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58" r:id="rId5"/>
    <p:sldId id="260" r:id="rId6"/>
    <p:sldId id="261" r:id="rId7"/>
    <p:sldId id="259" r:id="rId8"/>
    <p:sldId id="263" r:id="rId9"/>
    <p:sldId id="262" r:id="rId10"/>
    <p:sldId id="264"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65" r:id="rId32"/>
    <p:sldId id="291" r:id="rId33"/>
    <p:sldId id="292" r:id="rId34"/>
    <p:sldId id="293" r:id="rId35"/>
    <p:sldId id="294" r:id="rId36"/>
    <p:sldId id="295" r:id="rId37"/>
    <p:sldId id="2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F022B4-E130-466E-B223-85A7BF00ACD9}" type="datetimeFigureOut">
              <a:rPr lang="en-US" smtClean="0"/>
              <a:t>5/7/2017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246244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022B4-E130-466E-B223-85A7BF00ACD9}"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262839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022B4-E130-466E-B223-85A7BF00ACD9}"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418437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022B4-E130-466E-B223-85A7BF00ACD9}"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4080192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022B4-E130-466E-B223-85A7BF00ACD9}"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369906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022B4-E130-466E-B223-85A7BF00ACD9}"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347052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022B4-E130-466E-B223-85A7BF00ACD9}"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3756480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F022B4-E130-466E-B223-85A7BF00ACD9}"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646414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F022B4-E130-466E-B223-85A7BF00ACD9}"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4833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F022B4-E130-466E-B223-85A7BF00ACD9}"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119350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022B4-E130-466E-B223-85A7BF00ACD9}" type="datetimeFigureOut">
              <a:rPr lang="en-US" smtClean="0"/>
              <a:t>5/7/2017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1324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F022B4-E130-466E-B223-85A7BF00ACD9}"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329143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F022B4-E130-466E-B223-85A7BF00ACD9}" type="datetimeFigureOut">
              <a:rPr lang="en-US" smtClean="0"/>
              <a:t>5/7/2017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383043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F022B4-E130-466E-B223-85A7BF00ACD9}" type="datetimeFigureOut">
              <a:rPr lang="en-US" smtClean="0"/>
              <a:t>5/7/2017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105312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022B4-E130-466E-B223-85A7BF00ACD9}" type="datetimeFigureOut">
              <a:rPr lang="en-US" smtClean="0"/>
              <a:t>5/7/2017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101967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022B4-E130-466E-B223-85A7BF00ACD9}"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2375874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022B4-E130-466E-B223-85A7BF00ACD9}" type="datetimeFigureOut">
              <a:rPr lang="en-US" smtClean="0"/>
              <a:t>5/7/2017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149CA-8E9E-4855-872A-F7BB31AC5484}" type="slidenum">
              <a:rPr lang="en-US" smtClean="0"/>
              <a:t>‹#›</a:t>
            </a:fld>
            <a:endParaRPr lang="en-US"/>
          </a:p>
        </p:txBody>
      </p:sp>
    </p:spTree>
    <p:extLst>
      <p:ext uri="{BB962C8B-B14F-4D97-AF65-F5344CB8AC3E}">
        <p14:creationId xmlns:p14="http://schemas.microsoft.com/office/powerpoint/2010/main" val="33385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F022B4-E130-466E-B223-85A7BF00ACD9}" type="datetimeFigureOut">
              <a:rPr lang="en-US" smtClean="0"/>
              <a:t>5/7/2017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2149CA-8E9E-4855-872A-F7BB31AC5484}" type="slidenum">
              <a:rPr lang="en-US" smtClean="0"/>
              <a:t>‹#›</a:t>
            </a:fld>
            <a:endParaRPr lang="en-US"/>
          </a:p>
        </p:txBody>
      </p:sp>
    </p:spTree>
    <p:extLst>
      <p:ext uri="{BB962C8B-B14F-4D97-AF65-F5344CB8AC3E}">
        <p14:creationId xmlns:p14="http://schemas.microsoft.com/office/powerpoint/2010/main" val="3869006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vulnerablesit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hehackernews.com/2016/06/vk-com-data-breach.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7922" y="1337480"/>
            <a:ext cx="11414078" cy="2308324"/>
          </a:xfrm>
          <a:prstGeom prst="rect">
            <a:avLst/>
          </a:prstGeom>
          <a:noFill/>
        </p:spPr>
        <p:txBody>
          <a:bodyPr wrap="square" lIns="91440" tIns="45720" rIns="91440" bIns="45720">
            <a:spAutoFit/>
          </a:bodyPr>
          <a:lstStyle/>
          <a:p>
            <a:pPr algn="ct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Sensitive Data Exposure.</a:t>
            </a:r>
          </a:p>
          <a:p>
            <a:pPr algn="ctr"/>
            <a:endPar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Rectangle 5"/>
          <p:cNvSpPr/>
          <p:nvPr/>
        </p:nvSpPr>
        <p:spPr>
          <a:xfrm>
            <a:off x="7249235" y="3907221"/>
            <a:ext cx="5114870" cy="2185214"/>
          </a:xfrm>
          <a:prstGeom prst="rect">
            <a:avLst/>
          </a:prstGeom>
          <a:noFill/>
        </p:spPr>
        <p:txBody>
          <a:bodyPr wrap="squar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-2014UCP1012 </a:t>
            </a:r>
          </a:p>
          <a:p>
            <a:pPr algn="ctr"/>
            <a:r>
              <a:rPr lang="en-US" sz="3200" b="0" cap="none" spc="0" dirty="0" smtClean="0">
                <a:ln w="0"/>
                <a:solidFill>
                  <a:schemeClr val="accent1"/>
                </a:solidFill>
                <a:effectLst>
                  <a:outerShdw blurRad="38100" dist="25400" dir="5400000" algn="ctr" rotWithShape="0">
                    <a:srgbClr val="6E747A">
                      <a:alpha val="43000"/>
                    </a:srgbClr>
                  </a:outerShdw>
                </a:effectLst>
              </a:rPr>
              <a:t>Sarik Koirala</a:t>
            </a:r>
          </a:p>
          <a:p>
            <a:pPr algn="ctr"/>
            <a:r>
              <a:rPr lang="en-US" sz="3600" dirty="0" smtClean="0">
                <a:ln w="0"/>
                <a:solidFill>
                  <a:schemeClr val="accent1"/>
                </a:solidFill>
                <a:effectLst>
                  <a:outerShdw blurRad="38100" dist="25400" dir="5400000" algn="ctr" rotWithShape="0">
                    <a:srgbClr val="6E747A">
                      <a:alpha val="43000"/>
                    </a:srgbClr>
                  </a:outerShdw>
                </a:effectLst>
              </a:rPr>
              <a:t>2014UCP1013 </a:t>
            </a:r>
          </a:p>
          <a:p>
            <a:pPr algn="ctr"/>
            <a:r>
              <a:rPr lang="en-US" sz="3200" dirty="0" err="1" smtClean="0">
                <a:ln w="0"/>
                <a:solidFill>
                  <a:schemeClr val="accent1"/>
                </a:solidFill>
                <a:effectLst>
                  <a:outerShdw blurRad="38100" dist="25400" dir="5400000" algn="ctr" rotWithShape="0">
                    <a:srgbClr val="6E747A">
                      <a:alpha val="43000"/>
                    </a:srgbClr>
                  </a:outerShdw>
                </a:effectLst>
              </a:rPr>
              <a:t>Pratyush</a:t>
            </a:r>
            <a:r>
              <a:rPr lang="en-US" sz="3200" dirty="0" smtClean="0">
                <a:ln w="0"/>
                <a:solidFill>
                  <a:schemeClr val="accent1"/>
                </a:solidFill>
                <a:effectLst>
                  <a:outerShdw blurRad="38100" dist="25400" dir="5400000" algn="ctr" rotWithShape="0">
                    <a:srgbClr val="6E747A">
                      <a:alpha val="43000"/>
                    </a:srgbClr>
                  </a:outerShdw>
                </a:effectLst>
              </a:rPr>
              <a:t> </a:t>
            </a:r>
            <a:r>
              <a:rPr lang="en-US" sz="3200" dirty="0" err="1" smtClean="0">
                <a:ln w="0"/>
                <a:solidFill>
                  <a:schemeClr val="accent1"/>
                </a:solidFill>
                <a:effectLst>
                  <a:outerShdw blurRad="38100" dist="25400" dir="5400000" algn="ctr" rotWithShape="0">
                    <a:srgbClr val="6E747A">
                      <a:alpha val="43000"/>
                    </a:srgbClr>
                  </a:outerShdw>
                </a:effectLst>
              </a:rPr>
              <a:t>Pratap</a:t>
            </a:r>
            <a:r>
              <a:rPr lang="en-US" sz="3200" dirty="0" smtClean="0">
                <a:ln w="0"/>
                <a:solidFill>
                  <a:schemeClr val="accent1"/>
                </a:solidFill>
                <a:effectLst>
                  <a:outerShdw blurRad="38100" dist="25400" dir="5400000" algn="ctr" rotWithShape="0">
                    <a:srgbClr val="6E747A">
                      <a:alpha val="43000"/>
                    </a:srgbClr>
                  </a:outerShdw>
                </a:effectLst>
              </a:rPr>
              <a:t> Singh</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6431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7023" y="117412"/>
            <a:ext cx="9430603" cy="923330"/>
          </a:xfrm>
          <a:prstGeom prst="rect">
            <a:avLst/>
          </a:prstGeom>
          <a:noFill/>
        </p:spPr>
        <p:txBody>
          <a:bodyPr wrap="squar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Prevention to Data exposure: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410369" y="1122910"/>
            <a:ext cx="1885453" cy="769441"/>
          </a:xfrm>
          <a:prstGeom prst="rect">
            <a:avLst/>
          </a:prstGeom>
          <a:noFill/>
        </p:spPr>
        <p:txBody>
          <a:bodyPr wrap="none" lIns="91440" tIns="45720" rIns="91440" bIns="45720">
            <a:spAutoFit/>
          </a:bodyPr>
          <a:lstStyle/>
          <a:p>
            <a:pPr algn="ctr"/>
            <a:r>
              <a:rPr lang="en-US" sz="4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Step 1:</a:t>
            </a:r>
            <a:endParaRPr 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Rectangle 5"/>
          <p:cNvSpPr/>
          <p:nvPr/>
        </p:nvSpPr>
        <p:spPr>
          <a:xfrm>
            <a:off x="3184884" y="1249839"/>
            <a:ext cx="9008719" cy="1077218"/>
          </a:xfrm>
          <a:prstGeom prst="rect">
            <a:avLst/>
          </a:prstGeom>
          <a:noFill/>
        </p:spPr>
        <p:txBody>
          <a:bodyPr wrap="square" lIns="91440" tIns="45720" rIns="91440" bIns="45720">
            <a:spAutoFit/>
          </a:bodyPr>
          <a:lstStyle/>
          <a:p>
            <a:r>
              <a:rPr lang="en-US" sz="3200" dirty="0" smtClean="0"/>
              <a:t>Figure which data is sensitive and important to protect.</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1296225" y="2233602"/>
            <a:ext cx="1888659" cy="769441"/>
          </a:xfrm>
          <a:prstGeom prst="rect">
            <a:avLst/>
          </a:prstGeom>
          <a:noFill/>
        </p:spPr>
        <p:txBody>
          <a:bodyPr wrap="none" lIns="91440" tIns="45720" rIns="91440" bIns="45720">
            <a:spAutoFit/>
          </a:bodyPr>
          <a:lstStyle/>
          <a:p>
            <a:pPr algn="ctr"/>
            <a:r>
              <a:rPr lang="en-US" sz="4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Step 2:</a:t>
            </a:r>
            <a:endParaRPr 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7"/>
          <p:cNvSpPr/>
          <p:nvPr/>
        </p:nvSpPr>
        <p:spPr>
          <a:xfrm>
            <a:off x="3108488" y="2327057"/>
            <a:ext cx="9083512" cy="646331"/>
          </a:xfrm>
          <a:prstGeom prst="rect">
            <a:avLst/>
          </a:prstGeom>
          <a:noFill/>
        </p:spPr>
        <p:txBody>
          <a:bodyPr wrap="none" lIns="91440" tIns="45720" rIns="91440" bIns="45720">
            <a:spAutoFit/>
          </a:bodyPr>
          <a:lstStyle/>
          <a:p>
            <a:pPr algn="ctr"/>
            <a:r>
              <a:rPr lang="en-US" sz="3600" dirty="0" smtClean="0"/>
              <a:t>Go </a:t>
            </a:r>
            <a:r>
              <a:rPr lang="en-US" sz="3600" dirty="0"/>
              <a:t>over each of these data </a:t>
            </a:r>
            <a:r>
              <a:rPr lang="en-US" sz="3600" dirty="0" smtClean="0"/>
              <a:t>points to </a:t>
            </a:r>
            <a:r>
              <a:rPr lang="en-US" sz="3600" dirty="0"/>
              <a:t>make </a:t>
            </a:r>
            <a:r>
              <a:rPr lang="en-US" sz="3600" dirty="0" smtClean="0"/>
              <a:t>sure</a:t>
            </a:r>
            <a:endParaRPr lang="en-US" sz="3600" b="0" cap="none" spc="0" dirty="0">
              <a:ln w="0"/>
              <a:effectLst>
                <a:outerShdw blurRad="38100" dist="25400" dir="5400000" algn="ctr" rotWithShape="0">
                  <a:srgbClr val="6E747A">
                    <a:alpha val="43000"/>
                  </a:srgbClr>
                </a:outerShdw>
              </a:effectLst>
            </a:endParaRPr>
          </a:p>
        </p:txBody>
      </p:sp>
      <p:sp>
        <p:nvSpPr>
          <p:cNvPr id="9" name="Rectangle 8"/>
          <p:cNvSpPr/>
          <p:nvPr/>
        </p:nvSpPr>
        <p:spPr>
          <a:xfrm>
            <a:off x="1296225" y="3343405"/>
            <a:ext cx="11136382" cy="3539430"/>
          </a:xfrm>
          <a:prstGeom prst="rect">
            <a:avLst/>
          </a:prstGeom>
          <a:noFill/>
        </p:spPr>
        <p:txBody>
          <a:bodyPr wrap="none" lIns="91440" tIns="45720" rIns="91440" bIns="45720">
            <a:spAutoFit/>
          </a:bodyPr>
          <a:lstStyle/>
          <a:p>
            <a:pPr marL="457200" lvl="0" indent="-457200">
              <a:buFont typeface="Wingdings" panose="05000000000000000000" pitchFamily="2" charset="2"/>
              <a:buChar char="Ø"/>
            </a:pPr>
            <a:r>
              <a:rPr lang="en-US" sz="2800" dirty="0"/>
              <a:t>The data is never stored in clear text.</a:t>
            </a:r>
          </a:p>
          <a:p>
            <a:pPr marL="457200" lvl="0" indent="-457200">
              <a:buFont typeface="Wingdings" panose="05000000000000000000" pitchFamily="2" charset="2"/>
              <a:buChar char="Ø"/>
            </a:pPr>
            <a:r>
              <a:rPr lang="en-US" sz="2800" dirty="0"/>
              <a:t>The data is never transmitted in clear text. </a:t>
            </a:r>
            <a:endParaRPr lang="en-US" sz="2800" dirty="0" smtClean="0"/>
          </a:p>
          <a:p>
            <a:pPr lvl="0"/>
            <a:r>
              <a:rPr lang="en-US" sz="2800" dirty="0" smtClean="0"/>
              <a:t>	Example </a:t>
            </a:r>
            <a:r>
              <a:rPr lang="en-US" sz="2800" dirty="0" smtClean="0">
                <a:sym typeface="Wingdings" panose="05000000000000000000" pitchFamily="2" charset="2"/>
              </a:rPr>
              <a:t> B</a:t>
            </a:r>
            <a:r>
              <a:rPr lang="en-US" sz="2800" dirty="0" smtClean="0"/>
              <a:t>etween database and </a:t>
            </a:r>
            <a:r>
              <a:rPr lang="en-US" sz="2800" dirty="0"/>
              <a:t>server, or over the internet.</a:t>
            </a:r>
          </a:p>
          <a:p>
            <a:pPr marL="457200" lvl="0" indent="-457200">
              <a:buFont typeface="Wingdings" panose="05000000000000000000" pitchFamily="2" charset="2"/>
              <a:buChar char="Ø"/>
            </a:pPr>
            <a:r>
              <a:rPr lang="en-US" sz="2800" dirty="0"/>
              <a:t>The algorithms used to encrypt the data are considered strong enough.</a:t>
            </a:r>
          </a:p>
          <a:p>
            <a:pPr marL="457200" lvl="0" indent="-457200">
              <a:buFont typeface="Wingdings" panose="05000000000000000000" pitchFamily="2" charset="2"/>
              <a:buChar char="Ø"/>
            </a:pPr>
            <a:r>
              <a:rPr lang="en-US" sz="2800" dirty="0"/>
              <a:t>The generation of the keys is secure.</a:t>
            </a:r>
          </a:p>
          <a:p>
            <a:pPr marL="457200" lvl="0" indent="-457200">
              <a:buFont typeface="Wingdings" panose="05000000000000000000" pitchFamily="2" charset="2"/>
              <a:buChar char="Ø"/>
            </a:pPr>
            <a:r>
              <a:rPr lang="en-US" sz="2800" dirty="0"/>
              <a:t>Browser headers are set to not cache when the sensitive data </a:t>
            </a:r>
            <a:r>
              <a:rPr lang="en-US" sz="2800" dirty="0" smtClean="0"/>
              <a:t>is</a:t>
            </a:r>
          </a:p>
          <a:p>
            <a:pPr lvl="0"/>
            <a:r>
              <a:rPr lang="en-US" sz="2800" dirty="0"/>
              <a:t> </a:t>
            </a:r>
            <a:r>
              <a:rPr lang="en-US" sz="2800" dirty="0" smtClean="0"/>
              <a:t>        </a:t>
            </a:r>
            <a:r>
              <a:rPr lang="en-US" sz="2800" dirty="0"/>
              <a:t>presented to end-user.</a:t>
            </a:r>
          </a:p>
          <a:p>
            <a:r>
              <a:rPr lang="en-US" sz="2800" dirty="0"/>
              <a:t> </a:t>
            </a:r>
          </a:p>
        </p:txBody>
      </p:sp>
    </p:spTree>
    <p:extLst>
      <p:ext uri="{BB962C8B-B14F-4D97-AF65-F5344CB8AC3E}">
        <p14:creationId xmlns:p14="http://schemas.microsoft.com/office/powerpoint/2010/main" val="1249347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748" y="2514600"/>
            <a:ext cx="10018713" cy="1752599"/>
          </a:xfrm>
        </p:spPr>
        <p:txBody>
          <a:bodyPr>
            <a:normAutofit/>
          </a:bodyPr>
          <a:lstStyle/>
          <a:p>
            <a:r>
              <a:rPr lang="en-IN" sz="6000" b="1" dirty="0" smtClean="0">
                <a:solidFill>
                  <a:schemeClr val="accent1">
                    <a:lumMod val="50000"/>
                  </a:schemeClr>
                </a:solidFill>
                <a:effectLst>
                  <a:outerShdw blurRad="38100" dist="38100" dir="2700000" algn="tl">
                    <a:srgbClr val="000000">
                      <a:alpha val="43137"/>
                    </a:srgbClr>
                  </a:outerShdw>
                </a:effectLst>
              </a:rPr>
              <a:t>SQL Injection:</a:t>
            </a:r>
            <a:endParaRPr lang="en-IN" sz="6000" b="1" dirty="0">
              <a:solidFill>
                <a:schemeClr val="accent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0602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ln w="0"/>
                <a:solidFill>
                  <a:schemeClr val="accent1"/>
                </a:solidFill>
                <a:effectLst>
                  <a:outerShdw blurRad="38100" dist="25400" dir="5400000" algn="ctr" rotWithShape="0">
                    <a:srgbClr val="6E747A">
                      <a:alpha val="43000"/>
                    </a:srgbClr>
                  </a:outerShdw>
                </a:effectLst>
              </a:rPr>
              <a:t>Introduction</a:t>
            </a:r>
            <a:endParaRPr lang="en-IN" sz="60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624084" y="2210937"/>
            <a:ext cx="9878939" cy="3580263"/>
          </a:xfrm>
        </p:spPr>
        <p:txBody>
          <a:bodyPr>
            <a:normAutofit/>
          </a:bodyPr>
          <a:lstStyle/>
          <a:p>
            <a:r>
              <a:rPr lang="en-US" dirty="0" smtClean="0"/>
              <a:t>SQL Injection </a:t>
            </a:r>
            <a:r>
              <a:rPr lang="en-US" dirty="0"/>
              <a:t>a code injection </a:t>
            </a:r>
            <a:r>
              <a:rPr lang="en-US" dirty="0" smtClean="0"/>
              <a:t>technique.</a:t>
            </a:r>
            <a:endParaRPr lang="en-US" dirty="0"/>
          </a:p>
          <a:p>
            <a:r>
              <a:rPr lang="en-US" dirty="0" smtClean="0"/>
              <a:t> It is used </a:t>
            </a:r>
            <a:r>
              <a:rPr lang="en-US" dirty="0"/>
              <a:t>to attack data-driven </a:t>
            </a:r>
            <a:r>
              <a:rPr lang="en-US" dirty="0" smtClean="0"/>
              <a:t>applications.</a:t>
            </a:r>
            <a:endParaRPr lang="en-US" dirty="0"/>
          </a:p>
          <a:p>
            <a:r>
              <a:rPr lang="en-US" dirty="0" smtClean="0"/>
              <a:t>Nefarious</a:t>
            </a:r>
            <a:r>
              <a:rPr lang="en-US" dirty="0"/>
              <a:t> SQL statements are inserted into an entry field for </a:t>
            </a:r>
            <a:r>
              <a:rPr lang="en-US" dirty="0" smtClean="0"/>
              <a:t>execution.</a:t>
            </a:r>
            <a:endParaRPr lang="en-US" dirty="0"/>
          </a:p>
          <a:p>
            <a:r>
              <a:rPr lang="en-US" dirty="0" smtClean="0"/>
              <a:t>SQLI </a:t>
            </a:r>
            <a:r>
              <a:rPr lang="en-US" dirty="0"/>
              <a:t>exploits a security vulnerability in an application's </a:t>
            </a:r>
            <a:r>
              <a:rPr lang="en-US" dirty="0" smtClean="0"/>
              <a:t>software</a:t>
            </a:r>
          </a:p>
          <a:p>
            <a:pPr lvl="1">
              <a:buFont typeface="Wingdings" panose="05000000000000000000" pitchFamily="2" charset="2"/>
              <a:buChar char="§"/>
            </a:pPr>
            <a:r>
              <a:rPr lang="en-US" dirty="0" smtClean="0"/>
              <a:t>When </a:t>
            </a:r>
            <a:r>
              <a:rPr lang="en-US" dirty="0"/>
              <a:t>user input is either incorrectly filtered for string literal escape characters embedded in SQL statements</a:t>
            </a:r>
          </a:p>
          <a:p>
            <a:pPr lvl="1">
              <a:buFont typeface="Wingdings" panose="05000000000000000000" pitchFamily="2" charset="2"/>
              <a:buChar char="§"/>
            </a:pPr>
            <a:r>
              <a:rPr lang="en-US" dirty="0" smtClean="0"/>
              <a:t>When the user input is not strongly typed and unexpectedly executed.</a:t>
            </a:r>
            <a:endParaRPr lang="en-IN" dirty="0"/>
          </a:p>
        </p:txBody>
      </p:sp>
    </p:spTree>
    <p:extLst>
      <p:ext uri="{BB962C8B-B14F-4D97-AF65-F5344CB8AC3E}">
        <p14:creationId xmlns:p14="http://schemas.microsoft.com/office/powerpoint/2010/main" val="2630657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solidFill>
                  <a:schemeClr val="accent1">
                    <a:lumMod val="75000"/>
                  </a:schemeClr>
                </a:solidFill>
                <a:effectLst>
                  <a:outerShdw blurRad="38100" dist="38100" dir="2700000" algn="tl">
                    <a:srgbClr val="000000">
                      <a:alpha val="43137"/>
                    </a:srgbClr>
                  </a:outerShdw>
                </a:effectLst>
              </a:rPr>
              <a:t>Types of Attack</a:t>
            </a:r>
            <a:endParaRPr lang="en-IN" sz="5400"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marL="0" indent="0">
              <a:buNone/>
            </a:pPr>
            <a:r>
              <a:rPr lang="en-IN" dirty="0"/>
              <a:t>SQL injection (SQLI) is considered one of the top 10 web application vulnerabilities of 2007 and 2010 by the Open Web Application Security </a:t>
            </a:r>
            <a:r>
              <a:rPr lang="en-IN" dirty="0" smtClean="0"/>
              <a:t>Project . In </a:t>
            </a:r>
            <a:r>
              <a:rPr lang="en-IN" dirty="0"/>
              <a:t>2013, SQLI was rated the number one attack on the OWASP top </a:t>
            </a:r>
            <a:r>
              <a:rPr lang="en-IN" dirty="0" smtClean="0"/>
              <a:t>ten . There </a:t>
            </a:r>
            <a:r>
              <a:rPr lang="en-IN" dirty="0"/>
              <a:t>are four main sub-classes of SQL injection:</a:t>
            </a:r>
          </a:p>
          <a:p>
            <a:r>
              <a:rPr lang="en-IN" dirty="0"/>
              <a:t>Classic SQLI</a:t>
            </a:r>
          </a:p>
          <a:p>
            <a:r>
              <a:rPr lang="en-IN" dirty="0"/>
              <a:t>Blind or Inference SQL injection</a:t>
            </a:r>
          </a:p>
          <a:p>
            <a:r>
              <a:rPr lang="en-IN" dirty="0"/>
              <a:t>Database management system-specific SQLI</a:t>
            </a:r>
          </a:p>
          <a:p>
            <a:r>
              <a:rPr lang="en-IN" dirty="0"/>
              <a:t>Compounded SQLI</a:t>
            </a:r>
          </a:p>
          <a:p>
            <a:endParaRPr lang="en-IN" dirty="0"/>
          </a:p>
        </p:txBody>
      </p:sp>
    </p:spTree>
    <p:extLst>
      <p:ext uri="{BB962C8B-B14F-4D97-AF65-F5344CB8AC3E}">
        <p14:creationId xmlns:p14="http://schemas.microsoft.com/office/powerpoint/2010/main" val="3698153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solidFill>
                  <a:schemeClr val="accent1">
                    <a:lumMod val="75000"/>
                  </a:schemeClr>
                </a:solidFill>
              </a:rPr>
              <a:t>Working of SQLI</a:t>
            </a:r>
            <a:endParaRPr lang="en-IN" sz="6000" dirty="0">
              <a:solidFill>
                <a:schemeClr val="accent1">
                  <a:lumMod val="75000"/>
                </a:schemeClr>
              </a:solidFill>
            </a:endParaRPr>
          </a:p>
        </p:txBody>
      </p:sp>
      <p:sp>
        <p:nvSpPr>
          <p:cNvPr id="3" name="Content Placeholder 2"/>
          <p:cNvSpPr>
            <a:spLocks noGrp="1"/>
          </p:cNvSpPr>
          <p:nvPr>
            <p:ph idx="1"/>
          </p:nvPr>
        </p:nvSpPr>
        <p:spPr>
          <a:xfrm>
            <a:off x="1484310" y="2666999"/>
            <a:ext cx="10018713" cy="3647537"/>
          </a:xfrm>
        </p:spPr>
        <p:txBody>
          <a:bodyPr>
            <a:normAutofit fontScale="85000" lnSpcReduction="20000"/>
          </a:bodyPr>
          <a:lstStyle/>
          <a:p>
            <a:pPr marL="0" indent="0">
              <a:buNone/>
            </a:pPr>
            <a:endParaRPr lang="en-IN" dirty="0"/>
          </a:p>
          <a:p>
            <a:pPr marL="0" indent="0">
              <a:buNone/>
            </a:pPr>
            <a:r>
              <a:rPr lang="en-IN" sz="2300" b="1" dirty="0"/>
              <a:t>global $</a:t>
            </a:r>
            <a:r>
              <a:rPr lang="en-IN" sz="2300" b="1" dirty="0" err="1"/>
              <a:t>wpdb</a:t>
            </a:r>
            <a:r>
              <a:rPr lang="en-IN" sz="2300" b="1" dirty="0" smtClean="0"/>
              <a:t>;</a:t>
            </a:r>
            <a:endParaRPr lang="en-IN" sz="2300" b="1" dirty="0"/>
          </a:p>
          <a:p>
            <a:pPr marL="0" indent="0">
              <a:buNone/>
            </a:pPr>
            <a:r>
              <a:rPr lang="en-IN" sz="2300" b="1" dirty="0"/>
              <a:t>$title = $</a:t>
            </a:r>
            <a:r>
              <a:rPr lang="en-IN" sz="2300" b="1" dirty="0" err="1"/>
              <a:t>wpdb</a:t>
            </a:r>
            <a:r>
              <a:rPr lang="en-IN" sz="2300" b="1" dirty="0"/>
              <a:t>-&gt;</a:t>
            </a:r>
            <a:r>
              <a:rPr lang="en-IN" sz="2300" b="1" dirty="0" err="1"/>
              <a:t>get_var</a:t>
            </a:r>
            <a:r>
              <a:rPr lang="en-IN" sz="2300" b="1" dirty="0"/>
              <a:t>("select </a:t>
            </a:r>
            <a:r>
              <a:rPr lang="en-IN" sz="2300" b="1" dirty="0" err="1"/>
              <a:t>post_title</a:t>
            </a:r>
            <a:r>
              <a:rPr lang="en-IN" sz="2300" b="1" dirty="0"/>
              <a:t> from " . $</a:t>
            </a:r>
            <a:r>
              <a:rPr lang="en-IN" sz="2300" b="1" dirty="0" err="1"/>
              <a:t>wpdb</a:t>
            </a:r>
            <a:r>
              <a:rPr lang="en-IN" sz="2300" b="1" dirty="0"/>
              <a:t>-&gt;posts . " where ID=" . $_GET['id</a:t>
            </a:r>
            <a:r>
              <a:rPr lang="en-IN" sz="2300" b="1" dirty="0" smtClean="0"/>
              <a:t>']);</a:t>
            </a:r>
          </a:p>
          <a:p>
            <a:pPr marL="0" indent="0">
              <a:buNone/>
            </a:pPr>
            <a:r>
              <a:rPr lang="en-IN" sz="2300" b="1" dirty="0" smtClean="0"/>
              <a:t>echo </a:t>
            </a:r>
            <a:r>
              <a:rPr lang="en-IN" sz="2300" b="1" dirty="0"/>
              <a:t>$title</a:t>
            </a:r>
            <a:r>
              <a:rPr lang="en-IN" sz="2300" b="1" dirty="0" smtClean="0"/>
              <a:t>;</a:t>
            </a:r>
          </a:p>
          <a:p>
            <a:pPr>
              <a:buFont typeface="Wingdings" panose="05000000000000000000" pitchFamily="2" charset="2"/>
              <a:buChar char="Ø"/>
            </a:pPr>
            <a:r>
              <a:rPr lang="en-IN" dirty="0"/>
              <a:t>T</a:t>
            </a:r>
            <a:r>
              <a:rPr lang="en-IN" dirty="0" smtClean="0"/>
              <a:t>he </a:t>
            </a:r>
            <a:r>
              <a:rPr lang="en-IN" dirty="0"/>
              <a:t>user input in $_GET[‘id’] is sent directly to the database without sanitization or escaping. This allows an attacker to send commands directly to the database</a:t>
            </a:r>
            <a:r>
              <a:rPr lang="en-IN" dirty="0" smtClean="0"/>
              <a:t>.</a:t>
            </a:r>
          </a:p>
          <a:p>
            <a:pPr>
              <a:buFont typeface="Wingdings" panose="05000000000000000000" pitchFamily="2" charset="2"/>
              <a:buChar char="Ø"/>
            </a:pPr>
            <a:r>
              <a:rPr lang="en-IN" dirty="0"/>
              <a:t>Using this vulnerability an attacker can send commands directly to the database. These include SELECT commands to download your entire database including any user personally identifiable information (PII). In some cases it also includes INSERT and UPDATE commands to create new user accounts or modify existing user accounts.</a:t>
            </a:r>
            <a:endParaRPr lang="en-IN" dirty="0" smtClean="0"/>
          </a:p>
          <a:p>
            <a:pPr marL="0" indent="0">
              <a:buNone/>
            </a:pPr>
            <a:endParaRPr lang="en-IN" dirty="0"/>
          </a:p>
          <a:p>
            <a:endParaRPr lang="en-IN" dirty="0"/>
          </a:p>
        </p:txBody>
      </p:sp>
    </p:spTree>
    <p:extLst>
      <p:ext uri="{BB962C8B-B14F-4D97-AF65-F5344CB8AC3E}">
        <p14:creationId xmlns:p14="http://schemas.microsoft.com/office/powerpoint/2010/main" val="824171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chemeClr val="accent1">
                    <a:lumMod val="75000"/>
                  </a:schemeClr>
                </a:solidFill>
              </a:rPr>
              <a:t>Counter-measures against this attack</a:t>
            </a:r>
            <a:endParaRPr lang="en-IN" sz="4800" b="1"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IN" b="1" dirty="0" smtClean="0"/>
              <a:t>Hard Coding </a:t>
            </a:r>
            <a:r>
              <a:rPr lang="en-IN" b="1" dirty="0"/>
              <a:t>the </a:t>
            </a:r>
            <a:r>
              <a:rPr lang="en-IN" b="1" dirty="0" smtClean="0"/>
              <a:t>Username </a:t>
            </a:r>
            <a:r>
              <a:rPr lang="en-IN" b="1" dirty="0"/>
              <a:t>and </a:t>
            </a:r>
            <a:r>
              <a:rPr lang="en-IN" b="1" dirty="0" smtClean="0"/>
              <a:t>Password </a:t>
            </a:r>
            <a:r>
              <a:rPr lang="en-IN" dirty="0"/>
              <a:t>of the login into the </a:t>
            </a:r>
            <a:r>
              <a:rPr lang="en-IN" dirty="0" smtClean="0"/>
              <a:t>application should be </a:t>
            </a:r>
            <a:r>
              <a:rPr lang="en-IN" b="1" dirty="0" smtClean="0"/>
              <a:t>avoided or very strictly limited</a:t>
            </a:r>
            <a:r>
              <a:rPr lang="en-IN" dirty="0" smtClean="0"/>
              <a:t>.</a:t>
            </a:r>
          </a:p>
          <a:p>
            <a:r>
              <a:rPr lang="en-IN" b="1" dirty="0" smtClean="0"/>
              <a:t>Avoid</a:t>
            </a:r>
            <a:r>
              <a:rPr lang="en-IN" dirty="0" smtClean="0"/>
              <a:t> the use of  </a:t>
            </a:r>
            <a:r>
              <a:rPr lang="en-IN" b="1" dirty="0"/>
              <a:t>DYNAMIC SQL </a:t>
            </a:r>
            <a:r>
              <a:rPr lang="en-IN" b="1" dirty="0" smtClean="0"/>
              <a:t>code</a:t>
            </a:r>
            <a:r>
              <a:rPr lang="en-IN" dirty="0" smtClean="0"/>
              <a:t>.</a:t>
            </a:r>
          </a:p>
          <a:p>
            <a:r>
              <a:rPr lang="en-IN" b="1" dirty="0" smtClean="0"/>
              <a:t>Check </a:t>
            </a:r>
            <a:r>
              <a:rPr lang="en-IN" b="1" dirty="0"/>
              <a:t>web </a:t>
            </a:r>
            <a:r>
              <a:rPr lang="en-IN" b="1" dirty="0" err="1"/>
              <a:t>config</a:t>
            </a:r>
            <a:r>
              <a:rPr lang="en-IN" b="1" dirty="0"/>
              <a:t> files</a:t>
            </a:r>
            <a:r>
              <a:rPr lang="en-IN" dirty="0"/>
              <a:t> for </a:t>
            </a:r>
            <a:r>
              <a:rPr lang="en-IN" dirty="0" smtClean="0"/>
              <a:t>each application </a:t>
            </a:r>
            <a:r>
              <a:rPr lang="en-IN" dirty="0"/>
              <a:t>to ensure they do not have sensitive </a:t>
            </a:r>
            <a:r>
              <a:rPr lang="en-IN" dirty="0" smtClean="0"/>
              <a:t>information</a:t>
            </a:r>
          </a:p>
          <a:p>
            <a:r>
              <a:rPr lang="en-IN" b="1" dirty="0"/>
              <a:t>Use the most restrictive SQL account types</a:t>
            </a:r>
            <a:r>
              <a:rPr lang="en-IN" dirty="0"/>
              <a:t> for your </a:t>
            </a:r>
            <a:r>
              <a:rPr lang="en-IN" dirty="0" smtClean="0"/>
              <a:t>applications which makes the </a:t>
            </a:r>
            <a:r>
              <a:rPr lang="en-IN" dirty="0"/>
              <a:t>account types READ ONLY (where possible).  If READ/WRITE is required, ensure the file does not have additional accesses which are not needed</a:t>
            </a:r>
          </a:p>
        </p:txBody>
      </p:sp>
    </p:spTree>
    <p:extLst>
      <p:ext uri="{BB962C8B-B14F-4D97-AF65-F5344CB8AC3E}">
        <p14:creationId xmlns:p14="http://schemas.microsoft.com/office/powerpoint/2010/main" val="671714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321" y="1804358"/>
            <a:ext cx="10018713" cy="3124201"/>
          </a:xfrm>
        </p:spPr>
        <p:txBody>
          <a:bodyPr>
            <a:normAutofit/>
          </a:bodyPr>
          <a:lstStyle/>
          <a:p>
            <a:pPr marL="0" indent="0">
              <a:buNone/>
            </a:pPr>
            <a:r>
              <a:rPr lang="en-IN" b="1" dirty="0"/>
              <a:t>To fix the above </a:t>
            </a:r>
            <a:r>
              <a:rPr lang="en-IN" b="1" dirty="0" smtClean="0"/>
              <a:t>vulnerability,</a:t>
            </a:r>
            <a:r>
              <a:rPr lang="en-IN" dirty="0" smtClean="0"/>
              <a:t> the code </a:t>
            </a:r>
            <a:r>
              <a:rPr lang="en-IN" dirty="0"/>
              <a:t>can be modified </a:t>
            </a:r>
            <a:r>
              <a:rPr lang="en-IN" dirty="0" smtClean="0"/>
              <a:t>as:</a:t>
            </a:r>
          </a:p>
          <a:p>
            <a:pPr marL="0" indent="0">
              <a:buNone/>
            </a:pPr>
            <a:endParaRPr lang="en-IN" dirty="0" smtClean="0"/>
          </a:p>
          <a:p>
            <a:pPr marL="0" indent="0">
              <a:buNone/>
            </a:pPr>
            <a:r>
              <a:rPr lang="en-IN" b="1" dirty="0" smtClean="0">
                <a:solidFill>
                  <a:schemeClr val="accent4">
                    <a:lumMod val="75000"/>
                  </a:schemeClr>
                </a:solidFill>
              </a:rPr>
              <a:t>global </a:t>
            </a:r>
            <a:r>
              <a:rPr lang="en-IN" b="1" dirty="0">
                <a:solidFill>
                  <a:schemeClr val="accent4">
                    <a:lumMod val="75000"/>
                  </a:schemeClr>
                </a:solidFill>
              </a:rPr>
              <a:t>$</a:t>
            </a:r>
            <a:r>
              <a:rPr lang="en-IN" b="1" dirty="0" err="1">
                <a:solidFill>
                  <a:schemeClr val="accent4">
                    <a:lumMod val="75000"/>
                  </a:schemeClr>
                </a:solidFill>
              </a:rPr>
              <a:t>wpdb</a:t>
            </a:r>
            <a:r>
              <a:rPr lang="en-IN" b="1" dirty="0" smtClean="0">
                <a:solidFill>
                  <a:schemeClr val="accent4">
                    <a:lumMod val="75000"/>
                  </a:schemeClr>
                </a:solidFill>
              </a:rPr>
              <a:t>;</a:t>
            </a:r>
            <a:endParaRPr lang="en-IN" b="1" dirty="0">
              <a:solidFill>
                <a:schemeClr val="accent4">
                  <a:lumMod val="75000"/>
                </a:schemeClr>
              </a:solidFill>
            </a:endParaRPr>
          </a:p>
          <a:p>
            <a:pPr marL="0" indent="0">
              <a:buNone/>
            </a:pPr>
            <a:r>
              <a:rPr lang="en-IN" b="1" dirty="0">
                <a:solidFill>
                  <a:schemeClr val="accent4">
                    <a:lumMod val="75000"/>
                  </a:schemeClr>
                </a:solidFill>
              </a:rPr>
              <a:t>$title = $</a:t>
            </a:r>
            <a:r>
              <a:rPr lang="en-IN" b="1" dirty="0" err="1">
                <a:solidFill>
                  <a:schemeClr val="accent4">
                    <a:lumMod val="75000"/>
                  </a:schemeClr>
                </a:solidFill>
              </a:rPr>
              <a:t>wpdb</a:t>
            </a:r>
            <a:r>
              <a:rPr lang="en-IN" b="1" dirty="0">
                <a:solidFill>
                  <a:schemeClr val="accent4">
                    <a:lumMod val="75000"/>
                  </a:schemeClr>
                </a:solidFill>
              </a:rPr>
              <a:t>-&gt;</a:t>
            </a:r>
            <a:r>
              <a:rPr lang="en-IN" b="1" dirty="0" err="1">
                <a:solidFill>
                  <a:schemeClr val="accent4">
                    <a:lumMod val="75000"/>
                  </a:schemeClr>
                </a:solidFill>
              </a:rPr>
              <a:t>get_var</a:t>
            </a:r>
            <a:r>
              <a:rPr lang="en-IN" b="1" dirty="0">
                <a:solidFill>
                  <a:schemeClr val="accent4">
                    <a:lumMod val="75000"/>
                  </a:schemeClr>
                </a:solidFill>
              </a:rPr>
              <a:t>($</a:t>
            </a:r>
            <a:r>
              <a:rPr lang="en-IN" b="1" dirty="0" err="1">
                <a:solidFill>
                  <a:schemeClr val="accent4">
                    <a:lumMod val="75000"/>
                  </a:schemeClr>
                </a:solidFill>
              </a:rPr>
              <a:t>wpdb</a:t>
            </a:r>
            <a:r>
              <a:rPr lang="en-IN" b="1" dirty="0">
                <a:solidFill>
                  <a:schemeClr val="accent4">
                    <a:lumMod val="75000"/>
                  </a:schemeClr>
                </a:solidFill>
              </a:rPr>
              <a:t>-&gt;prepare("select </a:t>
            </a:r>
            <a:r>
              <a:rPr lang="en-IN" b="1" dirty="0" err="1">
                <a:solidFill>
                  <a:schemeClr val="accent4">
                    <a:lumMod val="75000"/>
                  </a:schemeClr>
                </a:solidFill>
              </a:rPr>
              <a:t>post_title</a:t>
            </a:r>
            <a:r>
              <a:rPr lang="en-IN" b="1" dirty="0">
                <a:solidFill>
                  <a:schemeClr val="accent4">
                    <a:lumMod val="75000"/>
                  </a:schemeClr>
                </a:solidFill>
              </a:rPr>
              <a:t> from " . $</a:t>
            </a:r>
            <a:r>
              <a:rPr lang="en-IN" b="1" dirty="0" err="1">
                <a:solidFill>
                  <a:schemeClr val="accent4">
                    <a:lumMod val="75000"/>
                  </a:schemeClr>
                </a:solidFill>
              </a:rPr>
              <a:t>wpdb</a:t>
            </a:r>
            <a:r>
              <a:rPr lang="en-IN" b="1" dirty="0">
                <a:solidFill>
                  <a:schemeClr val="accent4">
                    <a:lumMod val="75000"/>
                  </a:schemeClr>
                </a:solidFill>
              </a:rPr>
              <a:t>-&gt;posts . " where ID=%d", $_GET['id</a:t>
            </a:r>
            <a:r>
              <a:rPr lang="en-IN" b="1" dirty="0" smtClean="0">
                <a:solidFill>
                  <a:schemeClr val="accent4">
                    <a:lumMod val="75000"/>
                  </a:schemeClr>
                </a:solidFill>
              </a:rPr>
              <a:t>']));</a:t>
            </a:r>
            <a:endParaRPr lang="en-IN" b="1" dirty="0">
              <a:solidFill>
                <a:schemeClr val="accent4">
                  <a:lumMod val="75000"/>
                </a:schemeClr>
              </a:solidFill>
            </a:endParaRPr>
          </a:p>
          <a:p>
            <a:pPr marL="0" indent="0">
              <a:buNone/>
            </a:pPr>
            <a:r>
              <a:rPr lang="en-IN" b="1" dirty="0">
                <a:solidFill>
                  <a:schemeClr val="accent4">
                    <a:lumMod val="75000"/>
                  </a:schemeClr>
                </a:solidFill>
              </a:rPr>
              <a:t>echo $title;</a:t>
            </a:r>
          </a:p>
        </p:txBody>
      </p:sp>
    </p:spTree>
    <p:extLst>
      <p:ext uri="{BB962C8B-B14F-4D97-AF65-F5344CB8AC3E}">
        <p14:creationId xmlns:p14="http://schemas.microsoft.com/office/powerpoint/2010/main" val="730784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357" y="2454473"/>
            <a:ext cx="10018713" cy="1752599"/>
          </a:xfrm>
        </p:spPr>
        <p:txBody>
          <a:bodyPr>
            <a:noAutofit/>
          </a:bodyPr>
          <a:lstStyle/>
          <a:p>
            <a:r>
              <a:rPr lang="en-IN" sz="6000" b="1" dirty="0" smtClean="0">
                <a:solidFill>
                  <a:schemeClr val="accent1">
                    <a:lumMod val="75000"/>
                  </a:schemeClr>
                </a:solidFill>
                <a:effectLst>
                  <a:outerShdw blurRad="38100" dist="38100" dir="2700000" algn="tl">
                    <a:srgbClr val="000000">
                      <a:alpha val="43137"/>
                    </a:srgbClr>
                  </a:outerShdw>
                </a:effectLst>
              </a:rPr>
              <a:t>Cross Site Request </a:t>
            </a:r>
            <a:r>
              <a:rPr lang="en-IN" sz="6000" b="1" dirty="0">
                <a:solidFill>
                  <a:schemeClr val="accent1">
                    <a:lumMod val="75000"/>
                  </a:schemeClr>
                </a:solidFill>
                <a:effectLst>
                  <a:outerShdw blurRad="38100" dist="38100" dir="2700000" algn="tl">
                    <a:srgbClr val="000000">
                      <a:alpha val="43137"/>
                    </a:srgbClr>
                  </a:outerShdw>
                </a:effectLst>
              </a:rPr>
              <a:t>Forgery</a:t>
            </a:r>
            <a:br>
              <a:rPr lang="en-IN" sz="6000" b="1" dirty="0">
                <a:solidFill>
                  <a:schemeClr val="accent1">
                    <a:lumMod val="75000"/>
                  </a:schemeClr>
                </a:solidFill>
                <a:effectLst>
                  <a:outerShdw blurRad="38100" dist="38100" dir="2700000" algn="tl">
                    <a:srgbClr val="000000">
                      <a:alpha val="43137"/>
                    </a:srgbClr>
                  </a:outerShdw>
                </a:effectLst>
              </a:rPr>
            </a:br>
            <a:r>
              <a:rPr lang="en-IN" sz="6000" b="1" dirty="0" smtClean="0">
                <a:solidFill>
                  <a:schemeClr val="accent1">
                    <a:lumMod val="75000"/>
                  </a:schemeClr>
                </a:solidFill>
                <a:effectLst>
                  <a:outerShdw blurRad="38100" dist="38100" dir="2700000" algn="tl">
                    <a:srgbClr val="000000">
                      <a:alpha val="43137"/>
                    </a:srgbClr>
                  </a:outerShdw>
                </a:effectLst>
              </a:rPr>
              <a:t>(CSRF)</a:t>
            </a:r>
            <a:endParaRPr lang="en-IN" sz="6000" b="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28230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solidFill>
                  <a:schemeClr val="accent1">
                    <a:lumMod val="75000"/>
                  </a:schemeClr>
                </a:solidFill>
              </a:rPr>
              <a:t>Introduction</a:t>
            </a:r>
            <a:endParaRPr lang="en-IN" sz="6000" b="1" dirty="0">
              <a:solidFill>
                <a:schemeClr val="accent1">
                  <a:lumMod val="75000"/>
                </a:schemeClr>
              </a:solidFill>
            </a:endParaRPr>
          </a:p>
        </p:txBody>
      </p:sp>
      <p:sp>
        <p:nvSpPr>
          <p:cNvPr id="3" name="Content Placeholder 2"/>
          <p:cNvSpPr>
            <a:spLocks noGrp="1"/>
          </p:cNvSpPr>
          <p:nvPr>
            <p:ph idx="1"/>
          </p:nvPr>
        </p:nvSpPr>
        <p:spPr>
          <a:xfrm>
            <a:off x="1774209" y="2279177"/>
            <a:ext cx="10220133" cy="3948752"/>
          </a:xfrm>
        </p:spPr>
        <p:txBody>
          <a:bodyPr>
            <a:normAutofit lnSpcReduction="10000"/>
          </a:bodyPr>
          <a:lstStyle/>
          <a:p>
            <a:r>
              <a:rPr lang="en-US" dirty="0" smtClean="0"/>
              <a:t> </a:t>
            </a:r>
            <a:r>
              <a:rPr lang="en-US" b="1" dirty="0" smtClean="0"/>
              <a:t>CSRF</a:t>
            </a:r>
            <a:r>
              <a:rPr lang="en-US" dirty="0" smtClean="0"/>
              <a:t> is </a:t>
            </a:r>
            <a:r>
              <a:rPr lang="en-US" dirty="0"/>
              <a:t>an attack that forces an end user to execute unwanted actions on a web </a:t>
            </a:r>
            <a:r>
              <a:rPr lang="en-US" dirty="0" smtClean="0"/>
              <a:t>application.</a:t>
            </a:r>
            <a:endParaRPr lang="en-US" dirty="0"/>
          </a:p>
          <a:p>
            <a:r>
              <a:rPr lang="en-US" dirty="0" smtClean="0"/>
              <a:t> Via </a:t>
            </a:r>
            <a:r>
              <a:rPr lang="en-US" dirty="0"/>
              <a:t>social </a:t>
            </a:r>
            <a:r>
              <a:rPr lang="en-US" dirty="0" smtClean="0"/>
              <a:t>engineering, a </a:t>
            </a:r>
            <a:r>
              <a:rPr lang="en-US" dirty="0"/>
              <a:t>successful CSRF attack can force the user to perform state changing requests </a:t>
            </a:r>
            <a:r>
              <a:rPr lang="en-US" dirty="0" smtClean="0"/>
              <a:t>like</a:t>
            </a:r>
          </a:p>
          <a:p>
            <a:pPr lvl="2">
              <a:buFont typeface="Wingdings" panose="05000000000000000000" pitchFamily="2" charset="2"/>
              <a:buChar char="§"/>
            </a:pPr>
            <a:r>
              <a:rPr lang="en-US" sz="2600" dirty="0" smtClean="0"/>
              <a:t>Transferring </a:t>
            </a:r>
            <a:r>
              <a:rPr lang="en-US" sz="2600" dirty="0"/>
              <a:t>funds</a:t>
            </a:r>
            <a:r>
              <a:rPr lang="en-US" sz="2600" dirty="0" smtClean="0"/>
              <a:t>,</a:t>
            </a:r>
          </a:p>
          <a:p>
            <a:pPr lvl="2">
              <a:buFont typeface="Wingdings" panose="05000000000000000000" pitchFamily="2" charset="2"/>
              <a:buChar char="§"/>
            </a:pPr>
            <a:r>
              <a:rPr lang="en-US" sz="2600" dirty="0" smtClean="0"/>
              <a:t>Changing </a:t>
            </a:r>
            <a:r>
              <a:rPr lang="en-US" sz="2600" dirty="0"/>
              <a:t>their email address</a:t>
            </a:r>
            <a:endParaRPr lang="en-US" sz="2600" dirty="0" smtClean="0"/>
          </a:p>
          <a:p>
            <a:pPr lvl="2">
              <a:buFont typeface="Wingdings" panose="05000000000000000000" pitchFamily="2" charset="2"/>
              <a:buChar char="§"/>
            </a:pPr>
            <a:endParaRPr lang="en-US" dirty="0" smtClean="0"/>
          </a:p>
          <a:p>
            <a:pPr marL="0" indent="0">
              <a:buNone/>
            </a:pPr>
            <a:r>
              <a:rPr lang="en-US" dirty="0" smtClean="0"/>
              <a:t>**If </a:t>
            </a:r>
            <a:r>
              <a:rPr lang="en-US" dirty="0"/>
              <a:t>the victim is </a:t>
            </a:r>
            <a:r>
              <a:rPr lang="en-US" b="1" dirty="0"/>
              <a:t>an administrative account</a:t>
            </a:r>
            <a:r>
              <a:rPr lang="en-US" dirty="0"/>
              <a:t>, CSRF can </a:t>
            </a:r>
            <a:r>
              <a:rPr lang="en-US" b="1" dirty="0"/>
              <a:t>compromise the entire web application.</a:t>
            </a:r>
            <a:endParaRPr lang="en-IN" b="1" dirty="0"/>
          </a:p>
        </p:txBody>
      </p:sp>
    </p:spTree>
    <p:extLst>
      <p:ext uri="{BB962C8B-B14F-4D97-AF65-F5344CB8AC3E}">
        <p14:creationId xmlns:p14="http://schemas.microsoft.com/office/powerpoint/2010/main" val="3028443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solidFill>
                  <a:schemeClr val="accent1">
                    <a:lumMod val="75000"/>
                  </a:schemeClr>
                </a:solidFill>
              </a:rPr>
              <a:t>Working of CSRF:</a:t>
            </a:r>
            <a:endParaRPr lang="en-IN" sz="6000" dirty="0">
              <a:solidFill>
                <a:schemeClr val="accent1">
                  <a:lumMod val="75000"/>
                </a:schemeClr>
              </a:solidFill>
            </a:endParaRPr>
          </a:p>
        </p:txBody>
      </p:sp>
      <p:sp>
        <p:nvSpPr>
          <p:cNvPr id="3" name="Content Placeholder 2"/>
          <p:cNvSpPr>
            <a:spLocks noGrp="1"/>
          </p:cNvSpPr>
          <p:nvPr>
            <p:ph idx="1"/>
          </p:nvPr>
        </p:nvSpPr>
        <p:spPr>
          <a:xfrm>
            <a:off x="1305870" y="2131325"/>
            <a:ext cx="10375593" cy="3771332"/>
          </a:xfrm>
        </p:spPr>
        <p:txBody>
          <a:bodyPr>
            <a:normAutofit/>
          </a:bodyPr>
          <a:lstStyle/>
          <a:p>
            <a:r>
              <a:rPr lang="en-IN" dirty="0" smtClean="0"/>
              <a:t>Say, a user visits site B </a:t>
            </a:r>
            <a:r>
              <a:rPr lang="en-US" dirty="0"/>
              <a:t>while logged into a web site </a:t>
            </a:r>
            <a:r>
              <a:rPr lang="en-US" dirty="0" smtClean="0"/>
              <a:t>A.</a:t>
            </a:r>
          </a:p>
          <a:p>
            <a:r>
              <a:rPr lang="en-US" sz="2300" dirty="0"/>
              <a:t>P</a:t>
            </a:r>
            <a:r>
              <a:rPr lang="en-US" sz="2300" dirty="0" smtClean="0"/>
              <a:t>age </a:t>
            </a:r>
            <a:r>
              <a:rPr lang="en-US" sz="2300" dirty="0"/>
              <a:t>does a GET </a:t>
            </a:r>
            <a:r>
              <a:rPr lang="en-US" sz="2300" dirty="0" smtClean="0"/>
              <a:t>(or POST) </a:t>
            </a:r>
            <a:r>
              <a:rPr lang="en-US" sz="2300" dirty="0"/>
              <a:t>to a page X on site A (which </a:t>
            </a:r>
            <a:r>
              <a:rPr lang="en-US" sz="2300" dirty="0" smtClean="0"/>
              <a:t>the user is </a:t>
            </a:r>
            <a:r>
              <a:rPr lang="en-US" sz="2300" dirty="0"/>
              <a:t>logged in to</a:t>
            </a:r>
            <a:r>
              <a:rPr lang="en-US" sz="2300" dirty="0" smtClean="0"/>
              <a:t>)</a:t>
            </a:r>
          </a:p>
          <a:p>
            <a:pPr marL="0" indent="0">
              <a:buNone/>
            </a:pPr>
            <a:r>
              <a:rPr lang="en-US" sz="2300" dirty="0"/>
              <a:t>	</a:t>
            </a:r>
            <a:r>
              <a:rPr lang="en-US" sz="2300" dirty="0" smtClean="0"/>
              <a:t>	Example:</a:t>
            </a:r>
          </a:p>
          <a:p>
            <a:pPr marL="0" indent="0">
              <a:buNone/>
            </a:pPr>
            <a:r>
              <a:rPr lang="en-US" sz="2300" dirty="0"/>
              <a:t>            </a:t>
            </a:r>
            <a:r>
              <a:rPr lang="en-US" sz="2300" dirty="0" smtClean="0"/>
              <a:t>Using an </a:t>
            </a:r>
            <a:r>
              <a:rPr lang="en-US" sz="2300" dirty="0"/>
              <a:t>already authenticated </a:t>
            </a:r>
            <a:r>
              <a:rPr lang="en-US" sz="2300" dirty="0" smtClean="0"/>
              <a:t>session/cookie, </a:t>
            </a:r>
            <a:r>
              <a:rPr lang="en-US" sz="2300" dirty="0"/>
              <a:t>Page X  </a:t>
            </a:r>
            <a:r>
              <a:rPr lang="en-US" sz="2300" dirty="0" smtClean="0"/>
              <a:t>by </a:t>
            </a:r>
            <a:r>
              <a:rPr lang="en-US" sz="2300" dirty="0"/>
              <a:t>design causes change in state of your </a:t>
            </a:r>
            <a:r>
              <a:rPr lang="en-US" sz="2300" dirty="0" smtClean="0"/>
              <a:t>account.</a:t>
            </a:r>
            <a:endParaRPr lang="en-IN" sz="2300" dirty="0"/>
          </a:p>
        </p:txBody>
      </p:sp>
    </p:spTree>
    <p:extLst>
      <p:ext uri="{BB962C8B-B14F-4D97-AF65-F5344CB8AC3E}">
        <p14:creationId xmlns:p14="http://schemas.microsoft.com/office/powerpoint/2010/main" val="2219733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4775" y="360613"/>
            <a:ext cx="10031105" cy="1446550"/>
          </a:xfrm>
          <a:prstGeom prst="rect">
            <a:avLst/>
          </a:prstGeom>
          <a:noFill/>
        </p:spPr>
        <p:txBody>
          <a:bodyPr wrap="square" lIns="91440" tIns="45720" rIns="91440" bIns="45720">
            <a:spAutoFit/>
          </a:bodyPr>
          <a:lstStyle/>
          <a:p>
            <a:pPr algn="ctr"/>
            <a:r>
              <a:rPr lang="en-US" sz="4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p>
          <a:p>
            <a:pPr algn="ctr"/>
            <a:endParaRPr 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 name="Rectangle 1"/>
          <p:cNvSpPr/>
          <p:nvPr/>
        </p:nvSpPr>
        <p:spPr>
          <a:xfrm>
            <a:off x="1733264" y="1312024"/>
            <a:ext cx="9294126" cy="6863417"/>
          </a:xfrm>
          <a:prstGeom prst="rect">
            <a:avLst/>
          </a:prstGeom>
          <a:noFill/>
        </p:spPr>
        <p:txBody>
          <a:bodyPr wrap="square" lIns="91440" tIns="45720" rIns="91440" bIns="45720">
            <a:spAutoFit/>
          </a:bodyPr>
          <a:lstStyle/>
          <a:p>
            <a:pPr algn="just"/>
            <a:r>
              <a:rPr lang="en-US" sz="2000" b="0" cap="none" spc="0" dirty="0" smtClean="0">
                <a:ln w="0"/>
                <a:solidFill>
                  <a:schemeClr val="tx1"/>
                </a:solidFill>
                <a:effectLst>
                  <a:outerShdw blurRad="38100" dist="19050" dir="2700000" algn="tl" rotWithShape="0">
                    <a:schemeClr val="dk1">
                      <a:alpha val="40000"/>
                    </a:schemeClr>
                  </a:outerShdw>
                </a:effectLst>
              </a:rPr>
              <a:t>1. Introduction to Data Breach and Sensitive Data Exposure</a:t>
            </a:r>
          </a:p>
          <a:p>
            <a:pPr algn="just"/>
            <a:r>
              <a:rPr lang="en-US" sz="2000" dirty="0" smtClean="0">
                <a:ln w="0"/>
                <a:effectLst>
                  <a:outerShdw blurRad="38100" dist="19050" dir="2700000" algn="tl" rotWithShape="0">
                    <a:schemeClr val="dk1">
                      <a:alpha val="40000"/>
                    </a:schemeClr>
                  </a:outerShdw>
                </a:effectLst>
              </a:rPr>
              <a:t>	1.1 Introduction</a:t>
            </a:r>
          </a:p>
          <a:p>
            <a:pPr algn="just"/>
            <a:r>
              <a:rPr lang="en-US" sz="2000" b="0" cap="none" spc="0" dirty="0" smtClean="0">
                <a:ln w="0"/>
                <a:solidFill>
                  <a:schemeClr val="tx1"/>
                </a:solidFill>
                <a:effectLst>
                  <a:outerShdw blurRad="38100" dist="19050" dir="2700000" algn="tl" rotWithShape="0">
                    <a:schemeClr val="dk1">
                      <a:alpha val="40000"/>
                    </a:schemeClr>
                  </a:outerShdw>
                </a:effectLst>
              </a:rPr>
              <a:t>	1.2 Causes/Reasons of Data Exposure</a:t>
            </a:r>
          </a:p>
          <a:p>
            <a:pPr algn="just"/>
            <a:r>
              <a:rPr lang="en-US" sz="2000" dirty="0" smtClean="0">
                <a:ln w="0"/>
                <a:effectLst>
                  <a:outerShdw blurRad="38100" dist="19050" dir="2700000" algn="tl" rotWithShape="0">
                    <a:schemeClr val="dk1">
                      <a:alpha val="40000"/>
                    </a:schemeClr>
                  </a:outerShdw>
                </a:effectLst>
              </a:rPr>
              <a:t>	1.3Effects</a:t>
            </a:r>
          </a:p>
          <a:p>
            <a:pPr algn="just"/>
            <a:r>
              <a:rPr lang="en-US" sz="2000" b="0" cap="none" spc="0" dirty="0" smtClean="0">
                <a:ln w="0"/>
                <a:solidFill>
                  <a:schemeClr val="tx1"/>
                </a:solidFill>
                <a:effectLst>
                  <a:outerShdw blurRad="38100" dist="19050" dir="2700000" algn="tl" rotWithShape="0">
                    <a:schemeClr val="dk1">
                      <a:alpha val="40000"/>
                    </a:schemeClr>
                  </a:outerShdw>
                </a:effectLst>
              </a:rPr>
              <a:t>	1.4 Prevention of Data Exposure</a:t>
            </a:r>
          </a:p>
          <a:p>
            <a:pPr algn="just"/>
            <a:endParaRPr lang="en-US" sz="2000" b="0" cap="none" spc="0" dirty="0" smtClean="0">
              <a:ln w="0"/>
              <a:solidFill>
                <a:schemeClr val="tx1"/>
              </a:solidFill>
              <a:effectLst>
                <a:outerShdw blurRad="38100" dist="19050" dir="2700000" algn="tl" rotWithShape="0">
                  <a:schemeClr val="dk1">
                    <a:alpha val="40000"/>
                  </a:schemeClr>
                </a:outerShdw>
              </a:effectLst>
            </a:endParaRPr>
          </a:p>
          <a:p>
            <a:pPr algn="just"/>
            <a:r>
              <a:rPr lang="en-US" sz="2000" b="0" cap="none" spc="0" dirty="0" smtClean="0">
                <a:ln w="0"/>
                <a:solidFill>
                  <a:schemeClr val="tx1"/>
                </a:solidFill>
                <a:effectLst>
                  <a:outerShdw blurRad="38100" dist="19050" dir="2700000" algn="tl" rotWithShape="0">
                    <a:schemeClr val="dk1">
                      <a:alpha val="40000"/>
                    </a:schemeClr>
                  </a:outerShdw>
                </a:effectLst>
              </a:rPr>
              <a:t>2. SQL Injection(SQLI)</a:t>
            </a:r>
          </a:p>
          <a:p>
            <a:pPr algn="just"/>
            <a:r>
              <a:rPr lang="en-US" sz="2000" dirty="0" smtClean="0">
                <a:ln w="0"/>
                <a:effectLst>
                  <a:outerShdw blurRad="38100" dist="19050" dir="2700000" algn="tl" rotWithShape="0">
                    <a:schemeClr val="dk1">
                      <a:alpha val="40000"/>
                    </a:schemeClr>
                  </a:outerShdw>
                </a:effectLst>
              </a:rPr>
              <a:t>	2.1 Introduction</a:t>
            </a:r>
          </a:p>
          <a:p>
            <a:pPr algn="just"/>
            <a:r>
              <a:rPr lang="en-US" sz="2000" dirty="0">
                <a:ln w="0"/>
                <a:effectLst>
                  <a:outerShdw blurRad="38100" dist="19050" dir="2700000" algn="tl" rotWithShape="0">
                    <a:schemeClr val="dk1">
                      <a:alpha val="40000"/>
                    </a:schemeClr>
                  </a:outerShdw>
                </a:effectLst>
              </a:rPr>
              <a:t>	</a:t>
            </a:r>
            <a:r>
              <a:rPr lang="en-US" sz="2000" dirty="0" smtClean="0">
                <a:ln w="0"/>
                <a:effectLst>
                  <a:outerShdw blurRad="38100" dist="19050" dir="2700000" algn="tl" rotWithShape="0">
                    <a:schemeClr val="dk1">
                      <a:alpha val="40000"/>
                    </a:schemeClr>
                  </a:outerShdw>
                </a:effectLst>
              </a:rPr>
              <a:t>2.2 Types of attack</a:t>
            </a:r>
          </a:p>
          <a:p>
            <a:pPr algn="just"/>
            <a:r>
              <a:rPr lang="en-US" sz="2000" b="0" cap="none" spc="0" dirty="0" smtClean="0">
                <a:ln w="0"/>
                <a:solidFill>
                  <a:schemeClr val="tx1"/>
                </a:solidFill>
                <a:effectLst>
                  <a:outerShdw blurRad="38100" dist="19050" dir="2700000" algn="tl" rotWithShape="0">
                    <a:schemeClr val="dk1">
                      <a:alpha val="40000"/>
                    </a:schemeClr>
                  </a:outerShdw>
                </a:effectLst>
              </a:rPr>
              <a:t>	2.3 Working</a:t>
            </a:r>
          </a:p>
          <a:p>
            <a:pPr algn="just"/>
            <a:r>
              <a:rPr lang="en-US" sz="2000" dirty="0" smtClean="0">
                <a:ln w="0"/>
                <a:effectLst>
                  <a:outerShdw blurRad="38100" dist="19050" dir="2700000" algn="tl" rotWithShape="0">
                    <a:schemeClr val="dk1">
                      <a:alpha val="40000"/>
                    </a:schemeClr>
                  </a:outerShdw>
                </a:effectLst>
              </a:rPr>
              <a:t>	2.4 Prevention</a:t>
            </a:r>
          </a:p>
          <a:p>
            <a:pPr algn="just"/>
            <a:r>
              <a:rPr lang="en-US" sz="2000" dirty="0" smtClean="0">
                <a:ln w="0"/>
                <a:effectLst>
                  <a:outerShdw blurRad="38100" dist="19050" dir="2700000" algn="tl" rotWithShape="0">
                    <a:schemeClr val="dk1">
                      <a:alpha val="40000"/>
                    </a:schemeClr>
                  </a:outerShdw>
                </a:effectLst>
              </a:rPr>
              <a:t>3. Cross Site Request Forgery(CSRF)</a:t>
            </a:r>
          </a:p>
          <a:p>
            <a:pPr algn="just"/>
            <a:r>
              <a:rPr lang="en-US" sz="2000" dirty="0" smtClean="0">
                <a:ln w="0"/>
                <a:effectLst>
                  <a:outerShdw blurRad="38100" dist="19050" dir="2700000" algn="tl" rotWithShape="0">
                    <a:schemeClr val="dk1">
                      <a:alpha val="40000"/>
                    </a:schemeClr>
                  </a:outerShdw>
                </a:effectLst>
              </a:rPr>
              <a:t>	3.1 </a:t>
            </a:r>
            <a:r>
              <a:rPr lang="en-US" sz="2000" dirty="0">
                <a:ln w="0"/>
                <a:effectLst>
                  <a:outerShdw blurRad="38100" dist="19050" dir="2700000" algn="tl" rotWithShape="0">
                    <a:schemeClr val="dk1">
                      <a:alpha val="40000"/>
                    </a:schemeClr>
                  </a:outerShdw>
                </a:effectLst>
              </a:rPr>
              <a:t>Introduction</a:t>
            </a:r>
          </a:p>
          <a:p>
            <a:pPr algn="just"/>
            <a:r>
              <a:rPr lang="en-US" sz="2000" dirty="0">
                <a:ln w="0"/>
                <a:effectLst>
                  <a:outerShdw blurRad="38100" dist="19050" dir="2700000" algn="tl" rotWithShape="0">
                    <a:schemeClr val="dk1">
                      <a:alpha val="40000"/>
                    </a:schemeClr>
                  </a:outerShdw>
                </a:effectLst>
              </a:rPr>
              <a:t>	</a:t>
            </a:r>
            <a:r>
              <a:rPr lang="en-US" sz="2000" dirty="0" smtClean="0">
                <a:ln w="0"/>
                <a:effectLst>
                  <a:outerShdw blurRad="38100" dist="19050" dir="2700000" algn="tl" rotWithShape="0">
                    <a:schemeClr val="dk1">
                      <a:alpha val="40000"/>
                    </a:schemeClr>
                  </a:outerShdw>
                </a:effectLst>
              </a:rPr>
              <a:t>3.2 </a:t>
            </a:r>
            <a:r>
              <a:rPr lang="en-US" sz="2000" dirty="0">
                <a:ln w="0"/>
                <a:effectLst>
                  <a:outerShdw blurRad="38100" dist="19050" dir="2700000" algn="tl" rotWithShape="0">
                    <a:schemeClr val="dk1">
                      <a:alpha val="40000"/>
                    </a:schemeClr>
                  </a:outerShdw>
                </a:effectLst>
              </a:rPr>
              <a:t>Working</a:t>
            </a:r>
          </a:p>
          <a:p>
            <a:pPr algn="just"/>
            <a:r>
              <a:rPr lang="en-US" sz="2000" dirty="0">
                <a:ln w="0"/>
                <a:effectLst>
                  <a:outerShdw blurRad="38100" dist="19050" dir="2700000" algn="tl" rotWithShape="0">
                    <a:schemeClr val="dk1">
                      <a:alpha val="40000"/>
                    </a:schemeClr>
                  </a:outerShdw>
                </a:effectLst>
              </a:rPr>
              <a:t>	</a:t>
            </a:r>
            <a:r>
              <a:rPr lang="en-US" sz="2000" dirty="0" smtClean="0">
                <a:ln w="0"/>
                <a:effectLst>
                  <a:outerShdw blurRad="38100" dist="19050" dir="2700000" algn="tl" rotWithShape="0">
                    <a:schemeClr val="dk1">
                      <a:alpha val="40000"/>
                    </a:schemeClr>
                  </a:outerShdw>
                </a:effectLst>
              </a:rPr>
              <a:t>3.3 Prevention</a:t>
            </a:r>
            <a:endParaRPr lang="en-US" sz="2000" dirty="0">
              <a:ln w="0"/>
              <a:effectLst>
                <a:outerShdw blurRad="38100" dist="19050" dir="2700000" algn="tl" rotWithShape="0">
                  <a:schemeClr val="dk1">
                    <a:alpha val="40000"/>
                  </a:schemeClr>
                </a:outerShdw>
              </a:effectLst>
            </a:endParaRPr>
          </a:p>
          <a:p>
            <a:pPr algn="just"/>
            <a:endParaRPr lang="en-US" sz="2000" dirty="0" smtClean="0">
              <a:ln w="0"/>
              <a:effectLst>
                <a:outerShdw blurRad="38100" dist="19050" dir="2700000" algn="tl" rotWithShape="0">
                  <a:schemeClr val="dk1">
                    <a:alpha val="40000"/>
                  </a:schemeClr>
                </a:outerShdw>
              </a:effectLst>
            </a:endParaRPr>
          </a:p>
          <a:p>
            <a:pPr algn="just"/>
            <a:endParaRPr lang="en-US" sz="2000" dirty="0" smtClean="0">
              <a:ln w="0"/>
              <a:effectLst>
                <a:outerShdw blurRad="38100" dist="19050" dir="2700000" algn="tl" rotWithShape="0">
                  <a:schemeClr val="dk1">
                    <a:alpha val="40000"/>
                  </a:schemeClr>
                </a:outerShdw>
              </a:effectLst>
            </a:endParaRPr>
          </a:p>
          <a:p>
            <a:pPr algn="just"/>
            <a:endParaRPr lang="en-US" sz="2000" b="0" cap="none" spc="0" dirty="0" smtClean="0">
              <a:ln w="0"/>
              <a:solidFill>
                <a:schemeClr val="tx1"/>
              </a:solidFill>
              <a:effectLst>
                <a:outerShdw blurRad="38100" dist="19050" dir="2700000" algn="tl" rotWithShape="0">
                  <a:schemeClr val="dk1">
                    <a:alpha val="40000"/>
                  </a:schemeClr>
                </a:outerShdw>
              </a:effectLst>
            </a:endParaRPr>
          </a:p>
          <a:p>
            <a:pPr algn="just"/>
            <a:endParaRPr lang="en-US" sz="2000" b="0" cap="none" spc="0" dirty="0" smtClean="0">
              <a:ln w="0"/>
              <a:solidFill>
                <a:schemeClr val="tx1"/>
              </a:solidFill>
              <a:effectLst>
                <a:outerShdw blurRad="38100" dist="19050" dir="2700000" algn="tl" rotWithShape="0">
                  <a:schemeClr val="dk1">
                    <a:alpha val="40000"/>
                  </a:schemeClr>
                </a:outerShdw>
              </a:effectLst>
            </a:endParaRPr>
          </a:p>
          <a:p>
            <a:pPr algn="just"/>
            <a:endParaRPr lang="en-US" sz="2000" b="0" cap="none" spc="0" dirty="0" smtClean="0">
              <a:ln w="0"/>
              <a:solidFill>
                <a:schemeClr val="tx1"/>
              </a:solidFill>
              <a:effectLst>
                <a:outerShdw blurRad="38100" dist="19050" dir="2700000" algn="tl" rotWithShape="0">
                  <a:schemeClr val="dk1">
                    <a:alpha val="40000"/>
                  </a:schemeClr>
                </a:outerShdw>
              </a:effectLst>
            </a:endParaRPr>
          </a:p>
          <a:p>
            <a:pPr algn="just"/>
            <a:endParaRPr lang="en-US" sz="2000" b="0" cap="none" spc="0" dirty="0" smtClean="0">
              <a:ln w="0"/>
              <a:solidFill>
                <a:schemeClr val="tx1"/>
              </a:solidFill>
              <a:effectLst>
                <a:outerShdw blurRad="38100" dist="19050" dir="2700000" algn="tl" rotWithShape="0">
                  <a:schemeClr val="dk1">
                    <a:alpha val="40000"/>
                  </a:schemeClr>
                </a:outerShdw>
              </a:effectLst>
            </a:endParaRPr>
          </a:p>
          <a:p>
            <a:pPr marL="514350" indent="-514350" algn="just">
              <a:buAutoNum type="arabicPeriod"/>
            </a:pP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40109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39" y="374888"/>
            <a:ext cx="10018713" cy="1752599"/>
          </a:xfrm>
        </p:spPr>
        <p:txBody>
          <a:bodyPr>
            <a:normAutofit/>
          </a:bodyPr>
          <a:lstStyle/>
          <a:p>
            <a:r>
              <a:rPr lang="en-IN" sz="6000" b="1" dirty="0" smtClean="0">
                <a:solidFill>
                  <a:schemeClr val="accent1">
                    <a:lumMod val="75000"/>
                  </a:schemeClr>
                </a:solidFill>
                <a:effectLst>
                  <a:outerShdw blurRad="38100" dist="38100" dir="2700000" algn="tl">
                    <a:srgbClr val="000000">
                      <a:alpha val="43137"/>
                    </a:srgbClr>
                  </a:outerShdw>
                </a:effectLst>
              </a:rPr>
              <a:t>Prevention of CSRF:</a:t>
            </a:r>
            <a:endParaRPr lang="en-IN" sz="6000"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607138" y="3880086"/>
            <a:ext cx="10018713" cy="2546446"/>
          </a:xfrm>
        </p:spPr>
        <p:txBody>
          <a:bodyPr>
            <a:normAutofit fontScale="92500"/>
          </a:bodyPr>
          <a:lstStyle/>
          <a:p>
            <a:pPr marL="0" indent="0">
              <a:buNone/>
            </a:pPr>
            <a:r>
              <a:rPr lang="en-IN" dirty="0" smtClean="0"/>
              <a:t>The </a:t>
            </a:r>
            <a:r>
              <a:rPr lang="en-IN" b="1" dirty="0" smtClean="0"/>
              <a:t>most common method </a:t>
            </a:r>
            <a:r>
              <a:rPr lang="en-IN" dirty="0"/>
              <a:t>to </a:t>
            </a:r>
            <a:r>
              <a:rPr lang="en-IN" dirty="0" smtClean="0"/>
              <a:t>prevent CSRF:</a:t>
            </a:r>
          </a:p>
          <a:p>
            <a:r>
              <a:rPr lang="en-US" dirty="0" smtClean="0"/>
              <a:t>Append </a:t>
            </a:r>
            <a:r>
              <a:rPr lang="en-US" dirty="0"/>
              <a:t>unpredictable challenge tokens to each request and associate them with the user’s </a:t>
            </a:r>
            <a:r>
              <a:rPr lang="en-US" dirty="0" smtClean="0"/>
              <a:t>session.</a:t>
            </a:r>
          </a:p>
          <a:p>
            <a:pPr lvl="2">
              <a:buFont typeface="Wingdings" panose="05000000000000000000" pitchFamily="2" charset="2"/>
              <a:buChar char="§"/>
            </a:pPr>
            <a:r>
              <a:rPr lang="en-US" dirty="0"/>
              <a:t>Such tokens should at a minimum be unique per user session, but can also be unique per request</a:t>
            </a:r>
            <a:r>
              <a:rPr lang="en-US" dirty="0" smtClean="0"/>
              <a:t>.</a:t>
            </a:r>
          </a:p>
          <a:p>
            <a:pPr lvl="2">
              <a:buFont typeface="Wingdings" panose="05000000000000000000" pitchFamily="2" charset="2"/>
              <a:buChar char="§"/>
            </a:pPr>
            <a:r>
              <a:rPr lang="en-US" dirty="0"/>
              <a:t>challenge token with each request, the developer can ensure that the request is </a:t>
            </a:r>
            <a:r>
              <a:rPr lang="en-US" dirty="0" smtClean="0"/>
              <a:t>valid.</a:t>
            </a:r>
          </a:p>
          <a:p>
            <a:pPr marL="914400" lvl="2" indent="0">
              <a:buNone/>
            </a:pPr>
            <a:r>
              <a:rPr lang="en-US" dirty="0" smtClean="0"/>
              <a:t>		</a:t>
            </a:r>
            <a:r>
              <a:rPr lang="en-US" dirty="0"/>
              <a:t>	</a:t>
            </a:r>
            <a:endParaRPr lang="en-IN" dirty="0"/>
          </a:p>
        </p:txBody>
      </p:sp>
      <p:sp>
        <p:nvSpPr>
          <p:cNvPr id="5" name="Rectangle 4"/>
          <p:cNvSpPr/>
          <p:nvPr/>
        </p:nvSpPr>
        <p:spPr>
          <a:xfrm>
            <a:off x="1020287" y="2127487"/>
            <a:ext cx="9977289" cy="2308324"/>
          </a:xfrm>
          <a:prstGeom prst="rect">
            <a:avLst/>
          </a:prstGeom>
          <a:noFill/>
        </p:spPr>
        <p:txBody>
          <a:bodyPr wrap="square" lIns="91440" tIns="45720" rIns="91440" bIns="45720">
            <a:spAutoFit/>
          </a:bodyPr>
          <a:lstStyle/>
          <a:p>
            <a:pPr algn="ctr"/>
            <a:r>
              <a:rPr lang="en-US" sz="2400" dirty="0" smtClean="0">
                <a:ln w="0"/>
              </a:rPr>
              <a:t>The CSRF </a:t>
            </a:r>
            <a:r>
              <a:rPr lang="en-US" sz="2400" dirty="0">
                <a:ln w="0"/>
              </a:rPr>
              <a:t>prevention </a:t>
            </a:r>
            <a:r>
              <a:rPr lang="en-US" sz="2400" dirty="0" smtClean="0">
                <a:ln w="0"/>
              </a:rPr>
              <a:t>techniques include:</a:t>
            </a:r>
          </a:p>
          <a:p>
            <a:pPr marL="342900" indent="-342900" algn="ctr">
              <a:buFont typeface="Arial" panose="020B0604020202020204" pitchFamily="34" charset="0"/>
              <a:buChar char="•"/>
            </a:pPr>
            <a:r>
              <a:rPr lang="en-US" sz="2400" dirty="0">
                <a:ln w="0"/>
              </a:rPr>
              <a:t>Synchronizer token pattern</a:t>
            </a:r>
          </a:p>
          <a:p>
            <a:pPr marL="342900" indent="-342900" algn="ctr">
              <a:buFont typeface="Arial" panose="020B0604020202020204" pitchFamily="34" charset="0"/>
              <a:buChar char="•"/>
            </a:pPr>
            <a:r>
              <a:rPr lang="en-US" sz="2400" dirty="0">
                <a:ln w="0"/>
              </a:rPr>
              <a:t>Cookie-to-Header Token</a:t>
            </a:r>
          </a:p>
          <a:p>
            <a:pPr marL="342900" indent="-342900" algn="ctr">
              <a:buFont typeface="Arial" panose="020B0604020202020204" pitchFamily="34" charset="0"/>
              <a:buChar char="•"/>
            </a:pPr>
            <a:r>
              <a:rPr lang="en-US" sz="2400" dirty="0">
                <a:ln w="0"/>
              </a:rPr>
              <a:t>Client side safeguards</a:t>
            </a:r>
          </a:p>
          <a:p>
            <a:pPr algn="ctr"/>
            <a:endParaRPr lang="en-US" sz="2400" dirty="0" smtClean="0">
              <a:ln w="0"/>
            </a:endParaRPr>
          </a:p>
          <a:p>
            <a:pPr algn="ctr"/>
            <a:endParaRPr lang="en-US" sz="2400" b="0" cap="none" spc="0" dirty="0">
              <a:ln w="0"/>
              <a:solidFill>
                <a:schemeClr val="tx1"/>
              </a:solidFill>
            </a:endParaRPr>
          </a:p>
        </p:txBody>
      </p:sp>
    </p:spTree>
    <p:extLst>
      <p:ext uri="{BB962C8B-B14F-4D97-AF65-F5344CB8AC3E}">
        <p14:creationId xmlns:p14="http://schemas.microsoft.com/office/powerpoint/2010/main" val="903170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452" y="2562883"/>
            <a:ext cx="10018713" cy="1752599"/>
          </a:xfrm>
        </p:spPr>
        <p:txBody>
          <a:bodyPr>
            <a:normAutofit/>
          </a:bodyPr>
          <a:lstStyle/>
          <a:p>
            <a:r>
              <a:rPr lang="en-IN" sz="7200" b="1" dirty="0" smtClean="0">
                <a:solidFill>
                  <a:schemeClr val="accent1">
                    <a:lumMod val="75000"/>
                  </a:schemeClr>
                </a:solidFill>
                <a:effectLst>
                  <a:outerShdw blurRad="38100" dist="38100" dir="2700000" algn="tl">
                    <a:srgbClr val="000000">
                      <a:alpha val="43137"/>
                    </a:srgbClr>
                  </a:outerShdw>
                </a:effectLst>
              </a:rPr>
              <a:t>Session Hijacking</a:t>
            </a:r>
            <a:endParaRPr lang="en-IN" sz="7200" b="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15346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solidFill>
                  <a:schemeClr val="accent1">
                    <a:lumMod val="75000"/>
                  </a:schemeClr>
                </a:solidFill>
                <a:effectLst>
                  <a:outerShdw blurRad="38100" dist="38100" dir="2700000" algn="tl">
                    <a:srgbClr val="000000">
                      <a:alpha val="43137"/>
                    </a:srgbClr>
                  </a:outerShdw>
                </a:effectLst>
              </a:rPr>
              <a:t>Introduction</a:t>
            </a:r>
            <a:endParaRPr lang="en-IN" sz="6000"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4311" y="2680647"/>
            <a:ext cx="10018713" cy="3124201"/>
          </a:xfrm>
        </p:spPr>
        <p:txBody>
          <a:bodyPr/>
          <a:lstStyle/>
          <a:p>
            <a:r>
              <a:rPr lang="en-US" dirty="0" smtClean="0"/>
              <a:t>Also </a:t>
            </a:r>
            <a:r>
              <a:rPr lang="en-US" dirty="0"/>
              <a:t>known as TCP session </a:t>
            </a:r>
            <a:r>
              <a:rPr lang="en-US" dirty="0" smtClean="0"/>
              <a:t>hijacking.</a:t>
            </a:r>
          </a:p>
          <a:p>
            <a:r>
              <a:rPr lang="en-US" dirty="0" smtClean="0"/>
              <a:t>It is </a:t>
            </a:r>
            <a:r>
              <a:rPr lang="en-US" dirty="0"/>
              <a:t>a method of taking over a Web user session by surreptitiously obtaining the </a:t>
            </a:r>
            <a:r>
              <a:rPr lang="en-US" dirty="0" smtClean="0"/>
              <a:t>session </a:t>
            </a:r>
            <a:r>
              <a:rPr lang="en-US" dirty="0"/>
              <a:t>ID and masquerading as the authorized </a:t>
            </a:r>
            <a:r>
              <a:rPr lang="en-US" dirty="0" smtClean="0"/>
              <a:t>user.</a:t>
            </a:r>
          </a:p>
          <a:p>
            <a:r>
              <a:rPr lang="en-US" dirty="0"/>
              <a:t>Once the user's session ID has been </a:t>
            </a:r>
            <a:r>
              <a:rPr lang="en-US" dirty="0" smtClean="0"/>
              <a:t>accessed, the attacker can do </a:t>
            </a:r>
            <a:r>
              <a:rPr lang="en-US" dirty="0"/>
              <a:t>anything the user is authorized to do on the network.</a:t>
            </a:r>
          </a:p>
          <a:p>
            <a:endParaRPr lang="en-US" dirty="0"/>
          </a:p>
          <a:p>
            <a:endParaRPr lang="en-IN" dirty="0"/>
          </a:p>
        </p:txBody>
      </p:sp>
    </p:spTree>
    <p:extLst>
      <p:ext uri="{BB962C8B-B14F-4D97-AF65-F5344CB8AC3E}">
        <p14:creationId xmlns:p14="http://schemas.microsoft.com/office/powerpoint/2010/main" val="3868200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solidFill>
                  <a:schemeClr val="accent1">
                    <a:lumMod val="75000"/>
                  </a:schemeClr>
                </a:solidFill>
                <a:effectLst>
                  <a:outerShdw blurRad="38100" dist="38100" dir="2700000" algn="tl">
                    <a:srgbClr val="000000">
                      <a:alpha val="43137"/>
                    </a:srgbClr>
                  </a:outerShdw>
                </a:effectLst>
              </a:rPr>
              <a:t>Working of Session Hijacking:</a:t>
            </a:r>
            <a:endParaRPr lang="en-IN" sz="6000"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fontAlgn="base"/>
            <a:r>
              <a:rPr lang="en-IN" dirty="0"/>
              <a:t>An attacker logs into the </a:t>
            </a:r>
            <a:r>
              <a:rPr lang="en-IN" dirty="0" smtClean="0"/>
              <a:t>site(say</a:t>
            </a:r>
            <a:r>
              <a:rPr lang="en-IN" dirty="0"/>
              <a:t> </a:t>
            </a:r>
            <a:r>
              <a:rPr lang="en-IN" u="sng" dirty="0" smtClean="0">
                <a:hlinkClick r:id="rId2"/>
              </a:rPr>
              <a:t>www.vulnerablesite.com</a:t>
            </a:r>
            <a:r>
              <a:rPr lang="en-IN" u="sng" dirty="0" smtClean="0"/>
              <a:t>)</a:t>
            </a:r>
            <a:r>
              <a:rPr lang="en-IN" dirty="0" smtClean="0"/>
              <a:t>. </a:t>
            </a:r>
            <a:r>
              <a:rPr lang="en-IN" dirty="0"/>
              <a:t>The server sets a cookie value and returns it to him, say Set-Cookie: SID=adfajkdfjer23411sdfadf</a:t>
            </a:r>
          </a:p>
          <a:p>
            <a:pPr fontAlgn="base"/>
            <a:r>
              <a:rPr lang="en-IN" dirty="0"/>
              <a:t>The attacker now sends a link to the victim, http://www.vulnerablesite.com/test.php?SID= adfajkdfjer23411sdfadf</a:t>
            </a:r>
          </a:p>
          <a:p>
            <a:pPr fontAlgn="base"/>
            <a:r>
              <a:rPr lang="en-IN" dirty="0"/>
              <a:t>The victim logs on and the server now assigns the SID value to him. (Why? Due to bad coding, the server does not check if it is generated by itself and tags it with the users).</a:t>
            </a:r>
          </a:p>
          <a:p>
            <a:pPr fontAlgn="base"/>
            <a:r>
              <a:rPr lang="en-IN" dirty="0"/>
              <a:t>The attacker, who already knows the SID value he used, can now just use the same and access the victim’s </a:t>
            </a:r>
            <a:r>
              <a:rPr lang="en-IN" dirty="0" smtClean="0"/>
              <a:t>account.</a:t>
            </a:r>
            <a:endParaRPr lang="en-IN" dirty="0"/>
          </a:p>
          <a:p>
            <a:endParaRPr lang="en-IN" dirty="0"/>
          </a:p>
        </p:txBody>
      </p:sp>
    </p:spTree>
    <p:extLst>
      <p:ext uri="{BB962C8B-B14F-4D97-AF65-F5344CB8AC3E}">
        <p14:creationId xmlns:p14="http://schemas.microsoft.com/office/powerpoint/2010/main" val="63053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solidFill>
                  <a:schemeClr val="accent1">
                    <a:lumMod val="75000"/>
                  </a:schemeClr>
                </a:solidFill>
                <a:effectLst>
                  <a:outerShdw blurRad="38100" dist="38100" dir="2700000" algn="tl">
                    <a:srgbClr val="000000">
                      <a:alpha val="43137"/>
                    </a:srgbClr>
                  </a:outerShdw>
                </a:effectLst>
              </a:rPr>
              <a:t>Prevention of Session Hijacking:</a:t>
            </a:r>
            <a:endParaRPr lang="en-IN" sz="5400"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4310" y="2216988"/>
            <a:ext cx="10018713" cy="4511357"/>
          </a:xfrm>
        </p:spPr>
        <p:txBody>
          <a:bodyPr>
            <a:normAutofit/>
          </a:bodyPr>
          <a:lstStyle/>
          <a:p>
            <a:r>
              <a:rPr lang="en-US" dirty="0"/>
              <a:t>If the application does not use SSL and transports the data in plain text, then anyone within the same network can grab the cookie values just by sniffing </a:t>
            </a:r>
            <a:r>
              <a:rPr lang="en-US" dirty="0" smtClean="0"/>
              <a:t>the </a:t>
            </a:r>
            <a:r>
              <a:rPr lang="en-US" dirty="0"/>
              <a:t>traffic using tools such as Wireshark</a:t>
            </a:r>
            <a:r>
              <a:rPr lang="en-US" dirty="0" smtClean="0"/>
              <a:t>.</a:t>
            </a:r>
          </a:p>
          <a:p>
            <a:r>
              <a:rPr lang="en-US" b="1" u="sng" dirty="0" smtClean="0"/>
              <a:t>Cases:</a:t>
            </a:r>
            <a:endParaRPr lang="en-IN" dirty="0"/>
          </a:p>
          <a:p>
            <a:pPr lvl="2">
              <a:buFont typeface="Wingdings" panose="05000000000000000000" pitchFamily="2" charset="2"/>
              <a:buChar char="Ø"/>
            </a:pPr>
            <a:r>
              <a:rPr lang="en-US" b="1" dirty="0" smtClean="0"/>
              <a:t>SSL </a:t>
            </a:r>
            <a:r>
              <a:rPr lang="en-US" b="1" dirty="0"/>
              <a:t>only for login page</a:t>
            </a:r>
            <a:r>
              <a:rPr lang="en-US" dirty="0"/>
              <a:t>: </a:t>
            </a:r>
            <a:r>
              <a:rPr lang="en-US" dirty="0" smtClean="0"/>
              <a:t>Some developers </a:t>
            </a:r>
            <a:r>
              <a:rPr lang="en-US" dirty="0"/>
              <a:t>use SSL for the login page alone, assuming that the credentials are transported safely. But once the user is authenticated, it is the cookies </a:t>
            </a:r>
            <a:r>
              <a:rPr lang="en-US" dirty="0" smtClean="0"/>
              <a:t>(each </a:t>
            </a:r>
            <a:r>
              <a:rPr lang="en-US" dirty="0"/>
              <a:t>request) that identify him. All the requests that are done after logging in contain cookies, and if they are not protected with SSL, the session can be easily hijacked</a:t>
            </a:r>
            <a:r>
              <a:rPr lang="en-US" dirty="0" smtClean="0"/>
              <a:t>.</a:t>
            </a:r>
          </a:p>
          <a:p>
            <a:pPr lvl="2">
              <a:buFont typeface="Wingdings" panose="05000000000000000000" pitchFamily="2" charset="2"/>
              <a:buChar char="Ø"/>
            </a:pPr>
            <a:r>
              <a:rPr lang="en-US" b="1" dirty="0"/>
              <a:t>Single URL is enough to hijack a user: </a:t>
            </a:r>
            <a:r>
              <a:rPr lang="en-US" b="1" dirty="0" smtClean="0"/>
              <a:t> </a:t>
            </a:r>
            <a:r>
              <a:rPr lang="en-US" dirty="0" smtClean="0"/>
              <a:t>The application which </a:t>
            </a:r>
            <a:r>
              <a:rPr lang="en-US" dirty="0"/>
              <a:t>uses HTTP to fetch image or JS files that belong to same domain. when you send a request to a domain in which you are already signed in, the cookies would automatically go. even if there is a single link which goes to the server without HTTPS, the cookies would go along with it and can be grabbed by an </a:t>
            </a:r>
            <a:r>
              <a:rPr lang="en-US" dirty="0" smtClean="0"/>
              <a:t>attacker </a:t>
            </a:r>
            <a:r>
              <a:rPr lang="en-US" dirty="0"/>
              <a:t>who is sniffing the network.</a:t>
            </a:r>
            <a:endParaRPr lang="en-US" dirty="0" smtClean="0"/>
          </a:p>
        </p:txBody>
      </p:sp>
    </p:spTree>
    <p:extLst>
      <p:ext uri="{BB962C8B-B14F-4D97-AF65-F5344CB8AC3E}">
        <p14:creationId xmlns:p14="http://schemas.microsoft.com/office/powerpoint/2010/main" val="2654264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564" y="2764766"/>
            <a:ext cx="10018713" cy="1752599"/>
          </a:xfrm>
        </p:spPr>
        <p:txBody>
          <a:bodyPr>
            <a:normAutofit/>
          </a:bodyPr>
          <a:lstStyle/>
          <a:p>
            <a:r>
              <a:rPr lang="en-IN" sz="6000" b="1" dirty="0" smtClean="0">
                <a:solidFill>
                  <a:schemeClr val="accent1">
                    <a:lumMod val="75000"/>
                  </a:schemeClr>
                </a:solidFill>
                <a:effectLst>
                  <a:outerShdw blurRad="38100" dist="38100" dir="2700000" algn="tl">
                    <a:srgbClr val="000000">
                      <a:alpha val="43137"/>
                    </a:srgbClr>
                  </a:outerShdw>
                </a:effectLst>
              </a:rPr>
              <a:t>Man-In-The-Middle Attack</a:t>
            </a:r>
            <a:endParaRPr lang="en-IN" sz="6000" b="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86411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93" y="249071"/>
            <a:ext cx="10018713" cy="1752599"/>
          </a:xfrm>
        </p:spPr>
        <p:txBody>
          <a:bodyPr>
            <a:normAutofit/>
          </a:bodyPr>
          <a:lstStyle/>
          <a:p>
            <a:r>
              <a:rPr lang="en-IN" sz="6000" b="1" dirty="0" smtClean="0">
                <a:solidFill>
                  <a:schemeClr val="accent1">
                    <a:lumMod val="75000"/>
                  </a:schemeClr>
                </a:solidFill>
                <a:effectLst>
                  <a:outerShdw blurRad="38100" dist="38100" dir="2700000" algn="tl">
                    <a:srgbClr val="000000">
                      <a:alpha val="43137"/>
                    </a:srgbClr>
                  </a:outerShdw>
                </a:effectLst>
              </a:rPr>
              <a:t>Introduction</a:t>
            </a:r>
            <a:endParaRPr lang="en-IN" sz="6000"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4310" y="2001670"/>
            <a:ext cx="10018713" cy="3870279"/>
          </a:xfrm>
        </p:spPr>
        <p:txBody>
          <a:bodyPr>
            <a:normAutofit/>
          </a:bodyPr>
          <a:lstStyle/>
          <a:p>
            <a:r>
              <a:rPr lang="en-IN" dirty="0"/>
              <a:t>The man-in-the middle attack intercepts a communication between two systems. </a:t>
            </a:r>
            <a:endParaRPr lang="en-IN" dirty="0" smtClean="0"/>
          </a:p>
          <a:p>
            <a:r>
              <a:rPr lang="en-IN" dirty="0" smtClean="0"/>
              <a:t>Example: In </a:t>
            </a:r>
            <a:r>
              <a:rPr lang="en-IN" dirty="0"/>
              <a:t>an http transaction the target is the TCP connection between client and server. Using different techniques, the attacker splits the original TCP connection into 2 new connections, one between the client and the attacker and the other between the attacker and the </a:t>
            </a:r>
            <a:r>
              <a:rPr lang="en-IN" dirty="0" smtClean="0"/>
              <a:t>server. </a:t>
            </a:r>
          </a:p>
          <a:p>
            <a:pPr marL="0" indent="0">
              <a:buNone/>
            </a:pPr>
            <a:r>
              <a:rPr lang="en-IN" sz="2400" dirty="0"/>
              <a:t>	</a:t>
            </a:r>
            <a:r>
              <a:rPr lang="en-IN" sz="2400" dirty="0" smtClean="0"/>
              <a:t>			Once </a:t>
            </a:r>
            <a:r>
              <a:rPr lang="en-IN" sz="2400" dirty="0"/>
              <a:t>the TCP connection is intercepted, the attacker acts as a proxy, being able to read, insert and modify the data in the intercepted communication.</a:t>
            </a:r>
          </a:p>
        </p:txBody>
      </p:sp>
    </p:spTree>
    <p:extLst>
      <p:ext uri="{BB962C8B-B14F-4D97-AF65-F5344CB8AC3E}">
        <p14:creationId xmlns:p14="http://schemas.microsoft.com/office/powerpoint/2010/main" val="1387861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15240"/>
            <a:ext cx="12219214" cy="6842760"/>
          </a:xfrm>
          <a:prstGeom prst="rect">
            <a:avLst/>
          </a:prstGeom>
        </p:spPr>
      </p:pic>
    </p:spTree>
    <p:extLst>
      <p:ext uri="{BB962C8B-B14F-4D97-AF65-F5344CB8AC3E}">
        <p14:creationId xmlns:p14="http://schemas.microsoft.com/office/powerpoint/2010/main" val="1811267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b="6038"/>
          <a:stretch/>
        </p:blipFill>
        <p:spPr>
          <a:xfrm>
            <a:off x="0" y="1"/>
            <a:ext cx="12192000" cy="6869373"/>
          </a:xfrm>
          <a:prstGeom prst="rect">
            <a:avLst/>
          </a:prstGeom>
        </p:spPr>
      </p:pic>
    </p:spTree>
    <p:extLst>
      <p:ext uri="{BB962C8B-B14F-4D97-AF65-F5344CB8AC3E}">
        <p14:creationId xmlns:p14="http://schemas.microsoft.com/office/powerpoint/2010/main" val="3960030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4481"/>
            <a:ext cx="10018713" cy="1752599"/>
          </a:xfrm>
        </p:spPr>
        <p:txBody>
          <a:bodyPr>
            <a:normAutofit/>
          </a:bodyPr>
          <a:lstStyle/>
          <a:p>
            <a:r>
              <a:rPr lang="en-IN" sz="6000" b="1" dirty="0" smtClean="0">
                <a:solidFill>
                  <a:schemeClr val="accent1">
                    <a:lumMod val="75000"/>
                  </a:schemeClr>
                </a:solidFill>
                <a:effectLst>
                  <a:outerShdw blurRad="38100" dist="38100" dir="2700000" algn="tl">
                    <a:srgbClr val="000000">
                      <a:alpha val="43137"/>
                    </a:srgbClr>
                  </a:outerShdw>
                </a:effectLst>
              </a:rPr>
              <a:t>Working of MIMA:</a:t>
            </a:r>
            <a:endParaRPr lang="en-IN" sz="6000"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4310" y="1657064"/>
            <a:ext cx="10018713" cy="4757384"/>
          </a:xfrm>
        </p:spPr>
        <p:txBody>
          <a:bodyPr>
            <a:normAutofit/>
          </a:bodyPr>
          <a:lstStyle/>
          <a:p>
            <a:pPr marL="0" indent="0">
              <a:buNone/>
            </a:pPr>
            <a:r>
              <a:rPr lang="en-IN" dirty="0" smtClean="0"/>
              <a:t>In most </a:t>
            </a:r>
            <a:r>
              <a:rPr lang="en-IN" dirty="0"/>
              <a:t>common MITM </a:t>
            </a:r>
            <a:r>
              <a:rPr lang="en-IN" dirty="0" smtClean="0"/>
              <a:t>attacks,</a:t>
            </a:r>
          </a:p>
          <a:p>
            <a:r>
              <a:rPr lang="en-IN" dirty="0"/>
              <a:t> </a:t>
            </a:r>
            <a:r>
              <a:rPr lang="en-IN" dirty="0" smtClean="0"/>
              <a:t>The </a:t>
            </a:r>
            <a:r>
              <a:rPr lang="en-US" dirty="0" smtClean="0"/>
              <a:t>attacker </a:t>
            </a:r>
            <a:r>
              <a:rPr lang="en-US" dirty="0"/>
              <a:t>mostly uses a </a:t>
            </a:r>
            <a:r>
              <a:rPr lang="en-US" dirty="0" err="1"/>
              <a:t>WiFi</a:t>
            </a:r>
            <a:r>
              <a:rPr lang="en-US" dirty="0"/>
              <a:t> router to intercept user’s communication. This technique can be work out by exploiting a router </a:t>
            </a:r>
            <a:r>
              <a:rPr lang="en-US" dirty="0" smtClean="0"/>
              <a:t>with </a:t>
            </a:r>
            <a:r>
              <a:rPr lang="en-US" dirty="0"/>
              <a:t>some malicious programs to intercept user’s sessions on the </a:t>
            </a:r>
            <a:r>
              <a:rPr lang="en-US" dirty="0" smtClean="0"/>
              <a:t>router.</a:t>
            </a:r>
          </a:p>
          <a:p>
            <a:pPr lvl="2">
              <a:buFont typeface="Wingdings" panose="05000000000000000000" pitchFamily="2" charset="2"/>
              <a:buChar char="Ø"/>
            </a:pPr>
            <a:r>
              <a:rPr lang="en-US" sz="2000" dirty="0" smtClean="0"/>
              <a:t>First, he </a:t>
            </a:r>
            <a:r>
              <a:rPr lang="en-US" sz="2000" dirty="0"/>
              <a:t>attacker </a:t>
            </a:r>
            <a:r>
              <a:rPr lang="en-US" sz="2000" dirty="0" smtClean="0"/>
              <a:t> </a:t>
            </a:r>
            <a:r>
              <a:rPr lang="en-US" sz="2000" dirty="0"/>
              <a:t>configures his laptop as a </a:t>
            </a:r>
            <a:r>
              <a:rPr lang="en-US" sz="2000" dirty="0" err="1"/>
              <a:t>WiFi</a:t>
            </a:r>
            <a:r>
              <a:rPr lang="en-US" sz="2000" dirty="0"/>
              <a:t> hotspot, choosing a name commonly </a:t>
            </a:r>
            <a:r>
              <a:rPr lang="en-US" sz="2000" dirty="0" smtClean="0"/>
              <a:t>used </a:t>
            </a:r>
            <a:r>
              <a:rPr lang="en-US" sz="2000" dirty="0"/>
              <a:t>in a public area, such as an airport or coffee shop</a:t>
            </a:r>
            <a:r>
              <a:rPr lang="en-US" sz="2000" dirty="0" smtClean="0"/>
              <a:t>.</a:t>
            </a:r>
          </a:p>
          <a:p>
            <a:pPr lvl="2">
              <a:buFont typeface="Wingdings" panose="05000000000000000000" pitchFamily="2" charset="2"/>
              <a:buChar char="Ø"/>
            </a:pPr>
            <a:r>
              <a:rPr lang="en-US" sz="2000" dirty="0"/>
              <a:t>Once user connects to that malicious router to reach websites such as online banking sites or commerce sites</a:t>
            </a:r>
            <a:r>
              <a:rPr lang="en-US" sz="2000" dirty="0" smtClean="0"/>
              <a:t>, </a:t>
            </a:r>
            <a:r>
              <a:rPr lang="en-US" sz="2000" dirty="0"/>
              <a:t>attacker then logs user’s credentials for later use.	</a:t>
            </a:r>
            <a:r>
              <a:rPr lang="en-US" dirty="0" smtClean="0"/>
              <a:t>		</a:t>
            </a:r>
            <a:r>
              <a:rPr lang="en-US" dirty="0"/>
              <a:t>	</a:t>
            </a:r>
            <a:r>
              <a:rPr lang="en-US" dirty="0" smtClean="0"/>
              <a:t>	</a:t>
            </a:r>
            <a:endParaRPr lang="en-IN" dirty="0" smtClean="0"/>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2552012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0095" y="1233984"/>
            <a:ext cx="10018713" cy="6244989"/>
          </a:xfrm>
        </p:spPr>
        <p:txBody>
          <a:bodyPr>
            <a:normAutofit fontScale="85000" lnSpcReduction="20000"/>
          </a:bodyPr>
          <a:lstStyle/>
          <a:p>
            <a:pPr marL="0" indent="0">
              <a:buNone/>
            </a:pPr>
            <a:r>
              <a:rPr lang="en-US" dirty="0" smtClean="0"/>
              <a:t>4. Session Hijacking</a:t>
            </a:r>
          </a:p>
          <a:p>
            <a:pPr marL="0" indent="0">
              <a:buNone/>
            </a:pPr>
            <a:r>
              <a:rPr lang="en-US" dirty="0" smtClean="0">
                <a:ln w="0"/>
                <a:effectLst>
                  <a:outerShdw blurRad="38100" dist="19050" dir="2700000" algn="tl" rotWithShape="0">
                    <a:schemeClr val="dk1">
                      <a:alpha val="40000"/>
                    </a:schemeClr>
                  </a:outerShdw>
                </a:effectLst>
              </a:rPr>
              <a:t>	4.1 </a:t>
            </a:r>
            <a:r>
              <a:rPr lang="en-US" dirty="0">
                <a:ln w="0"/>
                <a:effectLst>
                  <a:outerShdw blurRad="38100" dist="19050" dir="2700000" algn="tl" rotWithShape="0">
                    <a:schemeClr val="dk1">
                      <a:alpha val="40000"/>
                    </a:schemeClr>
                  </a:outerShdw>
                </a:effectLst>
              </a:rPr>
              <a:t>Introduction</a:t>
            </a:r>
          </a:p>
          <a:p>
            <a:pPr marL="0" indent="0">
              <a:buNone/>
            </a:pPr>
            <a:r>
              <a:rPr lang="en-US" dirty="0" smtClean="0">
                <a:ln w="0"/>
                <a:effectLst>
                  <a:outerShdw blurRad="38100" dist="19050" dir="2700000" algn="tl" rotWithShape="0">
                    <a:schemeClr val="dk1">
                      <a:alpha val="40000"/>
                    </a:schemeClr>
                  </a:outerShdw>
                </a:effectLst>
              </a:rPr>
              <a:t>	4.2 Working</a:t>
            </a:r>
          </a:p>
          <a:p>
            <a:pPr marL="0" indent="0">
              <a:buNone/>
            </a:pPr>
            <a:r>
              <a:rPr lang="en-US" dirty="0" smtClean="0">
                <a:ln w="0"/>
                <a:effectLst>
                  <a:outerShdw blurRad="38100" dist="19050" dir="2700000" algn="tl" rotWithShape="0">
                    <a:schemeClr val="dk1">
                      <a:alpha val="40000"/>
                    </a:schemeClr>
                  </a:outerShdw>
                </a:effectLst>
              </a:rPr>
              <a:t>	4.3 Prevention</a:t>
            </a:r>
            <a:endParaRPr lang="en-US" dirty="0">
              <a:ln w="0"/>
              <a:effectLst>
                <a:outerShdw blurRad="38100" dist="19050" dir="2700000" algn="tl" rotWithShape="0">
                  <a:schemeClr val="dk1">
                    <a:alpha val="40000"/>
                  </a:schemeClr>
                </a:outerShdw>
              </a:effectLst>
            </a:endParaRPr>
          </a:p>
          <a:p>
            <a:pPr marL="0" indent="0">
              <a:buNone/>
            </a:pPr>
            <a:endParaRPr lang="en-US" dirty="0" smtClean="0"/>
          </a:p>
          <a:p>
            <a:pPr marL="0" indent="0" algn="just">
              <a:buNone/>
            </a:pPr>
            <a:r>
              <a:rPr lang="en-US" dirty="0" smtClean="0">
                <a:ln w="0"/>
                <a:effectLst>
                  <a:outerShdw blurRad="38100" dist="19050" dir="2700000" algn="tl" rotWithShape="0">
                    <a:schemeClr val="dk1">
                      <a:alpha val="40000"/>
                    </a:schemeClr>
                  </a:outerShdw>
                </a:effectLst>
              </a:rPr>
              <a:t>5. Man-In-The-Middle Attack</a:t>
            </a:r>
            <a:endParaRPr lang="en-US" dirty="0">
              <a:ln w="0"/>
              <a:effectLst>
                <a:outerShdw blurRad="38100" dist="19050" dir="2700000" algn="tl" rotWithShape="0">
                  <a:schemeClr val="dk1">
                    <a:alpha val="40000"/>
                  </a:schemeClr>
                </a:outerShdw>
              </a:effectLst>
            </a:endParaRPr>
          </a:p>
          <a:p>
            <a:pPr marL="0" indent="0" algn="just">
              <a:buNone/>
            </a:pPr>
            <a:r>
              <a:rPr lang="en-US" dirty="0" smtClean="0">
                <a:ln w="0"/>
                <a:effectLst>
                  <a:outerShdw blurRad="38100" dist="19050" dir="2700000" algn="tl" rotWithShape="0">
                    <a:schemeClr val="dk1">
                      <a:alpha val="40000"/>
                    </a:schemeClr>
                  </a:outerShdw>
                </a:effectLst>
              </a:rPr>
              <a:t>5.1 </a:t>
            </a:r>
            <a:r>
              <a:rPr lang="en-US" dirty="0">
                <a:ln w="0"/>
                <a:effectLst>
                  <a:outerShdw blurRad="38100" dist="19050" dir="2700000" algn="tl" rotWithShape="0">
                    <a:schemeClr val="dk1">
                      <a:alpha val="40000"/>
                    </a:schemeClr>
                  </a:outerShdw>
                </a:effectLst>
              </a:rPr>
              <a:t>Introduction</a:t>
            </a:r>
          </a:p>
          <a:p>
            <a:pPr marL="0" indent="0" algn="just">
              <a:buNone/>
            </a:pPr>
            <a:r>
              <a:rPr lang="en-US" dirty="0" smtClean="0">
                <a:ln w="0"/>
                <a:effectLst>
                  <a:outerShdw blurRad="38100" dist="19050" dir="2700000" algn="tl" rotWithShape="0">
                    <a:schemeClr val="dk1">
                      <a:alpha val="40000"/>
                    </a:schemeClr>
                  </a:outerShdw>
                </a:effectLst>
              </a:rPr>
              <a:t>5.2 </a:t>
            </a:r>
            <a:r>
              <a:rPr lang="en-US" dirty="0">
                <a:ln w="0"/>
                <a:effectLst>
                  <a:outerShdw blurRad="38100" dist="19050" dir="2700000" algn="tl" rotWithShape="0">
                    <a:schemeClr val="dk1">
                      <a:alpha val="40000"/>
                    </a:schemeClr>
                  </a:outerShdw>
                </a:effectLst>
              </a:rPr>
              <a:t>Working</a:t>
            </a:r>
          </a:p>
          <a:p>
            <a:pPr marL="0" indent="0" algn="just">
              <a:buNone/>
            </a:pPr>
            <a:r>
              <a:rPr lang="en-US" dirty="0" smtClean="0">
                <a:ln w="0"/>
                <a:effectLst>
                  <a:outerShdw blurRad="38100" dist="19050" dir="2700000" algn="tl" rotWithShape="0">
                    <a:schemeClr val="dk1">
                      <a:alpha val="40000"/>
                    </a:schemeClr>
                  </a:outerShdw>
                </a:effectLst>
              </a:rPr>
              <a:t>5.3 Prevention</a:t>
            </a:r>
          </a:p>
          <a:p>
            <a:pPr marL="0" indent="0" algn="just">
              <a:buNone/>
            </a:pPr>
            <a:endParaRPr lang="en-US" dirty="0">
              <a:ln w="0"/>
              <a:effectLst>
                <a:outerShdw blurRad="38100" dist="19050" dir="2700000" algn="tl" rotWithShape="0">
                  <a:schemeClr val="dk1">
                    <a:alpha val="40000"/>
                  </a:schemeClr>
                </a:outerShdw>
              </a:effectLst>
            </a:endParaRPr>
          </a:p>
          <a:p>
            <a:pPr marL="0" indent="0" algn="just">
              <a:buNone/>
            </a:pPr>
            <a:r>
              <a:rPr lang="en-US" dirty="0" smtClean="0">
                <a:ln w="0"/>
                <a:effectLst>
                  <a:outerShdw blurRad="38100" dist="19050" dir="2700000" algn="tl" rotWithShape="0">
                    <a:schemeClr val="dk1">
                      <a:alpha val="40000"/>
                    </a:schemeClr>
                  </a:outerShdw>
                </a:effectLst>
              </a:rPr>
              <a:t>6.  </a:t>
            </a:r>
            <a:r>
              <a:rPr lang="en-US" smtClean="0">
                <a:ln w="0"/>
                <a:effectLst>
                  <a:outerShdw blurRad="38100" dist="19050" dir="2700000" algn="tl" rotWithShape="0">
                    <a:schemeClr val="dk1">
                      <a:alpha val="40000"/>
                    </a:schemeClr>
                  </a:outerShdw>
                </a:effectLst>
              </a:rPr>
              <a:t>Sniffer Attack</a:t>
            </a:r>
            <a:endParaRPr lang="en-US" dirty="0">
              <a:ln w="0"/>
              <a:effectLst>
                <a:outerShdw blurRad="38100" dist="19050" dir="2700000" algn="tl" rotWithShape="0">
                  <a:schemeClr val="dk1">
                    <a:alpha val="40000"/>
                  </a:schemeClr>
                </a:outerShdw>
              </a:effectLst>
            </a:endParaRPr>
          </a:p>
          <a:p>
            <a:pPr marL="0" indent="0" algn="just">
              <a:buNone/>
            </a:pPr>
            <a:r>
              <a:rPr lang="en-US" dirty="0" smtClean="0">
                <a:ln w="0"/>
                <a:effectLst>
                  <a:outerShdw blurRad="38100" dist="19050" dir="2700000" algn="tl" rotWithShape="0">
                    <a:schemeClr val="dk1">
                      <a:alpha val="40000"/>
                    </a:schemeClr>
                  </a:outerShdw>
                </a:effectLst>
              </a:rPr>
              <a:t>6.1 </a:t>
            </a:r>
            <a:r>
              <a:rPr lang="en-US" dirty="0">
                <a:ln w="0"/>
                <a:effectLst>
                  <a:outerShdw blurRad="38100" dist="19050" dir="2700000" algn="tl" rotWithShape="0">
                    <a:schemeClr val="dk1">
                      <a:alpha val="40000"/>
                    </a:schemeClr>
                  </a:outerShdw>
                </a:effectLst>
              </a:rPr>
              <a:t>Introduction</a:t>
            </a:r>
          </a:p>
          <a:p>
            <a:pPr marL="0" indent="0" algn="just">
              <a:buNone/>
            </a:pPr>
            <a:r>
              <a:rPr lang="en-US" dirty="0" smtClean="0">
                <a:ln w="0"/>
                <a:effectLst>
                  <a:outerShdw blurRad="38100" dist="19050" dir="2700000" algn="tl" rotWithShape="0">
                    <a:schemeClr val="dk1">
                      <a:alpha val="40000"/>
                    </a:schemeClr>
                  </a:outerShdw>
                </a:effectLst>
              </a:rPr>
              <a:t>6.2 Working</a:t>
            </a:r>
          </a:p>
          <a:p>
            <a:pPr marL="0" indent="0" algn="just">
              <a:buNone/>
            </a:pPr>
            <a:r>
              <a:rPr lang="en-US" dirty="0" smtClean="0">
                <a:ln w="0"/>
                <a:effectLst>
                  <a:outerShdw blurRad="38100" dist="19050" dir="2700000" algn="tl" rotWithShape="0">
                    <a:schemeClr val="dk1">
                      <a:alpha val="40000"/>
                    </a:schemeClr>
                  </a:outerShdw>
                </a:effectLst>
              </a:rPr>
              <a:t>6.3 Prevention</a:t>
            </a:r>
          </a:p>
          <a:p>
            <a:pPr marL="0" indent="0" algn="just">
              <a:buNone/>
            </a:pPr>
            <a:endParaRPr lang="en-US" dirty="0">
              <a:ln w="0"/>
              <a:effectLst>
                <a:outerShdw blurRad="38100" dist="19050" dir="2700000" algn="tl" rotWithShape="0">
                  <a:schemeClr val="dk1">
                    <a:alpha val="40000"/>
                  </a:schemeClr>
                </a:outerShdw>
              </a:effectLst>
            </a:endParaRPr>
          </a:p>
          <a:p>
            <a:pPr marL="0" indent="0" algn="just">
              <a:buNone/>
            </a:pPr>
            <a:r>
              <a:rPr lang="en-US" dirty="0" smtClean="0">
                <a:ln w="0"/>
                <a:effectLst>
                  <a:outerShdw blurRad="38100" dist="19050" dir="2700000" algn="tl" rotWithShape="0">
                    <a:schemeClr val="dk1">
                      <a:alpha val="40000"/>
                    </a:schemeClr>
                  </a:outerShdw>
                </a:effectLst>
              </a:rPr>
              <a:t>7. Sources.</a:t>
            </a:r>
            <a:endParaRPr lang="en-US" dirty="0">
              <a:ln w="0"/>
              <a:effectLst>
                <a:outerShdw blurRad="38100" dist="19050" dir="2700000" algn="tl" rotWithShape="0">
                  <a:schemeClr val="dk1">
                    <a:alpha val="40000"/>
                  </a:schemeClr>
                </a:outerShdw>
              </a:effectLst>
            </a:endParaRPr>
          </a:p>
          <a:p>
            <a:pPr marL="0" indent="0" algn="just">
              <a:buNone/>
            </a:pPr>
            <a:endParaRPr lang="en-US" dirty="0" smtClean="0">
              <a:ln w="0"/>
              <a:effectLst>
                <a:outerShdw blurRad="38100" dist="19050" dir="2700000" algn="tl" rotWithShape="0">
                  <a:schemeClr val="dk1">
                    <a:alpha val="40000"/>
                  </a:schemeClr>
                </a:outerShdw>
              </a:effectLst>
            </a:endParaRPr>
          </a:p>
          <a:p>
            <a:pPr marL="0" indent="0" algn="just">
              <a:buNone/>
            </a:pPr>
            <a:endParaRPr lang="en-US" dirty="0" smtClean="0">
              <a:ln w="0"/>
              <a:effectLst>
                <a:outerShdw blurRad="38100" dist="19050" dir="2700000" algn="tl" rotWithShape="0">
                  <a:schemeClr val="dk1">
                    <a:alpha val="40000"/>
                  </a:schemeClr>
                </a:outerShdw>
              </a:effectLst>
            </a:endParaRPr>
          </a:p>
          <a:p>
            <a:pPr marL="0" indent="0" algn="just">
              <a:buNone/>
            </a:pPr>
            <a:endParaRPr lang="en-US" dirty="0">
              <a:ln w="0"/>
              <a:effectLst>
                <a:outerShdw blurRad="38100" dist="19050" dir="2700000" algn="tl" rotWithShape="0">
                  <a:schemeClr val="dk1">
                    <a:alpha val="40000"/>
                  </a:schemeClr>
                </a:outerShdw>
              </a:effectLst>
            </a:endParaRPr>
          </a:p>
          <a:p>
            <a:pPr algn="just"/>
            <a:endParaRPr lang="en-US" dirty="0">
              <a:ln w="0"/>
              <a:effectLst>
                <a:outerShdw blurRad="38100" dist="19050" dir="2700000" algn="tl" rotWithShape="0">
                  <a:schemeClr val="dk1">
                    <a:alpha val="40000"/>
                  </a:schemeClr>
                </a:outerShdw>
              </a:effectLst>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3656979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solidFill>
                  <a:schemeClr val="accent1">
                    <a:lumMod val="75000"/>
                  </a:schemeClr>
                </a:solidFill>
                <a:effectLst>
                  <a:outerShdw blurRad="38100" dist="38100" dir="2700000" algn="tl">
                    <a:srgbClr val="000000">
                      <a:alpha val="43137"/>
                    </a:srgbClr>
                  </a:outerShdw>
                </a:effectLst>
              </a:rPr>
              <a:t>Prevention of MIMA</a:t>
            </a:r>
            <a:endParaRPr lang="en-IN" sz="6000"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4310" y="2571156"/>
            <a:ext cx="10018713" cy="2655628"/>
          </a:xfrm>
        </p:spPr>
        <p:txBody>
          <a:bodyPr>
            <a:normAutofit lnSpcReduction="10000"/>
          </a:bodyPr>
          <a:lstStyle/>
          <a:p>
            <a:r>
              <a:rPr lang="en-IN" dirty="0" smtClean="0"/>
              <a:t>Note: </a:t>
            </a:r>
            <a:r>
              <a:rPr lang="en-US" dirty="0"/>
              <a:t>Most of the effective </a:t>
            </a:r>
            <a:r>
              <a:rPr lang="en-US" dirty="0" smtClean="0"/>
              <a:t>defenses </a:t>
            </a:r>
            <a:r>
              <a:rPr lang="en-US" dirty="0"/>
              <a:t>against MITM can be found only on router or server-side. You won’t be having any dedicated control over the security of </a:t>
            </a:r>
            <a:r>
              <a:rPr lang="en-US" dirty="0" smtClean="0"/>
              <a:t>your </a:t>
            </a:r>
            <a:r>
              <a:rPr lang="en-US" dirty="0"/>
              <a:t>transaction</a:t>
            </a:r>
            <a:r>
              <a:rPr lang="en-US" dirty="0" smtClean="0"/>
              <a:t>.</a:t>
            </a:r>
          </a:p>
          <a:p>
            <a:r>
              <a:rPr lang="en-US" dirty="0"/>
              <a:t>Instead, you can use a strong encryption between the client and the server</a:t>
            </a:r>
            <a:r>
              <a:rPr lang="en-US" dirty="0" smtClean="0"/>
              <a:t>.</a:t>
            </a:r>
          </a:p>
          <a:p>
            <a:pPr lvl="2">
              <a:buFont typeface="Wingdings" panose="05000000000000000000" pitchFamily="2" charset="2"/>
              <a:buChar char="Ø"/>
            </a:pPr>
            <a:r>
              <a:rPr lang="en-US" dirty="0"/>
              <a:t>In this case server authenticates client’s request by presenting a </a:t>
            </a:r>
            <a:r>
              <a:rPr lang="en-US" dirty="0" smtClean="0"/>
              <a:t>digital </a:t>
            </a:r>
            <a:r>
              <a:rPr lang="en-US" dirty="0"/>
              <a:t>certificate, and then only connection could be established.	</a:t>
            </a:r>
            <a:endParaRPr lang="en-US" dirty="0" smtClean="0"/>
          </a:p>
          <a:p>
            <a:pPr marL="914400" lvl="2" indent="0">
              <a:buNone/>
            </a:pPr>
            <a:r>
              <a:rPr lang="en-US" dirty="0" smtClean="0"/>
              <a:t>	</a:t>
            </a:r>
            <a:endParaRPr lang="en-IN" dirty="0"/>
          </a:p>
        </p:txBody>
      </p:sp>
      <p:sp>
        <p:nvSpPr>
          <p:cNvPr id="4" name="Rectangle 3"/>
          <p:cNvSpPr/>
          <p:nvPr/>
        </p:nvSpPr>
        <p:spPr>
          <a:xfrm>
            <a:off x="1484310" y="5226784"/>
            <a:ext cx="9465909" cy="1631216"/>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Another method to prevent such MITM attacks is, to never connect to open </a:t>
            </a:r>
            <a:r>
              <a:rPr lang="en-US" sz="2000" dirty="0" err="1">
                <a:ln w="0"/>
                <a:effectLst>
                  <a:outerShdw blurRad="38100" dist="19050" dir="2700000" algn="tl" rotWithShape="0">
                    <a:schemeClr val="dk1">
                      <a:alpha val="40000"/>
                    </a:schemeClr>
                  </a:outerShdw>
                </a:effectLst>
              </a:rPr>
              <a:t>WiFi</a:t>
            </a:r>
            <a:r>
              <a:rPr lang="en-US" sz="2000" dirty="0">
                <a:ln w="0"/>
                <a:effectLst>
                  <a:outerShdw blurRad="38100" dist="19050" dir="2700000" algn="tl" rotWithShape="0">
                    <a:schemeClr val="dk1">
                      <a:alpha val="40000"/>
                    </a:schemeClr>
                  </a:outerShdw>
                </a:effectLst>
              </a:rPr>
              <a:t> routers directly</a:t>
            </a:r>
            <a:r>
              <a:rPr lang="en-US" sz="2000" dirty="0" smtClean="0">
                <a:ln w="0"/>
                <a:effectLst>
                  <a:outerShdw blurRad="38100" dist="19050" dir="2700000" algn="tl" rotWithShape="0">
                    <a:schemeClr val="dk1">
                      <a:alpha val="40000"/>
                    </a:schemeClr>
                  </a:outerShdw>
                </a:effectLst>
              </a:rPr>
              <a:t>.</a:t>
            </a:r>
          </a:p>
          <a:p>
            <a:pPr marL="1257300" lvl="2" indent="-342900">
              <a:buFont typeface="Wingdings" panose="05000000000000000000" pitchFamily="2" charset="2"/>
              <a:buChar char="Ø"/>
            </a:pPr>
            <a:r>
              <a:rPr lang="en-US" sz="2000" dirty="0" smtClean="0">
                <a:ln w="0"/>
                <a:effectLst>
                  <a:outerShdw blurRad="38100" dist="19050" dir="2700000" algn="tl" rotWithShape="0">
                    <a:schemeClr val="dk1">
                      <a:alpha val="40000"/>
                    </a:schemeClr>
                  </a:outerShdw>
                </a:effectLst>
              </a:rPr>
              <a:t>However, if </a:t>
            </a:r>
            <a:r>
              <a:rPr lang="en-US" sz="2000" dirty="0">
                <a:ln w="0"/>
                <a:effectLst>
                  <a:outerShdw blurRad="38100" dist="19050" dir="2700000" algn="tl" rotWithShape="0">
                    <a:schemeClr val="dk1">
                      <a:alpha val="40000"/>
                    </a:schemeClr>
                  </a:outerShdw>
                </a:effectLst>
              </a:rPr>
              <a:t>you wish to </a:t>
            </a:r>
            <a:r>
              <a:rPr lang="en-US" sz="2000" dirty="0" smtClean="0">
                <a:ln w="0"/>
                <a:effectLst>
                  <a:outerShdw blurRad="38100" dist="19050" dir="2700000" algn="tl" rotWithShape="0">
                    <a:schemeClr val="dk1">
                      <a:alpha val="40000"/>
                    </a:schemeClr>
                  </a:outerShdw>
                </a:effectLst>
              </a:rPr>
              <a:t>do so</a:t>
            </a:r>
            <a:r>
              <a:rPr lang="en-US" sz="2000" dirty="0">
                <a:ln w="0"/>
                <a:effectLst>
                  <a:outerShdw blurRad="38100" dist="19050" dir="2700000" algn="tl" rotWithShape="0">
                    <a:schemeClr val="dk1">
                      <a:alpha val="40000"/>
                    </a:schemeClr>
                  </a:outerShdw>
                </a:effectLst>
              </a:rPr>
              <a:t>, you can use a browser plug-in such as HTTPS Everywhere or </a:t>
            </a:r>
            <a:r>
              <a:rPr lang="en-US" sz="2000" dirty="0" err="1">
                <a:ln w="0"/>
                <a:effectLst>
                  <a:outerShdw blurRad="38100" dist="19050" dir="2700000" algn="tl" rotWithShape="0">
                    <a:schemeClr val="dk1">
                      <a:alpha val="40000"/>
                    </a:schemeClr>
                  </a:outerShdw>
                </a:effectLst>
              </a:rPr>
              <a:t>ForceTLS</a:t>
            </a:r>
            <a:r>
              <a:rPr lang="en-US" sz="2000" dirty="0">
                <a:ln w="0"/>
                <a:effectLst>
                  <a:outerShdw blurRad="38100" dist="19050" dir="2700000" algn="tl" rotWithShape="0">
                    <a:schemeClr val="dk1">
                      <a:alpha val="40000"/>
                    </a:schemeClr>
                  </a:outerShdw>
                </a:effectLst>
              </a:rPr>
              <a:t>. These plug-ins will help you establishing a secure connection </a:t>
            </a:r>
            <a:r>
              <a:rPr lang="en-US" sz="2000" dirty="0" smtClean="0">
                <a:ln w="0"/>
                <a:effectLst>
                  <a:outerShdw blurRad="38100" dist="19050" dir="2700000" algn="tl" rotWithShape="0">
                    <a:schemeClr val="dk1">
                      <a:alpha val="40000"/>
                    </a:schemeClr>
                  </a:outerShdw>
                </a:effectLst>
              </a:rPr>
              <a:t>whenever </a:t>
            </a:r>
            <a:r>
              <a:rPr lang="en-US" sz="2000" dirty="0">
                <a:ln w="0"/>
                <a:effectLst>
                  <a:outerShdw blurRad="38100" dist="19050" dir="2700000" algn="tl" rotWithShape="0">
                    <a:schemeClr val="dk1">
                      <a:alpha val="40000"/>
                    </a:schemeClr>
                  </a:outerShdw>
                </a:effectLst>
              </a:rPr>
              <a:t>the option is available.</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34394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sz="7200" b="1" dirty="0" smtClean="0">
                <a:solidFill>
                  <a:schemeClr val="accent1">
                    <a:lumMod val="75000"/>
                  </a:schemeClr>
                </a:solidFill>
                <a:effectLst>
                  <a:outerShdw blurRad="38100" dist="38100" dir="2700000" algn="tl">
                    <a:srgbClr val="000000">
                      <a:alpha val="43137"/>
                    </a:srgbClr>
                  </a:outerShdw>
                </a:effectLst>
              </a:rPr>
              <a:t>Sources:</a:t>
            </a:r>
          </a:p>
          <a:p>
            <a:r>
              <a:rPr lang="en-US" dirty="0" smtClean="0"/>
              <a:t>Wikipedia.com/Data Breach</a:t>
            </a:r>
          </a:p>
          <a:p>
            <a:r>
              <a:rPr lang="en-US" dirty="0" smtClean="0"/>
              <a:t>blog.detectify.com</a:t>
            </a:r>
          </a:p>
          <a:p>
            <a:r>
              <a:rPr lang="en-US" dirty="0" smtClean="0"/>
              <a:t>Owsap.org</a:t>
            </a:r>
          </a:p>
          <a:p>
            <a:r>
              <a:rPr lang="en-US" dirty="0" smtClean="0"/>
              <a:t>Msdn.Microsoft.com</a:t>
            </a:r>
          </a:p>
          <a:p>
            <a:r>
              <a:rPr lang="en-US" dirty="0" smtClean="0"/>
              <a:t>W3school.com</a:t>
            </a:r>
          </a:p>
          <a:p>
            <a:endParaRPr lang="en-US" dirty="0" smtClean="0"/>
          </a:p>
          <a:p>
            <a:endParaRPr lang="en-US" dirty="0" smtClean="0"/>
          </a:p>
          <a:p>
            <a:endParaRPr lang="en-US" dirty="0"/>
          </a:p>
        </p:txBody>
      </p:sp>
    </p:spTree>
    <p:extLst>
      <p:ext uri="{BB962C8B-B14F-4D97-AF65-F5344CB8AC3E}">
        <p14:creationId xmlns:p14="http://schemas.microsoft.com/office/powerpoint/2010/main" val="2540769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595" y="2746612"/>
            <a:ext cx="10018713" cy="1752599"/>
          </a:xfrm>
        </p:spPr>
        <p:txBody>
          <a:bodyPr/>
          <a:lstStyle/>
          <a:p>
            <a:r>
              <a:rPr lang="en-US" b="1" dirty="0" smtClean="0">
                <a:ln w="0"/>
                <a:solidFill>
                  <a:schemeClr val="accent1"/>
                </a:solidFill>
                <a:effectLst>
                  <a:outerShdw blurRad="38100" dist="25400" dir="5400000" algn="ctr" rotWithShape="0">
                    <a:srgbClr val="6E747A">
                      <a:alpha val="43000"/>
                    </a:srgbClr>
                  </a:outerShdw>
                </a:effectLst>
              </a:rPr>
              <a:t>Screenshots Of Practical Implementation</a:t>
            </a:r>
            <a:endParaRPr lang="en-US"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11581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942342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1931517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692215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320625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76910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3142" y="395497"/>
            <a:ext cx="9346788" cy="5693866"/>
          </a:xfrm>
          <a:prstGeom prst="rect">
            <a:avLst/>
          </a:prstGeom>
          <a:noFill/>
        </p:spPr>
        <p:txBody>
          <a:bodyPr wrap="square" lIns="91440" tIns="45720" rIns="91440" bIns="45720">
            <a:spAutoFit/>
          </a:bodyPr>
          <a:lstStyle/>
          <a:p>
            <a:pPr algn="just"/>
            <a:r>
              <a:rPr lang="en-US" sz="2800" dirty="0">
                <a:solidFill>
                  <a:schemeClr val="accent1">
                    <a:lumMod val="75000"/>
                  </a:schemeClr>
                </a:solidFill>
              </a:rPr>
              <a:t>A </a:t>
            </a:r>
            <a:r>
              <a:rPr lang="en-US" sz="2800" b="1" dirty="0">
                <a:solidFill>
                  <a:schemeClr val="accent1">
                    <a:lumMod val="75000"/>
                  </a:schemeClr>
                </a:solidFill>
                <a:effectLst>
                  <a:outerShdw blurRad="38100" dist="38100" dir="2700000" algn="tl">
                    <a:srgbClr val="000000">
                      <a:alpha val="43137"/>
                    </a:srgbClr>
                  </a:outerShdw>
                </a:effectLst>
              </a:rPr>
              <a:t>data breach</a:t>
            </a:r>
            <a:r>
              <a:rPr lang="en-US" sz="2800" dirty="0">
                <a:solidFill>
                  <a:schemeClr val="accent1">
                    <a:lumMod val="75000"/>
                  </a:schemeClr>
                </a:solidFill>
              </a:rPr>
              <a:t> is a security incident in which sensitive, protected or confidential data is copied, transmitted, viewed, stolen or used by an individual unauthorized to do so</a:t>
            </a:r>
            <a:r>
              <a:rPr lang="en-US" sz="2800" dirty="0" smtClean="0">
                <a:solidFill>
                  <a:schemeClr val="accent1">
                    <a:lumMod val="75000"/>
                  </a:schemeClr>
                </a:solidFill>
              </a:rPr>
              <a:t>.</a:t>
            </a:r>
          </a:p>
          <a:p>
            <a:pPr algn="just"/>
            <a:endParaRPr lang="en-US" sz="2800" dirty="0" smtClean="0">
              <a:ln w="0"/>
              <a:solidFill>
                <a:schemeClr val="accent1">
                  <a:lumMod val="75000"/>
                </a:schemeClr>
              </a:solidFill>
              <a:effectLst>
                <a:outerShdw blurRad="38100" dist="25400" dir="5400000" algn="ctr" rotWithShape="0">
                  <a:srgbClr val="6E747A">
                    <a:alpha val="43000"/>
                  </a:srgbClr>
                </a:outerShdw>
              </a:effectLst>
            </a:endParaRPr>
          </a:p>
          <a:p>
            <a:pPr algn="just"/>
            <a:r>
              <a:rPr lang="en-US" sz="2800" dirty="0" smtClean="0">
                <a:ln w="0"/>
                <a:solidFill>
                  <a:schemeClr val="accent1">
                    <a:lumMod val="75000"/>
                  </a:schemeClr>
                </a:solidFill>
                <a:effectLst>
                  <a:outerShdw blurRad="38100" dist="25400" dir="5400000" algn="ctr" rotWithShape="0">
                    <a:srgbClr val="6E747A">
                      <a:alpha val="43000"/>
                    </a:srgbClr>
                  </a:outerShdw>
                </a:effectLst>
              </a:rPr>
              <a:t>	</a:t>
            </a:r>
            <a:r>
              <a:rPr lang="en-US" sz="2800" b="1" dirty="0" smtClean="0">
                <a:ln w="0"/>
                <a:solidFill>
                  <a:schemeClr val="accent1">
                    <a:lumMod val="75000"/>
                  </a:schemeClr>
                </a:solidFill>
                <a:effectLst>
                  <a:outerShdw blurRad="38100" dist="38100" dir="2700000" algn="tl">
                    <a:srgbClr val="000000">
                      <a:alpha val="43137"/>
                    </a:srgbClr>
                  </a:outerShdw>
                </a:effectLst>
              </a:rPr>
              <a:t>Sensitive </a:t>
            </a:r>
            <a:r>
              <a:rPr lang="en-US" sz="2800" b="1" dirty="0">
                <a:ln w="0"/>
                <a:solidFill>
                  <a:schemeClr val="accent1">
                    <a:lumMod val="75000"/>
                  </a:schemeClr>
                </a:solidFill>
                <a:effectLst>
                  <a:outerShdw blurRad="38100" dist="38100" dir="2700000" algn="tl">
                    <a:srgbClr val="000000">
                      <a:alpha val="43137"/>
                    </a:srgbClr>
                  </a:outerShdw>
                </a:effectLst>
              </a:rPr>
              <a:t>Data Exposure</a:t>
            </a:r>
            <a:r>
              <a:rPr lang="en-US" sz="2800" dirty="0">
                <a:ln w="0"/>
                <a:solidFill>
                  <a:schemeClr val="accent1">
                    <a:lumMod val="75000"/>
                  </a:schemeClr>
                </a:solidFill>
                <a:effectLst>
                  <a:outerShdw blurRad="38100" dist="25400" dir="5400000" algn="ctr" rotWithShape="0">
                    <a:srgbClr val="6E747A">
                      <a:alpha val="43000"/>
                    </a:srgbClr>
                  </a:outerShdw>
                </a:effectLst>
              </a:rPr>
              <a:t> occurs when an application does </a:t>
            </a:r>
            <a:r>
              <a:rPr lang="en-US" sz="2800" dirty="0" smtClean="0">
                <a:ln w="0"/>
                <a:solidFill>
                  <a:schemeClr val="accent1">
                    <a:lumMod val="75000"/>
                  </a:schemeClr>
                </a:solidFill>
                <a:effectLst>
                  <a:outerShdw blurRad="38100" dist="25400" dir="5400000" algn="ctr" rotWithShape="0">
                    <a:srgbClr val="6E747A">
                      <a:alpha val="43000"/>
                    </a:srgbClr>
                  </a:outerShdw>
                </a:effectLst>
              </a:rPr>
              <a:t>not adequately </a:t>
            </a:r>
            <a:r>
              <a:rPr lang="en-US" sz="2800" dirty="0">
                <a:ln w="0"/>
                <a:solidFill>
                  <a:schemeClr val="accent1">
                    <a:lumMod val="75000"/>
                  </a:schemeClr>
                </a:solidFill>
                <a:effectLst>
                  <a:outerShdw blurRad="38100" dist="25400" dir="5400000" algn="ctr" rotWithShape="0">
                    <a:srgbClr val="6E747A">
                      <a:alpha val="43000"/>
                    </a:srgbClr>
                  </a:outerShdw>
                </a:effectLst>
              </a:rPr>
              <a:t>protect sensitive information. </a:t>
            </a:r>
            <a:endParaRPr lang="en-US" sz="2800" dirty="0" smtClean="0">
              <a:ln w="0"/>
              <a:solidFill>
                <a:schemeClr val="accent1">
                  <a:lumMod val="75000"/>
                </a:schemeClr>
              </a:solidFill>
              <a:effectLst>
                <a:outerShdw blurRad="38100" dist="25400" dir="5400000" algn="ctr" rotWithShape="0">
                  <a:srgbClr val="6E747A">
                    <a:alpha val="43000"/>
                  </a:srgbClr>
                </a:outerShdw>
              </a:effectLst>
            </a:endParaRPr>
          </a:p>
          <a:p>
            <a:pPr algn="just"/>
            <a:endParaRPr lang="en-US" sz="2800" dirty="0" smtClean="0">
              <a:ln w="0"/>
              <a:solidFill>
                <a:schemeClr val="accent1">
                  <a:lumMod val="75000"/>
                </a:schemeClr>
              </a:solidFill>
              <a:effectLst>
                <a:outerShdw blurRad="38100" dist="25400" dir="5400000" algn="ctr" rotWithShape="0">
                  <a:srgbClr val="6E747A">
                    <a:alpha val="43000"/>
                  </a:srgbClr>
                </a:outerShdw>
              </a:effectLst>
            </a:endParaRPr>
          </a:p>
          <a:p>
            <a:pPr algn="just"/>
            <a:r>
              <a:rPr lang="en-US" sz="2800" dirty="0">
                <a:ln w="0"/>
                <a:solidFill>
                  <a:schemeClr val="accent1">
                    <a:lumMod val="75000"/>
                  </a:schemeClr>
                </a:solidFill>
                <a:effectLst>
                  <a:outerShdw blurRad="38100" dist="25400" dir="5400000" algn="ctr" rotWithShape="0">
                    <a:srgbClr val="6E747A">
                      <a:alpha val="43000"/>
                    </a:srgbClr>
                  </a:outerShdw>
                </a:effectLst>
              </a:rPr>
              <a:t>	</a:t>
            </a:r>
            <a:r>
              <a:rPr lang="en-US" sz="2800" dirty="0" smtClean="0">
                <a:ln w="0"/>
                <a:solidFill>
                  <a:schemeClr val="accent1">
                    <a:lumMod val="75000"/>
                  </a:schemeClr>
                </a:solidFill>
                <a:effectLst>
                  <a:outerShdw blurRad="38100" dist="25400" dir="5400000" algn="ctr" rotWithShape="0">
                    <a:srgbClr val="6E747A">
                      <a:alpha val="43000"/>
                    </a:srgbClr>
                  </a:outerShdw>
                </a:effectLst>
              </a:rPr>
              <a:t>Data Exposure will leave the user vulnerable to Data breaches, which include:</a:t>
            </a:r>
          </a:p>
          <a:p>
            <a:pPr marL="457200" indent="-457200" algn="just">
              <a:buFont typeface="Arial" panose="020B0604020202020204" pitchFamily="34" charset="0"/>
              <a:buChar char="•"/>
            </a:pPr>
            <a:r>
              <a:rPr lang="en-US" sz="2800" dirty="0" smtClean="0">
                <a:ln w="0"/>
                <a:solidFill>
                  <a:schemeClr val="accent1">
                    <a:lumMod val="75000"/>
                  </a:schemeClr>
                </a:solidFill>
                <a:effectLst>
                  <a:outerShdw blurRad="38100" dist="25400" dir="5400000" algn="ctr" rotWithShape="0">
                    <a:srgbClr val="6E747A">
                      <a:alpha val="43000"/>
                    </a:srgbClr>
                  </a:outerShdw>
                </a:effectLst>
              </a:rPr>
              <a:t>Unintentional information disclosure,</a:t>
            </a:r>
          </a:p>
          <a:p>
            <a:pPr marL="457200" indent="-457200" algn="just">
              <a:buFont typeface="Arial" panose="020B0604020202020204" pitchFamily="34" charset="0"/>
              <a:buChar char="•"/>
            </a:pPr>
            <a:r>
              <a:rPr lang="en-US" sz="2800" dirty="0" smtClean="0">
                <a:ln w="0"/>
                <a:solidFill>
                  <a:schemeClr val="accent1">
                    <a:lumMod val="75000"/>
                  </a:schemeClr>
                </a:solidFill>
                <a:effectLst>
                  <a:outerShdw blurRad="38100" dist="25400" dir="5400000" algn="ctr" rotWithShape="0">
                    <a:srgbClr val="6E747A">
                      <a:alpha val="43000"/>
                    </a:srgbClr>
                  </a:outerShdw>
                </a:effectLst>
              </a:rPr>
              <a:t>Data leak and </a:t>
            </a:r>
          </a:p>
          <a:p>
            <a:pPr marL="457200" indent="-457200" algn="just">
              <a:buFont typeface="Arial" panose="020B0604020202020204" pitchFamily="34" charset="0"/>
              <a:buChar char="•"/>
            </a:pPr>
            <a:r>
              <a:rPr lang="en-US" sz="2800" dirty="0">
                <a:ln w="0"/>
                <a:solidFill>
                  <a:schemeClr val="accent1">
                    <a:lumMod val="75000"/>
                  </a:schemeClr>
                </a:solidFill>
                <a:effectLst>
                  <a:outerShdw blurRad="38100" dist="25400" dir="5400000" algn="ctr" rotWithShape="0">
                    <a:srgbClr val="6E747A">
                      <a:alpha val="43000"/>
                    </a:srgbClr>
                  </a:outerShdw>
                </a:effectLst>
              </a:rPr>
              <a:t>D</a:t>
            </a:r>
            <a:r>
              <a:rPr lang="en-US" sz="2800" dirty="0" smtClean="0">
                <a:ln w="0"/>
                <a:solidFill>
                  <a:schemeClr val="accent1">
                    <a:lumMod val="75000"/>
                  </a:schemeClr>
                </a:solidFill>
                <a:effectLst>
                  <a:outerShdw blurRad="38100" dist="25400" dir="5400000" algn="ctr" rotWithShape="0">
                    <a:srgbClr val="6E747A">
                      <a:alpha val="43000"/>
                    </a:srgbClr>
                  </a:outerShdw>
                </a:effectLst>
              </a:rPr>
              <a:t>ata spill.</a:t>
            </a:r>
          </a:p>
          <a:p>
            <a:pPr algn="just"/>
            <a:endParaRPr lang="en-US" sz="2800" dirty="0">
              <a:ln w="0"/>
              <a:solidFill>
                <a:schemeClr val="accent1">
                  <a:lumMod val="75000"/>
                </a:schemeClr>
              </a:solidFill>
              <a:effectLst>
                <a:outerShdw blurRad="38100" dist="25400" dir="5400000" algn="ctr" rotWithShape="0">
                  <a:srgbClr val="6E747A">
                    <a:alpha val="43000"/>
                  </a:srgbClr>
                </a:outerShdw>
              </a:effectLst>
            </a:endParaRPr>
          </a:p>
        </p:txBody>
      </p:sp>
      <p:sp>
        <p:nvSpPr>
          <p:cNvPr id="7" name="Rectangle 6"/>
          <p:cNvSpPr/>
          <p:nvPr/>
        </p:nvSpPr>
        <p:spPr>
          <a:xfrm>
            <a:off x="8366820" y="6089363"/>
            <a:ext cx="3220129" cy="584775"/>
          </a:xfrm>
          <a:prstGeom prst="rect">
            <a:avLst/>
          </a:prstGeom>
          <a:noFill/>
        </p:spPr>
        <p:txBody>
          <a:bodyPr wrap="squar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Introduction</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09778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3617" y="682389"/>
            <a:ext cx="10018713" cy="5067869"/>
          </a:xfrm>
        </p:spPr>
        <p:txBody>
          <a:bodyPr>
            <a:noAutofit/>
          </a:bodyPr>
          <a:lstStyle/>
          <a:p>
            <a:pPr marL="0" indent="0">
              <a:buNone/>
            </a:pPr>
            <a:r>
              <a:rPr lang="en-US" sz="4400" b="1" dirty="0">
                <a:solidFill>
                  <a:schemeClr val="accent1">
                    <a:lumMod val="75000"/>
                  </a:schemeClr>
                </a:solidFill>
                <a:effectLst>
                  <a:outerShdw blurRad="38100" dist="38100" dir="2700000" algn="tl">
                    <a:srgbClr val="000000">
                      <a:alpha val="43137"/>
                    </a:srgbClr>
                  </a:outerShdw>
                </a:effectLst>
              </a:rPr>
              <a:t>The </a:t>
            </a:r>
            <a:r>
              <a:rPr lang="en-US" sz="4400" b="1" dirty="0" smtClean="0">
                <a:solidFill>
                  <a:schemeClr val="accent1">
                    <a:lumMod val="75000"/>
                  </a:schemeClr>
                </a:solidFill>
                <a:effectLst>
                  <a:outerShdw blurRad="38100" dist="38100" dir="2700000" algn="tl">
                    <a:srgbClr val="000000">
                      <a:alpha val="43137"/>
                    </a:srgbClr>
                  </a:outerShdw>
                </a:effectLst>
              </a:rPr>
              <a:t>data at risk :</a:t>
            </a:r>
            <a:endParaRPr lang="en-US" sz="4400" b="1" dirty="0">
              <a:solidFill>
                <a:schemeClr val="accent1">
                  <a:lumMod val="75000"/>
                </a:schemeClr>
              </a:solidFill>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sz="3200" dirty="0">
                <a:solidFill>
                  <a:srgbClr val="FF0000"/>
                </a:solidFill>
              </a:rPr>
              <a:t>Passwords</a:t>
            </a:r>
            <a:r>
              <a:rPr lang="en-US" sz="3200" dirty="0"/>
              <a:t>, </a:t>
            </a:r>
          </a:p>
          <a:p>
            <a:pPr marL="457200" indent="-457200">
              <a:buFont typeface="Arial" panose="020B0604020202020204" pitchFamily="34" charset="0"/>
              <a:buChar char="•"/>
            </a:pPr>
            <a:r>
              <a:rPr lang="en-US" sz="3200" dirty="0">
                <a:solidFill>
                  <a:schemeClr val="accent1">
                    <a:lumMod val="75000"/>
                  </a:schemeClr>
                </a:solidFill>
              </a:rPr>
              <a:t>Session tokens</a:t>
            </a:r>
            <a:r>
              <a:rPr lang="en-US" sz="3200" dirty="0"/>
              <a:t>, </a:t>
            </a:r>
          </a:p>
          <a:p>
            <a:pPr marL="457200" indent="-457200">
              <a:buFont typeface="Arial" panose="020B0604020202020204" pitchFamily="34" charset="0"/>
              <a:buChar char="•"/>
            </a:pPr>
            <a:r>
              <a:rPr lang="en-US" sz="3200" dirty="0">
                <a:solidFill>
                  <a:srgbClr val="00B050"/>
                </a:solidFill>
              </a:rPr>
              <a:t>Credit card </a:t>
            </a:r>
            <a:r>
              <a:rPr lang="en-US" sz="3200" dirty="0" smtClean="0">
                <a:solidFill>
                  <a:srgbClr val="00B050"/>
                </a:solidFill>
              </a:rPr>
              <a:t>Information</a:t>
            </a:r>
            <a:r>
              <a:rPr lang="en-US" sz="3200" dirty="0" smtClean="0"/>
              <a:t>,</a:t>
            </a:r>
            <a:endParaRPr lang="en-US" sz="3200" dirty="0"/>
          </a:p>
          <a:p>
            <a:pPr marL="457200" indent="-457200">
              <a:buFont typeface="Arial" panose="020B0604020202020204" pitchFamily="34" charset="0"/>
              <a:buChar char="•"/>
            </a:pPr>
            <a:r>
              <a:rPr lang="en-US" sz="3200" dirty="0"/>
              <a:t> </a:t>
            </a:r>
            <a:r>
              <a:rPr lang="en-US" sz="3200" b="1" dirty="0" smtClean="0">
                <a:solidFill>
                  <a:schemeClr val="accent5">
                    <a:lumMod val="75000"/>
                  </a:schemeClr>
                </a:solidFill>
              </a:rPr>
              <a:t>Personal Health Information(PHI)</a:t>
            </a:r>
            <a:r>
              <a:rPr lang="en-US" sz="3200" dirty="0" smtClean="0"/>
              <a:t>,</a:t>
            </a:r>
          </a:p>
          <a:p>
            <a:pPr marL="457200" indent="-457200">
              <a:buFont typeface="Arial" panose="020B0604020202020204" pitchFamily="34" charset="0"/>
              <a:buChar char="•"/>
            </a:pPr>
            <a:r>
              <a:rPr lang="en-US" sz="3200" dirty="0" smtClean="0">
                <a:solidFill>
                  <a:schemeClr val="accent6">
                    <a:lumMod val="75000"/>
                  </a:schemeClr>
                </a:solidFill>
              </a:rPr>
              <a:t>Personally Identifiable Information(PII).</a:t>
            </a:r>
            <a:endParaRPr lang="en-US" sz="3200" dirty="0">
              <a:solidFill>
                <a:schemeClr val="accent6">
                  <a:lumMod val="75000"/>
                </a:schemeClr>
              </a:solidFill>
            </a:endParaRPr>
          </a:p>
          <a:p>
            <a:endParaRPr lang="en-US" sz="3200" dirty="0"/>
          </a:p>
        </p:txBody>
      </p:sp>
      <p:sp>
        <p:nvSpPr>
          <p:cNvPr id="4" name="Rectangle 3"/>
          <p:cNvSpPr/>
          <p:nvPr/>
        </p:nvSpPr>
        <p:spPr>
          <a:xfrm>
            <a:off x="8366820" y="6089363"/>
            <a:ext cx="3220129" cy="584775"/>
          </a:xfrm>
          <a:prstGeom prst="rect">
            <a:avLst/>
          </a:prstGeom>
          <a:noFill/>
        </p:spPr>
        <p:txBody>
          <a:bodyPr wrap="squar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Introduction</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93236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40140"/>
            <a:ext cx="10018713" cy="1634320"/>
          </a:xfrm>
        </p:spPr>
        <p:txBody>
          <a:bodyPr>
            <a:normAutofit fontScale="90000"/>
          </a:bodyPr>
          <a:lstStyle/>
          <a:p>
            <a:r>
              <a:rPr lang="en-US" sz="4800" dirty="0" smtClean="0">
                <a:ln w="0"/>
                <a:solidFill>
                  <a:schemeClr val="accent1"/>
                </a:solidFill>
                <a:effectLst>
                  <a:outerShdw blurRad="38100" dist="25400" dir="5400000" algn="ctr" rotWithShape="0">
                    <a:srgbClr val="6E747A">
                      <a:alpha val="43000"/>
                    </a:srgbClr>
                  </a:outerShdw>
                </a:effectLst>
              </a:rPr>
              <a:t>Who/What </a:t>
            </a:r>
            <a:r>
              <a:rPr lang="en-US" sz="4800" dirty="0">
                <a:ln w="0"/>
                <a:solidFill>
                  <a:schemeClr val="accent1"/>
                </a:solidFill>
                <a:effectLst>
                  <a:outerShdw blurRad="38100" dist="25400" dir="5400000" algn="ctr" rotWithShape="0">
                    <a:srgbClr val="6E747A">
                      <a:alpha val="43000"/>
                    </a:srgbClr>
                  </a:outerShdw>
                </a:effectLst>
              </a:rPr>
              <a:t>poses a threat to Data integrity?</a:t>
            </a:r>
            <a:br>
              <a:rPr lang="en-US" sz="4800" dirty="0">
                <a:ln w="0"/>
                <a:solidFill>
                  <a:schemeClr val="accent1"/>
                </a:solidFill>
                <a:effectLst>
                  <a:outerShdw blurRad="38100" dist="25400" dir="5400000" algn="ctr" rotWithShape="0">
                    <a:srgbClr val="6E747A">
                      <a:alpha val="43000"/>
                    </a:srgbClr>
                  </a:outerShdw>
                </a:effectLst>
              </a:rPr>
            </a:br>
            <a:endParaRPr lang="en-US" sz="4800"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1856095" y="1965277"/>
            <a:ext cx="11177516" cy="3600986"/>
          </a:xfrm>
          <a:prstGeom prst="rect">
            <a:avLst/>
          </a:prstGeom>
          <a:noFill/>
        </p:spPr>
        <p:txBody>
          <a:bodyPr wrap="square" lIns="91440" tIns="45720" rIns="91440" bIns="45720">
            <a:spAutoFit/>
          </a:bodyPr>
          <a:lstStyle/>
          <a:p>
            <a:r>
              <a:rPr lang="en-US" sz="3600" dirty="0" smtClean="0">
                <a:ln w="0"/>
                <a:solidFill>
                  <a:schemeClr val="tx1">
                    <a:lumMod val="75000"/>
                    <a:lumOff val="25000"/>
                  </a:schemeClr>
                </a:solidFill>
              </a:rPr>
              <a:t>An organization might be subject to:</a:t>
            </a:r>
          </a:p>
          <a:p>
            <a:pPr marL="685800" indent="-685800">
              <a:buFont typeface="Arial" panose="020B0604020202020204" pitchFamily="34" charset="0"/>
              <a:buChar char="•"/>
            </a:pPr>
            <a:r>
              <a:rPr lang="en-US" sz="3200" dirty="0" smtClean="0">
                <a:ln w="0"/>
                <a:solidFill>
                  <a:srgbClr val="7030A0"/>
                </a:solidFill>
                <a:effectLst>
                  <a:outerShdw blurRad="38100" dist="38100" dir="2700000" algn="tl">
                    <a:srgbClr val="000000">
                      <a:alpha val="43137"/>
                    </a:srgbClr>
                  </a:outerShdw>
                </a:effectLst>
              </a:rPr>
              <a:t>Internal Threats</a:t>
            </a:r>
          </a:p>
          <a:p>
            <a:pPr marL="2057400" lvl="3" indent="-685800">
              <a:buFont typeface="Wingdings" panose="05000000000000000000" pitchFamily="2" charset="2"/>
              <a:buChar char="Ø"/>
            </a:pPr>
            <a:r>
              <a:rPr lang="en-US" sz="3200" dirty="0" smtClean="0">
                <a:ln w="0"/>
                <a:solidFill>
                  <a:schemeClr val="accent1"/>
                </a:solidFill>
              </a:rPr>
              <a:t>Accidental Human errors</a:t>
            </a:r>
          </a:p>
          <a:p>
            <a:pPr marL="685800" indent="-685800">
              <a:buFont typeface="Arial" panose="020B0604020202020204" pitchFamily="34" charset="0"/>
              <a:buChar char="•"/>
            </a:pPr>
            <a:r>
              <a:rPr lang="en-US" sz="3200" dirty="0" smtClean="0">
                <a:ln w="0"/>
                <a:solidFill>
                  <a:srgbClr val="7030A0"/>
                </a:solidFill>
                <a:effectLst>
                  <a:outerShdw blurRad="38100" dist="38100" dir="2700000" algn="tl">
                    <a:srgbClr val="000000">
                      <a:alpha val="43137"/>
                    </a:srgbClr>
                  </a:outerShdw>
                </a:effectLst>
              </a:rPr>
              <a:t>External Threats</a:t>
            </a:r>
          </a:p>
          <a:p>
            <a:pPr marL="1485900" lvl="2" indent="-571500">
              <a:buFont typeface="Wingdings" panose="05000000000000000000" pitchFamily="2" charset="2"/>
              <a:buChar char="Ø"/>
            </a:pPr>
            <a:r>
              <a:rPr lang="en-US" sz="3200" dirty="0">
                <a:solidFill>
                  <a:schemeClr val="accent1">
                    <a:lumMod val="75000"/>
                  </a:schemeClr>
                </a:solidFill>
              </a:rPr>
              <a:t>H</a:t>
            </a:r>
            <a:r>
              <a:rPr lang="en-US" sz="3200" dirty="0" smtClean="0">
                <a:solidFill>
                  <a:schemeClr val="accent1">
                    <a:lumMod val="75000"/>
                  </a:schemeClr>
                </a:solidFill>
              </a:rPr>
              <a:t>ackers,</a:t>
            </a:r>
          </a:p>
          <a:p>
            <a:pPr marL="1485900" lvl="2" indent="-571500">
              <a:buFont typeface="Wingdings" panose="05000000000000000000" pitchFamily="2" charset="2"/>
              <a:buChar char="Ø"/>
            </a:pPr>
            <a:r>
              <a:rPr lang="en-US" sz="3200" dirty="0">
                <a:solidFill>
                  <a:schemeClr val="accent1">
                    <a:lumMod val="75000"/>
                  </a:schemeClr>
                </a:solidFill>
              </a:rPr>
              <a:t>C</a:t>
            </a:r>
            <a:r>
              <a:rPr lang="en-US" sz="3200" dirty="0" smtClean="0">
                <a:solidFill>
                  <a:schemeClr val="accent1">
                    <a:lumMod val="75000"/>
                  </a:schemeClr>
                </a:solidFill>
              </a:rPr>
              <a:t>ybercriminal organizations and </a:t>
            </a:r>
          </a:p>
          <a:p>
            <a:pPr marL="1485900" lvl="2" indent="-571500">
              <a:buFont typeface="Wingdings" panose="05000000000000000000" pitchFamily="2" charset="2"/>
              <a:buChar char="Ø"/>
            </a:pPr>
            <a:r>
              <a:rPr lang="en-US" sz="3200" dirty="0">
                <a:solidFill>
                  <a:schemeClr val="accent1">
                    <a:lumMod val="75000"/>
                  </a:schemeClr>
                </a:solidFill>
              </a:rPr>
              <a:t>S</a:t>
            </a:r>
            <a:r>
              <a:rPr lang="en-US" sz="3200" dirty="0" smtClean="0">
                <a:solidFill>
                  <a:schemeClr val="accent1">
                    <a:lumMod val="75000"/>
                  </a:schemeClr>
                </a:solidFill>
              </a:rPr>
              <a:t>tate-sponsored </a:t>
            </a:r>
            <a:r>
              <a:rPr lang="en-US" sz="3200" dirty="0">
                <a:solidFill>
                  <a:schemeClr val="accent1">
                    <a:lumMod val="75000"/>
                  </a:schemeClr>
                </a:solidFill>
              </a:rPr>
              <a:t>actors.</a:t>
            </a:r>
            <a:endParaRPr lang="en-US" sz="3200" b="0" cap="none" spc="0" dirty="0">
              <a:ln w="0"/>
              <a:solidFill>
                <a:schemeClr val="accent1">
                  <a:lumMod val="75000"/>
                </a:schemeClr>
              </a:solidFill>
            </a:endParaRPr>
          </a:p>
        </p:txBody>
      </p:sp>
      <p:sp>
        <p:nvSpPr>
          <p:cNvPr id="5" name="Rectangle 4"/>
          <p:cNvSpPr/>
          <p:nvPr/>
        </p:nvSpPr>
        <p:spPr>
          <a:xfrm>
            <a:off x="8366820" y="6089363"/>
            <a:ext cx="3220129" cy="584775"/>
          </a:xfrm>
          <a:prstGeom prst="rect">
            <a:avLst/>
          </a:prstGeom>
          <a:noFill/>
        </p:spPr>
        <p:txBody>
          <a:bodyPr wrap="squar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Introduction</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97527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accent1">
                    <a:lumMod val="75000"/>
                  </a:schemeClr>
                </a:solidFill>
              </a:rPr>
              <a:t>Reasons for Data Exposure: </a:t>
            </a:r>
            <a:endParaRPr lang="en-US" sz="6000" dirty="0">
              <a:solidFill>
                <a:schemeClr val="accent1">
                  <a:lumMod val="75000"/>
                </a:schemeClr>
              </a:solidFill>
            </a:endParaRPr>
          </a:p>
        </p:txBody>
      </p:sp>
      <p:sp>
        <p:nvSpPr>
          <p:cNvPr id="4" name="Rectangle 3"/>
          <p:cNvSpPr/>
          <p:nvPr/>
        </p:nvSpPr>
        <p:spPr>
          <a:xfrm>
            <a:off x="1375000" y="2342865"/>
            <a:ext cx="10817000" cy="3108543"/>
          </a:xfrm>
          <a:prstGeom prst="rect">
            <a:avLst/>
          </a:prstGeom>
          <a:noFill/>
        </p:spPr>
        <p:txBody>
          <a:bodyPr wrap="none" lIns="91440" tIns="45720" rIns="91440" bIns="45720">
            <a:spAutoFit/>
          </a:bodyPr>
          <a:lstStyle/>
          <a:p>
            <a:r>
              <a:rPr lang="en-US" sz="3200" dirty="0" smtClean="0"/>
              <a:t>• </a:t>
            </a:r>
            <a:r>
              <a:rPr lang="en-US" sz="3600" b="1" dirty="0" smtClean="0">
                <a:solidFill>
                  <a:schemeClr val="accent1">
                    <a:lumMod val="75000"/>
                  </a:schemeClr>
                </a:solidFill>
                <a:effectLst>
                  <a:outerShdw blurRad="38100" dist="38100" dir="2700000" algn="tl">
                    <a:srgbClr val="000000">
                      <a:alpha val="43137"/>
                    </a:srgbClr>
                  </a:outerShdw>
                </a:effectLst>
              </a:rPr>
              <a:t>Intrusion</a:t>
            </a:r>
            <a:endParaRPr lang="en-US" sz="3200" dirty="0"/>
          </a:p>
          <a:p>
            <a:r>
              <a:rPr lang="en-US" sz="3200" dirty="0"/>
              <a:t> </a:t>
            </a:r>
            <a:r>
              <a:rPr lang="en-US" sz="3200" dirty="0" smtClean="0"/>
              <a:t>        </a:t>
            </a:r>
            <a:r>
              <a:rPr lang="en-US" sz="3200" dirty="0" smtClean="0">
                <a:sym typeface="Wingdings" panose="05000000000000000000" pitchFamily="2" charset="2"/>
              </a:rPr>
              <a:t></a:t>
            </a:r>
            <a:r>
              <a:rPr lang="en-US" sz="3200" dirty="0" smtClean="0"/>
              <a:t> </a:t>
            </a:r>
            <a:r>
              <a:rPr lang="en-US" sz="3200" dirty="0"/>
              <a:t>W</a:t>
            </a:r>
            <a:r>
              <a:rPr lang="en-US" sz="3200" dirty="0" smtClean="0"/>
              <a:t>eakness in operating system </a:t>
            </a:r>
          </a:p>
          <a:p>
            <a:r>
              <a:rPr lang="en-US" sz="3200" dirty="0" smtClean="0"/>
              <a:t>• </a:t>
            </a:r>
            <a:r>
              <a:rPr lang="en-US" sz="3200" b="1" dirty="0" smtClean="0">
                <a:solidFill>
                  <a:schemeClr val="accent1">
                    <a:lumMod val="75000"/>
                  </a:schemeClr>
                </a:solidFill>
                <a:effectLst>
                  <a:outerShdw blurRad="38100" dist="38100" dir="2700000" algn="tl">
                    <a:srgbClr val="000000">
                      <a:alpha val="43137"/>
                    </a:srgbClr>
                  </a:outerShdw>
                </a:effectLst>
              </a:rPr>
              <a:t>Phishing</a:t>
            </a:r>
            <a:endParaRPr lang="en-US" sz="3200" dirty="0"/>
          </a:p>
          <a:p>
            <a:r>
              <a:rPr lang="en-US" sz="3200" dirty="0" smtClean="0">
                <a:sym typeface="Wingdings" panose="05000000000000000000" pitchFamily="2" charset="2"/>
              </a:rPr>
              <a:t>	</a:t>
            </a:r>
            <a:r>
              <a:rPr lang="en-US" sz="3200" dirty="0">
                <a:sym typeface="Wingdings" panose="05000000000000000000" pitchFamily="2" charset="2"/>
              </a:rPr>
              <a:t>T</a:t>
            </a:r>
            <a:r>
              <a:rPr lang="en-US" sz="3200" dirty="0" smtClean="0"/>
              <a:t>ricked into thinking the website is trusted </a:t>
            </a:r>
          </a:p>
          <a:p>
            <a:r>
              <a:rPr lang="en-US" sz="3200" dirty="0" smtClean="0"/>
              <a:t>• </a:t>
            </a:r>
            <a:r>
              <a:rPr lang="en-US" sz="3200" b="1" dirty="0" smtClean="0">
                <a:solidFill>
                  <a:schemeClr val="accent1">
                    <a:lumMod val="75000"/>
                  </a:schemeClr>
                </a:solidFill>
                <a:effectLst>
                  <a:outerShdw blurRad="38100" dist="38100" dir="2700000" algn="tl">
                    <a:srgbClr val="000000">
                      <a:alpha val="43137"/>
                    </a:srgbClr>
                  </a:outerShdw>
                </a:effectLst>
              </a:rPr>
              <a:t>Social Engineering</a:t>
            </a:r>
            <a:endParaRPr lang="en-US" sz="3200" dirty="0"/>
          </a:p>
          <a:p>
            <a:r>
              <a:rPr lang="en-US" sz="3200" dirty="0" smtClean="0"/>
              <a:t>	</a:t>
            </a:r>
            <a:r>
              <a:rPr lang="en-US" sz="3200" dirty="0" smtClean="0">
                <a:sym typeface="Wingdings" panose="05000000000000000000" pitchFamily="2" charset="2"/>
              </a:rPr>
              <a:t></a:t>
            </a:r>
            <a:r>
              <a:rPr lang="en-US" sz="3200" dirty="0">
                <a:sym typeface="Wingdings" panose="05000000000000000000" pitchFamily="2" charset="2"/>
              </a:rPr>
              <a:t>P</a:t>
            </a:r>
            <a:r>
              <a:rPr lang="en-US" sz="3200" dirty="0" smtClean="0"/>
              <a:t>osing to get information/ installing malicious software</a:t>
            </a:r>
            <a:endParaRPr lang="en-US" sz="3200" dirty="0"/>
          </a:p>
        </p:txBody>
      </p:sp>
      <p:sp>
        <p:nvSpPr>
          <p:cNvPr id="5" name="Rectangle 4"/>
          <p:cNvSpPr/>
          <p:nvPr/>
        </p:nvSpPr>
        <p:spPr>
          <a:xfrm>
            <a:off x="8366820" y="6089363"/>
            <a:ext cx="3220129" cy="584775"/>
          </a:xfrm>
          <a:prstGeom prst="rect">
            <a:avLst/>
          </a:prstGeom>
          <a:noFill/>
        </p:spPr>
        <p:txBody>
          <a:bodyPr wrap="squar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Introduction</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7293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22896" y="510738"/>
            <a:ext cx="7697336" cy="830997"/>
          </a:xfrm>
          <a:prstGeom prst="rect">
            <a:avLst/>
          </a:prstGeom>
          <a:noFill/>
        </p:spPr>
        <p:txBody>
          <a:bodyPr wrap="square" lIns="91440" tIns="45720" rIns="91440" bIns="45720">
            <a:spAutoFit/>
          </a:bodyPr>
          <a:lstStyle/>
          <a:p>
            <a:r>
              <a:rPr lang="en-US" sz="4800" dirty="0">
                <a:ln w="0"/>
                <a:solidFill>
                  <a:schemeClr val="accent1"/>
                </a:solidFill>
                <a:effectLst>
                  <a:outerShdw blurRad="38100" dist="25400" dir="5400000" algn="ctr" rotWithShape="0">
                    <a:srgbClr val="6E747A">
                      <a:alpha val="43000"/>
                    </a:srgbClr>
                  </a:outerShdw>
                </a:effectLst>
              </a:rPr>
              <a:t>R</a:t>
            </a:r>
            <a:r>
              <a:rPr lang="en-US" sz="4800" dirty="0" smtClean="0">
                <a:ln w="0"/>
                <a:solidFill>
                  <a:schemeClr val="accent1"/>
                </a:solidFill>
                <a:effectLst>
                  <a:outerShdw blurRad="38100" dist="25400" dir="5400000" algn="ctr" rotWithShape="0">
                    <a:srgbClr val="6E747A">
                      <a:alpha val="43000"/>
                    </a:srgbClr>
                  </a:outerShdw>
                </a:effectLst>
              </a:rPr>
              <a:t>easons for Data exposure: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351128" y="1629855"/>
            <a:ext cx="10840872" cy="4524315"/>
          </a:xfrm>
          <a:prstGeom prst="rect">
            <a:avLst/>
          </a:prstGeom>
          <a:noFill/>
        </p:spPr>
        <p:txBody>
          <a:bodyPr wrap="square" lIns="91440" tIns="45720" rIns="91440" bIns="45720">
            <a:spAutoFit/>
          </a:bodyPr>
          <a:lstStyle/>
          <a:p>
            <a:r>
              <a:rPr lang="en-US" sz="3600" b="1" dirty="0" smtClean="0">
                <a:effectLst>
                  <a:outerShdw blurRad="38100" dist="38100" dir="2700000" algn="tl">
                    <a:srgbClr val="000000">
                      <a:alpha val="43137"/>
                    </a:srgbClr>
                  </a:outerShdw>
                </a:effectLst>
              </a:rPr>
              <a:t>More specific reasons may include:</a:t>
            </a:r>
            <a:r>
              <a:rPr lang="en-US" sz="3600" dirty="0" smtClean="0"/>
              <a:t> </a:t>
            </a:r>
          </a:p>
          <a:p>
            <a:endParaRPr lang="en-US" sz="3600" dirty="0" smtClean="0"/>
          </a:p>
          <a:p>
            <a:pPr marL="571500" indent="-571500">
              <a:buFont typeface="Arial" panose="020B0604020202020204" pitchFamily="34" charset="0"/>
              <a:buChar char="•"/>
            </a:pPr>
            <a:r>
              <a:rPr lang="en-US" sz="3600" dirty="0" smtClean="0"/>
              <a:t>Lack of sufficient </a:t>
            </a:r>
            <a:r>
              <a:rPr lang="en-US" sz="3600" dirty="0"/>
              <a:t>headers to prevent </a:t>
            </a:r>
            <a:r>
              <a:rPr lang="en-US" sz="3600" dirty="0" smtClean="0"/>
              <a:t>caching behind pages </a:t>
            </a:r>
            <a:r>
              <a:rPr lang="en-US" sz="3600" dirty="0"/>
              <a:t>that require </a:t>
            </a:r>
            <a:r>
              <a:rPr lang="en-US" sz="3600" dirty="0" smtClean="0"/>
              <a:t>authentication.</a:t>
            </a:r>
          </a:p>
          <a:p>
            <a:pPr marL="571500" indent="-571500">
              <a:buFont typeface="Arial" panose="020B0604020202020204" pitchFamily="34" charset="0"/>
              <a:buChar char="•"/>
            </a:pPr>
            <a:r>
              <a:rPr lang="en-US" sz="3600" dirty="0" smtClean="0"/>
              <a:t>Lack </a:t>
            </a:r>
            <a:r>
              <a:rPr lang="en-US" sz="3600" dirty="0"/>
              <a:t>of </a:t>
            </a:r>
            <a:r>
              <a:rPr lang="en-US" sz="3600" dirty="0" smtClean="0"/>
              <a:t>HTTPS on authenticated pages.</a:t>
            </a:r>
          </a:p>
          <a:p>
            <a:pPr marL="571500" lvl="0" indent="-571500">
              <a:buFont typeface="Arial" panose="020B0604020202020204" pitchFamily="34" charset="0"/>
              <a:buChar char="•"/>
            </a:pPr>
            <a:r>
              <a:rPr lang="en-US" sz="3600" dirty="0"/>
              <a:t>Hashed passwords with lack of salt, making the password </a:t>
            </a:r>
            <a:r>
              <a:rPr lang="en-US" sz="3600" dirty="0" smtClean="0"/>
              <a:t>prone to being cracked.  </a:t>
            </a:r>
            <a:endParaRPr lang="en-US" sz="3600" dirty="0"/>
          </a:p>
          <a:p>
            <a:pPr marL="571500" indent="-571500">
              <a:buFont typeface="Arial" panose="020B0604020202020204" pitchFamily="34" charset="0"/>
              <a:buChar char="•"/>
            </a:pPr>
            <a:r>
              <a:rPr lang="en-US" sz="3600" dirty="0" smtClean="0"/>
              <a:t>Tokens being </a:t>
            </a:r>
            <a:r>
              <a:rPr lang="en-US" sz="3600" dirty="0"/>
              <a:t>disclosed in public source </a:t>
            </a:r>
            <a:r>
              <a:rPr lang="en-US" sz="3600" dirty="0" smtClean="0"/>
              <a:t>code.</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8366820" y="6089363"/>
            <a:ext cx="3220129" cy="584775"/>
          </a:xfrm>
          <a:prstGeom prst="rect">
            <a:avLst/>
          </a:prstGeom>
          <a:noFill/>
        </p:spPr>
        <p:txBody>
          <a:bodyPr wrap="squar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Introduction</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15734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lumMod val="75000"/>
                  </a:schemeClr>
                </a:solidFill>
                <a:effectLst>
                  <a:outerShdw blurRad="38100" dist="38100" dir="2700000" algn="tl">
                    <a:srgbClr val="000000">
                      <a:alpha val="43137"/>
                    </a:srgbClr>
                  </a:outerShdw>
                </a:effectLst>
              </a:rPr>
              <a:t>Effects/Examples of Sensitive Data Exposure in the real world:</a:t>
            </a:r>
            <a:br>
              <a:rPr lang="en-US" dirty="0" smtClean="0">
                <a:solidFill>
                  <a:schemeClr val="accent1">
                    <a:lumMod val="75000"/>
                  </a:schemeClr>
                </a:solidFill>
                <a:effectLst>
                  <a:outerShdw blurRad="38100" dist="38100" dir="2700000" algn="tl">
                    <a:srgbClr val="000000">
                      <a:alpha val="43137"/>
                    </a:srgbClr>
                  </a:outerShdw>
                </a:effectLst>
              </a:rPr>
            </a:br>
            <a:endParaRPr lang="en-US" dirty="0">
              <a:solidFill>
                <a:schemeClr val="accent1">
                  <a:lumMod val="75000"/>
                </a:schemeClr>
              </a:solidFill>
              <a:effectLst>
                <a:outerShdw blurRad="38100" dist="38100" dir="2700000" algn="tl">
                  <a:srgbClr val="000000">
                    <a:alpha val="43137"/>
                  </a:srgbClr>
                </a:outerShdw>
              </a:effectLst>
            </a:endParaRPr>
          </a:p>
        </p:txBody>
      </p:sp>
      <p:sp>
        <p:nvSpPr>
          <p:cNvPr id="4" name="Rectangle 3"/>
          <p:cNvSpPr/>
          <p:nvPr/>
        </p:nvSpPr>
        <p:spPr>
          <a:xfrm>
            <a:off x="1745265" y="1820539"/>
            <a:ext cx="9496803" cy="5693866"/>
          </a:xfrm>
          <a:prstGeom prst="rect">
            <a:avLst/>
          </a:prstGeom>
          <a:noFill/>
        </p:spPr>
        <p:txBody>
          <a:bodyPr wrap="square" lIns="91440" tIns="45720" rIns="91440" bIns="45720">
            <a:spAutoFit/>
          </a:bodyPr>
          <a:lstStyle/>
          <a:p>
            <a:r>
              <a:rPr lang="en-US" sz="2800" dirty="0"/>
              <a:t>The </a:t>
            </a:r>
            <a:r>
              <a:rPr lang="en-US" sz="2800" b="1" u="sng" dirty="0"/>
              <a:t>Yahoo</a:t>
            </a:r>
            <a:r>
              <a:rPr lang="en-US" sz="2800" dirty="0"/>
              <a:t> breach disclosed in 2016 </a:t>
            </a:r>
            <a:r>
              <a:rPr lang="en-US" sz="2800" dirty="0" smtClean="0"/>
              <a:t>may </a:t>
            </a:r>
            <a:r>
              <a:rPr lang="en-US" sz="2800" dirty="0"/>
              <a:t>lower </a:t>
            </a:r>
            <a:r>
              <a:rPr lang="en-US" sz="2800" dirty="0" smtClean="0"/>
              <a:t>the </a:t>
            </a:r>
            <a:r>
              <a:rPr lang="en-US" sz="2800" dirty="0"/>
              <a:t>price of its acquisition by Verizon by </a:t>
            </a:r>
            <a:r>
              <a:rPr lang="en-US" sz="2800" b="1" dirty="0">
                <a:solidFill>
                  <a:schemeClr val="accent1">
                    <a:lumMod val="75000"/>
                  </a:schemeClr>
                </a:solidFill>
                <a:effectLst>
                  <a:outerShdw blurRad="38100" dist="38100" dir="2700000" algn="tl">
                    <a:srgbClr val="000000">
                      <a:alpha val="43137"/>
                    </a:srgbClr>
                  </a:outerShdw>
                </a:effectLst>
              </a:rPr>
              <a:t>$1 billion</a:t>
            </a:r>
            <a:r>
              <a:rPr lang="en-US" sz="2800" dirty="0" smtClean="0"/>
              <a:t>.</a:t>
            </a:r>
          </a:p>
          <a:p>
            <a:endParaRPr lang="en-US" sz="2800" b="0" cap="none" spc="0" dirty="0">
              <a:ln w="0"/>
              <a:solidFill>
                <a:schemeClr val="accent1"/>
              </a:solidFill>
              <a:effectLst>
                <a:outerShdw blurRad="38100" dist="25400" dir="5400000" algn="ctr" rotWithShape="0">
                  <a:srgbClr val="6E747A">
                    <a:alpha val="43000"/>
                  </a:srgbClr>
                </a:outerShdw>
              </a:effectLst>
            </a:endParaRPr>
          </a:p>
          <a:p>
            <a:r>
              <a:rPr lang="en-US" sz="2800" dirty="0"/>
              <a:t>Cybercrime cost </a:t>
            </a:r>
            <a:r>
              <a:rPr lang="en-US" sz="2800" b="1" u="sng" dirty="0" smtClean="0"/>
              <a:t>Energy </a:t>
            </a:r>
            <a:r>
              <a:rPr lang="en-US" sz="2800" b="1" u="sng" dirty="0"/>
              <a:t>and utilities companies</a:t>
            </a:r>
            <a:r>
              <a:rPr lang="en-US" sz="2800" dirty="0"/>
              <a:t> </a:t>
            </a:r>
            <a:r>
              <a:rPr lang="en-US" sz="2800" dirty="0" smtClean="0"/>
              <a:t>a loss of </a:t>
            </a:r>
            <a:r>
              <a:rPr lang="en-US" sz="2800" b="1" dirty="0">
                <a:solidFill>
                  <a:schemeClr val="accent1">
                    <a:lumMod val="75000"/>
                  </a:schemeClr>
                </a:solidFill>
                <a:effectLst>
                  <a:outerShdw blurRad="38100" dist="38100" dir="2700000" algn="tl">
                    <a:srgbClr val="000000">
                      <a:alpha val="43137"/>
                    </a:srgbClr>
                  </a:outerShdw>
                </a:effectLst>
              </a:rPr>
              <a:t>$12.8 </a:t>
            </a:r>
            <a:r>
              <a:rPr lang="en-US" sz="2800" b="1" dirty="0" smtClean="0">
                <a:solidFill>
                  <a:schemeClr val="accent1">
                    <a:lumMod val="75000"/>
                  </a:schemeClr>
                </a:solidFill>
                <a:effectLst>
                  <a:outerShdw blurRad="38100" dist="38100" dir="2700000" algn="tl">
                    <a:srgbClr val="000000">
                      <a:alpha val="43137"/>
                    </a:srgbClr>
                  </a:outerShdw>
                </a:effectLst>
              </a:rPr>
              <a:t>million</a:t>
            </a:r>
            <a:r>
              <a:rPr lang="en-US" sz="2800" dirty="0" smtClean="0"/>
              <a:t> in 2015 </a:t>
            </a:r>
            <a:r>
              <a:rPr lang="en-US" sz="2800" dirty="0"/>
              <a:t>in lost business and damaged equipment </a:t>
            </a:r>
            <a:r>
              <a:rPr lang="en-US" sz="2800" dirty="0" smtClean="0"/>
              <a:t>.</a:t>
            </a:r>
          </a:p>
          <a:p>
            <a:endParaRPr lang="en-US" sz="2800" b="0" cap="none" spc="0" dirty="0">
              <a:ln w="0"/>
              <a:solidFill>
                <a:schemeClr val="accent1"/>
              </a:solidFill>
              <a:effectLst>
                <a:outerShdw blurRad="38100" dist="25400" dir="5400000" algn="ctr" rotWithShape="0">
                  <a:srgbClr val="6E747A">
                    <a:alpha val="43000"/>
                  </a:srgbClr>
                </a:outerShdw>
              </a:effectLst>
            </a:endParaRPr>
          </a:p>
          <a:p>
            <a:r>
              <a:rPr lang="en-US" sz="2800" dirty="0"/>
              <a:t> Data breaches cost </a:t>
            </a:r>
            <a:r>
              <a:rPr lang="en-US" sz="2800" b="1" u="sng" dirty="0" smtClean="0"/>
              <a:t>Healthcare </a:t>
            </a:r>
            <a:r>
              <a:rPr lang="en-US" sz="2800" b="1" u="sng" dirty="0"/>
              <a:t>organizations</a:t>
            </a:r>
            <a:r>
              <a:rPr lang="en-US" sz="2800" dirty="0"/>
              <a:t> </a:t>
            </a:r>
            <a:r>
              <a:rPr lang="en-US" sz="2800" b="1" dirty="0">
                <a:solidFill>
                  <a:schemeClr val="accent1">
                    <a:lumMod val="75000"/>
                  </a:schemeClr>
                </a:solidFill>
                <a:effectLst>
                  <a:outerShdw blurRad="38100" dist="38100" dir="2700000" algn="tl">
                    <a:srgbClr val="000000">
                      <a:alpha val="43137"/>
                    </a:srgbClr>
                  </a:outerShdw>
                </a:effectLst>
              </a:rPr>
              <a:t>$6.2 billion</a:t>
            </a:r>
            <a:r>
              <a:rPr lang="en-US" sz="2800" dirty="0"/>
              <a:t> in the last two years (presumably </a:t>
            </a:r>
            <a:r>
              <a:rPr lang="en-US" sz="2800" dirty="0" smtClean="0"/>
              <a:t>2015 </a:t>
            </a:r>
            <a:r>
              <a:rPr lang="en-US" sz="2800" dirty="0"/>
              <a:t>and </a:t>
            </a:r>
            <a:r>
              <a:rPr lang="en-US" sz="2800" dirty="0" smtClean="0"/>
              <a:t>2016),</a:t>
            </a:r>
          </a:p>
          <a:p>
            <a:endParaRPr lang="en-US" sz="2800" dirty="0" smtClean="0"/>
          </a:p>
          <a:p>
            <a:r>
              <a:rPr lang="en-US" sz="2800" dirty="0" smtClean="0"/>
              <a:t>100 million passwords in plain text from </a:t>
            </a:r>
            <a:r>
              <a:rPr lang="en-US" sz="2800" b="1" u="sng" dirty="0" smtClean="0"/>
              <a:t>VK.com</a:t>
            </a:r>
            <a:r>
              <a:rPr lang="en-US" sz="2800" dirty="0" smtClean="0"/>
              <a:t> were recently leaked in 2016.</a:t>
            </a:r>
          </a:p>
          <a:p>
            <a:endParaRPr lang="en-US" sz="2800" b="0" cap="none" spc="0" dirty="0">
              <a:ln w="0"/>
              <a:solidFill>
                <a:schemeClr val="accent1"/>
              </a:solidFill>
              <a:effectLst>
                <a:outerShdw blurRad="38100" dist="25400" dir="5400000" algn="ctr" rotWithShape="0">
                  <a:srgbClr val="6E747A">
                    <a:alpha val="43000"/>
                  </a:srgbClr>
                </a:outerShdw>
              </a:effectLst>
            </a:endParaRPr>
          </a:p>
          <a:p>
            <a:r>
              <a:rPr lang="en-US" sz="2800" u="sng" dirty="0" smtClean="0">
                <a:hlinkClick r:id="rId2"/>
              </a:rPr>
              <a:t>100</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8366820" y="6089363"/>
            <a:ext cx="3220129" cy="584775"/>
          </a:xfrm>
          <a:prstGeom prst="rect">
            <a:avLst/>
          </a:prstGeom>
          <a:noFill/>
        </p:spPr>
        <p:txBody>
          <a:bodyPr wrap="squar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Introduction</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683299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607</TotalTime>
  <Words>1189</Words>
  <Application>Microsoft Office PowerPoint</Application>
  <PresentationFormat>Widescreen</PresentationFormat>
  <Paragraphs>206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Corbel</vt:lpstr>
      <vt:lpstr>Wingdings</vt:lpstr>
      <vt:lpstr>Parallax</vt:lpstr>
      <vt:lpstr>PowerPoint Presentation</vt:lpstr>
      <vt:lpstr>PowerPoint Presentation</vt:lpstr>
      <vt:lpstr>PowerPoint Presentation</vt:lpstr>
      <vt:lpstr>PowerPoint Presentation</vt:lpstr>
      <vt:lpstr>PowerPoint Presentation</vt:lpstr>
      <vt:lpstr>Who/What poses a threat to Data integrity? </vt:lpstr>
      <vt:lpstr>Reasons for Data Exposure: </vt:lpstr>
      <vt:lpstr>PowerPoint Presentation</vt:lpstr>
      <vt:lpstr>Effects/Examples of Sensitive Data Exposure in the real world: </vt:lpstr>
      <vt:lpstr>PowerPoint Presentation</vt:lpstr>
      <vt:lpstr>SQL Injection:</vt:lpstr>
      <vt:lpstr>Introduction</vt:lpstr>
      <vt:lpstr>Types of Attack</vt:lpstr>
      <vt:lpstr>Working of SQLI</vt:lpstr>
      <vt:lpstr>Counter-measures against this attack</vt:lpstr>
      <vt:lpstr>PowerPoint Presentation</vt:lpstr>
      <vt:lpstr>Cross Site Request Forgery (CSRF)</vt:lpstr>
      <vt:lpstr>Introduction</vt:lpstr>
      <vt:lpstr>Working of CSRF:</vt:lpstr>
      <vt:lpstr>Prevention of CSRF:</vt:lpstr>
      <vt:lpstr>Session Hijacking</vt:lpstr>
      <vt:lpstr>Introduction</vt:lpstr>
      <vt:lpstr>Working of Session Hijacking:</vt:lpstr>
      <vt:lpstr>Prevention of Session Hijacking:</vt:lpstr>
      <vt:lpstr>Man-In-The-Middle Attack</vt:lpstr>
      <vt:lpstr>Introduction</vt:lpstr>
      <vt:lpstr>PowerPoint Presentation</vt:lpstr>
      <vt:lpstr>PowerPoint Presentation</vt:lpstr>
      <vt:lpstr>Working of MIMA:</vt:lpstr>
      <vt:lpstr>Prevention of MIMA</vt:lpstr>
      <vt:lpstr>PowerPoint Presentation</vt:lpstr>
      <vt:lpstr>Screenshots Of Practical Implementation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Sarik Koirala</dc:creator>
  <cp:lastModifiedBy>Sarik Koirala</cp:lastModifiedBy>
  <cp:revision>48</cp:revision>
  <dcterms:created xsi:type="dcterms:W3CDTF">2017-04-28T16:26:51Z</dcterms:created>
  <dcterms:modified xsi:type="dcterms:W3CDTF">2017-05-07T12:16:20Z</dcterms:modified>
</cp:coreProperties>
</file>