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Libre Franklin"/>
      <p:regular r:id="rId25"/>
      <p:bold r:id="rId26"/>
      <p:italic r:id="rId27"/>
      <p:boldItalic r:id="rId28"/>
    </p:embeddedFont>
    <p:embeddedFont>
      <p:font typeface="Franklin Gothic"/>
      <p:bold r:id="rId29"/>
    </p:embeddedFont>
    <p:embeddedFont>
      <p:font typeface="Bodoni"/>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gcvUnZusA24Q2TN0bSChCPecb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ranklinGothic-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odoni-bold.fntdata"/><Relationship Id="rId30" Type="http://schemas.openxmlformats.org/officeDocument/2006/relationships/font" Target="fonts/Bodoni-regular.fntdata"/><Relationship Id="rId11" Type="http://schemas.openxmlformats.org/officeDocument/2006/relationships/slide" Target="slides/slide7.xml"/><Relationship Id="rId33" Type="http://schemas.openxmlformats.org/officeDocument/2006/relationships/font" Target="fonts/Bodoni-boldItalic.fntdata"/><Relationship Id="rId10" Type="http://schemas.openxmlformats.org/officeDocument/2006/relationships/slide" Target="slides/slide6.xml"/><Relationship Id="rId32" Type="http://schemas.openxmlformats.org/officeDocument/2006/relationships/font" Target="fonts/Bodoni-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c0d0b3e2e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c0d0b3e2e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ec0d0b3e2e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c0d0b3e2e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c0d0b3e2e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ec0d0b3e2e_0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c0d0b3e2e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ec0d0b3e2e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2ec0d0b3e2e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c0d0b3e2e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c0d0b3e2e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2ec0d0b3e2e_0_1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8"/>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8"/>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1" name="Google Shape;21;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 name="Google Shape;23;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2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0" name="Google Shape;80;p2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28"/>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8"/>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5" name="Google Shape;85;p28"/>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8"/>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8"/>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2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9"/>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7" name="Google Shape;27;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20"/>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1" name="Google Shape;31;p20"/>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4" name="Google Shape;34;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5" name="Shape 35"/>
        <p:cNvGrpSpPr/>
        <p:nvPr/>
      </p:nvGrpSpPr>
      <p:grpSpPr>
        <a:xfrm>
          <a:off x="0" y="0"/>
          <a:ext cx="0" cy="0"/>
          <a:chOff x="0" y="0"/>
          <a:chExt cx="0" cy="0"/>
        </a:xfrm>
      </p:grpSpPr>
      <p:sp>
        <p:nvSpPr>
          <p:cNvPr id="36" name="Google Shape;36;p2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38" name="Google Shape;38;p21"/>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21"/>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0" name="Google Shape;40;p21"/>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1" name="Google Shape;41;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3" name="Google Shape;43;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22"/>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2"/>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8" name="Google Shape;48;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0" name="Google Shape;50;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3"/>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5" name="Google Shape;55;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9" name="Google Shape;59;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5"/>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5"/>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4" name="Google Shape;64;p25"/>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5" name="Google Shape;65;p25"/>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7" name="Google Shape;67;p25"/>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6"/>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p:nvPr>
            <p:ph idx="2" type="pic"/>
          </p:nvPr>
        </p:nvSpPr>
        <p:spPr>
          <a:xfrm>
            <a:off x="447817" y="641350"/>
            <a:ext cx="11290859" cy="3651249"/>
          </a:xfrm>
          <a:prstGeom prst="rect">
            <a:avLst/>
          </a:prstGeom>
          <a:noFill/>
          <a:ln>
            <a:noFill/>
          </a:ln>
        </p:spPr>
      </p:sp>
      <p:sp>
        <p:nvSpPr>
          <p:cNvPr id="71" name="Google Shape;71;p26"/>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4" name="Google Shape;74;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7"/>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7"/>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7"/>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ettupravallikareddy@gmail.com" TargetMode="External"/><Relationship Id="rId4"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jp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6" name="Google Shape;96;p1"/>
          <p:cNvSpPr txBox="1"/>
          <p:nvPr>
            <p:ph type="ctrTitle"/>
          </p:nvPr>
        </p:nvSpPr>
        <p:spPr>
          <a:xfrm>
            <a:off x="448716" y="706956"/>
            <a:ext cx="10993500" cy="685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600"/>
              <a:buFont typeface="Franklin Gothic"/>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  </a:t>
            </a:r>
            <a:r>
              <a:rPr b="1" lang="en-US" sz="3600">
                <a:latin typeface="Times New Roman"/>
                <a:ea typeface="Times New Roman"/>
                <a:cs typeface="Times New Roman"/>
                <a:sym typeface="Times New Roman"/>
              </a:rPr>
              <a:t>STUDENT </a:t>
            </a:r>
            <a:r>
              <a:rPr b="1" lang="en-US">
                <a:latin typeface="Times New Roman"/>
                <a:ea typeface="Times New Roman"/>
                <a:cs typeface="Times New Roman"/>
                <a:sym typeface="Times New Roman"/>
              </a:rPr>
              <a:t>DETAILS</a:t>
            </a:r>
            <a:endParaRPr b="1">
              <a:latin typeface="Times New Roman"/>
              <a:ea typeface="Times New Roman"/>
              <a:cs typeface="Times New Roman"/>
              <a:sym typeface="Times New Roman"/>
            </a:endParaRPr>
          </a:p>
        </p:txBody>
      </p:sp>
      <p:sp>
        <p:nvSpPr>
          <p:cNvPr id="97" name="Google Shape;97;p1"/>
          <p:cNvSpPr txBox="1"/>
          <p:nvPr>
            <p:ph idx="1" type="subTitle"/>
          </p:nvPr>
        </p:nvSpPr>
        <p:spPr>
          <a:xfrm>
            <a:off x="581200" y="1292850"/>
            <a:ext cx="11912100" cy="28716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20000"/>
              </a:lnSpc>
              <a:spcBef>
                <a:spcPts val="0"/>
              </a:spcBef>
              <a:spcAft>
                <a:spcPts val="0"/>
              </a:spcAft>
              <a:buSzPct val="39455"/>
              <a:buNone/>
            </a:pPr>
            <a:r>
              <a:rPr b="1" lang="en-US" sz="3730" u="sng">
                <a:solidFill>
                  <a:schemeClr val="dk1"/>
                </a:solidFill>
                <a:latin typeface="Times New Roman"/>
                <a:ea typeface="Times New Roman"/>
                <a:cs typeface="Times New Roman"/>
                <a:sym typeface="Times New Roman"/>
              </a:rPr>
              <a:t>PRESENTED BY</a:t>
            </a:r>
            <a:r>
              <a:rPr b="1" lang="en-US" sz="3330">
                <a:solidFill>
                  <a:schemeClr val="dk1"/>
                </a:solidFill>
                <a:latin typeface="Times New Roman"/>
                <a:ea typeface="Times New Roman"/>
                <a:cs typeface="Times New Roman"/>
                <a:sym typeface="Times New Roman"/>
              </a:rPr>
              <a:t> :</a:t>
            </a:r>
            <a:r>
              <a:rPr b="1" lang="en-US" sz="3600">
                <a:solidFill>
                  <a:schemeClr val="dk1"/>
                </a:solidFill>
                <a:latin typeface="Times New Roman"/>
                <a:ea typeface="Times New Roman"/>
                <a:cs typeface="Times New Roman"/>
                <a:sym typeface="Times New Roman"/>
              </a:rPr>
              <a:t> </a:t>
            </a:r>
            <a:r>
              <a:rPr lang="en-US" sz="3600">
                <a:solidFill>
                  <a:schemeClr val="dk1"/>
                </a:solidFill>
                <a:latin typeface="Times New Roman"/>
                <a:ea typeface="Times New Roman"/>
                <a:cs typeface="Times New Roman"/>
                <a:sym typeface="Times New Roman"/>
              </a:rPr>
              <a:t>KOLLI . LAVANYA SRI VENKATA SARIKA</a:t>
            </a:r>
            <a:endParaRPr sz="3600">
              <a:latin typeface="Times New Roman"/>
              <a:ea typeface="Times New Roman"/>
              <a:cs typeface="Times New Roman"/>
              <a:sym typeface="Times New Roman"/>
            </a:endParaRPr>
          </a:p>
          <a:p>
            <a:pPr indent="0" lvl="0" marL="0" rtl="0" algn="l">
              <a:lnSpc>
                <a:spcPct val="120000"/>
              </a:lnSpc>
              <a:spcBef>
                <a:spcPts val="848"/>
              </a:spcBef>
              <a:spcAft>
                <a:spcPts val="0"/>
              </a:spcAft>
              <a:buSzPct val="40888"/>
              <a:buNone/>
            </a:pPr>
            <a:r>
              <a:rPr b="1" lang="en-US" sz="3600" u="sng">
                <a:solidFill>
                  <a:schemeClr val="dk1"/>
                </a:solidFill>
                <a:latin typeface="Times New Roman"/>
                <a:ea typeface="Times New Roman"/>
                <a:cs typeface="Times New Roman"/>
                <a:sym typeface="Times New Roman"/>
              </a:rPr>
              <a:t>SKILLS BUILD EMAIL ID</a:t>
            </a:r>
            <a:r>
              <a:rPr b="1" lang="en-US" sz="3600">
                <a:solidFill>
                  <a:schemeClr val="dk1"/>
                </a:solidFill>
                <a:latin typeface="Times New Roman"/>
                <a:ea typeface="Times New Roman"/>
                <a:cs typeface="Times New Roman"/>
                <a:sym typeface="Times New Roman"/>
              </a:rPr>
              <a:t>:</a:t>
            </a:r>
            <a:r>
              <a:rPr b="1" lang="en-US" sz="3538">
                <a:solidFill>
                  <a:schemeClr val="dk1"/>
                </a:solidFill>
                <a:latin typeface="Times New Roman"/>
                <a:ea typeface="Times New Roman"/>
                <a:cs typeface="Times New Roman"/>
                <a:sym typeface="Times New Roman"/>
              </a:rPr>
              <a:t> </a:t>
            </a:r>
            <a:r>
              <a:rPr lang="en-US" sz="3600" u="sng">
                <a:solidFill>
                  <a:schemeClr val="dk1"/>
                </a:solidFill>
                <a:latin typeface="Times New Roman"/>
                <a:ea typeface="Times New Roman"/>
                <a:cs typeface="Times New Roman"/>
                <a:sym typeface="Times New Roman"/>
              </a:rPr>
              <a:t>KOLLISARIKA</a:t>
            </a:r>
            <a:r>
              <a:rPr lang="en-US" sz="36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@GMAIL.COM</a:t>
            </a:r>
            <a:endParaRPr sz="3600" u="sng">
              <a:solidFill>
                <a:schemeClr val="dk1"/>
              </a:solidFill>
              <a:latin typeface="Times New Roman"/>
              <a:ea typeface="Times New Roman"/>
              <a:cs typeface="Times New Roman"/>
              <a:sym typeface="Times New Roman"/>
            </a:endParaRPr>
          </a:p>
          <a:p>
            <a:pPr indent="0" lvl="0" marL="0" rtl="0" algn="l">
              <a:lnSpc>
                <a:spcPct val="120000"/>
              </a:lnSpc>
              <a:spcBef>
                <a:spcPts val="848"/>
              </a:spcBef>
              <a:spcAft>
                <a:spcPts val="0"/>
              </a:spcAft>
              <a:buSzPct val="40888"/>
              <a:buNone/>
            </a:pPr>
            <a:r>
              <a:rPr b="1" lang="en-US" sz="3600" u="sng">
                <a:solidFill>
                  <a:schemeClr val="dk1"/>
                </a:solidFill>
                <a:latin typeface="Times New Roman"/>
                <a:ea typeface="Times New Roman"/>
                <a:cs typeface="Times New Roman"/>
                <a:sym typeface="Times New Roman"/>
              </a:rPr>
              <a:t>COLLEGE NAME</a:t>
            </a:r>
            <a:r>
              <a:rPr b="1" lang="en-US" sz="3600">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 </a:t>
            </a:r>
            <a:r>
              <a:rPr lang="en-US" sz="3600">
                <a:solidFill>
                  <a:schemeClr val="dk1"/>
                </a:solidFill>
                <a:latin typeface="Times New Roman"/>
                <a:ea typeface="Times New Roman"/>
                <a:cs typeface="Times New Roman"/>
                <a:sym typeface="Times New Roman"/>
              </a:rPr>
              <a:t>S.R.K INSTITUTE OF TECHNOLOGY</a:t>
            </a:r>
            <a:endParaRPr sz="3600">
              <a:latin typeface="Times New Roman"/>
              <a:ea typeface="Times New Roman"/>
              <a:cs typeface="Times New Roman"/>
              <a:sym typeface="Times New Roman"/>
            </a:endParaRPr>
          </a:p>
          <a:p>
            <a:pPr indent="0" lvl="0" marL="0" rtl="0" algn="l">
              <a:lnSpc>
                <a:spcPct val="120000"/>
              </a:lnSpc>
              <a:spcBef>
                <a:spcPts val="848"/>
              </a:spcBef>
              <a:spcAft>
                <a:spcPts val="0"/>
              </a:spcAft>
              <a:buSzPct val="40888"/>
              <a:buNone/>
            </a:pPr>
            <a:r>
              <a:rPr b="1" lang="en-US" sz="3600" u="sng">
                <a:solidFill>
                  <a:schemeClr val="dk1"/>
                </a:solidFill>
                <a:latin typeface="Times New Roman"/>
                <a:ea typeface="Times New Roman"/>
                <a:cs typeface="Times New Roman"/>
                <a:sym typeface="Times New Roman"/>
              </a:rPr>
              <a:t>COLLEGE STATE</a:t>
            </a:r>
            <a:r>
              <a:rPr b="1" lang="en-US" sz="3600">
                <a:solidFill>
                  <a:schemeClr val="dk1"/>
                </a:solidFill>
                <a:latin typeface="Times New Roman"/>
                <a:ea typeface="Times New Roman"/>
                <a:cs typeface="Times New Roman"/>
                <a:sym typeface="Times New Roman"/>
              </a:rPr>
              <a:t>:</a:t>
            </a:r>
            <a:r>
              <a:rPr lang="en-US">
                <a:solidFill>
                  <a:schemeClr val="dk1"/>
                </a:solidFill>
                <a:latin typeface="Times New Roman"/>
                <a:ea typeface="Times New Roman"/>
                <a:cs typeface="Times New Roman"/>
                <a:sym typeface="Times New Roman"/>
              </a:rPr>
              <a:t> </a:t>
            </a:r>
            <a:r>
              <a:rPr lang="en-US" sz="3600">
                <a:solidFill>
                  <a:schemeClr val="dk1"/>
                </a:solidFill>
                <a:latin typeface="Times New Roman"/>
                <a:ea typeface="Times New Roman"/>
                <a:cs typeface="Times New Roman"/>
                <a:sym typeface="Times New Roman"/>
              </a:rPr>
              <a:t>ANDHRA PRADESH</a:t>
            </a:r>
            <a:endParaRPr sz="3600">
              <a:latin typeface="Times New Roman"/>
              <a:ea typeface="Times New Roman"/>
              <a:cs typeface="Times New Roman"/>
              <a:sym typeface="Times New Roman"/>
            </a:endParaRPr>
          </a:p>
          <a:p>
            <a:pPr indent="0" lvl="0" marL="0" rtl="0" algn="l">
              <a:lnSpc>
                <a:spcPct val="120000"/>
              </a:lnSpc>
              <a:spcBef>
                <a:spcPts val="848"/>
              </a:spcBef>
              <a:spcAft>
                <a:spcPts val="0"/>
              </a:spcAft>
              <a:buSzPct val="40888"/>
              <a:buNone/>
            </a:pPr>
            <a:r>
              <a:rPr b="1" lang="en-US" sz="3600" u="sng">
                <a:solidFill>
                  <a:schemeClr val="dk1"/>
                </a:solidFill>
                <a:latin typeface="Times New Roman"/>
                <a:ea typeface="Times New Roman"/>
                <a:cs typeface="Times New Roman"/>
                <a:sym typeface="Times New Roman"/>
              </a:rPr>
              <a:t>INTERNSHIP DOMAIN AND INTERNSHIP START AND END DATE</a:t>
            </a:r>
            <a:r>
              <a:rPr b="1" lang="en-US" sz="3600">
                <a:solidFill>
                  <a:schemeClr val="dk1"/>
                </a:solidFill>
                <a:latin typeface="Times New Roman"/>
                <a:ea typeface="Times New Roman"/>
                <a:cs typeface="Times New Roman"/>
                <a:sym typeface="Times New Roman"/>
              </a:rPr>
              <a:t>: </a:t>
            </a:r>
            <a:r>
              <a:rPr lang="en-US" sz="3600">
                <a:solidFill>
                  <a:schemeClr val="dk1"/>
                </a:solidFill>
                <a:latin typeface="Times New Roman"/>
                <a:ea typeface="Times New Roman"/>
                <a:cs typeface="Times New Roman"/>
                <a:sym typeface="Times New Roman"/>
              </a:rPr>
              <a:t>ARTIFICIAL INTELLIGENCE AND MACHINE LEARNING  (3-JUNE-2024 TO 15-JUNE-2024) </a:t>
            </a:r>
            <a:endParaRPr sz="3600">
              <a:latin typeface="Times New Roman"/>
              <a:ea typeface="Times New Roman"/>
              <a:cs typeface="Times New Roman"/>
              <a:sym typeface="Times New Roman"/>
            </a:endParaRPr>
          </a:p>
          <a:p>
            <a:pPr indent="0" lvl="0" marL="0" rtl="0" algn="l">
              <a:lnSpc>
                <a:spcPct val="120000"/>
              </a:lnSpc>
              <a:spcBef>
                <a:spcPts val="848"/>
              </a:spcBef>
              <a:spcAft>
                <a:spcPts val="0"/>
              </a:spcAft>
              <a:buSzPct val="92000"/>
              <a:buNone/>
            </a:pPr>
            <a:r>
              <a:t/>
            </a:r>
            <a:endParaRPr>
              <a:solidFill>
                <a:schemeClr val="dk1"/>
              </a:solidFill>
              <a:latin typeface="Times New Roman"/>
              <a:ea typeface="Times New Roman"/>
              <a:cs typeface="Times New Roman"/>
              <a:sym typeface="Times New Roman"/>
            </a:endParaRPr>
          </a:p>
          <a:p>
            <a:pPr indent="0" lvl="0" marL="0" rtl="0" algn="l">
              <a:lnSpc>
                <a:spcPct val="120000"/>
              </a:lnSpc>
              <a:spcBef>
                <a:spcPts val="848"/>
              </a:spcBef>
              <a:spcAft>
                <a:spcPts val="0"/>
              </a:spcAft>
              <a:buSzPct val="92000"/>
              <a:buNone/>
            </a:pPr>
            <a:r>
              <a:t/>
            </a:r>
            <a:endParaRPr/>
          </a:p>
          <a:p>
            <a:pPr indent="0" lvl="0" marL="0" rtl="0" algn="l">
              <a:lnSpc>
                <a:spcPct val="110000"/>
              </a:lnSpc>
              <a:spcBef>
                <a:spcPts val="848"/>
              </a:spcBef>
              <a:spcAft>
                <a:spcPts val="0"/>
              </a:spcAft>
              <a:buSzPct val="92000"/>
              <a:buNone/>
            </a:pPr>
            <a:r>
              <a:t/>
            </a:r>
            <a:endParaRPr i="1">
              <a:solidFill>
                <a:schemeClr val="dk1"/>
              </a:solidFill>
            </a:endParaRPr>
          </a:p>
        </p:txBody>
      </p:sp>
      <p:sp>
        <p:nvSpPr>
          <p:cNvPr id="98" name="Google Shape;98;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bstract image" id="101" name="Google Shape;101;p1"/>
          <p:cNvPicPr preferRelativeResize="0"/>
          <p:nvPr/>
        </p:nvPicPr>
        <p:blipFill rotWithShape="1">
          <a:blip r:embed="rId4">
            <a:alphaModFix/>
          </a:blip>
          <a:srcRect b="0" l="0" r="0" t="0"/>
          <a:stretch/>
        </p:blipFill>
        <p:spPr>
          <a:xfrm>
            <a:off x="448733" y="3520609"/>
            <a:ext cx="11260667" cy="2871723"/>
          </a:xfrm>
          <a:prstGeom prst="rect">
            <a:avLst/>
          </a:prstGeom>
          <a:noFill/>
          <a:ln>
            <a:noFill/>
          </a:ln>
        </p:spPr>
      </p:pic>
      <p:sp>
        <p:nvSpPr>
          <p:cNvPr id="102" name="Google Shape;102;p1"/>
          <p:cNvSpPr txBox="1"/>
          <p:nvPr/>
        </p:nvSpPr>
        <p:spPr>
          <a:xfrm>
            <a:off x="2620600" y="342250"/>
            <a:ext cx="7356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idx="1" type="body"/>
          </p:nvPr>
        </p:nvSpPr>
        <p:spPr>
          <a:xfrm>
            <a:off x="326800" y="1102600"/>
            <a:ext cx="11538300" cy="5961900"/>
          </a:xfrm>
          <a:prstGeom prst="rect">
            <a:avLst/>
          </a:prstGeom>
          <a:noFill/>
          <a:ln>
            <a:noFill/>
          </a:ln>
        </p:spPr>
        <p:txBody>
          <a:bodyPr anchorCtr="0" anchor="ctr" bIns="45700" lIns="91425" spcFirstLastPara="1" rIns="91425" wrap="square" tIns="45700">
            <a:normAutofit fontScale="40000" lnSpcReduction="10000"/>
          </a:bodyPr>
          <a:lstStyle/>
          <a:p>
            <a:pPr indent="-206686" lvl="0" marL="306000" rtl="0" algn="l">
              <a:spcBef>
                <a:spcPts val="940"/>
              </a:spcBef>
              <a:spcAft>
                <a:spcPts val="0"/>
              </a:spcAft>
              <a:buClr>
                <a:schemeClr val="dk1"/>
              </a:buClr>
              <a:buSzPct val="27500"/>
              <a:buFont typeface="Arial"/>
              <a:buNone/>
            </a:pPr>
            <a:r>
              <a:rPr b="1" lang="en-US" sz="4000">
                <a:latin typeface="Bodoni"/>
                <a:ea typeface="Bodoni"/>
                <a:cs typeface="Bodoni"/>
                <a:sym typeface="Bodoni"/>
              </a:rPr>
              <a:t>    </a:t>
            </a:r>
            <a:r>
              <a:rPr lang="en-US" sz="4750">
                <a:latin typeface="Times New Roman"/>
                <a:ea typeface="Times New Roman"/>
                <a:cs typeface="Times New Roman"/>
                <a:sym typeface="Times New Roman"/>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sz="4750">
              <a:latin typeface="Times New Roman"/>
              <a:ea typeface="Times New Roman"/>
              <a:cs typeface="Times New Roman"/>
              <a:sym typeface="Times New Roman"/>
            </a:endParaRPr>
          </a:p>
          <a:p>
            <a:pPr indent="-206686" lvl="0" marL="306000" rtl="0" algn="l">
              <a:spcBef>
                <a:spcPts val="940"/>
              </a:spcBef>
              <a:spcAft>
                <a:spcPts val="0"/>
              </a:spcAft>
              <a:buClr>
                <a:schemeClr val="dk1"/>
              </a:buClr>
              <a:buSzPct val="27500"/>
              <a:buFont typeface="Arial"/>
              <a:buNone/>
            </a:pPr>
            <a:r>
              <a:rPr b="1" lang="en-US" sz="4000">
                <a:latin typeface="Times New Roman"/>
                <a:ea typeface="Times New Roman"/>
                <a:cs typeface="Times New Roman"/>
                <a:sym typeface="Times New Roman"/>
              </a:rPr>
              <a:t>   </a:t>
            </a:r>
            <a:r>
              <a:rPr b="1" lang="en-US" sz="5000" u="sng">
                <a:latin typeface="Times New Roman"/>
                <a:ea typeface="Times New Roman"/>
                <a:cs typeface="Times New Roman"/>
                <a:sym typeface="Times New Roman"/>
              </a:rPr>
              <a:t>Key Concepts of Linear Regression</a:t>
            </a:r>
            <a:r>
              <a:rPr b="1" lang="en-US" sz="4500">
                <a:latin typeface="Times New Roman"/>
                <a:ea typeface="Times New Roman"/>
                <a:cs typeface="Times New Roman"/>
                <a:sym typeface="Times New Roman"/>
              </a:rPr>
              <a:t>:</a:t>
            </a:r>
            <a:endParaRPr b="1" sz="4500">
              <a:latin typeface="Times New Roman"/>
              <a:ea typeface="Times New Roman"/>
              <a:cs typeface="Times New Roman"/>
              <a:sym typeface="Times New Roman"/>
            </a:endParaRPr>
          </a:p>
          <a:p>
            <a:pPr indent="-330200" lvl="0" marL="457200" rtl="0" algn="l">
              <a:spcBef>
                <a:spcPts val="940"/>
              </a:spcBef>
              <a:spcAft>
                <a:spcPts val="0"/>
              </a:spcAft>
              <a:buSzPct val="88888"/>
              <a:buFont typeface="Times New Roman"/>
              <a:buAutoNum type="arabicPeriod"/>
            </a:pPr>
            <a:r>
              <a:rPr b="1" lang="en-US" sz="4500" u="sng">
                <a:latin typeface="Times New Roman"/>
                <a:ea typeface="Times New Roman"/>
                <a:cs typeface="Times New Roman"/>
                <a:sym typeface="Times New Roman"/>
              </a:rPr>
              <a:t>Dependent Variable (y)</a:t>
            </a:r>
            <a:r>
              <a:rPr b="1" lang="en-US" sz="4250">
                <a:latin typeface="Times New Roman"/>
                <a:ea typeface="Times New Roman"/>
                <a:cs typeface="Times New Roman"/>
                <a:sym typeface="Times New Roman"/>
              </a:rPr>
              <a:t>:</a:t>
            </a:r>
            <a:r>
              <a:rPr b="1" lang="en-US" sz="4000">
                <a:latin typeface="Times New Roman"/>
                <a:ea typeface="Times New Roman"/>
                <a:cs typeface="Times New Roman"/>
                <a:sym typeface="Times New Roman"/>
              </a:rPr>
              <a:t> </a:t>
            </a:r>
            <a:r>
              <a:rPr lang="en-US" sz="4250">
                <a:latin typeface="Times New Roman"/>
                <a:ea typeface="Times New Roman"/>
                <a:cs typeface="Times New Roman"/>
                <a:sym typeface="Times New Roman"/>
              </a:rPr>
              <a:t>This is the variable you are trying to predict or explain. It's the outcome you're interested in.</a:t>
            </a:r>
            <a:endParaRPr sz="4250">
              <a:latin typeface="Times New Roman"/>
              <a:ea typeface="Times New Roman"/>
              <a:cs typeface="Times New Roman"/>
              <a:sym typeface="Times New Roman"/>
            </a:endParaRPr>
          </a:p>
          <a:p>
            <a:pPr indent="-330200" lvl="0" marL="457200" rtl="0" algn="l">
              <a:spcBef>
                <a:spcPts val="0"/>
              </a:spcBef>
              <a:spcAft>
                <a:spcPts val="0"/>
              </a:spcAft>
              <a:buSzPct val="88888"/>
              <a:buFont typeface="Times New Roman"/>
              <a:buAutoNum type="arabicPeriod"/>
            </a:pPr>
            <a:r>
              <a:rPr b="1" lang="en-US" sz="4500" u="sng">
                <a:latin typeface="Times New Roman"/>
                <a:ea typeface="Times New Roman"/>
                <a:cs typeface="Times New Roman"/>
                <a:sym typeface="Times New Roman"/>
              </a:rPr>
              <a:t>Independent Variable (x)</a:t>
            </a:r>
            <a:r>
              <a:rPr b="1" lang="en-US" sz="4250">
                <a:latin typeface="Times New Roman"/>
                <a:ea typeface="Times New Roman"/>
                <a:cs typeface="Times New Roman"/>
                <a:sym typeface="Times New Roman"/>
              </a:rPr>
              <a:t>:</a:t>
            </a:r>
            <a:r>
              <a:rPr b="1" lang="en-US" sz="4000">
                <a:latin typeface="Times New Roman"/>
                <a:ea typeface="Times New Roman"/>
                <a:cs typeface="Times New Roman"/>
                <a:sym typeface="Times New Roman"/>
              </a:rPr>
              <a:t> </a:t>
            </a:r>
            <a:r>
              <a:rPr lang="en-US" sz="4250">
                <a:latin typeface="Times New Roman"/>
                <a:ea typeface="Times New Roman"/>
                <a:cs typeface="Times New Roman"/>
                <a:sym typeface="Times New Roman"/>
              </a:rPr>
              <a:t>This is the variable you believe influences the dependent variable. It's the factor you think causes changes in the dependent variable.</a:t>
            </a:r>
            <a:endParaRPr sz="4250">
              <a:latin typeface="Times New Roman"/>
              <a:ea typeface="Times New Roman"/>
              <a:cs typeface="Times New Roman"/>
              <a:sym typeface="Times New Roman"/>
            </a:endParaRPr>
          </a:p>
          <a:p>
            <a:pPr indent="-330200" lvl="0" marL="457200" rtl="0" algn="l">
              <a:spcBef>
                <a:spcPts val="0"/>
              </a:spcBef>
              <a:spcAft>
                <a:spcPts val="0"/>
              </a:spcAft>
              <a:buSzPct val="88888"/>
              <a:buFont typeface="Times New Roman"/>
              <a:buAutoNum type="arabicPeriod"/>
            </a:pPr>
            <a:r>
              <a:rPr b="1" lang="en-US" sz="4500" u="sng">
                <a:latin typeface="Times New Roman"/>
                <a:ea typeface="Times New Roman"/>
                <a:cs typeface="Times New Roman"/>
                <a:sym typeface="Times New Roman"/>
              </a:rPr>
              <a:t>Linear Equation (y = mx + b)</a:t>
            </a:r>
            <a:r>
              <a:rPr b="1" lang="en-US" sz="4250">
                <a:latin typeface="Times New Roman"/>
                <a:ea typeface="Times New Roman"/>
                <a:cs typeface="Times New Roman"/>
                <a:sym typeface="Times New Roman"/>
              </a:rPr>
              <a:t>:</a:t>
            </a:r>
            <a:r>
              <a:rPr b="1" lang="en-US" sz="4000">
                <a:latin typeface="Times New Roman"/>
                <a:ea typeface="Times New Roman"/>
                <a:cs typeface="Times New Roman"/>
                <a:sym typeface="Times New Roman"/>
              </a:rPr>
              <a:t> </a:t>
            </a:r>
            <a:r>
              <a:rPr lang="en-US" sz="4250">
                <a:latin typeface="Times New Roman"/>
                <a:ea typeface="Times New Roman"/>
                <a:cs typeface="Times New Roman"/>
                <a:sym typeface="Times New Roman"/>
              </a:rPr>
              <a:t>This equation represents the relationship between the independent and dependent variables.</a:t>
            </a:r>
            <a:endParaRPr sz="4250">
              <a:latin typeface="Times New Roman"/>
              <a:ea typeface="Times New Roman"/>
              <a:cs typeface="Times New Roman"/>
              <a:sym typeface="Times New Roman"/>
            </a:endParaRPr>
          </a:p>
          <a:p>
            <a:pPr indent="0" lvl="0" marL="457200" rtl="0" algn="l">
              <a:spcBef>
                <a:spcPts val="940"/>
              </a:spcBef>
              <a:spcAft>
                <a:spcPts val="0"/>
              </a:spcAft>
              <a:buNone/>
            </a:pPr>
            <a:r>
              <a:rPr b="1" lang="en-US" sz="4000">
                <a:latin typeface="Times New Roman"/>
                <a:ea typeface="Times New Roman"/>
                <a:cs typeface="Times New Roman"/>
                <a:sym typeface="Times New Roman"/>
              </a:rPr>
              <a:t>1. </a:t>
            </a:r>
            <a:r>
              <a:rPr b="1" lang="en-US" sz="4000">
                <a:latin typeface="Times New Roman"/>
                <a:ea typeface="Times New Roman"/>
                <a:cs typeface="Times New Roman"/>
                <a:sym typeface="Times New Roman"/>
              </a:rPr>
              <a:t>Slope (m): </a:t>
            </a:r>
            <a:r>
              <a:rPr lang="en-US" sz="4250">
                <a:latin typeface="Times New Roman"/>
                <a:ea typeface="Times New Roman"/>
                <a:cs typeface="Times New Roman"/>
                <a:sym typeface="Times New Roman"/>
              </a:rPr>
              <a:t>This indicates the change in the dependent variable (y) for a one-unit change in the independent variable (x). A steeper slope signifies a stronger influence of x on y.</a:t>
            </a:r>
            <a:endParaRPr sz="4250">
              <a:latin typeface="Times New Roman"/>
              <a:ea typeface="Times New Roman"/>
              <a:cs typeface="Times New Roman"/>
              <a:sym typeface="Times New Roman"/>
            </a:endParaRPr>
          </a:p>
          <a:p>
            <a:pPr indent="0" lvl="0" marL="457200" rtl="0" algn="l">
              <a:spcBef>
                <a:spcPts val="940"/>
              </a:spcBef>
              <a:spcAft>
                <a:spcPts val="0"/>
              </a:spcAft>
              <a:buNone/>
            </a:pPr>
            <a:r>
              <a:rPr b="1" lang="en-US" sz="4000">
                <a:latin typeface="Times New Roman"/>
                <a:ea typeface="Times New Roman"/>
                <a:cs typeface="Times New Roman"/>
                <a:sym typeface="Times New Roman"/>
              </a:rPr>
              <a:t>2. Y-intercept (b): </a:t>
            </a:r>
            <a:r>
              <a:rPr lang="en-US" sz="4000">
                <a:latin typeface="Times New Roman"/>
                <a:ea typeface="Times New Roman"/>
                <a:cs typeface="Times New Roman"/>
                <a:sym typeface="Times New Roman"/>
              </a:rPr>
              <a:t>This is the predicted value of the dependent variable (y) when the independent variable (x) is zero.</a:t>
            </a:r>
            <a:endParaRPr sz="4000">
              <a:latin typeface="Times New Roman"/>
              <a:ea typeface="Times New Roman"/>
              <a:cs typeface="Times New Roman"/>
              <a:sym typeface="Times New Roman"/>
            </a:endParaRPr>
          </a:p>
          <a:p>
            <a:pPr indent="-330200" lvl="0" marL="457200" rtl="0" algn="l">
              <a:spcBef>
                <a:spcPts val="940"/>
              </a:spcBef>
              <a:spcAft>
                <a:spcPts val="0"/>
              </a:spcAft>
              <a:buSzPct val="88888"/>
              <a:buFont typeface="Times New Roman"/>
              <a:buAutoNum type="arabicPeriod"/>
            </a:pPr>
            <a:r>
              <a:rPr b="1" lang="en-US" sz="4500" u="sng">
                <a:latin typeface="Times New Roman"/>
                <a:ea typeface="Times New Roman"/>
                <a:cs typeface="Times New Roman"/>
                <a:sym typeface="Times New Roman"/>
              </a:rPr>
              <a:t>Finding the Best-Fit Line</a:t>
            </a:r>
            <a:r>
              <a:rPr b="1" lang="en-US" sz="4250">
                <a:latin typeface="Times New Roman"/>
                <a:ea typeface="Times New Roman"/>
                <a:cs typeface="Times New Roman"/>
                <a:sym typeface="Times New Roman"/>
              </a:rPr>
              <a:t>:</a:t>
            </a:r>
            <a:r>
              <a:rPr b="1" lang="en-US" sz="4000">
                <a:latin typeface="Times New Roman"/>
                <a:ea typeface="Times New Roman"/>
                <a:cs typeface="Times New Roman"/>
                <a:sym typeface="Times New Roman"/>
              </a:rPr>
              <a:t> </a:t>
            </a:r>
            <a:r>
              <a:rPr lang="en-US" sz="4250">
                <a:latin typeface="Times New Roman"/>
                <a:ea typeface="Times New Roman"/>
                <a:cs typeface="Times New Roman"/>
                <a:sym typeface="Times New Roman"/>
              </a:rPr>
              <a:t>Linear regression doesn't pick a random line. It analyzes all data points to find the line that minimizes the overall difference between the predicted y values (using the equation) and the actual y values observed in the data. This minimization of the discrepancies between predicted and actual values is crucial for creating an accurate model.</a:t>
            </a:r>
            <a:endParaRPr sz="4250">
              <a:latin typeface="Times New Roman"/>
              <a:ea typeface="Times New Roman"/>
              <a:cs typeface="Times New Roman"/>
              <a:sym typeface="Times New Roman"/>
            </a:endParaRPr>
          </a:p>
          <a:p>
            <a:pPr indent="-330200" lvl="0" marL="457200" rtl="0" algn="l">
              <a:spcBef>
                <a:spcPts val="0"/>
              </a:spcBef>
              <a:spcAft>
                <a:spcPts val="0"/>
              </a:spcAft>
              <a:buSzPct val="88888"/>
              <a:buFont typeface="Times New Roman"/>
              <a:buAutoNum type="arabicPeriod"/>
            </a:pPr>
            <a:r>
              <a:rPr b="1" lang="en-US" sz="4500" u="sng">
                <a:latin typeface="Times New Roman"/>
                <a:ea typeface="Times New Roman"/>
                <a:cs typeface="Times New Roman"/>
                <a:sym typeface="Times New Roman"/>
              </a:rPr>
              <a:t>Prediction</a:t>
            </a:r>
            <a:r>
              <a:rPr b="1" lang="en-US" sz="4250">
                <a:latin typeface="Times New Roman"/>
                <a:ea typeface="Times New Roman"/>
                <a:cs typeface="Times New Roman"/>
                <a:sym typeface="Times New Roman"/>
              </a:rPr>
              <a:t>:</a:t>
            </a:r>
            <a:r>
              <a:rPr b="1" lang="en-US" sz="4000">
                <a:latin typeface="Times New Roman"/>
                <a:ea typeface="Times New Roman"/>
                <a:cs typeface="Times New Roman"/>
                <a:sym typeface="Times New Roman"/>
              </a:rPr>
              <a:t> </a:t>
            </a:r>
            <a:r>
              <a:rPr lang="en-US" sz="4250">
                <a:latin typeface="Times New Roman"/>
                <a:ea typeface="Times New Roman"/>
                <a:cs typeface="Times New Roman"/>
                <a:sym typeface="Times New Roman"/>
              </a:rPr>
              <a:t>Once we have the best-fit line, we can use it to predict future values of the dependent variable for unseen independent variable values.</a:t>
            </a:r>
            <a:endParaRPr sz="4250">
              <a:latin typeface="Times New Roman"/>
              <a:ea typeface="Times New Roman"/>
              <a:cs typeface="Times New Roman"/>
              <a:sym typeface="Times New Roman"/>
            </a:endParaRPr>
          </a:p>
          <a:p>
            <a:pPr indent="-330200" lvl="0" marL="457200" rtl="0" algn="l">
              <a:spcBef>
                <a:spcPts val="0"/>
              </a:spcBef>
              <a:spcAft>
                <a:spcPts val="0"/>
              </a:spcAft>
              <a:buSzPct val="88888"/>
              <a:buFont typeface="Times New Roman"/>
              <a:buAutoNum type="arabicPeriod"/>
            </a:pPr>
            <a:r>
              <a:rPr b="1" lang="en-US" sz="4500" u="sng">
                <a:latin typeface="Times New Roman"/>
                <a:ea typeface="Times New Roman"/>
                <a:cs typeface="Times New Roman"/>
                <a:sym typeface="Times New Roman"/>
              </a:rPr>
              <a:t>Evaluation Metrics</a:t>
            </a:r>
            <a:r>
              <a:rPr b="1" lang="en-US" sz="4250">
                <a:latin typeface="Times New Roman"/>
                <a:ea typeface="Times New Roman"/>
                <a:cs typeface="Times New Roman"/>
                <a:sym typeface="Times New Roman"/>
              </a:rPr>
              <a:t>: </a:t>
            </a:r>
            <a:r>
              <a:rPr lang="en-US" sz="4250">
                <a:latin typeface="Times New Roman"/>
                <a:ea typeface="Times New Roman"/>
                <a:cs typeface="Times New Roman"/>
                <a:sym typeface="Times New Roman"/>
              </a:rPr>
              <a:t>We can assess how well a linear regression model fits the data using various metrics like R-squared and mean squared error (MSE). These metrics help us gauge the model's accuracy and identify potential issues.</a:t>
            </a:r>
            <a:endParaRPr sz="4250">
              <a:latin typeface="Times New Roman"/>
              <a:ea typeface="Times New Roman"/>
              <a:cs typeface="Times New Roman"/>
              <a:sym typeface="Times New Roman"/>
            </a:endParaRPr>
          </a:p>
          <a:p>
            <a:pPr indent="0" lvl="0" marL="457200" rtl="0" algn="l">
              <a:lnSpc>
                <a:spcPct val="110000"/>
              </a:lnSpc>
              <a:spcBef>
                <a:spcPts val="940"/>
              </a:spcBef>
              <a:spcAft>
                <a:spcPts val="0"/>
              </a:spcAft>
              <a:buNone/>
            </a:pPr>
            <a:r>
              <a:t/>
            </a:r>
            <a:endParaRPr b="1" sz="4000">
              <a:latin typeface="Bodoni"/>
              <a:ea typeface="Bodoni"/>
              <a:cs typeface="Bodoni"/>
              <a:sym typeface="Bodoni"/>
            </a:endParaRPr>
          </a:p>
        </p:txBody>
      </p:sp>
      <p:sp>
        <p:nvSpPr>
          <p:cNvPr id="165" name="Google Shape;165;p10"/>
          <p:cNvSpPr txBox="1"/>
          <p:nvPr/>
        </p:nvSpPr>
        <p:spPr>
          <a:xfrm>
            <a:off x="3192325" y="453150"/>
            <a:ext cx="6480000" cy="7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3F3F3F"/>
                </a:solidFill>
                <a:latin typeface="Times New Roman"/>
                <a:ea typeface="Times New Roman"/>
                <a:cs typeface="Times New Roman"/>
                <a:sym typeface="Times New Roman"/>
              </a:rPr>
              <a:t>         Linear Regression</a:t>
            </a:r>
            <a:endParaRPr b="1" sz="3600">
              <a:solidFill>
                <a:srgbClr val="3F3F3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idx="1" type="body"/>
          </p:nvPr>
        </p:nvSpPr>
        <p:spPr>
          <a:xfrm>
            <a:off x="581192" y="678730"/>
            <a:ext cx="11042057" cy="6099142"/>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None/>
            </a:pPr>
            <a:r>
              <a:rPr b="1" lang="en-US" sz="3200">
                <a:latin typeface="Times New Roman"/>
                <a:ea typeface="Times New Roman"/>
                <a:cs typeface="Times New Roman"/>
                <a:sym typeface="Times New Roman"/>
              </a:rPr>
              <a:t>                           </a:t>
            </a:r>
            <a:r>
              <a:rPr b="1" i="0" lang="en-US" sz="3200">
                <a:latin typeface="Times New Roman"/>
                <a:ea typeface="Times New Roman"/>
                <a:cs typeface="Times New Roman"/>
                <a:sym typeface="Times New Roman"/>
              </a:rPr>
              <a:t>Outlier Detection and Removal</a:t>
            </a:r>
            <a:endParaRPr sz="3200">
              <a:latin typeface="Times New Roman"/>
              <a:ea typeface="Times New Roman"/>
              <a:cs typeface="Times New Roman"/>
              <a:sym typeface="Times New Roman"/>
            </a:endParaRPr>
          </a:p>
          <a:p>
            <a:pPr indent="-312350" lvl="0" marL="306000" rtl="0" algn="l">
              <a:lnSpc>
                <a:spcPct val="110000"/>
              </a:lnSpc>
              <a:spcBef>
                <a:spcPts val="960"/>
              </a:spcBef>
              <a:spcAft>
                <a:spcPts val="0"/>
              </a:spcAft>
              <a:buSzPts val="1756"/>
              <a:buFont typeface="Times New Roman"/>
              <a:buChar char="●"/>
            </a:pPr>
            <a:r>
              <a:rPr lang="en-US" sz="1900">
                <a:latin typeface="Times New Roman"/>
                <a:ea typeface="Times New Roman"/>
                <a:cs typeface="Times New Roman"/>
                <a:sym typeface="Times New Roman"/>
              </a:rPr>
              <a:t>Outliers are data points that deviate significantly from the majority of the data. They can occur due to variability in the data or errors in measurement, and can have a significant standardization transforms the data to have a mean of 0 and a standard deviation of 1. This technique is useful when the data follows a Gaussian (normal) distribution.</a:t>
            </a:r>
            <a:endParaRPr sz="1800">
              <a:latin typeface="Times New Roman"/>
              <a:ea typeface="Times New Roman"/>
              <a:cs typeface="Times New Roman"/>
              <a:sym typeface="Times New Roman"/>
            </a:endParaRPr>
          </a:p>
          <a:p>
            <a:pPr indent="-318700" lvl="0" marL="306000" rtl="0" algn="l">
              <a:lnSpc>
                <a:spcPct val="110000"/>
              </a:lnSpc>
              <a:spcBef>
                <a:spcPts val="960"/>
              </a:spcBef>
              <a:spcAft>
                <a:spcPts val="0"/>
              </a:spcAft>
              <a:buSzPts val="1856"/>
              <a:buFont typeface="Times New Roman"/>
              <a:buChar char="●"/>
            </a:pPr>
            <a:r>
              <a:rPr b="1" lang="en-US" sz="2500" u="sng">
                <a:latin typeface="Times New Roman"/>
                <a:ea typeface="Times New Roman"/>
                <a:cs typeface="Times New Roman"/>
                <a:sym typeface="Times New Roman"/>
              </a:rPr>
              <a:t>Visual Method</a:t>
            </a:r>
            <a:r>
              <a:rPr b="1" lang="en-US" sz="2000">
                <a:latin typeface="Times New Roman"/>
                <a:ea typeface="Times New Roman"/>
                <a:cs typeface="Times New Roman"/>
                <a:sym typeface="Times New Roman"/>
              </a:rPr>
              <a:t>:</a:t>
            </a:r>
            <a:endParaRPr b="1" sz="1900">
              <a:latin typeface="Times New Roman"/>
              <a:ea typeface="Times New Roman"/>
              <a:cs typeface="Times New Roman"/>
              <a:sym typeface="Times New Roman"/>
            </a:endParaRPr>
          </a:p>
          <a:p>
            <a:pPr indent="-312350" lvl="0" marL="306000" rtl="0" algn="l">
              <a:lnSpc>
                <a:spcPct val="110000"/>
              </a:lnSpc>
              <a:spcBef>
                <a:spcPts val="960"/>
              </a:spcBef>
              <a:spcAft>
                <a:spcPts val="0"/>
              </a:spcAft>
              <a:buSzPts val="1756"/>
              <a:buChar char="●"/>
            </a:pPr>
            <a:r>
              <a:rPr lang="en-US" sz="1900">
                <a:latin typeface="Times New Roman"/>
                <a:ea typeface="Times New Roman"/>
                <a:cs typeface="Times New Roman"/>
                <a:sym typeface="Times New Roman"/>
              </a:rPr>
              <a:t>There are many methods for outlier detection but </a:t>
            </a:r>
            <a:r>
              <a:rPr b="1" lang="en-US" sz="1900">
                <a:latin typeface="Times New Roman"/>
                <a:ea typeface="Times New Roman"/>
                <a:cs typeface="Times New Roman"/>
                <a:sym typeface="Times New Roman"/>
              </a:rPr>
              <a:t>Box plot </a:t>
            </a:r>
            <a:r>
              <a:rPr lang="en-US" sz="1900">
                <a:latin typeface="Times New Roman"/>
                <a:ea typeface="Times New Roman"/>
                <a:cs typeface="Times New Roman"/>
                <a:sym typeface="Times New Roman"/>
              </a:rPr>
              <a:t>is used in this model.</a:t>
            </a:r>
            <a:endParaRPr sz="1800">
              <a:latin typeface="Times New Roman"/>
              <a:ea typeface="Times New Roman"/>
              <a:cs typeface="Times New Roman"/>
              <a:sym typeface="Times New Roman"/>
            </a:endParaRPr>
          </a:p>
          <a:p>
            <a:pPr indent="-312350" lvl="0" marL="306000" rtl="0" algn="l">
              <a:lnSpc>
                <a:spcPct val="110000"/>
              </a:lnSpc>
              <a:spcBef>
                <a:spcPts val="960"/>
              </a:spcBef>
              <a:spcAft>
                <a:spcPts val="0"/>
              </a:spcAft>
              <a:buSzPts val="1756"/>
              <a:buChar char="●"/>
            </a:pPr>
            <a:r>
              <a:rPr b="1" lang="en-US" sz="1900">
                <a:latin typeface="Times New Roman"/>
                <a:ea typeface="Times New Roman"/>
                <a:cs typeface="Times New Roman"/>
                <a:sym typeface="Times New Roman"/>
              </a:rPr>
              <a:t>Box Plot</a:t>
            </a:r>
            <a:r>
              <a:rPr lang="en-US" sz="1900">
                <a:latin typeface="Times New Roman"/>
                <a:ea typeface="Times New Roman"/>
                <a:cs typeface="Times New Roman"/>
                <a:sym typeface="Times New Roman"/>
              </a:rPr>
              <a:t>: Visualize the distribution of data and identify outliers as points outside the whiskers.</a:t>
            </a:r>
            <a:endParaRPr sz="1900">
              <a:latin typeface="Times New Roman"/>
              <a:ea typeface="Times New Roman"/>
              <a:cs typeface="Times New Roman"/>
              <a:sym typeface="Times New Roman"/>
            </a:endParaRPr>
          </a:p>
          <a:p>
            <a:pPr indent="-312350" lvl="0" marL="306000" rtl="0" algn="l">
              <a:lnSpc>
                <a:spcPct val="110000"/>
              </a:lnSpc>
              <a:spcBef>
                <a:spcPts val="960"/>
              </a:spcBef>
              <a:spcAft>
                <a:spcPts val="0"/>
              </a:spcAft>
              <a:buSzPts val="1756"/>
              <a:buFont typeface="Times New Roman"/>
              <a:buChar char="●"/>
            </a:pPr>
            <a:r>
              <a:rPr b="1" lang="en-US" sz="1900">
                <a:latin typeface="Times New Roman"/>
                <a:ea typeface="Times New Roman"/>
                <a:cs typeface="Times New Roman"/>
                <a:sym typeface="Times New Roman"/>
              </a:rPr>
              <a:t>Importance of Outlier Detection and Removal</a:t>
            </a:r>
            <a:endParaRPr sz="1800">
              <a:latin typeface="Times New Roman"/>
              <a:ea typeface="Times New Roman"/>
              <a:cs typeface="Times New Roman"/>
              <a:sym typeface="Times New Roman"/>
            </a:endParaRPr>
          </a:p>
          <a:p>
            <a:pPr indent="-312350" lvl="0" marL="306000" rtl="0" algn="l">
              <a:lnSpc>
                <a:spcPct val="110000"/>
              </a:lnSpc>
              <a:spcBef>
                <a:spcPts val="960"/>
              </a:spcBef>
              <a:spcAft>
                <a:spcPts val="0"/>
              </a:spcAft>
              <a:buSzPts val="1756"/>
              <a:buChar char="●"/>
            </a:pPr>
            <a:r>
              <a:rPr b="1" lang="en-US" sz="1900">
                <a:latin typeface="Times New Roman"/>
                <a:ea typeface="Times New Roman"/>
                <a:cs typeface="Times New Roman"/>
                <a:sym typeface="Times New Roman"/>
              </a:rPr>
              <a:t>Model Accuracy</a:t>
            </a:r>
            <a:r>
              <a:rPr lang="en-US" sz="1900">
                <a:latin typeface="Times New Roman"/>
                <a:ea typeface="Times New Roman"/>
                <a:cs typeface="Times New Roman"/>
                <a:sym typeface="Times New Roman"/>
              </a:rPr>
              <a:t>: Outliers can skew the results of statistical analyses and predictive models, leading to inaccurate conclusions and predictions.</a:t>
            </a:r>
            <a:endParaRPr sz="1800">
              <a:latin typeface="Times New Roman"/>
              <a:ea typeface="Times New Roman"/>
              <a:cs typeface="Times New Roman"/>
              <a:sym typeface="Times New Roman"/>
            </a:endParaRPr>
          </a:p>
          <a:p>
            <a:pPr indent="-312350" lvl="0" marL="306000" rtl="0" algn="l">
              <a:lnSpc>
                <a:spcPct val="110000"/>
              </a:lnSpc>
              <a:spcBef>
                <a:spcPts val="960"/>
              </a:spcBef>
              <a:spcAft>
                <a:spcPts val="0"/>
              </a:spcAft>
              <a:buSzPts val="1756"/>
              <a:buChar char="●"/>
            </a:pPr>
            <a:r>
              <a:rPr b="1" lang="en-US" sz="1900">
                <a:latin typeface="Times New Roman"/>
                <a:ea typeface="Times New Roman"/>
                <a:cs typeface="Times New Roman"/>
                <a:sym typeface="Times New Roman"/>
              </a:rPr>
              <a:t>Data Quality</a:t>
            </a:r>
            <a:r>
              <a:rPr lang="en-US" sz="1900">
                <a:latin typeface="Times New Roman"/>
                <a:ea typeface="Times New Roman"/>
                <a:cs typeface="Times New Roman"/>
                <a:sym typeface="Times New Roman"/>
              </a:rPr>
              <a:t>: Identifying and handling outliers improves the overall quality and reliability of the dataset.</a:t>
            </a:r>
            <a:endParaRPr sz="1800">
              <a:latin typeface="Times New Roman"/>
              <a:ea typeface="Times New Roman"/>
              <a:cs typeface="Times New Roman"/>
              <a:sym typeface="Times New Roman"/>
            </a:endParaRPr>
          </a:p>
          <a:p>
            <a:pPr indent="-312350" lvl="0" marL="306000" rtl="0" algn="l">
              <a:lnSpc>
                <a:spcPct val="110000"/>
              </a:lnSpc>
              <a:spcBef>
                <a:spcPts val="960"/>
              </a:spcBef>
              <a:spcAft>
                <a:spcPts val="0"/>
              </a:spcAft>
              <a:buSzPts val="1756"/>
              <a:buChar char="●"/>
            </a:pPr>
            <a:r>
              <a:rPr b="1" lang="en-US" sz="1900">
                <a:latin typeface="Times New Roman"/>
                <a:ea typeface="Times New Roman"/>
                <a:cs typeface="Times New Roman"/>
                <a:sym typeface="Times New Roman"/>
              </a:rPr>
              <a:t>Assumptions</a:t>
            </a:r>
            <a:r>
              <a:rPr lang="en-US" sz="1900">
                <a:latin typeface="Times New Roman"/>
                <a:ea typeface="Times New Roman"/>
                <a:cs typeface="Times New Roman"/>
                <a:sym typeface="Times New Roman"/>
              </a:rPr>
              <a:t>: Many statistical methods assume that the data follows a certain distribution, which outliers can violate.</a:t>
            </a:r>
            <a:endParaRPr sz="19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idx="1" type="body"/>
          </p:nvPr>
        </p:nvSpPr>
        <p:spPr>
          <a:xfrm>
            <a:off x="697525" y="972700"/>
            <a:ext cx="11193000" cy="5673000"/>
          </a:xfrm>
          <a:prstGeom prst="rect">
            <a:avLst/>
          </a:prstGeom>
          <a:noFill/>
          <a:ln>
            <a:noFill/>
          </a:ln>
        </p:spPr>
        <p:txBody>
          <a:bodyPr anchorCtr="0" anchor="ctr" bIns="45700" lIns="91425" spcFirstLastPara="1" rIns="91425" wrap="square" tIns="45700">
            <a:noAutofit/>
          </a:bodyPr>
          <a:lstStyle/>
          <a:p>
            <a:pPr indent="-306000" lvl="0" marL="306000" rtl="0" algn="ctr">
              <a:lnSpc>
                <a:spcPct val="110000"/>
              </a:lnSpc>
              <a:spcBef>
                <a:spcPts val="0"/>
              </a:spcBef>
              <a:spcAft>
                <a:spcPts val="0"/>
              </a:spcAft>
              <a:buSzPts val="2944"/>
              <a:buFont typeface="Times New Roman"/>
              <a:buChar char="●"/>
            </a:pPr>
            <a:r>
              <a:rPr b="1" lang="en-US" sz="3200">
                <a:latin typeface="Times New Roman"/>
                <a:ea typeface="Times New Roman"/>
                <a:cs typeface="Times New Roman"/>
                <a:sym typeface="Times New Roman"/>
              </a:rPr>
              <a:t>One-hot encoding of categorical variables </a:t>
            </a:r>
            <a:endParaRPr sz="3200">
              <a:latin typeface="Times New Roman"/>
              <a:ea typeface="Times New Roman"/>
              <a:cs typeface="Times New Roman"/>
              <a:sym typeface="Times New Roman"/>
            </a:endParaRPr>
          </a:p>
          <a:p>
            <a:pPr indent="-312350" lvl="0" marL="306000" rtl="0" algn="l">
              <a:lnSpc>
                <a:spcPct val="110000"/>
              </a:lnSpc>
              <a:spcBef>
                <a:spcPts val="920"/>
              </a:spcBef>
              <a:spcAft>
                <a:spcPts val="0"/>
              </a:spcAft>
              <a:buSzPts val="1572"/>
              <a:buFont typeface="Times New Roman"/>
              <a:buChar char="●"/>
            </a:pPr>
            <a:r>
              <a:rPr lang="en-US">
                <a:latin typeface="Times New Roman"/>
                <a:ea typeface="Times New Roman"/>
                <a:cs typeface="Times New Roman"/>
                <a:sym typeface="Times New Roman"/>
              </a:rPr>
              <a:t>One-hot encoding is a technique used to convert categorical data into a format that can be provided to machine learning algorithms to improve model performance. Many machine learning algorithms cannot handle categorical data directly, so it must be converted into a numerical format.</a:t>
            </a:r>
            <a:endParaRPr>
              <a:latin typeface="Times New Roman"/>
              <a:ea typeface="Times New Roman"/>
              <a:cs typeface="Times New Roman"/>
              <a:sym typeface="Times New Roman"/>
            </a:endParaRPr>
          </a:p>
          <a:p>
            <a:pPr indent="-331400" lvl="0" marL="306000" rtl="0" algn="l">
              <a:lnSpc>
                <a:spcPct val="110000"/>
              </a:lnSpc>
              <a:spcBef>
                <a:spcPts val="920"/>
              </a:spcBef>
              <a:spcAft>
                <a:spcPts val="0"/>
              </a:spcAft>
              <a:buSzPts val="1872"/>
              <a:buFont typeface="Times New Roman"/>
              <a:buChar char="●"/>
            </a:pPr>
            <a:r>
              <a:rPr b="1" lang="en-US" sz="2000" u="sng">
                <a:latin typeface="Times New Roman"/>
                <a:ea typeface="Times New Roman"/>
                <a:cs typeface="Times New Roman"/>
                <a:sym typeface="Times New Roman"/>
              </a:rPr>
              <a:t>Why One-Hot Encoding?</a:t>
            </a:r>
            <a:endParaRPr sz="2100" u="sng">
              <a:latin typeface="Times New Roman"/>
              <a:ea typeface="Times New Roman"/>
              <a:cs typeface="Times New Roman"/>
              <a:sym typeface="Times New Roman"/>
            </a:endParaRPr>
          </a:p>
          <a:p>
            <a:pPr indent="-306000" lvl="0" marL="306000" rtl="0" algn="l">
              <a:lnSpc>
                <a:spcPct val="110000"/>
              </a:lnSpc>
              <a:spcBef>
                <a:spcPts val="920"/>
              </a:spcBef>
              <a:spcAft>
                <a:spcPts val="0"/>
              </a:spcAft>
              <a:buSzPts val="1472"/>
              <a:buChar char="●"/>
            </a:pPr>
            <a:r>
              <a:rPr b="1" lang="en-US">
                <a:latin typeface="Times New Roman"/>
                <a:ea typeface="Times New Roman"/>
                <a:cs typeface="Times New Roman"/>
                <a:sym typeface="Times New Roman"/>
              </a:rPr>
              <a:t>Machine Learning Compatibility</a:t>
            </a:r>
            <a:r>
              <a:rPr lang="en-US">
                <a:latin typeface="Times New Roman"/>
                <a:ea typeface="Times New Roman"/>
                <a:cs typeface="Times New Roman"/>
                <a:sym typeface="Times New Roman"/>
              </a:rPr>
              <a:t>:</a:t>
            </a:r>
            <a:r>
              <a:rPr lang="en-US" sz="1600">
                <a:latin typeface="Times New Roman"/>
                <a:ea typeface="Times New Roman"/>
                <a:cs typeface="Times New Roman"/>
                <a:sym typeface="Times New Roman"/>
              </a:rPr>
              <a:t> Algorithms like linear regression, logistic regression, and neural networks require numerical input.</a:t>
            </a:r>
            <a:endParaRPr>
              <a:latin typeface="Times New Roman"/>
              <a:ea typeface="Times New Roman"/>
              <a:cs typeface="Times New Roman"/>
              <a:sym typeface="Times New Roman"/>
            </a:endParaRPr>
          </a:p>
          <a:p>
            <a:pPr indent="-306000" lvl="0" marL="306000" rtl="0" algn="l">
              <a:lnSpc>
                <a:spcPct val="110000"/>
              </a:lnSpc>
              <a:spcBef>
                <a:spcPts val="920"/>
              </a:spcBef>
              <a:spcAft>
                <a:spcPts val="0"/>
              </a:spcAft>
              <a:buSzPts val="1472"/>
              <a:buChar char="●"/>
            </a:pPr>
            <a:r>
              <a:rPr b="1" lang="en-US">
                <a:latin typeface="Times New Roman"/>
                <a:ea typeface="Times New Roman"/>
                <a:cs typeface="Times New Roman"/>
                <a:sym typeface="Times New Roman"/>
              </a:rPr>
              <a:t>Avoids Ordinal Relationships</a:t>
            </a:r>
            <a:r>
              <a:rPr lang="en-US" sz="1600">
                <a:latin typeface="Times New Roman"/>
                <a:ea typeface="Times New Roman"/>
                <a:cs typeface="Times New Roman"/>
                <a:sym typeface="Times New Roman"/>
              </a:rPr>
              <a:t>: Unlike label encoding, one-hot encoding does not imply any ordinal relationship between categories.</a:t>
            </a:r>
            <a:endParaRPr sz="1600">
              <a:latin typeface="Times New Roman"/>
              <a:ea typeface="Times New Roman"/>
              <a:cs typeface="Times New Roman"/>
              <a:sym typeface="Times New Roman"/>
            </a:endParaRPr>
          </a:p>
          <a:p>
            <a:pPr indent="-325050" lvl="0" marL="306000" rtl="0" algn="l">
              <a:lnSpc>
                <a:spcPct val="110000"/>
              </a:lnSpc>
              <a:spcBef>
                <a:spcPts val="920"/>
              </a:spcBef>
              <a:spcAft>
                <a:spcPts val="0"/>
              </a:spcAft>
              <a:buSzPts val="1772"/>
              <a:buFont typeface="Times New Roman"/>
              <a:buChar char="●"/>
            </a:pPr>
            <a:r>
              <a:rPr b="1" lang="en-US" sz="1900" u="sng">
                <a:latin typeface="Times New Roman"/>
                <a:ea typeface="Times New Roman"/>
                <a:cs typeface="Times New Roman"/>
                <a:sym typeface="Times New Roman"/>
              </a:rPr>
              <a:t>What is One-Hot Encoding?</a:t>
            </a:r>
            <a:endParaRPr sz="2000" u="sng">
              <a:latin typeface="Times New Roman"/>
              <a:ea typeface="Times New Roman"/>
              <a:cs typeface="Times New Roman"/>
              <a:sym typeface="Times New Roman"/>
            </a:endParaRPr>
          </a:p>
          <a:p>
            <a:pPr indent="-306000" lvl="0" marL="306000" rtl="0" algn="l">
              <a:lnSpc>
                <a:spcPct val="110000"/>
              </a:lnSpc>
              <a:spcBef>
                <a:spcPts val="920"/>
              </a:spcBef>
              <a:spcAft>
                <a:spcPts val="0"/>
              </a:spcAft>
              <a:buSzPts val="1472"/>
              <a:buFont typeface="Times New Roman"/>
              <a:buChar char="●"/>
            </a:pPr>
            <a:r>
              <a:rPr lang="en-US" sz="1600">
                <a:latin typeface="Times New Roman"/>
                <a:ea typeface="Times New Roman"/>
                <a:cs typeface="Times New Roman"/>
                <a:sym typeface="Times New Roman"/>
              </a:rPr>
              <a:t>One-hot encoding transforms each categorical value into a new binary column. Each unique category value is represented as a binary feature (0 or 1).</a:t>
            </a:r>
            <a:endParaRPr sz="1600">
              <a:latin typeface="Times New Roman"/>
              <a:ea typeface="Times New Roman"/>
              <a:cs typeface="Times New Roman"/>
              <a:sym typeface="Times New Roman"/>
            </a:endParaRPr>
          </a:p>
          <a:p>
            <a:pPr indent="-306000" lvl="0" marL="306000" rtl="0" algn="l">
              <a:lnSpc>
                <a:spcPct val="110000"/>
              </a:lnSpc>
              <a:spcBef>
                <a:spcPts val="920"/>
              </a:spcBef>
              <a:spcAft>
                <a:spcPts val="0"/>
              </a:spcAft>
              <a:buSzPts val="1472"/>
              <a:buChar char="●"/>
            </a:pPr>
            <a:r>
              <a:rPr b="1" lang="en-US" sz="1800" u="sng">
                <a:latin typeface="Times New Roman"/>
                <a:ea typeface="Times New Roman"/>
                <a:cs typeface="Times New Roman"/>
                <a:sym typeface="Times New Roman"/>
              </a:rPr>
              <a:t>Note</a:t>
            </a:r>
            <a:r>
              <a:rPr lang="en-US" sz="1600">
                <a:latin typeface="Times New Roman"/>
                <a:ea typeface="Times New Roman"/>
                <a:cs typeface="Times New Roman"/>
                <a:sym typeface="Times New Roman"/>
              </a:rPr>
              <a:t>: You can use the</a:t>
            </a:r>
            <a:r>
              <a:rPr i="1" lang="en-US" sz="1600">
                <a:latin typeface="Times New Roman"/>
                <a:ea typeface="Times New Roman"/>
                <a:cs typeface="Times New Roman"/>
                <a:sym typeface="Times New Roman"/>
              </a:rPr>
              <a:t> </a:t>
            </a:r>
            <a:r>
              <a:rPr b="1" i="1" lang="en-US" sz="1600">
                <a:latin typeface="Times New Roman"/>
                <a:ea typeface="Times New Roman"/>
                <a:cs typeface="Times New Roman"/>
                <a:sym typeface="Times New Roman"/>
              </a:rPr>
              <a:t>pandas</a:t>
            </a:r>
            <a:r>
              <a:rPr i="1"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library for one-hot encoding </a:t>
            </a:r>
            <a:endParaRPr>
              <a:latin typeface="Times New Roman"/>
              <a:ea typeface="Times New Roman"/>
              <a:cs typeface="Times New Roman"/>
              <a:sym typeface="Times New Roman"/>
            </a:endParaRPr>
          </a:p>
          <a:p>
            <a:pPr indent="-306000" lvl="0" marL="306000" rtl="0" algn="l">
              <a:lnSpc>
                <a:spcPct val="110000"/>
              </a:lnSpc>
              <a:spcBef>
                <a:spcPts val="920"/>
              </a:spcBef>
              <a:spcAft>
                <a:spcPts val="0"/>
              </a:spcAft>
              <a:buSzPts val="1472"/>
              <a:buFont typeface="Times New Roman"/>
              <a:buChar char="●"/>
            </a:pPr>
            <a:r>
              <a:rPr lang="en-US" sz="1600">
                <a:latin typeface="Times New Roman"/>
                <a:ea typeface="Times New Roman"/>
                <a:cs typeface="Times New Roman"/>
                <a:sym typeface="Times New Roman"/>
              </a:rPr>
              <a:t>One-hot encoding is a fundamental technique for preparing categorical data for machine learning models. While it has the advantage of preserving the categorical nature of the data without implying any ordinal relationship, it can also lead to high-dimensional and sparse datasets. Understanding when and how to use one-hot encoding is crucial for effective data preprocessing and model building.</a:t>
            </a:r>
            <a:endParaRPr sz="1600">
              <a:latin typeface="Times New Roman"/>
              <a:ea typeface="Times New Roman"/>
              <a:cs typeface="Times New Roman"/>
              <a:sym typeface="Times New Roman"/>
            </a:endParaRPr>
          </a:p>
          <a:p>
            <a:pPr indent="-200844" lvl="0" marL="306000" rtl="0" algn="l">
              <a:lnSpc>
                <a:spcPct val="110000"/>
              </a:lnSpc>
              <a:spcBef>
                <a:spcPts val="960"/>
              </a:spcBef>
              <a:spcAft>
                <a:spcPts val="0"/>
              </a:spcAft>
              <a:buSzPts val="1656"/>
              <a:buNone/>
            </a:pPr>
            <a:r>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idx="2" type="body"/>
          </p:nvPr>
        </p:nvSpPr>
        <p:spPr>
          <a:xfrm>
            <a:off x="771376" y="1376375"/>
            <a:ext cx="5870100" cy="5250600"/>
          </a:xfrm>
          <a:prstGeom prst="rect">
            <a:avLst/>
          </a:prstGeom>
          <a:blipFill rotWithShape="1">
            <a:blip r:embed="rId3">
              <a:alphaModFix/>
            </a:blip>
            <a:stretch>
              <a:fillRect b="0" l="-1525" r="0" t="-1043"/>
            </a:stretch>
          </a:blipFill>
          <a:ln>
            <a:noFill/>
          </a:ln>
        </p:spPr>
        <p:txBody>
          <a:bodyPr anchorCtr="0" anchor="t" bIns="45700" lIns="91425" spcFirstLastPara="1" rIns="91425" wrap="square" tIns="45700">
            <a:normAutofit/>
          </a:bodyPr>
          <a:lstStyle/>
          <a:p>
            <a:pPr indent="0" lvl="0" marL="306000" rtl="0" algn="l">
              <a:lnSpc>
                <a:spcPct val="110000"/>
              </a:lnSpc>
              <a:spcBef>
                <a:spcPts val="0"/>
              </a:spcBef>
              <a:spcAft>
                <a:spcPts val="0"/>
              </a:spcAft>
              <a:buNone/>
            </a:pPr>
            <a:r>
              <a:rPr lang="en-US"/>
              <a:t> </a:t>
            </a:r>
            <a:endParaRPr/>
          </a:p>
        </p:txBody>
      </p:sp>
      <p:sp>
        <p:nvSpPr>
          <p:cNvPr id="181" name="Google Shape;181;p13"/>
          <p:cNvSpPr txBox="1"/>
          <p:nvPr/>
        </p:nvSpPr>
        <p:spPr>
          <a:xfrm>
            <a:off x="2052200" y="727375"/>
            <a:ext cx="88179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a:solidFill>
                  <a:srgbClr val="3F3F3F"/>
                </a:solidFill>
                <a:latin typeface="Times New Roman"/>
                <a:ea typeface="Times New Roman"/>
                <a:cs typeface="Times New Roman"/>
                <a:sym typeface="Times New Roman"/>
              </a:rPr>
              <a:t> </a:t>
            </a:r>
            <a:r>
              <a:rPr b="1" lang="en-US" sz="2100">
                <a:solidFill>
                  <a:srgbClr val="3F3F3F"/>
                </a:solidFill>
                <a:latin typeface="Times New Roman"/>
                <a:ea typeface="Times New Roman"/>
                <a:cs typeface="Times New Roman"/>
                <a:sym typeface="Times New Roman"/>
              </a:rPr>
              <a:t> </a:t>
            </a:r>
            <a:r>
              <a:rPr b="1" lang="en-US" sz="2500">
                <a:solidFill>
                  <a:srgbClr val="3F3F3F"/>
                </a:solidFill>
                <a:latin typeface="Times New Roman"/>
                <a:ea typeface="Times New Roman"/>
                <a:cs typeface="Times New Roman"/>
                <a:sym typeface="Times New Roman"/>
              </a:rPr>
              <a:t>DATA NORMALIZATION AND STANDARDIZATION</a:t>
            </a:r>
            <a:endParaRPr b="1" sz="2500">
              <a:solidFill>
                <a:srgbClr val="3F3F3F"/>
              </a:solidFill>
              <a:latin typeface="Times New Roman"/>
              <a:ea typeface="Times New Roman"/>
              <a:cs typeface="Times New Roman"/>
              <a:sym typeface="Times New Roman"/>
            </a:endParaRPr>
          </a:p>
        </p:txBody>
      </p:sp>
      <p:pic>
        <p:nvPicPr>
          <p:cNvPr descr="Do Standardization and normalization transform the data into normal  distribution? | by R. Gupta | Python in Plain English" id="182" name="Google Shape;182;p13"/>
          <p:cNvPicPr preferRelativeResize="0"/>
          <p:nvPr/>
        </p:nvPicPr>
        <p:blipFill>
          <a:blip r:embed="rId4">
            <a:alphaModFix/>
          </a:blip>
          <a:stretch>
            <a:fillRect/>
          </a:stretch>
        </p:blipFill>
        <p:spPr>
          <a:xfrm>
            <a:off x="6228200" y="2100675"/>
            <a:ext cx="5334000" cy="3438525"/>
          </a:xfrm>
          <a:prstGeom prst="rect">
            <a:avLst/>
          </a:prstGeom>
          <a:noFill/>
          <a:ln>
            <a:noFill/>
          </a:ln>
        </p:spPr>
      </p:pic>
      <p:sp>
        <p:nvSpPr>
          <p:cNvPr id="183" name="Google Shape;183;p13"/>
          <p:cNvSpPr txBox="1"/>
          <p:nvPr/>
        </p:nvSpPr>
        <p:spPr>
          <a:xfrm>
            <a:off x="6380600" y="22530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ec0d0b3e2e_0_60"/>
          <p:cNvSpPr txBox="1"/>
          <p:nvPr>
            <p:ph type="title"/>
          </p:nvPr>
        </p:nvSpPr>
        <p:spPr>
          <a:xfrm>
            <a:off x="581243" y="354433"/>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2700">
                <a:latin typeface="Times New Roman"/>
                <a:ea typeface="Times New Roman"/>
                <a:cs typeface="Times New Roman"/>
                <a:sym typeface="Times New Roman"/>
              </a:rPr>
              <a:t>                   </a:t>
            </a:r>
            <a:r>
              <a:rPr b="1" lang="en-US" sz="2700">
                <a:latin typeface="Times New Roman"/>
                <a:ea typeface="Times New Roman"/>
                <a:cs typeface="Times New Roman"/>
                <a:sym typeface="Times New Roman"/>
              </a:rPr>
              <a:t>CORRELATION HEATMAP GENERATION</a:t>
            </a:r>
            <a:endParaRPr b="1" sz="2700">
              <a:latin typeface="Times New Roman"/>
              <a:ea typeface="Times New Roman"/>
              <a:cs typeface="Times New Roman"/>
              <a:sym typeface="Times New Roman"/>
            </a:endParaRPr>
          </a:p>
        </p:txBody>
      </p:sp>
      <p:sp>
        <p:nvSpPr>
          <p:cNvPr id="190" name="Google Shape;190;g2ec0d0b3e2e_0_60"/>
          <p:cNvSpPr txBox="1"/>
          <p:nvPr/>
        </p:nvSpPr>
        <p:spPr>
          <a:xfrm>
            <a:off x="666750" y="1477825"/>
            <a:ext cx="6465600" cy="5267700"/>
          </a:xfrm>
          <a:prstGeom prst="rect">
            <a:avLst/>
          </a:prstGeom>
          <a:noFill/>
          <a:ln>
            <a:noFill/>
          </a:ln>
        </p:spPr>
        <p:txBody>
          <a:bodyPr anchorCtr="0" anchor="t" bIns="91425" lIns="91425" spcFirstLastPara="1" rIns="91425" wrap="square" tIns="91425">
            <a:noAutofit/>
          </a:bodyPr>
          <a:lstStyle/>
          <a:p>
            <a:pPr indent="-306000" lvl="0" marL="306000" rtl="0" algn="l">
              <a:lnSpc>
                <a:spcPct val="110000"/>
              </a:lnSpc>
              <a:spcBef>
                <a:spcPts val="0"/>
              </a:spcBef>
              <a:spcAft>
                <a:spcPts val="0"/>
              </a:spcAft>
              <a:buClr>
                <a:schemeClr val="accent1"/>
              </a:buClr>
              <a:buSzPts val="3312"/>
              <a:buFont typeface="Noto Sans Symbols"/>
              <a:buChar char="◼"/>
            </a:pPr>
            <a:r>
              <a:rPr b="1" lang="en-US" sz="3600">
                <a:solidFill>
                  <a:srgbClr val="3F3F3F"/>
                </a:solidFill>
                <a:latin typeface="Bodoni"/>
                <a:ea typeface="Bodoni"/>
                <a:cs typeface="Bodoni"/>
                <a:sym typeface="Bodoni"/>
              </a:rPr>
              <a:t>Correlation Heatmap Generation</a:t>
            </a:r>
            <a:endParaRPr sz="3600">
              <a:solidFill>
                <a:srgbClr val="3F3F3F"/>
              </a:solidFill>
              <a:latin typeface="Bodoni"/>
              <a:ea typeface="Bodoni"/>
              <a:cs typeface="Bodoni"/>
              <a:sym typeface="Bodoni"/>
            </a:endParaRPr>
          </a:p>
          <a:p>
            <a:pPr indent="-306000" lvl="0" marL="306000" rtl="0" algn="l">
              <a:lnSpc>
                <a:spcPct val="110000"/>
              </a:lnSpc>
              <a:spcBef>
                <a:spcPts val="940"/>
              </a:spcBef>
              <a:spcAft>
                <a:spcPts val="0"/>
              </a:spcAft>
              <a:buClr>
                <a:schemeClr val="accent1"/>
              </a:buClr>
              <a:buSzPts val="1564"/>
              <a:buFont typeface="Noto Sans Symbols"/>
              <a:buChar char="◼"/>
            </a:pPr>
            <a:r>
              <a:rPr lang="en-US" sz="1700">
                <a:solidFill>
                  <a:srgbClr val="3F3F3F"/>
                </a:solidFill>
                <a:latin typeface="Bodoni"/>
                <a:ea typeface="Bodoni"/>
                <a:cs typeface="Bodoni"/>
                <a:sym typeface="Bodoni"/>
              </a:rPr>
              <a:t>A correlation heatmap is a useful way to visually explore the relationships between variables in a dataset, a correlation heatmap using Python, specifically using the </a:t>
            </a:r>
            <a:r>
              <a:rPr b="1" lang="en-US" sz="1700">
                <a:solidFill>
                  <a:srgbClr val="3F3F3F"/>
                </a:solidFill>
                <a:latin typeface="Bodoni"/>
                <a:ea typeface="Bodoni"/>
                <a:cs typeface="Bodoni"/>
                <a:sym typeface="Bodoni"/>
              </a:rPr>
              <a:t>seaborn and matplotlib libraries.</a:t>
            </a:r>
            <a:endParaRPr sz="1700">
              <a:solidFill>
                <a:srgbClr val="3F3F3F"/>
              </a:solidFill>
              <a:latin typeface="Bodoni"/>
              <a:ea typeface="Bodoni"/>
              <a:cs typeface="Bodoni"/>
              <a:sym typeface="Bodoni"/>
            </a:endParaRPr>
          </a:p>
          <a:p>
            <a:pPr indent="-306000" lvl="0" marL="306000" rtl="0" algn="l">
              <a:lnSpc>
                <a:spcPct val="110000"/>
              </a:lnSpc>
              <a:spcBef>
                <a:spcPts val="940"/>
              </a:spcBef>
              <a:spcAft>
                <a:spcPts val="0"/>
              </a:spcAft>
              <a:buClr>
                <a:schemeClr val="accent1"/>
              </a:buClr>
              <a:buSzPts val="1564"/>
              <a:buFont typeface="Noto Sans Symbols"/>
              <a:buChar char="◼"/>
            </a:pPr>
            <a:r>
              <a:rPr lang="en-US" sz="1700">
                <a:solidFill>
                  <a:srgbClr val="3F3F3F"/>
                </a:solidFill>
                <a:latin typeface="Bodoni"/>
                <a:ea typeface="Bodoni"/>
                <a:cs typeface="Bodoni"/>
                <a:sym typeface="Bodoni"/>
              </a:rPr>
              <a:t>The visualization helps you understand which variables are strongly correlated, which can guide feature selection and multicollinearity checks when building linear regression models or other predictive models. Adjust the parameters and styling as needed to suit your dataset and presentation requirements</a:t>
            </a:r>
            <a:endParaRPr sz="1700">
              <a:solidFill>
                <a:srgbClr val="3F3F3F"/>
              </a:solidFill>
              <a:latin typeface="Bodoni"/>
              <a:ea typeface="Bodoni"/>
              <a:cs typeface="Bodoni"/>
              <a:sym typeface="Bodoni"/>
            </a:endParaRPr>
          </a:p>
          <a:p>
            <a:pPr indent="-206686" lvl="0" marL="306000" rtl="0" algn="l">
              <a:lnSpc>
                <a:spcPct val="110000"/>
              </a:lnSpc>
              <a:spcBef>
                <a:spcPts val="940"/>
              </a:spcBef>
              <a:spcAft>
                <a:spcPts val="0"/>
              </a:spcAft>
              <a:buClr>
                <a:schemeClr val="dk1"/>
              </a:buClr>
              <a:buSzPts val="1564"/>
              <a:buFont typeface="Arial"/>
              <a:buNone/>
            </a:pPr>
            <a:r>
              <a:t/>
            </a:r>
            <a:endParaRPr sz="1700">
              <a:solidFill>
                <a:srgbClr val="3F3F3F"/>
              </a:solidFill>
              <a:latin typeface="Bodoni"/>
              <a:ea typeface="Bodoni"/>
              <a:cs typeface="Bodoni"/>
              <a:sym typeface="Bodoni"/>
            </a:endParaRPr>
          </a:p>
          <a:p>
            <a:pPr indent="0" lvl="0" marL="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pic>
        <p:nvPicPr>
          <p:cNvPr descr="Correlation: What is it? How to calculate it? .corr() in pandas" id="191" name="Google Shape;191;g2ec0d0b3e2e_0_60"/>
          <p:cNvPicPr preferRelativeResize="0"/>
          <p:nvPr/>
        </p:nvPicPr>
        <p:blipFill>
          <a:blip r:embed="rId3">
            <a:alphaModFix/>
          </a:blip>
          <a:stretch>
            <a:fillRect/>
          </a:stretch>
        </p:blipFill>
        <p:spPr>
          <a:xfrm>
            <a:off x="7031175" y="1477825"/>
            <a:ext cx="4502725" cy="4141925"/>
          </a:xfrm>
          <a:prstGeom prst="rect">
            <a:avLst/>
          </a:prstGeom>
          <a:noFill/>
          <a:ln>
            <a:noFill/>
          </a:ln>
        </p:spPr>
      </p:pic>
      <p:sp>
        <p:nvSpPr>
          <p:cNvPr id="192" name="Google Shape;192;g2ec0d0b3e2e_0_60"/>
          <p:cNvSpPr txBox="1"/>
          <p:nvPr/>
        </p:nvSpPr>
        <p:spPr>
          <a:xfrm>
            <a:off x="7251167" y="1884463"/>
            <a:ext cx="352800" cy="232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581193" y="469883"/>
            <a:ext cx="11029500" cy="786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                                          </a:t>
            </a:r>
            <a:r>
              <a:rPr b="1" lang="en-US" sz="3200">
                <a:latin typeface="Times New Roman"/>
                <a:ea typeface="Times New Roman"/>
                <a:cs typeface="Times New Roman"/>
                <a:sym typeface="Times New Roman"/>
              </a:rPr>
              <a:t>RESULTS</a:t>
            </a:r>
            <a:endParaRPr b="1" sz="3200">
              <a:latin typeface="Times New Roman"/>
              <a:ea typeface="Times New Roman"/>
              <a:cs typeface="Times New Roman"/>
              <a:sym typeface="Times New Roman"/>
            </a:endParaRPr>
          </a:p>
        </p:txBody>
      </p:sp>
      <p:pic>
        <p:nvPicPr>
          <p:cNvPr descr="A screenshot of a graph&#10;&#10;Description automatically generated" id="198" name="Google Shape;198;p14"/>
          <p:cNvPicPr preferRelativeResize="0"/>
          <p:nvPr/>
        </p:nvPicPr>
        <p:blipFill>
          <a:blip r:embed="rId3">
            <a:alphaModFix/>
          </a:blip>
          <a:stretch>
            <a:fillRect/>
          </a:stretch>
        </p:blipFill>
        <p:spPr>
          <a:xfrm>
            <a:off x="581200" y="2062988"/>
            <a:ext cx="5721549" cy="3881761"/>
          </a:xfrm>
          <a:prstGeom prst="rect">
            <a:avLst/>
          </a:prstGeom>
          <a:noFill/>
          <a:ln>
            <a:noFill/>
          </a:ln>
        </p:spPr>
      </p:pic>
      <p:sp>
        <p:nvSpPr>
          <p:cNvPr id="199" name="Google Shape;199;p14"/>
          <p:cNvSpPr txBox="1"/>
          <p:nvPr/>
        </p:nvSpPr>
        <p:spPr>
          <a:xfrm>
            <a:off x="699912" y="1555605"/>
            <a:ext cx="2337000" cy="238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00" name="Google Shape;200;p14"/>
          <p:cNvSpPr txBox="1"/>
          <p:nvPr/>
        </p:nvSpPr>
        <p:spPr>
          <a:xfrm>
            <a:off x="699900" y="1435500"/>
            <a:ext cx="4994700" cy="448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3F3F3F"/>
              </a:buClr>
              <a:buSzPts val="1900"/>
              <a:buFont typeface="Times New Roman"/>
              <a:buAutoNum type="arabicPeriod"/>
            </a:pPr>
            <a:r>
              <a:rPr b="1" lang="en-US" sz="1900" u="sng">
                <a:solidFill>
                  <a:srgbClr val="3F3F3F"/>
                </a:solidFill>
                <a:latin typeface="Times New Roman"/>
                <a:ea typeface="Times New Roman"/>
                <a:cs typeface="Times New Roman"/>
                <a:sym typeface="Times New Roman"/>
              </a:rPr>
              <a:t>Analyzing the categorical variables</a:t>
            </a:r>
            <a:r>
              <a:rPr b="1" lang="en-US" sz="1900">
                <a:solidFill>
                  <a:srgbClr val="3F3F3F"/>
                </a:solidFill>
                <a:latin typeface="Times New Roman"/>
                <a:ea typeface="Times New Roman"/>
                <a:cs typeface="Times New Roman"/>
                <a:sym typeface="Times New Roman"/>
              </a:rPr>
              <a:t> : </a:t>
            </a:r>
            <a:endParaRPr b="1" sz="1900">
              <a:solidFill>
                <a:srgbClr val="3F3F3F"/>
              </a:solidFill>
              <a:latin typeface="Times New Roman"/>
              <a:ea typeface="Times New Roman"/>
              <a:cs typeface="Times New Roman"/>
              <a:sym typeface="Times New Roman"/>
            </a:endParaRPr>
          </a:p>
        </p:txBody>
      </p:sp>
      <p:pic>
        <p:nvPicPr>
          <p:cNvPr descr="A screenshot of a graph&#10;&#10;Description automatically generated" id="201" name="Google Shape;201;p14"/>
          <p:cNvPicPr preferRelativeResize="0"/>
          <p:nvPr/>
        </p:nvPicPr>
        <p:blipFill>
          <a:blip r:embed="rId4">
            <a:alphaModFix/>
          </a:blip>
          <a:stretch>
            <a:fillRect/>
          </a:stretch>
        </p:blipFill>
        <p:spPr>
          <a:xfrm>
            <a:off x="6488125" y="2214900"/>
            <a:ext cx="5194750" cy="3975274"/>
          </a:xfrm>
          <a:prstGeom prst="rect">
            <a:avLst/>
          </a:prstGeom>
          <a:noFill/>
          <a:ln>
            <a:noFill/>
          </a:ln>
        </p:spPr>
      </p:pic>
      <p:sp>
        <p:nvSpPr>
          <p:cNvPr id="202" name="Google Shape;202;p14"/>
          <p:cNvSpPr txBox="1"/>
          <p:nvPr/>
        </p:nvSpPr>
        <p:spPr>
          <a:xfrm>
            <a:off x="6899852" y="2400741"/>
            <a:ext cx="2244300" cy="20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03" name="Google Shape;203;p14"/>
          <p:cNvSpPr txBox="1"/>
          <p:nvPr/>
        </p:nvSpPr>
        <p:spPr>
          <a:xfrm>
            <a:off x="6302750" y="1884000"/>
            <a:ext cx="5997900" cy="33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900">
                <a:solidFill>
                  <a:srgbClr val="3F3F3F"/>
                </a:solidFill>
                <a:latin typeface="Times New Roman"/>
                <a:ea typeface="Times New Roman"/>
                <a:cs typeface="Times New Roman"/>
                <a:sym typeface="Times New Roman"/>
              </a:rPr>
              <a:t>2. </a:t>
            </a:r>
            <a:r>
              <a:rPr b="1" lang="en-US" sz="1900" u="sng">
                <a:solidFill>
                  <a:srgbClr val="3F3F3F"/>
                </a:solidFill>
                <a:latin typeface="Times New Roman"/>
                <a:ea typeface="Times New Roman"/>
                <a:cs typeface="Times New Roman"/>
                <a:sym typeface="Times New Roman"/>
              </a:rPr>
              <a:t>Analyzing the correlation of Date Of Joining with target values</a:t>
            </a:r>
            <a:r>
              <a:rPr b="1" lang="en-US" sz="1900">
                <a:solidFill>
                  <a:srgbClr val="3F3F3F"/>
                </a:solidFill>
                <a:latin typeface="Times New Roman"/>
                <a:ea typeface="Times New Roman"/>
                <a:cs typeface="Times New Roman"/>
                <a:sym typeface="Times New Roman"/>
              </a:rPr>
              <a:t> </a:t>
            </a:r>
            <a:r>
              <a:rPr lang="en-US" sz="1900">
                <a:solidFill>
                  <a:srgbClr val="3F3F3F"/>
                </a:solidFill>
                <a:latin typeface="Times New Roman"/>
                <a:ea typeface="Times New Roman"/>
                <a:cs typeface="Times New Roman"/>
                <a:sym typeface="Times New Roman"/>
              </a:rPr>
              <a:t>:</a:t>
            </a:r>
            <a:endParaRPr sz="1900">
              <a:solidFill>
                <a:srgbClr val="3F3F3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nvSpPr>
        <p:spPr>
          <a:xfrm>
            <a:off x="581024" y="1762404"/>
            <a:ext cx="5194769" cy="557784"/>
          </a:xfrm>
          <a:prstGeom prst="rect">
            <a:avLst/>
          </a:prstGeom>
          <a:noFill/>
          <a:ln>
            <a:noFill/>
          </a:ln>
        </p:spPr>
        <p:txBody>
          <a:bodyPr anchorCtr="0" anchor="ctr" bIns="45700" lIns="91425" spcFirstLastPara="1" rIns="91425" wrap="square" tIns="45700">
            <a:noAutofit/>
          </a:bodyPr>
          <a:lstStyle/>
          <a:p>
            <a:pPr indent="0" lvl="0" marL="457200" marR="0" rtl="0" algn="l">
              <a:lnSpc>
                <a:spcPct val="110000"/>
              </a:lnSpc>
              <a:spcBef>
                <a:spcPts val="0"/>
              </a:spcBef>
              <a:spcAft>
                <a:spcPts val="0"/>
              </a:spcAft>
              <a:buNone/>
            </a:pPr>
            <a:r>
              <a:t/>
            </a:r>
            <a:endParaRPr b="0" i="0" sz="2000" u="none" cap="none" strike="noStrike">
              <a:solidFill>
                <a:srgbClr val="3F3F3F"/>
              </a:solidFill>
              <a:latin typeface="Bodoni"/>
              <a:ea typeface="Bodoni"/>
              <a:cs typeface="Bodoni"/>
              <a:sym typeface="Bodoni"/>
            </a:endParaRPr>
          </a:p>
        </p:txBody>
      </p:sp>
      <p:sp>
        <p:nvSpPr>
          <p:cNvPr id="209" name="Google Shape;209;p15"/>
          <p:cNvSpPr txBox="1"/>
          <p:nvPr/>
        </p:nvSpPr>
        <p:spPr>
          <a:xfrm>
            <a:off x="6308148" y="1059054"/>
            <a:ext cx="5194770" cy="553373"/>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t/>
            </a:r>
            <a:endParaRPr b="0" i="0" sz="2000" u="none" cap="none" strike="noStrike">
              <a:solidFill>
                <a:srgbClr val="3F3F3F"/>
              </a:solidFill>
              <a:latin typeface="Bodoni"/>
              <a:ea typeface="Bodoni"/>
              <a:cs typeface="Bodoni"/>
              <a:sym typeface="Bodoni"/>
            </a:endParaRPr>
          </a:p>
        </p:txBody>
      </p:sp>
      <p:pic>
        <p:nvPicPr>
          <p:cNvPr descr="A screenshot of a computer screen&#10;&#10;Description automatically generated" id="210" name="Google Shape;210;p15"/>
          <p:cNvPicPr preferRelativeResize="0"/>
          <p:nvPr/>
        </p:nvPicPr>
        <p:blipFill>
          <a:blip r:embed="rId3">
            <a:alphaModFix/>
          </a:blip>
          <a:stretch>
            <a:fillRect/>
          </a:stretch>
        </p:blipFill>
        <p:spPr>
          <a:xfrm>
            <a:off x="581025" y="1666875"/>
            <a:ext cx="5422600" cy="4243000"/>
          </a:xfrm>
          <a:prstGeom prst="rect">
            <a:avLst/>
          </a:prstGeom>
          <a:noFill/>
          <a:ln>
            <a:noFill/>
          </a:ln>
        </p:spPr>
      </p:pic>
      <p:sp>
        <p:nvSpPr>
          <p:cNvPr id="211" name="Google Shape;211;p15"/>
          <p:cNvSpPr txBox="1"/>
          <p:nvPr/>
        </p:nvSpPr>
        <p:spPr>
          <a:xfrm>
            <a:off x="711494" y="1871286"/>
            <a:ext cx="2568300" cy="2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pic>
        <p:nvPicPr>
          <p:cNvPr descr="A screenshot of a graph&#10;&#10;Description automatically generated" id="212" name="Google Shape;212;p15"/>
          <p:cNvPicPr preferRelativeResize="0"/>
          <p:nvPr/>
        </p:nvPicPr>
        <p:blipFill rotWithShape="1">
          <a:blip r:embed="rId4">
            <a:alphaModFix/>
          </a:blip>
          <a:srcRect b="-6349" l="0" r="0" t="0"/>
          <a:stretch/>
        </p:blipFill>
        <p:spPr>
          <a:xfrm>
            <a:off x="6012675" y="1699000"/>
            <a:ext cx="5785724" cy="4178775"/>
          </a:xfrm>
          <a:prstGeom prst="rect">
            <a:avLst/>
          </a:prstGeom>
          <a:noFill/>
          <a:ln>
            <a:noFill/>
          </a:ln>
        </p:spPr>
      </p:pic>
      <p:sp>
        <p:nvSpPr>
          <p:cNvPr id="213" name="Google Shape;213;p15"/>
          <p:cNvSpPr txBox="1"/>
          <p:nvPr/>
        </p:nvSpPr>
        <p:spPr>
          <a:xfrm>
            <a:off x="6308150" y="2186438"/>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14" name="Google Shape;214;p15"/>
          <p:cNvSpPr txBox="1"/>
          <p:nvPr/>
        </p:nvSpPr>
        <p:spPr>
          <a:xfrm>
            <a:off x="711500" y="893600"/>
            <a:ext cx="98034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u="sng">
                <a:solidFill>
                  <a:srgbClr val="3F3F3F"/>
                </a:solidFill>
                <a:latin typeface="Times New Roman"/>
                <a:ea typeface="Times New Roman"/>
                <a:cs typeface="Times New Roman"/>
                <a:sym typeface="Times New Roman"/>
              </a:rPr>
              <a:t>The number of observations of each category on each variable is </a:t>
            </a:r>
            <a:r>
              <a:rPr b="1" lang="en-US" sz="1900" u="sng">
                <a:solidFill>
                  <a:srgbClr val="3F3F3F"/>
                </a:solidFill>
                <a:latin typeface="Times New Roman"/>
                <a:ea typeface="Times New Roman"/>
                <a:cs typeface="Times New Roman"/>
                <a:sym typeface="Times New Roman"/>
              </a:rPr>
              <a:t>equally</a:t>
            </a:r>
            <a:r>
              <a:rPr b="1" lang="en-US" sz="1900" u="sng">
                <a:solidFill>
                  <a:srgbClr val="3F3F3F"/>
                </a:solidFill>
                <a:latin typeface="Times New Roman"/>
                <a:ea typeface="Times New Roman"/>
                <a:cs typeface="Times New Roman"/>
                <a:sym typeface="Times New Roman"/>
              </a:rPr>
              <a:t> distributed</a:t>
            </a:r>
            <a:r>
              <a:rPr lang="en-US" sz="1700">
                <a:solidFill>
                  <a:srgbClr val="3F3F3F"/>
                </a:solidFill>
                <a:latin typeface="Libre Franklin"/>
                <a:ea typeface="Libre Franklin"/>
                <a:cs typeface="Libre Franklin"/>
                <a:sym typeface="Libre Franklin"/>
              </a:rPr>
              <a:t> :</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ec0d0b3e2e_0_113"/>
          <p:cNvSpPr txBox="1"/>
          <p:nvPr>
            <p:ph type="title"/>
          </p:nvPr>
        </p:nvSpPr>
        <p:spPr>
          <a:xfrm>
            <a:off x="581200" y="702153"/>
            <a:ext cx="11029500" cy="660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2300" u="sng">
                <a:latin typeface="Times New Roman"/>
                <a:ea typeface="Times New Roman"/>
                <a:cs typeface="Times New Roman"/>
                <a:sym typeface="Times New Roman"/>
              </a:rPr>
              <a:t>Data Preprocessing</a:t>
            </a:r>
            <a:r>
              <a:rPr b="1" lang="en-US">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pic>
        <p:nvPicPr>
          <p:cNvPr descr="A screenshot of a computer&#10;&#10;Description automatically generated" id="221" name="Google Shape;221;g2ec0d0b3e2e_0_113"/>
          <p:cNvPicPr preferRelativeResize="0"/>
          <p:nvPr/>
        </p:nvPicPr>
        <p:blipFill>
          <a:blip r:embed="rId3">
            <a:alphaModFix/>
          </a:blip>
          <a:stretch>
            <a:fillRect/>
          </a:stretch>
        </p:blipFill>
        <p:spPr>
          <a:xfrm>
            <a:off x="494600" y="1622150"/>
            <a:ext cx="5849624" cy="4488275"/>
          </a:xfrm>
          <a:prstGeom prst="rect">
            <a:avLst/>
          </a:prstGeom>
          <a:noFill/>
          <a:ln>
            <a:noFill/>
          </a:ln>
        </p:spPr>
      </p:pic>
      <p:pic>
        <p:nvPicPr>
          <p:cNvPr descr="A screenshot of a computer&#10;&#10;Description automatically generated" id="222" name="Google Shape;222;g2ec0d0b3e2e_0_113"/>
          <p:cNvPicPr preferRelativeResize="0"/>
          <p:nvPr/>
        </p:nvPicPr>
        <p:blipFill>
          <a:blip r:embed="rId4">
            <a:alphaModFix/>
          </a:blip>
          <a:stretch>
            <a:fillRect/>
          </a:stretch>
        </p:blipFill>
        <p:spPr>
          <a:xfrm>
            <a:off x="6618425" y="1896350"/>
            <a:ext cx="5152175" cy="3651250"/>
          </a:xfrm>
          <a:prstGeom prst="rect">
            <a:avLst/>
          </a:prstGeom>
          <a:noFill/>
          <a:ln>
            <a:noFill/>
          </a:ln>
        </p:spPr>
      </p:pic>
      <p:sp>
        <p:nvSpPr>
          <p:cNvPr id="223" name="Google Shape;223;g2ec0d0b3e2e_0_113"/>
          <p:cNvSpPr txBox="1"/>
          <p:nvPr/>
        </p:nvSpPr>
        <p:spPr>
          <a:xfrm>
            <a:off x="8429900" y="1731485"/>
            <a:ext cx="3000000" cy="426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ec0d0b3e2e_0_127"/>
          <p:cNvSpPr txBox="1"/>
          <p:nvPr>
            <p:ph type="title"/>
          </p:nvPr>
        </p:nvSpPr>
        <p:spPr>
          <a:xfrm>
            <a:off x="581200" y="-1361600"/>
            <a:ext cx="10814100" cy="2579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u="sng">
                <a:latin typeface="Times New Roman"/>
                <a:ea typeface="Times New Roman"/>
                <a:cs typeface="Times New Roman"/>
                <a:sym typeface="Times New Roman"/>
              </a:rPr>
              <a:t>Model Building</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descr="A screenshot of a computer program&#10;&#10;Description automatically generated" id="230" name="Google Shape;230;g2ec0d0b3e2e_0_127"/>
          <p:cNvPicPr preferRelativeResize="0"/>
          <p:nvPr/>
        </p:nvPicPr>
        <p:blipFill>
          <a:blip r:embed="rId3">
            <a:alphaModFix/>
          </a:blip>
          <a:stretch>
            <a:fillRect/>
          </a:stretch>
        </p:blipFill>
        <p:spPr>
          <a:xfrm>
            <a:off x="596900" y="1838625"/>
            <a:ext cx="5380750" cy="4762500"/>
          </a:xfrm>
          <a:prstGeom prst="rect">
            <a:avLst/>
          </a:prstGeom>
          <a:noFill/>
          <a:ln>
            <a:noFill/>
          </a:ln>
        </p:spPr>
      </p:pic>
      <p:sp>
        <p:nvSpPr>
          <p:cNvPr id="231" name="Google Shape;231;g2ec0d0b3e2e_0_127"/>
          <p:cNvSpPr txBox="1"/>
          <p:nvPr/>
        </p:nvSpPr>
        <p:spPr>
          <a:xfrm>
            <a:off x="596892" y="2209800"/>
            <a:ext cx="39207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32" name="Google Shape;232;g2ec0d0b3e2e_0_127"/>
          <p:cNvSpPr txBox="1"/>
          <p:nvPr/>
        </p:nvSpPr>
        <p:spPr>
          <a:xfrm>
            <a:off x="652325" y="1376800"/>
            <a:ext cx="4012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a:solidFill>
                  <a:srgbClr val="3F3F3F"/>
                </a:solidFill>
                <a:latin typeface="Times New Roman"/>
                <a:ea typeface="Times New Roman"/>
                <a:cs typeface="Times New Roman"/>
                <a:sym typeface="Times New Roman"/>
              </a:rPr>
              <a:t>1.  </a:t>
            </a:r>
            <a:r>
              <a:rPr b="1" lang="en-US" sz="1900" u="sng">
                <a:solidFill>
                  <a:srgbClr val="3F3F3F"/>
                </a:solidFill>
                <a:latin typeface="Times New Roman"/>
                <a:ea typeface="Times New Roman"/>
                <a:cs typeface="Times New Roman"/>
                <a:sym typeface="Times New Roman"/>
              </a:rPr>
              <a:t>Linear Regression</a:t>
            </a:r>
            <a:r>
              <a:rPr b="1" lang="en-US" sz="1900">
                <a:solidFill>
                  <a:srgbClr val="3F3F3F"/>
                </a:solidFill>
                <a:latin typeface="Times New Roman"/>
                <a:ea typeface="Times New Roman"/>
                <a:cs typeface="Times New Roman"/>
                <a:sym typeface="Times New Roman"/>
              </a:rPr>
              <a:t> :</a:t>
            </a:r>
            <a:endParaRPr b="1" sz="1900">
              <a:solidFill>
                <a:srgbClr val="3F3F3F"/>
              </a:solidFill>
              <a:latin typeface="Times New Roman"/>
              <a:ea typeface="Times New Roman"/>
              <a:cs typeface="Times New Roman"/>
              <a:sym typeface="Times New Roman"/>
            </a:endParaRPr>
          </a:p>
        </p:txBody>
      </p:sp>
      <p:pic>
        <p:nvPicPr>
          <p:cNvPr descr="A screenshot of a computer program&#10;&#10;Description automatically generated" id="233" name="Google Shape;233;g2ec0d0b3e2e_0_127"/>
          <p:cNvPicPr preferRelativeResize="0"/>
          <p:nvPr/>
        </p:nvPicPr>
        <p:blipFill>
          <a:blip r:embed="rId4">
            <a:alphaModFix/>
          </a:blip>
          <a:stretch>
            <a:fillRect/>
          </a:stretch>
        </p:blipFill>
        <p:spPr>
          <a:xfrm>
            <a:off x="6276350" y="1838625"/>
            <a:ext cx="5459599" cy="4762500"/>
          </a:xfrm>
          <a:prstGeom prst="rect">
            <a:avLst/>
          </a:prstGeom>
          <a:noFill/>
          <a:ln>
            <a:noFill/>
          </a:ln>
        </p:spPr>
      </p:pic>
      <p:sp>
        <p:nvSpPr>
          <p:cNvPr id="234" name="Google Shape;234;g2ec0d0b3e2e_0_127"/>
          <p:cNvSpPr txBox="1"/>
          <p:nvPr/>
        </p:nvSpPr>
        <p:spPr>
          <a:xfrm>
            <a:off x="6411782" y="1964290"/>
            <a:ext cx="2665800" cy="247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35" name="Google Shape;235;g2ec0d0b3e2e_0_127"/>
          <p:cNvSpPr txBox="1"/>
          <p:nvPr/>
        </p:nvSpPr>
        <p:spPr>
          <a:xfrm>
            <a:off x="6276350" y="1369663"/>
            <a:ext cx="46569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a:solidFill>
                  <a:srgbClr val="3F3F3F"/>
                </a:solidFill>
                <a:latin typeface="Times New Roman"/>
                <a:ea typeface="Times New Roman"/>
                <a:cs typeface="Times New Roman"/>
                <a:sym typeface="Times New Roman"/>
              </a:rPr>
              <a:t>2</a:t>
            </a:r>
            <a:r>
              <a:rPr b="1" lang="en-US" sz="2000">
                <a:solidFill>
                  <a:srgbClr val="3F3F3F"/>
                </a:solidFill>
                <a:latin typeface="Times New Roman"/>
                <a:ea typeface="Times New Roman"/>
                <a:cs typeface="Times New Roman"/>
                <a:sym typeface="Times New Roman"/>
              </a:rPr>
              <a:t>.</a:t>
            </a:r>
            <a:r>
              <a:rPr b="1" lang="en-US" sz="1900">
                <a:solidFill>
                  <a:srgbClr val="3F3F3F"/>
                </a:solidFill>
                <a:latin typeface="Times New Roman"/>
                <a:ea typeface="Times New Roman"/>
                <a:cs typeface="Times New Roman"/>
                <a:sym typeface="Times New Roman"/>
              </a:rPr>
              <a:t> </a:t>
            </a:r>
            <a:r>
              <a:rPr b="1" lang="en-US" sz="1900" u="sng">
                <a:solidFill>
                  <a:srgbClr val="3F3F3F"/>
                </a:solidFill>
                <a:latin typeface="Times New Roman"/>
                <a:ea typeface="Times New Roman"/>
                <a:cs typeface="Times New Roman"/>
                <a:sym typeface="Times New Roman"/>
              </a:rPr>
              <a:t>Linear SVM (Support vector machine)</a:t>
            </a:r>
            <a:r>
              <a:rPr b="1" lang="en-US" sz="1900">
                <a:solidFill>
                  <a:srgbClr val="3F3F3F"/>
                </a:solidFill>
                <a:latin typeface="Times New Roman"/>
                <a:ea typeface="Times New Roman"/>
                <a:cs typeface="Times New Roman"/>
                <a:sym typeface="Times New Roman"/>
              </a:rPr>
              <a:t> :</a:t>
            </a:r>
            <a:endParaRPr b="1" sz="1900">
              <a:solidFill>
                <a:srgbClr val="3F3F3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ec0d0b3e2e_0_143"/>
          <p:cNvSpPr txBox="1"/>
          <p:nvPr>
            <p:ph type="title"/>
          </p:nvPr>
        </p:nvSpPr>
        <p:spPr>
          <a:xfrm>
            <a:off x="581242" y="168181"/>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2600">
                <a:latin typeface="Times New Roman"/>
                <a:ea typeface="Times New Roman"/>
                <a:cs typeface="Times New Roman"/>
                <a:sym typeface="Times New Roman"/>
              </a:rPr>
              <a:t>  </a:t>
            </a:r>
            <a:r>
              <a:rPr b="1" lang="en-US" sz="2600" u="sng">
                <a:latin typeface="Times New Roman"/>
                <a:ea typeface="Times New Roman"/>
                <a:cs typeface="Times New Roman"/>
                <a:sym typeface="Times New Roman"/>
              </a:rPr>
              <a:t>Conclusion</a:t>
            </a:r>
            <a:r>
              <a:rPr b="1" lang="en-US" sz="2600">
                <a:latin typeface="Times New Roman"/>
                <a:ea typeface="Times New Roman"/>
                <a:cs typeface="Times New Roman"/>
                <a:sym typeface="Times New Roman"/>
              </a:rPr>
              <a:t> :</a:t>
            </a:r>
            <a:endParaRPr b="1" sz="2600">
              <a:latin typeface="Times New Roman"/>
              <a:ea typeface="Times New Roman"/>
              <a:cs typeface="Times New Roman"/>
              <a:sym typeface="Times New Roman"/>
            </a:endParaRPr>
          </a:p>
        </p:txBody>
      </p:sp>
      <p:sp>
        <p:nvSpPr>
          <p:cNvPr id="242" name="Google Shape;242;g2ec0d0b3e2e_0_143"/>
          <p:cNvSpPr txBox="1"/>
          <p:nvPr/>
        </p:nvSpPr>
        <p:spPr>
          <a:xfrm>
            <a:off x="681175" y="1607700"/>
            <a:ext cx="6177000" cy="46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Times New Roman"/>
                <a:ea typeface="Times New Roman"/>
                <a:cs typeface="Times New Roman"/>
                <a:sym typeface="Times New Roman"/>
              </a:rPr>
              <a:t>         </a:t>
            </a:r>
            <a:r>
              <a:rPr lang="en-US" sz="2100">
                <a:solidFill>
                  <a:srgbClr val="3F3F3F"/>
                </a:solidFill>
                <a:latin typeface="Times New Roman"/>
                <a:ea typeface="Times New Roman"/>
                <a:cs typeface="Times New Roman"/>
                <a:sym typeface="Times New Roman"/>
              </a:rPr>
              <a:t>Final results, tells that Linear Regression has the lowest Mean Squared Error, Root Mean​  Squared Error and Absolute Mean Error ​  and highest accuracy which has been calculated using R-Squared Error when compared to the Support Vector Machine​  (Linear SVR) which gives more highest mean square root and lowest accuracy.</a:t>
            </a:r>
            <a:endParaRPr sz="21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2100">
                <a:solidFill>
                  <a:srgbClr val="3F3F3F"/>
                </a:solidFill>
                <a:latin typeface="Times New Roman"/>
                <a:ea typeface="Times New Roman"/>
                <a:cs typeface="Times New Roman"/>
                <a:sym typeface="Times New Roman"/>
              </a:rPr>
              <a:t>            </a:t>
            </a:r>
            <a:endParaRPr sz="21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2100">
                <a:solidFill>
                  <a:srgbClr val="3F3F3F"/>
                </a:solidFill>
                <a:latin typeface="Times New Roman"/>
                <a:ea typeface="Times New Roman"/>
                <a:cs typeface="Times New Roman"/>
                <a:sym typeface="Times New Roman"/>
              </a:rPr>
              <a:t>               In conclusion, selecting the right model is vital for building effective machine learning models that are accurate, efficient and meet the specific needs of your task.​</a:t>
            </a:r>
            <a:endParaRPr sz="2100">
              <a:solidFill>
                <a:srgbClr val="3F3F3F"/>
              </a:solidFill>
              <a:latin typeface="Times New Roman"/>
              <a:ea typeface="Times New Roman"/>
              <a:cs typeface="Times New Roman"/>
              <a:sym typeface="Times New Roman"/>
            </a:endParaRPr>
          </a:p>
        </p:txBody>
      </p:sp>
      <p:pic>
        <p:nvPicPr>
          <p:cNvPr descr="Machine learning basics. Machine learning is a field of study… | by Albert  | Medium" id="243" name="Google Shape;243;g2ec0d0b3e2e_0_143"/>
          <p:cNvPicPr preferRelativeResize="0"/>
          <p:nvPr/>
        </p:nvPicPr>
        <p:blipFill>
          <a:blip r:embed="rId3">
            <a:alphaModFix/>
          </a:blip>
          <a:stretch>
            <a:fillRect/>
          </a:stretch>
        </p:blipFill>
        <p:spPr>
          <a:xfrm>
            <a:off x="6655950" y="1421175"/>
            <a:ext cx="5142900" cy="4514850"/>
          </a:xfrm>
          <a:prstGeom prst="rect">
            <a:avLst/>
          </a:prstGeom>
          <a:noFill/>
          <a:ln>
            <a:noFill/>
          </a:ln>
        </p:spPr>
      </p:pic>
      <p:sp>
        <p:nvSpPr>
          <p:cNvPr id="244" name="Google Shape;244;g2ec0d0b3e2e_0_143"/>
          <p:cNvSpPr txBox="1"/>
          <p:nvPr/>
        </p:nvSpPr>
        <p:spPr>
          <a:xfrm>
            <a:off x="6857788" y="1573575"/>
            <a:ext cx="19851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581192" y="882650"/>
            <a:ext cx="11029616" cy="118872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  </a:t>
            </a:r>
            <a:r>
              <a:rPr b="1" lang="en-US" sz="3111"/>
              <a:t> </a:t>
            </a:r>
            <a:r>
              <a:rPr b="1" lang="en-US" sz="3111">
                <a:latin typeface="Times New Roman"/>
                <a:ea typeface="Times New Roman"/>
                <a:cs typeface="Times New Roman"/>
                <a:sym typeface="Times New Roman"/>
              </a:rPr>
              <a:t>EMPLOYEE BURNOUT PREDICTION/PROBLEM STATEMENT</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08" name="Google Shape;108;p2"/>
          <p:cNvSpPr txBox="1"/>
          <p:nvPr>
            <p:ph idx="1" type="body"/>
          </p:nvPr>
        </p:nvSpPr>
        <p:spPr>
          <a:xfrm>
            <a:off x="581192" y="1950720"/>
            <a:ext cx="11029615" cy="4024630"/>
          </a:xfrm>
          <a:prstGeom prst="rect">
            <a:avLst/>
          </a:prstGeom>
          <a:noFill/>
          <a:ln>
            <a:noFill/>
          </a:ln>
        </p:spPr>
        <p:txBody>
          <a:bodyPr anchorCtr="0" anchor="ctr" bIns="45700" lIns="91425" spcFirstLastPara="1" rIns="91425" wrap="square" tIns="45700">
            <a:noAutofit/>
          </a:bodyPr>
          <a:lstStyle/>
          <a:p>
            <a:pPr indent="-293300" lvl="0" marL="306000" rtl="0" algn="l">
              <a:lnSpc>
                <a:spcPct val="110000"/>
              </a:lnSpc>
              <a:spcBef>
                <a:spcPts val="0"/>
              </a:spcBef>
              <a:spcAft>
                <a:spcPts val="0"/>
              </a:spcAft>
              <a:buSzPts val="1824"/>
              <a:buFont typeface="Times New Roman"/>
              <a:buChar char="➢"/>
            </a:pPr>
            <a:r>
              <a:rPr lang="en-US" sz="2000">
                <a:latin typeface="Times New Roman"/>
                <a:ea typeface="Times New Roman"/>
                <a:cs typeface="Times New Roman"/>
                <a:sym typeface="Times New Roman"/>
              </a:rPr>
              <a:t>Employee burnout is a state of physical, emotional and mental exhaustion caused by excessive and prolonged stress. It can have serious consequences on an individual’s well-being and can lead to decreased productivity and job performance. In today’s fast-paced and constantly connected world, it is increasingly important to recognize and address the signs of burnout in order to maintain the health and well-being of employees.</a:t>
            </a:r>
            <a:endParaRPr sz="1500">
              <a:latin typeface="Times New Roman"/>
              <a:ea typeface="Times New Roman"/>
              <a:cs typeface="Times New Roman"/>
              <a:sym typeface="Times New Roman"/>
            </a:endParaRPr>
          </a:p>
          <a:p>
            <a:pPr indent="-293300" lvl="0" marL="306000" rtl="0" algn="l">
              <a:lnSpc>
                <a:spcPct val="110000"/>
              </a:lnSpc>
              <a:spcBef>
                <a:spcPts val="1040"/>
              </a:spcBef>
              <a:spcAft>
                <a:spcPts val="0"/>
              </a:spcAft>
              <a:buSzPts val="1824"/>
              <a:buFont typeface="Times New Roman"/>
              <a:buChar char="➢"/>
            </a:pPr>
            <a:r>
              <a:rPr lang="en-US" sz="2000">
                <a:latin typeface="Times New Roman"/>
                <a:ea typeface="Times New Roman"/>
                <a:cs typeface="Times New Roman"/>
                <a:sym typeface="Times New Roman"/>
              </a:rPr>
              <a:t>We will be exploring the use of regression techniques to predict employee burnout. By analyzing a dataset containing various factors that may contribute to burnout such as workload, mental fatigue job and work-life balance, we can develop a model to identify individuals who may be at risk of burnout. By proactively addressing these risk factors, organizations can help prevent burnout and promote the well-being of their employees</a:t>
            </a:r>
            <a:endParaRPr sz="1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ph type="title"/>
          </p:nvPr>
        </p:nvSpPr>
        <p:spPr>
          <a:xfrm>
            <a:off x="2471766" y="710312"/>
            <a:ext cx="11029500" cy="1188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3300">
                <a:latin typeface="Times New Roman"/>
                <a:ea typeface="Times New Roman"/>
                <a:cs typeface="Times New Roman"/>
                <a:sym typeface="Times New Roman"/>
              </a:rPr>
              <a:t>                           </a:t>
            </a:r>
            <a:r>
              <a:rPr b="1" lang="en-US" sz="3300">
                <a:latin typeface="Times New Roman"/>
                <a:ea typeface="Times New Roman"/>
                <a:cs typeface="Times New Roman"/>
                <a:sym typeface="Times New Roman"/>
              </a:rPr>
              <a:t>LINKS</a:t>
            </a:r>
            <a:endParaRPr b="1" sz="3300">
              <a:latin typeface="Times New Roman"/>
              <a:ea typeface="Times New Roman"/>
              <a:cs typeface="Times New Roman"/>
              <a:sym typeface="Times New Roman"/>
            </a:endParaRPr>
          </a:p>
        </p:txBody>
      </p:sp>
      <p:sp>
        <p:nvSpPr>
          <p:cNvPr id="250" name="Google Shape;250;p16"/>
          <p:cNvSpPr txBox="1"/>
          <p:nvPr/>
        </p:nvSpPr>
        <p:spPr>
          <a:xfrm>
            <a:off x="103900" y="2805525"/>
            <a:ext cx="12281400" cy="22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a:p>
            <a:pPr indent="0" lvl="0" marL="0" rtl="0" algn="l">
              <a:spcBef>
                <a:spcPts val="0"/>
              </a:spcBef>
              <a:spcAft>
                <a:spcPts val="0"/>
              </a:spcAft>
              <a:buNone/>
            </a:pPr>
            <a:r>
              <a:rPr lang="en-US" sz="1700">
                <a:solidFill>
                  <a:srgbClr val="3F3F3F"/>
                </a:solidFill>
                <a:latin typeface="Libre Franklin"/>
                <a:ea typeface="Libre Franklin"/>
                <a:cs typeface="Libre Franklin"/>
                <a:sym typeface="Libre Franklin"/>
              </a:rPr>
              <a:t>                     </a:t>
            </a:r>
            <a:r>
              <a:rPr b="1" lang="en-US" sz="2000" u="sng">
                <a:solidFill>
                  <a:srgbClr val="3F3F3F"/>
                </a:solidFill>
                <a:latin typeface="Times New Roman"/>
                <a:ea typeface="Times New Roman"/>
                <a:cs typeface="Times New Roman"/>
                <a:sym typeface="Times New Roman"/>
              </a:rPr>
              <a:t>Project Drive Link</a:t>
            </a:r>
            <a:r>
              <a:rPr b="1" lang="en-US" sz="2000">
                <a:solidFill>
                  <a:srgbClr val="3F3F3F"/>
                </a:solidFill>
                <a:latin typeface="Times New Roman"/>
                <a:ea typeface="Times New Roman"/>
                <a:cs typeface="Times New Roman"/>
                <a:sym typeface="Times New Roman"/>
              </a:rPr>
              <a:t> :</a:t>
            </a:r>
            <a:endParaRPr b="1" sz="20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rgbClr val="3F3F3F"/>
                </a:solidFill>
                <a:latin typeface="Libre Franklin"/>
                <a:ea typeface="Libre Franklin"/>
                <a:cs typeface="Libre Franklin"/>
                <a:sym typeface="Libre Franklin"/>
              </a:rPr>
              <a:t>        </a:t>
            </a:r>
            <a:endParaRPr sz="1700">
              <a:solidFill>
                <a:srgbClr val="3F3F3F"/>
              </a:solidFill>
              <a:latin typeface="Libre Franklin"/>
              <a:ea typeface="Libre Franklin"/>
              <a:cs typeface="Libre Franklin"/>
              <a:sym typeface="Libre Franklin"/>
            </a:endParaRPr>
          </a:p>
          <a:p>
            <a:pPr indent="0" lvl="0" marL="0" rtl="0" algn="l">
              <a:spcBef>
                <a:spcPts val="0"/>
              </a:spcBef>
              <a:spcAft>
                <a:spcPts val="0"/>
              </a:spcAft>
              <a:buNone/>
            </a:pPr>
            <a:r>
              <a:rPr lang="en-US" sz="1700">
                <a:solidFill>
                  <a:srgbClr val="3F3F3F"/>
                </a:solidFill>
                <a:latin typeface="Libre Franklin"/>
                <a:ea typeface="Libre Franklin"/>
                <a:cs typeface="Libre Franklin"/>
                <a:sym typeface="Libre Franklin"/>
              </a:rPr>
              <a:t>                                  </a:t>
            </a:r>
            <a:endParaRPr sz="1700">
              <a:solidFill>
                <a:srgbClr val="3F3F3F"/>
              </a:solidFill>
              <a:latin typeface="Libre Franklin"/>
              <a:ea typeface="Libre Franklin"/>
              <a:cs typeface="Libre Franklin"/>
              <a:sym typeface="Libre Franklin"/>
            </a:endParaRPr>
          </a:p>
          <a:p>
            <a:pPr indent="0" lvl="0" marL="0" rtl="0" algn="l">
              <a:spcBef>
                <a:spcPts val="0"/>
              </a:spcBef>
              <a:spcAft>
                <a:spcPts val="0"/>
              </a:spcAft>
              <a:buNone/>
            </a:pPr>
            <a:r>
              <a:rPr lang="en-US" sz="1700">
                <a:solidFill>
                  <a:srgbClr val="3F3F3F"/>
                </a:solidFill>
                <a:latin typeface="Libre Franklin"/>
                <a:ea typeface="Libre Franklin"/>
                <a:cs typeface="Libre Franklin"/>
                <a:sym typeface="Libre Franklin"/>
              </a:rPr>
              <a:t>                                         </a:t>
            </a:r>
            <a:r>
              <a:rPr lang="en-US" sz="1700" u="sng">
                <a:solidFill>
                  <a:srgbClr val="3F3F3F"/>
                </a:solidFill>
                <a:latin typeface="Times New Roman"/>
                <a:ea typeface="Times New Roman"/>
                <a:cs typeface="Times New Roman"/>
                <a:sym typeface="Times New Roman"/>
              </a:rPr>
              <a:t>https://drive.google.com/drive/folders/11wc5UFY6HyM3QnNH0wdiHLorBgnTyveI?usp=drive_link</a:t>
            </a:r>
            <a:endParaRPr sz="1700" u="sng">
              <a:solidFill>
                <a:srgbClr val="3F3F3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462936" y="648182"/>
            <a:ext cx="11147700" cy="1354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AGENDA</a:t>
            </a:r>
            <a:endParaRPr b="1" sz="3200">
              <a:latin typeface="Times New Roman"/>
              <a:ea typeface="Times New Roman"/>
              <a:cs typeface="Times New Roman"/>
              <a:sym typeface="Times New Roman"/>
            </a:endParaRPr>
          </a:p>
        </p:txBody>
      </p:sp>
      <p:sp>
        <p:nvSpPr>
          <p:cNvPr id="114" name="Google Shape;114;p3"/>
          <p:cNvSpPr txBox="1"/>
          <p:nvPr>
            <p:ph idx="1" type="body"/>
          </p:nvPr>
        </p:nvSpPr>
        <p:spPr>
          <a:xfrm>
            <a:off x="581250" y="1765148"/>
            <a:ext cx="11029500" cy="4687500"/>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Font typeface="Times New Roman"/>
              <a:buChar char="o"/>
            </a:pPr>
            <a:r>
              <a:rPr lang="en-US" sz="2400">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06000" lvl="0" marL="306000" rtl="0" algn="l">
              <a:lnSpc>
                <a:spcPct val="110000"/>
              </a:lnSpc>
              <a:spcBef>
                <a:spcPts val="1080"/>
              </a:spcBef>
              <a:spcAft>
                <a:spcPts val="0"/>
              </a:spcAft>
              <a:buSzPts val="2208"/>
              <a:buFont typeface="Times New Roman"/>
              <a:buChar char="o"/>
            </a:pPr>
            <a:r>
              <a:rPr lang="en-US" sz="2400">
                <a:latin typeface="Times New Roman"/>
                <a:ea typeface="Times New Roman"/>
                <a:cs typeface="Times New Roman"/>
                <a:sym typeface="Times New Roman"/>
              </a:rPr>
              <a:t>Project Overview</a:t>
            </a:r>
            <a:endParaRPr>
              <a:latin typeface="Times New Roman"/>
              <a:ea typeface="Times New Roman"/>
              <a:cs typeface="Times New Roman"/>
              <a:sym typeface="Times New Roman"/>
            </a:endParaRPr>
          </a:p>
          <a:p>
            <a:pPr indent="-306000" lvl="0" marL="306000" rtl="0" algn="l">
              <a:lnSpc>
                <a:spcPct val="110000"/>
              </a:lnSpc>
              <a:spcBef>
                <a:spcPts val="1080"/>
              </a:spcBef>
              <a:spcAft>
                <a:spcPts val="0"/>
              </a:spcAft>
              <a:buSzPts val="2208"/>
              <a:buFont typeface="Times New Roman"/>
              <a:buChar char="o"/>
            </a:pPr>
            <a:r>
              <a:rPr lang="en-US" sz="2400">
                <a:latin typeface="Times New Roman"/>
                <a:ea typeface="Times New Roman"/>
                <a:cs typeface="Times New Roman"/>
                <a:sym typeface="Times New Roman"/>
              </a:rPr>
              <a:t>Who are the end users of the project?</a:t>
            </a:r>
            <a:endParaRPr>
              <a:latin typeface="Times New Roman"/>
              <a:ea typeface="Times New Roman"/>
              <a:cs typeface="Times New Roman"/>
              <a:sym typeface="Times New Roman"/>
            </a:endParaRPr>
          </a:p>
          <a:p>
            <a:pPr indent="-306000" lvl="0" marL="306000" rtl="0" algn="l">
              <a:lnSpc>
                <a:spcPct val="110000"/>
              </a:lnSpc>
              <a:spcBef>
                <a:spcPts val="1080"/>
              </a:spcBef>
              <a:spcAft>
                <a:spcPts val="0"/>
              </a:spcAft>
              <a:buSzPts val="2208"/>
              <a:buFont typeface="Times New Roman"/>
              <a:buChar char="o"/>
            </a:pPr>
            <a:r>
              <a:rPr lang="en-US" sz="2400">
                <a:latin typeface="Times New Roman"/>
                <a:ea typeface="Times New Roman"/>
                <a:cs typeface="Times New Roman"/>
                <a:sym typeface="Times New Roman"/>
              </a:rPr>
              <a:t>S</a:t>
            </a:r>
            <a:r>
              <a:rPr lang="en-US" sz="2400">
                <a:latin typeface="Times New Roman"/>
                <a:ea typeface="Times New Roman"/>
                <a:cs typeface="Times New Roman"/>
                <a:sym typeface="Times New Roman"/>
              </a:rPr>
              <a:t>olution and its value proposition</a:t>
            </a:r>
            <a:endParaRPr>
              <a:latin typeface="Times New Roman"/>
              <a:ea typeface="Times New Roman"/>
              <a:cs typeface="Times New Roman"/>
              <a:sym typeface="Times New Roman"/>
            </a:endParaRPr>
          </a:p>
          <a:p>
            <a:pPr indent="-306000" lvl="0" marL="306000" rtl="0" algn="l">
              <a:lnSpc>
                <a:spcPct val="110000"/>
              </a:lnSpc>
              <a:spcBef>
                <a:spcPts val="1080"/>
              </a:spcBef>
              <a:spcAft>
                <a:spcPts val="0"/>
              </a:spcAft>
              <a:buSzPts val="2208"/>
              <a:buFont typeface="Times New Roman"/>
              <a:buChar char="o"/>
            </a:pPr>
            <a:r>
              <a:rPr lang="en-US" sz="2400">
                <a:latin typeface="Times New Roman"/>
                <a:ea typeface="Times New Roman"/>
                <a:cs typeface="Times New Roman"/>
                <a:sym typeface="Times New Roman"/>
              </a:rPr>
              <a:t>How did you customize the project and make it your own</a:t>
            </a:r>
            <a:endParaRPr>
              <a:latin typeface="Times New Roman"/>
              <a:ea typeface="Times New Roman"/>
              <a:cs typeface="Times New Roman"/>
              <a:sym typeface="Times New Roman"/>
            </a:endParaRPr>
          </a:p>
          <a:p>
            <a:pPr indent="-306000" lvl="0" marL="306000" rtl="0" algn="l">
              <a:lnSpc>
                <a:spcPct val="110000"/>
              </a:lnSpc>
              <a:spcBef>
                <a:spcPts val="1080"/>
              </a:spcBef>
              <a:spcAft>
                <a:spcPts val="0"/>
              </a:spcAft>
              <a:buSzPts val="2208"/>
              <a:buFont typeface="Times New Roman"/>
              <a:buChar char="o"/>
            </a:pPr>
            <a:r>
              <a:rPr lang="en-US" sz="2400">
                <a:latin typeface="Times New Roman"/>
                <a:ea typeface="Times New Roman"/>
                <a:cs typeface="Times New Roman"/>
                <a:sym typeface="Times New Roman"/>
              </a:rPr>
              <a:t>Modelling</a:t>
            </a:r>
            <a:endParaRPr>
              <a:latin typeface="Times New Roman"/>
              <a:ea typeface="Times New Roman"/>
              <a:cs typeface="Times New Roman"/>
              <a:sym typeface="Times New Roman"/>
            </a:endParaRPr>
          </a:p>
          <a:p>
            <a:pPr indent="-306000" lvl="0" marL="306000" rtl="0" algn="l">
              <a:lnSpc>
                <a:spcPct val="110000"/>
              </a:lnSpc>
              <a:spcBef>
                <a:spcPts val="1080"/>
              </a:spcBef>
              <a:spcAft>
                <a:spcPts val="0"/>
              </a:spcAft>
              <a:buSzPts val="2208"/>
              <a:buFont typeface="Times New Roman"/>
              <a:buChar char="o"/>
            </a:pPr>
            <a:r>
              <a:rPr lang="en-US" sz="2400">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a:p>
            <a:pPr indent="-306000" lvl="0" marL="306000" rtl="0" algn="l">
              <a:lnSpc>
                <a:spcPct val="110000"/>
              </a:lnSpc>
              <a:spcBef>
                <a:spcPts val="1080"/>
              </a:spcBef>
              <a:spcAft>
                <a:spcPts val="0"/>
              </a:spcAft>
              <a:buSzPts val="2208"/>
              <a:buFont typeface="Times New Roman"/>
              <a:buChar char="o"/>
            </a:pPr>
            <a:r>
              <a:rPr lang="en-US" sz="2400">
                <a:latin typeface="Times New Roman"/>
                <a:ea typeface="Times New Roman"/>
                <a:cs typeface="Times New Roman"/>
                <a:sym typeface="Times New Roman"/>
              </a:rPr>
              <a:t>Links</a:t>
            </a:r>
            <a:endParaRPr>
              <a:latin typeface="Times New Roman"/>
              <a:ea typeface="Times New Roman"/>
              <a:cs typeface="Times New Roman"/>
              <a:sym typeface="Times New Roman"/>
            </a:endParaRPr>
          </a:p>
          <a:p>
            <a:pPr indent="-165792" lvl="0" marL="306000" rtl="0" algn="l">
              <a:lnSpc>
                <a:spcPct val="110000"/>
              </a:lnSpc>
              <a:spcBef>
                <a:spcPts val="1080"/>
              </a:spcBef>
              <a:spcAft>
                <a:spcPts val="0"/>
              </a:spcAft>
              <a:buSzPts val="2208"/>
              <a:buFont typeface="Courier New"/>
              <a:buNone/>
            </a:pPr>
            <a:r>
              <a:t/>
            </a:r>
            <a:endParaRPr sz="2400">
              <a:latin typeface="Bodoni"/>
              <a:ea typeface="Bodoni"/>
              <a:cs typeface="Bodoni"/>
              <a:sym typeface="Bodon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405114" y="555586"/>
            <a:ext cx="11205695" cy="541694"/>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F3F3F"/>
              </a:buClr>
              <a:buSzPts val="2520"/>
              <a:buFont typeface="Franklin Gothic"/>
              <a:buNone/>
            </a:pPr>
            <a:r>
              <a:rPr b="1" lang="en-US" sz="2320">
                <a:latin typeface="Times New Roman"/>
                <a:ea typeface="Times New Roman"/>
                <a:cs typeface="Times New Roman"/>
                <a:sym typeface="Times New Roman"/>
              </a:rPr>
              <a:t>PROJECT  OVERVIEW (INTRODUCTION): DEFINING EMPLOYEE BURNOUT</a:t>
            </a:r>
            <a:endParaRPr b="1" sz="2320">
              <a:latin typeface="Times New Roman"/>
              <a:ea typeface="Times New Roman"/>
              <a:cs typeface="Times New Roman"/>
              <a:sym typeface="Times New Roman"/>
            </a:endParaRPr>
          </a:p>
        </p:txBody>
      </p:sp>
      <p:sp>
        <p:nvSpPr>
          <p:cNvPr id="120" name="Google Shape;120;p4"/>
          <p:cNvSpPr txBox="1"/>
          <p:nvPr>
            <p:ph idx="1" type="body"/>
          </p:nvPr>
        </p:nvSpPr>
        <p:spPr>
          <a:xfrm>
            <a:off x="405114" y="1910080"/>
            <a:ext cx="10750566" cy="494792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656"/>
              <a:buNone/>
            </a:pPr>
            <a:r>
              <a:rPr lang="en-US" sz="1800">
                <a:solidFill>
                  <a:schemeClr val="dk1"/>
                </a:solidFill>
                <a:latin typeface="Times New Roman"/>
                <a:ea typeface="Times New Roman"/>
                <a:cs typeface="Times New Roman"/>
                <a:sym typeface="Times New Roman"/>
              </a:rPr>
              <a:t>Employee burnout is a state of physical, emotional, and mental exhaustion caused by prolonged and excessive stress at work. It often results from chronic workplace stress   that has not been successfully managed. Burnout can significantly impact an individual’s    well-being and job performance.</a:t>
            </a:r>
            <a:endParaRPr>
              <a:latin typeface="Times New Roman"/>
              <a:ea typeface="Times New Roman"/>
              <a:cs typeface="Times New Roman"/>
              <a:sym typeface="Times New Roman"/>
            </a:endParaRPr>
          </a:p>
          <a:p>
            <a:pPr indent="-306000" lvl="0" marL="306000" rtl="0" algn="l">
              <a:lnSpc>
                <a:spcPct val="110000"/>
              </a:lnSpc>
              <a:spcBef>
                <a:spcPts val="960"/>
              </a:spcBef>
              <a:spcAft>
                <a:spcPts val="0"/>
              </a:spcAft>
              <a:buSzPts val="1656"/>
              <a:buFont typeface="Noto Sans Symbols"/>
              <a:buChar char="⮚"/>
            </a:pPr>
            <a:r>
              <a:rPr b="1" lang="en-US" sz="1800">
                <a:solidFill>
                  <a:schemeClr val="dk1"/>
                </a:solidFill>
                <a:latin typeface="Times New Roman"/>
                <a:ea typeface="Times New Roman"/>
                <a:cs typeface="Times New Roman"/>
                <a:sym typeface="Times New Roman"/>
              </a:rPr>
              <a:t>Emotional Exhaustion</a:t>
            </a:r>
            <a:r>
              <a:rPr lang="en-US" sz="1800">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285750" lvl="1" marL="742950" rtl="0" algn="l">
              <a:spcBef>
                <a:spcPts val="960"/>
              </a:spcBef>
              <a:spcAft>
                <a:spcPts val="0"/>
              </a:spcAft>
              <a:buSzPts val="1656"/>
              <a:buFont typeface="Times New Roman"/>
              <a:buChar char="•"/>
            </a:pPr>
            <a:r>
              <a:rPr lang="en-US" sz="1800">
                <a:solidFill>
                  <a:schemeClr val="dk1"/>
                </a:solidFill>
                <a:latin typeface="Times New Roman"/>
                <a:ea typeface="Times New Roman"/>
                <a:cs typeface="Times New Roman"/>
                <a:sym typeface="Times New Roman"/>
              </a:rPr>
              <a:t>Feeling drained and depleted of emotional resources.</a:t>
            </a:r>
            <a:endParaRPr>
              <a:latin typeface="Times New Roman"/>
              <a:ea typeface="Times New Roman"/>
              <a:cs typeface="Times New Roman"/>
              <a:sym typeface="Times New Roman"/>
            </a:endParaRPr>
          </a:p>
          <a:p>
            <a:pPr indent="-285750" lvl="1" marL="742950" rtl="0" algn="l">
              <a:spcBef>
                <a:spcPts val="960"/>
              </a:spcBef>
              <a:spcAft>
                <a:spcPts val="0"/>
              </a:spcAft>
              <a:buSzPts val="1656"/>
              <a:buFont typeface="Times New Roman"/>
              <a:buChar char="•"/>
            </a:pPr>
            <a:r>
              <a:rPr lang="en-US" sz="1800">
                <a:solidFill>
                  <a:schemeClr val="dk1"/>
                </a:solidFill>
                <a:latin typeface="Times New Roman"/>
                <a:ea typeface="Times New Roman"/>
                <a:cs typeface="Times New Roman"/>
                <a:sym typeface="Times New Roman"/>
              </a:rPr>
              <a:t>Overwhelming fatigue that doesn't improve with rest.</a:t>
            </a:r>
            <a:endParaRPr>
              <a:latin typeface="Times New Roman"/>
              <a:ea typeface="Times New Roman"/>
              <a:cs typeface="Times New Roman"/>
              <a:sym typeface="Times New Roman"/>
            </a:endParaRPr>
          </a:p>
          <a:p>
            <a:pPr indent="-306000" lvl="0" marL="306000" rtl="0" algn="l">
              <a:lnSpc>
                <a:spcPct val="110000"/>
              </a:lnSpc>
              <a:spcBef>
                <a:spcPts val="960"/>
              </a:spcBef>
              <a:spcAft>
                <a:spcPts val="0"/>
              </a:spcAft>
              <a:buSzPts val="1656"/>
              <a:buFont typeface="Noto Sans Symbols"/>
              <a:buChar char="⮚"/>
            </a:pPr>
            <a:r>
              <a:rPr b="1" lang="en-US" sz="1800">
                <a:solidFill>
                  <a:schemeClr val="dk1"/>
                </a:solidFill>
                <a:latin typeface="Times New Roman"/>
                <a:ea typeface="Times New Roman"/>
                <a:cs typeface="Times New Roman"/>
                <a:sym typeface="Times New Roman"/>
              </a:rPr>
              <a:t>Depersonalization</a:t>
            </a:r>
            <a:r>
              <a:rPr lang="en-US" sz="1800">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285750" lvl="1" marL="742950" rtl="0" algn="l">
              <a:spcBef>
                <a:spcPts val="960"/>
              </a:spcBef>
              <a:spcAft>
                <a:spcPts val="0"/>
              </a:spcAft>
              <a:buSzPts val="1656"/>
              <a:buFont typeface="Times New Roman"/>
              <a:buChar char="▪"/>
            </a:pPr>
            <a:r>
              <a:rPr lang="en-US" sz="1800">
                <a:solidFill>
                  <a:schemeClr val="dk1"/>
                </a:solidFill>
                <a:latin typeface="Times New Roman"/>
                <a:ea typeface="Times New Roman"/>
                <a:cs typeface="Times New Roman"/>
                <a:sym typeface="Times New Roman"/>
              </a:rPr>
              <a:t>Developing a cynical attitude towards one's job and colleagues.</a:t>
            </a:r>
            <a:endParaRPr>
              <a:latin typeface="Times New Roman"/>
              <a:ea typeface="Times New Roman"/>
              <a:cs typeface="Times New Roman"/>
              <a:sym typeface="Times New Roman"/>
            </a:endParaRPr>
          </a:p>
          <a:p>
            <a:pPr indent="-285750" lvl="1" marL="742950" rtl="0" algn="l">
              <a:spcBef>
                <a:spcPts val="960"/>
              </a:spcBef>
              <a:spcAft>
                <a:spcPts val="0"/>
              </a:spcAft>
              <a:buSzPts val="1656"/>
              <a:buFont typeface="Times New Roman"/>
              <a:buChar char="▪"/>
            </a:pPr>
            <a:r>
              <a:rPr lang="en-US" sz="1800">
                <a:solidFill>
                  <a:schemeClr val="dk1"/>
                </a:solidFill>
                <a:latin typeface="Times New Roman"/>
                <a:ea typeface="Times New Roman"/>
                <a:cs typeface="Times New Roman"/>
                <a:sym typeface="Times New Roman"/>
              </a:rPr>
              <a:t>Detachment and a sense of disconnection from work and coworkers.</a:t>
            </a:r>
            <a:endParaRPr>
              <a:latin typeface="Times New Roman"/>
              <a:ea typeface="Times New Roman"/>
              <a:cs typeface="Times New Roman"/>
              <a:sym typeface="Times New Roman"/>
            </a:endParaRPr>
          </a:p>
          <a:p>
            <a:pPr indent="-306000" lvl="0" marL="306000" rtl="0" algn="l">
              <a:lnSpc>
                <a:spcPct val="110000"/>
              </a:lnSpc>
              <a:spcBef>
                <a:spcPts val="960"/>
              </a:spcBef>
              <a:spcAft>
                <a:spcPts val="0"/>
              </a:spcAft>
              <a:buSzPts val="1656"/>
              <a:buFont typeface="Noto Sans Symbols"/>
              <a:buChar char="⮚"/>
            </a:pPr>
            <a:r>
              <a:rPr b="1" lang="en-US" sz="1800">
                <a:solidFill>
                  <a:schemeClr val="dk1"/>
                </a:solidFill>
                <a:latin typeface="Times New Roman"/>
                <a:ea typeface="Times New Roman"/>
                <a:cs typeface="Times New Roman"/>
                <a:sym typeface="Times New Roman"/>
              </a:rPr>
              <a:t>Reduced Personal Accomplishment</a:t>
            </a:r>
            <a:r>
              <a:rPr lang="en-US" sz="1800">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285750" lvl="1" marL="742950" rtl="0" algn="l">
              <a:spcBef>
                <a:spcPts val="960"/>
              </a:spcBef>
              <a:spcAft>
                <a:spcPts val="0"/>
              </a:spcAft>
              <a:buSzPts val="1656"/>
              <a:buFont typeface="Times New Roman"/>
              <a:buChar char="▪"/>
            </a:pPr>
            <a:r>
              <a:rPr lang="en-US" sz="1800">
                <a:solidFill>
                  <a:schemeClr val="dk1"/>
                </a:solidFill>
                <a:latin typeface="Times New Roman"/>
                <a:ea typeface="Times New Roman"/>
                <a:cs typeface="Times New Roman"/>
                <a:sym typeface="Times New Roman"/>
              </a:rPr>
              <a:t>Feeling ineffective and lacking a sense of achievement.</a:t>
            </a:r>
            <a:endParaRPr>
              <a:latin typeface="Times New Roman"/>
              <a:ea typeface="Times New Roman"/>
              <a:cs typeface="Times New Roman"/>
              <a:sym typeface="Times New Roman"/>
            </a:endParaRPr>
          </a:p>
          <a:p>
            <a:pPr indent="-285750" lvl="1" marL="742950" rtl="0" algn="l">
              <a:spcBef>
                <a:spcPts val="960"/>
              </a:spcBef>
              <a:spcAft>
                <a:spcPts val="0"/>
              </a:spcAft>
              <a:buSzPts val="1656"/>
              <a:buFont typeface="Times New Roman"/>
              <a:buChar char="▪"/>
            </a:pPr>
            <a:r>
              <a:rPr lang="en-US" sz="1800">
                <a:solidFill>
                  <a:schemeClr val="dk1"/>
                </a:solidFill>
                <a:latin typeface="Times New Roman"/>
                <a:ea typeface="Times New Roman"/>
                <a:cs typeface="Times New Roman"/>
                <a:sym typeface="Times New Roman"/>
              </a:rPr>
              <a:t>Decreased productivity and lower work performance.</a:t>
            </a:r>
            <a:endParaRPr b="1" sz="1800">
              <a:solidFill>
                <a:schemeClr val="dk1"/>
              </a:solidFill>
              <a:latin typeface="Times New Roman"/>
              <a:ea typeface="Times New Roman"/>
              <a:cs typeface="Times New Roman"/>
              <a:sym typeface="Times New Roman"/>
            </a:endParaRPr>
          </a:p>
          <a:p>
            <a:pPr indent="-306000" lvl="0" marL="306000" rtl="0" algn="l">
              <a:lnSpc>
                <a:spcPct val="110000"/>
              </a:lnSpc>
              <a:spcBef>
                <a:spcPts val="960"/>
              </a:spcBef>
              <a:spcAft>
                <a:spcPts val="0"/>
              </a:spcAft>
              <a:buSzPts val="1656"/>
              <a:buFont typeface="Noto Sans Symbols"/>
              <a:buChar char="⮚"/>
            </a:pPr>
            <a:r>
              <a:rPr b="1" lang="en-US" sz="1800">
                <a:solidFill>
                  <a:schemeClr val="dk1"/>
                </a:solidFill>
                <a:latin typeface="Times New Roman"/>
                <a:ea typeface="Times New Roman"/>
                <a:cs typeface="Times New Roman"/>
                <a:sym typeface="Times New Roman"/>
              </a:rPr>
              <a:t>Physical Symptoms</a:t>
            </a:r>
            <a:r>
              <a:rPr lang="en-US" sz="1800">
                <a:solidFill>
                  <a:schemeClr val="dk1"/>
                </a:solidFill>
                <a:latin typeface="Times New Roman"/>
                <a:ea typeface="Times New Roman"/>
                <a:cs typeface="Times New Roman"/>
                <a:sym typeface="Times New Roman"/>
              </a:rPr>
              <a:t>: Chronic fatigue, headaches, sleep disturbances, and gastrointestinal problem.</a:t>
            </a:r>
            <a:endParaRPr>
              <a:latin typeface="Times New Roman"/>
              <a:ea typeface="Times New Roman"/>
              <a:cs typeface="Times New Roman"/>
              <a:sym typeface="Times New Roman"/>
            </a:endParaRPr>
          </a:p>
          <a:p>
            <a:pPr indent="-306000" lvl="0" marL="306000" rtl="0" algn="l">
              <a:lnSpc>
                <a:spcPct val="110000"/>
              </a:lnSpc>
              <a:spcBef>
                <a:spcPts val="960"/>
              </a:spcBef>
              <a:spcAft>
                <a:spcPts val="0"/>
              </a:spcAft>
              <a:buSzPts val="1656"/>
              <a:buFont typeface="Noto Sans Symbols"/>
              <a:buChar char="⮚"/>
            </a:pPr>
            <a:r>
              <a:rPr b="1" lang="en-US" sz="1800">
                <a:solidFill>
                  <a:schemeClr val="dk1"/>
                </a:solidFill>
                <a:latin typeface="Times New Roman"/>
                <a:ea typeface="Times New Roman"/>
                <a:cs typeface="Times New Roman"/>
                <a:sym typeface="Times New Roman"/>
              </a:rPr>
              <a:t>Emotional Symptoms</a:t>
            </a:r>
            <a:r>
              <a:rPr lang="en-US" sz="1800">
                <a:solidFill>
                  <a:schemeClr val="dk1"/>
                </a:solidFill>
                <a:latin typeface="Times New Roman"/>
                <a:ea typeface="Times New Roman"/>
                <a:cs typeface="Times New Roman"/>
                <a:sym typeface="Times New Roman"/>
              </a:rPr>
              <a:t>: Feeling overwhelmed, irritable, anxious, and depressed.</a:t>
            </a:r>
            <a:endParaRPr>
              <a:latin typeface="Times New Roman"/>
              <a:ea typeface="Times New Roman"/>
              <a:cs typeface="Times New Roman"/>
              <a:sym typeface="Times New Roman"/>
            </a:endParaRPr>
          </a:p>
          <a:p>
            <a:pPr indent="0" lvl="0" marL="0" rtl="0" algn="l">
              <a:lnSpc>
                <a:spcPct val="110000"/>
              </a:lnSpc>
              <a:spcBef>
                <a:spcPts val="960"/>
              </a:spcBef>
              <a:spcAft>
                <a:spcPts val="0"/>
              </a:spcAft>
              <a:buSzPts val="1656"/>
              <a:buNone/>
            </a:pPr>
            <a:r>
              <a:t/>
            </a:r>
            <a:endParaRPr sz="1800">
              <a:solidFill>
                <a:schemeClr val="dk1"/>
              </a:solidFill>
              <a:latin typeface="Bodoni"/>
              <a:ea typeface="Bodoni"/>
              <a:cs typeface="Bodoni"/>
              <a:sym typeface="Bodoni"/>
            </a:endParaRPr>
          </a:p>
          <a:p>
            <a:pPr indent="-200844" lvl="0" marL="306000" rtl="0" algn="l">
              <a:lnSpc>
                <a:spcPct val="110000"/>
              </a:lnSpc>
              <a:spcBef>
                <a:spcPts val="960"/>
              </a:spcBef>
              <a:spcAft>
                <a:spcPts val="0"/>
              </a:spcAft>
              <a:buSzPts val="1656"/>
              <a:buNone/>
            </a:pPr>
            <a:r>
              <a:t/>
            </a:r>
            <a:endParaRPr sz="1800">
              <a:solidFill>
                <a:schemeClr val="dk1"/>
              </a:solidFill>
              <a:latin typeface="Bodoni"/>
              <a:ea typeface="Bodoni"/>
              <a:cs typeface="Bodoni"/>
              <a:sym typeface="Bodoni"/>
            </a:endParaRPr>
          </a:p>
        </p:txBody>
      </p:sp>
      <p:pic>
        <p:nvPicPr>
          <p:cNvPr id="121" name="Google Shape;121;p4"/>
          <p:cNvPicPr preferRelativeResize="0"/>
          <p:nvPr>
            <p:ph idx="2" type="body"/>
          </p:nvPr>
        </p:nvPicPr>
        <p:blipFill rotWithShape="1">
          <a:blip r:embed="rId3">
            <a:alphaModFix/>
          </a:blip>
          <a:srcRect b="0" l="0" r="0" t="0"/>
          <a:stretch/>
        </p:blipFill>
        <p:spPr>
          <a:xfrm>
            <a:off x="7913866" y="2453506"/>
            <a:ext cx="3696943" cy="27727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581200" y="702141"/>
            <a:ext cx="11029500" cy="496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86301"/>
              <a:buFont typeface="Franklin Gothic"/>
              <a:buNone/>
            </a:pPr>
            <a:r>
              <a:rPr lang="en-US">
                <a:latin typeface="Times New Roman"/>
                <a:ea typeface="Times New Roman"/>
                <a:cs typeface="Times New Roman"/>
                <a:sym typeface="Times New Roman"/>
              </a:rPr>
              <a:t>             </a:t>
            </a:r>
            <a:r>
              <a:rPr b="1" lang="en-US" sz="3244">
                <a:latin typeface="Times New Roman"/>
                <a:ea typeface="Times New Roman"/>
                <a:cs typeface="Times New Roman"/>
                <a:sym typeface="Times New Roman"/>
              </a:rPr>
              <a:t>WHO ARE THE END USERS OF THIS PROJECT?</a:t>
            </a:r>
            <a:endParaRPr b="1" sz="3244">
              <a:latin typeface="Times New Roman"/>
              <a:ea typeface="Times New Roman"/>
              <a:cs typeface="Times New Roman"/>
              <a:sym typeface="Times New Roman"/>
            </a:endParaRPr>
          </a:p>
        </p:txBody>
      </p:sp>
      <p:sp>
        <p:nvSpPr>
          <p:cNvPr id="127" name="Google Shape;127;p5"/>
          <p:cNvSpPr txBox="1"/>
          <p:nvPr>
            <p:ph idx="1" type="body"/>
          </p:nvPr>
        </p:nvSpPr>
        <p:spPr>
          <a:xfrm>
            <a:off x="581192" y="1869440"/>
            <a:ext cx="11029615" cy="4429760"/>
          </a:xfrm>
          <a:prstGeom prst="rect">
            <a:avLst/>
          </a:prstGeom>
          <a:noFill/>
          <a:ln>
            <a:noFill/>
          </a:ln>
        </p:spPr>
        <p:txBody>
          <a:bodyPr anchorCtr="0" anchor="ctr" bIns="45700" lIns="91425" spcFirstLastPara="1" rIns="91425" wrap="square" tIns="45700">
            <a:noAutofit/>
          </a:bodyPr>
          <a:lstStyle/>
          <a:p>
            <a:pPr indent="-312350" lvl="0" marL="306000" rtl="0" algn="l">
              <a:lnSpc>
                <a:spcPct val="110000"/>
              </a:lnSpc>
              <a:spcBef>
                <a:spcPts val="0"/>
              </a:spcBef>
              <a:spcAft>
                <a:spcPts val="0"/>
              </a:spcAft>
              <a:buSzPts val="1388"/>
              <a:buFont typeface="Times New Roman"/>
              <a:buChar char="➢"/>
            </a:pPr>
            <a:r>
              <a:rPr lang="en-US" sz="1500">
                <a:latin typeface="Times New Roman"/>
                <a:ea typeface="Times New Roman"/>
                <a:cs typeface="Times New Roman"/>
                <a:sym typeface="Times New Roman"/>
              </a:rPr>
              <a:t>The end users of an employee burnout prediction project typically include various stakeholders within an organization who are responsible for employee well-being, productivity, and overall organizational health. Here are some of the key end users:</a:t>
            </a:r>
            <a:endParaRPr sz="1800">
              <a:latin typeface="Times New Roman"/>
              <a:ea typeface="Times New Roman"/>
              <a:cs typeface="Times New Roman"/>
              <a:sym typeface="Times New Roman"/>
            </a:endParaRPr>
          </a:p>
          <a:p>
            <a:pPr indent="-318700" lvl="0" marL="306000" rtl="0" algn="l">
              <a:lnSpc>
                <a:spcPct val="110000"/>
              </a:lnSpc>
              <a:spcBef>
                <a:spcPts val="880"/>
              </a:spcBef>
              <a:spcAft>
                <a:spcPts val="0"/>
              </a:spcAft>
              <a:buSzPts val="1488"/>
              <a:buFont typeface="Franklin Gothic"/>
              <a:buAutoNum type="arabicPeriod"/>
            </a:pPr>
            <a:r>
              <a:rPr b="1" lang="en-US" sz="1600" u="sng">
                <a:latin typeface="Times New Roman"/>
                <a:ea typeface="Times New Roman"/>
                <a:cs typeface="Times New Roman"/>
                <a:sym typeface="Times New Roman"/>
              </a:rPr>
              <a:t>Human Resources (HR) Department</a:t>
            </a:r>
            <a:r>
              <a:rPr lang="en-US" sz="1600" u="sng">
                <a:latin typeface="Times New Roman"/>
                <a:ea typeface="Times New Roman"/>
                <a:cs typeface="Times New Roman"/>
                <a:sym typeface="Times New Roman"/>
              </a:rPr>
              <a:t>:</a:t>
            </a:r>
            <a:endParaRPr sz="1900" u="sng">
              <a:latin typeface="Times New Roman"/>
              <a:ea typeface="Times New Roman"/>
              <a:cs typeface="Times New Roman"/>
              <a:sym typeface="Times New Roman"/>
            </a:endParaRPr>
          </a:p>
          <a:p>
            <a:pPr indent="-400050" lvl="1" marL="857250" rtl="0" algn="l">
              <a:spcBef>
                <a:spcPts val="880"/>
              </a:spcBef>
              <a:spcAft>
                <a:spcPts val="0"/>
              </a:spcAft>
              <a:buSzPts val="1288"/>
              <a:buFont typeface="Franklin Gothic"/>
              <a:buAutoNum type="romanLcPeriod"/>
            </a:pPr>
            <a:r>
              <a:rPr b="1" lang="en-US" sz="1500">
                <a:latin typeface="Times New Roman"/>
                <a:ea typeface="Times New Roman"/>
                <a:cs typeface="Times New Roman"/>
                <a:sym typeface="Times New Roman"/>
              </a:rPr>
              <a:t>HR Managers and Specialists</a:t>
            </a:r>
            <a:r>
              <a:rPr lang="en-US" sz="1500">
                <a:latin typeface="Times New Roman"/>
                <a:ea typeface="Times New Roman"/>
                <a:cs typeface="Times New Roman"/>
                <a:sym typeface="Times New Roman"/>
              </a:rPr>
              <a:t>:</a:t>
            </a:r>
            <a:r>
              <a:rPr lang="en-US">
                <a:latin typeface="Times New Roman"/>
                <a:ea typeface="Times New Roman"/>
                <a:cs typeface="Times New Roman"/>
                <a:sym typeface="Times New Roman"/>
              </a:rPr>
              <a:t> Use the prediction model to identify at-risk employees and develop intervention strategies.</a:t>
            </a:r>
            <a:endParaRPr>
              <a:latin typeface="Times New Roman"/>
              <a:ea typeface="Times New Roman"/>
              <a:cs typeface="Times New Roman"/>
              <a:sym typeface="Times New Roman"/>
            </a:endParaRPr>
          </a:p>
          <a:p>
            <a:pPr indent="-318700" lvl="0" marL="306000" rtl="0" algn="l">
              <a:lnSpc>
                <a:spcPct val="110000"/>
              </a:lnSpc>
              <a:spcBef>
                <a:spcPts val="880"/>
              </a:spcBef>
              <a:spcAft>
                <a:spcPts val="0"/>
              </a:spcAft>
              <a:buSzPts val="1488"/>
              <a:buFont typeface="Franklin Gothic"/>
              <a:buAutoNum type="arabicPeriod"/>
            </a:pPr>
            <a:r>
              <a:rPr b="1" lang="en-US" sz="1600" u="sng">
                <a:latin typeface="Times New Roman"/>
                <a:ea typeface="Times New Roman"/>
                <a:cs typeface="Times New Roman"/>
                <a:sym typeface="Times New Roman"/>
              </a:rPr>
              <a:t>Line Managers and Supervisors</a:t>
            </a:r>
            <a:r>
              <a:rPr lang="en-US" sz="1600" u="sng">
                <a:latin typeface="Times New Roman"/>
                <a:ea typeface="Times New Roman"/>
                <a:cs typeface="Times New Roman"/>
                <a:sym typeface="Times New Roman"/>
              </a:rPr>
              <a:t>:</a:t>
            </a:r>
            <a:endParaRPr sz="1900" u="sng">
              <a:latin typeface="Times New Roman"/>
              <a:ea typeface="Times New Roman"/>
              <a:cs typeface="Times New Roman"/>
              <a:sym typeface="Times New Roman"/>
            </a:endParaRPr>
          </a:p>
          <a:p>
            <a:pPr indent="-400050" lvl="1" marL="857250" rtl="0" algn="l">
              <a:spcBef>
                <a:spcPts val="880"/>
              </a:spcBef>
              <a:spcAft>
                <a:spcPts val="0"/>
              </a:spcAft>
              <a:buSzPts val="1288"/>
              <a:buFont typeface="Franklin Gothic"/>
              <a:buAutoNum type="romanLcPeriod"/>
            </a:pPr>
            <a:r>
              <a:rPr b="1" lang="en-US" sz="1500">
                <a:latin typeface="Times New Roman"/>
                <a:ea typeface="Times New Roman"/>
                <a:cs typeface="Times New Roman"/>
                <a:sym typeface="Times New Roman"/>
              </a:rPr>
              <a:t>Team Leaders</a:t>
            </a:r>
            <a:r>
              <a:rPr lang="en-US">
                <a:latin typeface="Times New Roman"/>
                <a:ea typeface="Times New Roman"/>
                <a:cs typeface="Times New Roman"/>
                <a:sym typeface="Times New Roman"/>
              </a:rPr>
              <a:t>: Monitor their team members' well-being and address burnout proactively. </a:t>
            </a:r>
            <a:endParaRPr>
              <a:latin typeface="Times New Roman"/>
              <a:ea typeface="Times New Roman"/>
              <a:cs typeface="Times New Roman"/>
              <a:sym typeface="Times New Roman"/>
            </a:endParaRPr>
          </a:p>
          <a:p>
            <a:pPr indent="-400050" lvl="1" marL="857250" rtl="0" algn="l">
              <a:spcBef>
                <a:spcPts val="880"/>
              </a:spcBef>
              <a:spcAft>
                <a:spcPts val="0"/>
              </a:spcAft>
              <a:buSzPts val="1288"/>
              <a:buFont typeface="Franklin Gothic"/>
              <a:buAutoNum type="romanLcPeriod"/>
            </a:pPr>
            <a:r>
              <a:rPr b="1" lang="en-US" sz="1500">
                <a:latin typeface="Times New Roman"/>
                <a:ea typeface="Times New Roman"/>
                <a:cs typeface="Times New Roman"/>
                <a:sym typeface="Times New Roman"/>
              </a:rPr>
              <a:t>Department Heads</a:t>
            </a:r>
            <a:r>
              <a:rPr lang="en-US" sz="1500">
                <a:latin typeface="Times New Roman"/>
                <a:ea typeface="Times New Roman"/>
                <a:cs typeface="Times New Roman"/>
                <a:sym typeface="Times New Roman"/>
              </a:rPr>
              <a:t>:</a:t>
            </a:r>
            <a:r>
              <a:rPr lang="en-US">
                <a:latin typeface="Times New Roman"/>
                <a:ea typeface="Times New Roman"/>
                <a:cs typeface="Times New Roman"/>
                <a:sym typeface="Times New Roman"/>
              </a:rPr>
              <a:t> Implement department-wide changes to reduce burnout risks.</a:t>
            </a:r>
            <a:endParaRPr>
              <a:latin typeface="Times New Roman"/>
              <a:ea typeface="Times New Roman"/>
              <a:cs typeface="Times New Roman"/>
              <a:sym typeface="Times New Roman"/>
            </a:endParaRPr>
          </a:p>
          <a:p>
            <a:pPr indent="-318700" lvl="0" marL="306000" rtl="0" algn="l">
              <a:lnSpc>
                <a:spcPct val="110000"/>
              </a:lnSpc>
              <a:spcBef>
                <a:spcPts val="880"/>
              </a:spcBef>
              <a:spcAft>
                <a:spcPts val="0"/>
              </a:spcAft>
              <a:buSzPts val="1488"/>
              <a:buFont typeface="Franklin Gothic"/>
              <a:buAutoNum type="arabicPeriod"/>
            </a:pPr>
            <a:r>
              <a:rPr b="1" lang="en-US" sz="1600" u="sng">
                <a:latin typeface="Times New Roman"/>
                <a:ea typeface="Times New Roman"/>
                <a:cs typeface="Times New Roman"/>
                <a:sym typeface="Times New Roman"/>
              </a:rPr>
              <a:t>Employee Assistance Programs (EAP)</a:t>
            </a:r>
            <a:r>
              <a:rPr lang="en-US" sz="1600" u="sng">
                <a:latin typeface="Times New Roman"/>
                <a:ea typeface="Times New Roman"/>
                <a:cs typeface="Times New Roman"/>
                <a:sym typeface="Times New Roman"/>
              </a:rPr>
              <a:t>:</a:t>
            </a:r>
            <a:endParaRPr sz="1900" u="sng">
              <a:latin typeface="Times New Roman"/>
              <a:ea typeface="Times New Roman"/>
              <a:cs typeface="Times New Roman"/>
              <a:sym typeface="Times New Roman"/>
            </a:endParaRPr>
          </a:p>
          <a:p>
            <a:pPr indent="-400050" lvl="1" marL="857250" rtl="0" algn="l">
              <a:spcBef>
                <a:spcPts val="880"/>
              </a:spcBef>
              <a:spcAft>
                <a:spcPts val="0"/>
              </a:spcAft>
              <a:buSzPts val="1288"/>
              <a:buFont typeface="Franklin Gothic"/>
              <a:buAutoNum type="romanLcPeriod"/>
            </a:pPr>
            <a:r>
              <a:rPr b="1" lang="en-US" sz="1500">
                <a:latin typeface="Times New Roman"/>
                <a:ea typeface="Times New Roman"/>
                <a:cs typeface="Times New Roman"/>
                <a:sym typeface="Times New Roman"/>
              </a:rPr>
              <a:t>EAP Coordinators</a:t>
            </a:r>
            <a:r>
              <a:rPr lang="en-US" sz="1500">
                <a:latin typeface="Times New Roman"/>
                <a:ea typeface="Times New Roman"/>
                <a:cs typeface="Times New Roman"/>
                <a:sym typeface="Times New Roman"/>
              </a:rPr>
              <a:t>:</a:t>
            </a:r>
            <a:r>
              <a:rPr lang="en-US">
                <a:latin typeface="Times New Roman"/>
                <a:ea typeface="Times New Roman"/>
                <a:cs typeface="Times New Roman"/>
                <a:sym typeface="Times New Roman"/>
              </a:rPr>
              <a:t> Tailor support services and counseling based on the burnout risk data.</a:t>
            </a:r>
            <a:endParaRPr>
              <a:latin typeface="Times New Roman"/>
              <a:ea typeface="Times New Roman"/>
              <a:cs typeface="Times New Roman"/>
              <a:sym typeface="Times New Roman"/>
            </a:endParaRPr>
          </a:p>
          <a:p>
            <a:pPr indent="-318700" lvl="0" marL="306000" rtl="0" algn="l">
              <a:lnSpc>
                <a:spcPct val="110000"/>
              </a:lnSpc>
              <a:spcBef>
                <a:spcPts val="880"/>
              </a:spcBef>
              <a:spcAft>
                <a:spcPts val="0"/>
              </a:spcAft>
              <a:buSzPts val="1488"/>
              <a:buFont typeface="Franklin Gothic"/>
              <a:buAutoNum type="arabicPeriod"/>
            </a:pPr>
            <a:r>
              <a:rPr b="1" lang="en-US" sz="1600" u="sng">
                <a:latin typeface="Times New Roman"/>
                <a:ea typeface="Times New Roman"/>
                <a:cs typeface="Times New Roman"/>
                <a:sym typeface="Times New Roman"/>
              </a:rPr>
              <a:t>Data Analysts and IT Departments</a:t>
            </a:r>
            <a:r>
              <a:rPr lang="en-US" sz="1600" u="sng">
                <a:latin typeface="Times New Roman"/>
                <a:ea typeface="Times New Roman"/>
                <a:cs typeface="Times New Roman"/>
                <a:sym typeface="Times New Roman"/>
              </a:rPr>
              <a:t>:</a:t>
            </a:r>
            <a:endParaRPr sz="1900" u="sng">
              <a:latin typeface="Times New Roman"/>
              <a:ea typeface="Times New Roman"/>
              <a:cs typeface="Times New Roman"/>
              <a:sym typeface="Times New Roman"/>
            </a:endParaRPr>
          </a:p>
          <a:p>
            <a:pPr indent="-400050" lvl="1" marL="857250" rtl="0" algn="l">
              <a:spcBef>
                <a:spcPts val="880"/>
              </a:spcBef>
              <a:spcAft>
                <a:spcPts val="0"/>
              </a:spcAft>
              <a:buSzPts val="1288"/>
              <a:buFont typeface="Franklin Gothic"/>
              <a:buAutoNum type="romanLcPeriod"/>
            </a:pPr>
            <a:r>
              <a:rPr b="1" lang="en-US" sz="1600">
                <a:latin typeface="Times New Roman"/>
                <a:ea typeface="Times New Roman"/>
                <a:cs typeface="Times New Roman"/>
                <a:sym typeface="Times New Roman"/>
              </a:rPr>
              <a:t>Data Scientists and Analysts</a:t>
            </a:r>
            <a:r>
              <a:rPr lang="en-US" sz="1600">
                <a:latin typeface="Times New Roman"/>
                <a:ea typeface="Times New Roman"/>
                <a:cs typeface="Times New Roman"/>
                <a:sym typeface="Times New Roman"/>
              </a:rPr>
              <a:t>:</a:t>
            </a:r>
            <a:r>
              <a:rPr lang="en-US">
                <a:latin typeface="Times New Roman"/>
                <a:ea typeface="Times New Roman"/>
                <a:cs typeface="Times New Roman"/>
                <a:sym typeface="Times New Roman"/>
              </a:rPr>
              <a:t> Develop, refine, and maintain the burnout prediction </a:t>
            </a:r>
            <a:endParaRPr>
              <a:latin typeface="Times New Roman"/>
              <a:ea typeface="Times New Roman"/>
              <a:cs typeface="Times New Roman"/>
              <a:sym typeface="Times New Roman"/>
            </a:endParaRPr>
          </a:p>
          <a:p>
            <a:pPr indent="0" lvl="0" marL="630000" rtl="0" algn="l">
              <a:spcBef>
                <a:spcPts val="880"/>
              </a:spcBef>
              <a:spcAft>
                <a:spcPts val="0"/>
              </a:spcAft>
              <a:buNone/>
            </a:pPr>
            <a:r>
              <a:rPr lang="en-US">
                <a:latin typeface="Times New Roman"/>
                <a:ea typeface="Times New Roman"/>
                <a:cs typeface="Times New Roman"/>
                <a:sym typeface="Times New Roman"/>
              </a:rPr>
              <a:t>     model.</a:t>
            </a:r>
            <a:endParaRPr>
              <a:latin typeface="Times New Roman"/>
              <a:ea typeface="Times New Roman"/>
              <a:cs typeface="Times New Roman"/>
              <a:sym typeface="Times New Roman"/>
            </a:endParaRPr>
          </a:p>
          <a:p>
            <a:pPr indent="-400050" lvl="1" marL="857250" rtl="0" algn="l">
              <a:spcBef>
                <a:spcPts val="880"/>
              </a:spcBef>
              <a:spcAft>
                <a:spcPts val="0"/>
              </a:spcAft>
              <a:buSzPts val="1288"/>
              <a:buFont typeface="Franklin Gothic"/>
              <a:buAutoNum type="romanLcPeriod"/>
            </a:pPr>
            <a:r>
              <a:rPr b="1" lang="en-US" sz="1500">
                <a:latin typeface="Times New Roman"/>
                <a:ea typeface="Times New Roman"/>
                <a:cs typeface="Times New Roman"/>
                <a:sym typeface="Times New Roman"/>
              </a:rPr>
              <a:t>IT Support:</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 Ensure the technical infrastructure supports the data collection and analysis process.</a:t>
            </a:r>
            <a:endParaRPr>
              <a:latin typeface="Times New Roman"/>
              <a:ea typeface="Times New Roman"/>
              <a:cs typeface="Times New Roman"/>
              <a:sym typeface="Times New Roman"/>
            </a:endParaRPr>
          </a:p>
          <a:p>
            <a:pPr indent="-318700" lvl="0" marL="306000" rtl="0" algn="l">
              <a:lnSpc>
                <a:spcPct val="110000"/>
              </a:lnSpc>
              <a:spcBef>
                <a:spcPts val="880"/>
              </a:spcBef>
              <a:spcAft>
                <a:spcPts val="0"/>
              </a:spcAft>
              <a:buSzPts val="1488"/>
              <a:buFont typeface="Franklin Gothic"/>
              <a:buAutoNum type="arabicPeriod"/>
            </a:pPr>
            <a:r>
              <a:rPr b="1" lang="en-US" sz="1600" u="sng">
                <a:latin typeface="Times New Roman"/>
                <a:ea typeface="Times New Roman"/>
                <a:cs typeface="Times New Roman"/>
                <a:sym typeface="Times New Roman"/>
              </a:rPr>
              <a:t>Employees</a:t>
            </a:r>
            <a:r>
              <a:rPr lang="en-US" sz="1600" u="sng">
                <a:latin typeface="Times New Roman"/>
                <a:ea typeface="Times New Roman"/>
                <a:cs typeface="Times New Roman"/>
                <a:sym typeface="Times New Roman"/>
              </a:rPr>
              <a:t>:</a:t>
            </a:r>
            <a:endParaRPr sz="1900" u="sng">
              <a:latin typeface="Times New Roman"/>
              <a:ea typeface="Times New Roman"/>
              <a:cs typeface="Times New Roman"/>
              <a:sym typeface="Times New Roman"/>
            </a:endParaRPr>
          </a:p>
          <a:p>
            <a:pPr indent="-400050" lvl="1" marL="857250" rtl="0" algn="l">
              <a:spcBef>
                <a:spcPts val="880"/>
              </a:spcBef>
              <a:spcAft>
                <a:spcPts val="0"/>
              </a:spcAft>
              <a:buSzPts val="1288"/>
              <a:buFont typeface="Franklin Gothic"/>
              <a:buAutoNum type="romanLcPeriod"/>
            </a:pPr>
            <a:r>
              <a:rPr b="1" lang="en-US" sz="1500">
                <a:latin typeface="Times New Roman"/>
                <a:ea typeface="Times New Roman"/>
                <a:cs typeface="Times New Roman"/>
                <a:sym typeface="Times New Roman"/>
              </a:rPr>
              <a:t>Self-awareness</a:t>
            </a:r>
            <a:r>
              <a:rPr lang="en-US" sz="1500">
                <a:latin typeface="Times New Roman"/>
                <a:ea typeface="Times New Roman"/>
                <a:cs typeface="Times New Roman"/>
                <a:sym typeface="Times New Roman"/>
              </a:rPr>
              <a:t>:</a:t>
            </a:r>
            <a:r>
              <a:rPr lang="en-US">
                <a:latin typeface="Times New Roman"/>
                <a:ea typeface="Times New Roman"/>
                <a:cs typeface="Times New Roman"/>
                <a:sym typeface="Times New Roman"/>
              </a:rPr>
              <a:t> Employees may have access to personal burnout risk assessments and resources to manage stress and seek support.</a:t>
            </a:r>
            <a:endParaRPr>
              <a:latin typeface="Times New Roman"/>
              <a:ea typeface="Times New Roman"/>
              <a:cs typeface="Times New Roman"/>
              <a:sym typeface="Times New Roman"/>
            </a:endParaRPr>
          </a:p>
          <a:p>
            <a:pPr indent="-224212" lvl="0" marL="306000" rtl="0" algn="l">
              <a:lnSpc>
                <a:spcPct val="110000"/>
              </a:lnSpc>
              <a:spcBef>
                <a:spcPts val="880"/>
              </a:spcBef>
              <a:spcAft>
                <a:spcPts val="0"/>
              </a:spcAft>
              <a:buSzPts val="1288"/>
              <a:buNone/>
            </a:pPr>
            <a:r>
              <a:t/>
            </a:r>
            <a:endParaRPr sz="1400">
              <a:latin typeface="Bodoni"/>
              <a:ea typeface="Bodoni"/>
              <a:cs typeface="Bodoni"/>
              <a:sym typeface="Bodoni"/>
            </a:endParaRPr>
          </a:p>
        </p:txBody>
      </p:sp>
      <p:pic>
        <p:nvPicPr>
          <p:cNvPr descr="What is business organization and how to apply it to my company? | MBA  Notesworld" id="128" name="Google Shape;128;p5"/>
          <p:cNvPicPr preferRelativeResize="0"/>
          <p:nvPr/>
        </p:nvPicPr>
        <p:blipFill>
          <a:blip r:embed="rId3">
            <a:alphaModFix/>
          </a:blip>
          <a:stretch>
            <a:fillRect/>
          </a:stretch>
        </p:blipFill>
        <p:spPr>
          <a:xfrm>
            <a:off x="8177050" y="2802050"/>
            <a:ext cx="3601774" cy="2688700"/>
          </a:xfrm>
          <a:prstGeom prst="rect">
            <a:avLst/>
          </a:prstGeom>
          <a:noFill/>
          <a:ln>
            <a:noFill/>
          </a:ln>
        </p:spPr>
      </p:pic>
      <p:sp>
        <p:nvSpPr>
          <p:cNvPr id="129" name="Google Shape;129;p5"/>
          <p:cNvSpPr txBox="1"/>
          <p:nvPr/>
        </p:nvSpPr>
        <p:spPr>
          <a:xfrm>
            <a:off x="8231882" y="2867528"/>
            <a:ext cx="1079400" cy="128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581193" y="729658"/>
            <a:ext cx="11029616" cy="77261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F3F3F"/>
              </a:buClr>
              <a:buSzPts val="3200"/>
              <a:buFont typeface="Franklin Gothic"/>
              <a:buNone/>
            </a:pPr>
            <a:br>
              <a:rPr lang="en-US" sz="3200"/>
            </a:br>
            <a:r>
              <a:rPr b="1" lang="en-US" sz="3200"/>
              <a:t>             </a:t>
            </a:r>
            <a:r>
              <a:rPr b="1" lang="en-US" sz="3200">
                <a:latin typeface="Times New Roman"/>
                <a:ea typeface="Times New Roman"/>
                <a:cs typeface="Times New Roman"/>
                <a:sym typeface="Times New Roman"/>
              </a:rPr>
              <a:t>SOLUTION AND ITS VALUE PROPOSITION</a:t>
            </a:r>
            <a:endParaRPr b="1" sz="3200">
              <a:latin typeface="Times New Roman"/>
              <a:ea typeface="Times New Roman"/>
              <a:cs typeface="Times New Roman"/>
              <a:sym typeface="Times New Roman"/>
            </a:endParaRPr>
          </a:p>
        </p:txBody>
      </p:sp>
      <p:sp>
        <p:nvSpPr>
          <p:cNvPr id="135" name="Google Shape;135;p6"/>
          <p:cNvSpPr txBox="1"/>
          <p:nvPr>
            <p:ph idx="1" type="body"/>
          </p:nvPr>
        </p:nvSpPr>
        <p:spPr>
          <a:xfrm>
            <a:off x="581193" y="2235199"/>
            <a:ext cx="9517847" cy="389145"/>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2208"/>
              <a:buNone/>
            </a:pPr>
            <a:r>
              <a:rPr lang="en-US" sz="1800">
                <a:latin typeface="Times New Roman"/>
                <a:ea typeface="Times New Roman"/>
                <a:cs typeface="Times New Roman"/>
                <a:sym typeface="Times New Roman"/>
              </a:rPr>
              <a:t>The solution involves developing a predictive model using machine learning and Linear Regression &amp; Linear SVM techniques to identify employees at risk of burnout. This model will analyze various factors contributing to burnout and provide actionable insights to stakeholders within the organization.</a:t>
            </a:r>
            <a:endParaRPr b="1" sz="2200">
              <a:latin typeface="Times New Roman"/>
              <a:ea typeface="Times New Roman"/>
              <a:cs typeface="Times New Roman"/>
              <a:sym typeface="Times New Roman"/>
            </a:endParaRPr>
          </a:p>
        </p:txBody>
      </p:sp>
      <p:sp>
        <p:nvSpPr>
          <p:cNvPr id="136" name="Google Shape;136;p6"/>
          <p:cNvSpPr txBox="1"/>
          <p:nvPr>
            <p:ph idx="2" type="body"/>
          </p:nvPr>
        </p:nvSpPr>
        <p:spPr>
          <a:xfrm>
            <a:off x="581200" y="2802026"/>
            <a:ext cx="6723900" cy="29649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t/>
            </a:r>
            <a:endParaRPr>
              <a:solidFill>
                <a:schemeClr val="dk1"/>
              </a:solidFill>
              <a:highlight>
                <a:srgbClr val="F5F5F5"/>
              </a:highlight>
              <a:latin typeface="Times New Roman"/>
              <a:ea typeface="Times New Roman"/>
              <a:cs typeface="Times New Roman"/>
              <a:sym typeface="Times New Roman"/>
            </a:endParaRPr>
          </a:p>
          <a:p>
            <a:pPr indent="-292792" lvl="0" marL="306000" rtl="0" algn="l">
              <a:lnSpc>
                <a:spcPct val="110000"/>
              </a:lnSpc>
              <a:spcBef>
                <a:spcPts val="0"/>
              </a:spcBef>
              <a:spcAft>
                <a:spcPts val="0"/>
              </a:spcAft>
              <a:buSzPts val="2000"/>
              <a:buFont typeface="Times New Roman"/>
              <a:buChar char="•"/>
            </a:pPr>
            <a:r>
              <a:rPr b="1" lang="en-US" sz="2000" u="sng">
                <a:latin typeface="Times New Roman"/>
                <a:ea typeface="Times New Roman"/>
                <a:cs typeface="Times New Roman"/>
                <a:sym typeface="Times New Roman"/>
              </a:rPr>
              <a:t>Linear Regression</a:t>
            </a: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 It is a type of Supervised Machine Learning algorithm that computes the linear relationship between the dependent variable and one or more independent features by fitting a linear equation to observed data. </a:t>
            </a:r>
            <a:endParaRPr sz="2000">
              <a:latin typeface="Times New Roman"/>
              <a:ea typeface="Times New Roman"/>
              <a:cs typeface="Times New Roman"/>
              <a:sym typeface="Times New Roman"/>
            </a:endParaRPr>
          </a:p>
          <a:p>
            <a:pPr indent="-292792" lvl="0" marL="306000" rtl="0" algn="l">
              <a:lnSpc>
                <a:spcPct val="11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There are 2 types of Linear Regression:​   	</a:t>
            </a:r>
            <a:endParaRPr sz="2000">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lang="en-US" sz="2000">
                <a:latin typeface="Times New Roman"/>
                <a:ea typeface="Times New Roman"/>
                <a:cs typeface="Times New Roman"/>
                <a:sym typeface="Times New Roman"/>
              </a:rPr>
              <a:t>     1. Simple Linear Regression.​    	</a:t>
            </a:r>
            <a:endParaRPr sz="2000">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lang="en-US" sz="2000">
                <a:latin typeface="Times New Roman"/>
                <a:ea typeface="Times New Roman"/>
                <a:cs typeface="Times New Roman"/>
                <a:sym typeface="Times New Roman"/>
              </a:rPr>
              <a:t>     2. Multiple Linear Regression.​ </a:t>
            </a:r>
            <a:endParaRPr sz="2000">
              <a:latin typeface="Times New Roman"/>
              <a:ea typeface="Times New Roman"/>
              <a:cs typeface="Times New Roman"/>
              <a:sym typeface="Times New Roman"/>
            </a:endParaRPr>
          </a:p>
          <a:p>
            <a:pPr indent="-292792" lvl="0" marL="306000" rtl="0" algn="l">
              <a:lnSpc>
                <a:spcPct val="110000"/>
              </a:lnSpc>
              <a:spcBef>
                <a:spcPts val="0"/>
              </a:spcBef>
              <a:spcAft>
                <a:spcPts val="0"/>
              </a:spcAft>
              <a:buSzPts val="2000"/>
              <a:buFont typeface="Times New Roman"/>
              <a:buChar char="•"/>
            </a:pPr>
            <a:r>
              <a:rPr b="1" lang="en-US" sz="2000" u="sng">
                <a:latin typeface="Times New Roman"/>
                <a:ea typeface="Times New Roman"/>
                <a:cs typeface="Times New Roman"/>
                <a:sym typeface="Times New Roman"/>
              </a:rPr>
              <a:t>Support Vector Machine </a:t>
            </a:r>
            <a:r>
              <a:rPr b="1" lang="en-US" sz="2000">
                <a:latin typeface="Times New Roman"/>
                <a:ea typeface="Times New Roman"/>
                <a:cs typeface="Times New Roman"/>
                <a:sym typeface="Times New Roman"/>
              </a:rPr>
              <a:t>:</a:t>
            </a:r>
            <a:r>
              <a:rPr lang="en-US" sz="2000">
                <a:latin typeface="Times New Roman"/>
                <a:ea typeface="Times New Roman"/>
                <a:cs typeface="Times New Roman"/>
                <a:sym typeface="Times New Roman"/>
              </a:rPr>
              <a:t>  Support Vector Machine (SVM) is a  Supervised Machine Learning algorithm used for both classification and regression.​</a:t>
            </a:r>
            <a:endParaRPr sz="2000">
              <a:latin typeface="Times New Roman"/>
              <a:ea typeface="Times New Roman"/>
              <a:cs typeface="Times New Roman"/>
              <a:sym typeface="Times New Roman"/>
            </a:endParaRPr>
          </a:p>
        </p:txBody>
      </p:sp>
      <p:pic>
        <p:nvPicPr>
          <p:cNvPr descr="Linear Regression in Machine learning - GeeksforGeeks" id="137" name="Google Shape;137;p6"/>
          <p:cNvPicPr preferRelativeResize="0"/>
          <p:nvPr/>
        </p:nvPicPr>
        <p:blipFill>
          <a:blip r:embed="rId3">
            <a:alphaModFix/>
          </a:blip>
          <a:stretch>
            <a:fillRect/>
          </a:stretch>
        </p:blipFill>
        <p:spPr>
          <a:xfrm>
            <a:off x="7236600" y="2885675"/>
            <a:ext cx="4374200" cy="3300874"/>
          </a:xfrm>
          <a:prstGeom prst="rect">
            <a:avLst/>
          </a:prstGeom>
          <a:noFill/>
          <a:ln>
            <a:noFill/>
          </a:ln>
        </p:spPr>
      </p:pic>
      <p:sp>
        <p:nvSpPr>
          <p:cNvPr id="138" name="Google Shape;138;p6"/>
          <p:cNvSpPr txBox="1"/>
          <p:nvPr/>
        </p:nvSpPr>
        <p:spPr>
          <a:xfrm>
            <a:off x="7632252" y="3285992"/>
            <a:ext cx="668400" cy="145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995898" y="716450"/>
            <a:ext cx="13538100" cy="5373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latin typeface="Times New Roman"/>
                <a:ea typeface="Times New Roman"/>
                <a:cs typeface="Times New Roman"/>
                <a:sym typeface="Times New Roman"/>
              </a:rPr>
              <a:t> </a:t>
            </a:r>
            <a:r>
              <a:rPr b="1" lang="en-US" sz="2900">
                <a:latin typeface="Times New Roman"/>
                <a:ea typeface="Times New Roman"/>
                <a:cs typeface="Times New Roman"/>
                <a:sym typeface="Times New Roman"/>
              </a:rPr>
              <a:t>                                   </a:t>
            </a:r>
            <a:r>
              <a:rPr b="1" lang="en-US" sz="2900">
                <a:latin typeface="Times New Roman"/>
                <a:ea typeface="Times New Roman"/>
                <a:cs typeface="Times New Roman"/>
                <a:sym typeface="Times New Roman"/>
              </a:rPr>
              <a:t>VALUE PROPOSITION</a:t>
            </a:r>
            <a:endParaRPr b="1" sz="2900">
              <a:latin typeface="Times New Roman"/>
              <a:ea typeface="Times New Roman"/>
              <a:cs typeface="Times New Roman"/>
              <a:sym typeface="Times New Roman"/>
            </a:endParaRPr>
          </a:p>
        </p:txBody>
      </p:sp>
      <p:sp>
        <p:nvSpPr>
          <p:cNvPr id="145" name="Google Shape;145;p7"/>
          <p:cNvSpPr txBox="1"/>
          <p:nvPr>
            <p:ph idx="1" type="body"/>
          </p:nvPr>
        </p:nvSpPr>
        <p:spPr>
          <a:xfrm>
            <a:off x="242450" y="1138175"/>
            <a:ext cx="11835900" cy="55683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10000"/>
              </a:lnSpc>
              <a:spcBef>
                <a:spcPts val="0"/>
              </a:spcBef>
              <a:spcAft>
                <a:spcPts val="0"/>
              </a:spcAft>
              <a:buSzPct val="92000"/>
              <a:buNone/>
            </a:pPr>
            <a:r>
              <a:rPr b="1" lang="en-US">
                <a:latin typeface="Bodoni"/>
                <a:ea typeface="Bodoni"/>
                <a:cs typeface="Bodoni"/>
                <a:sym typeface="Bodoni"/>
              </a:rPr>
              <a:t>  </a:t>
            </a:r>
            <a:endParaRPr b="1">
              <a:latin typeface="Bodoni"/>
              <a:ea typeface="Bodoni"/>
              <a:cs typeface="Bodoni"/>
              <a:sym typeface="Bodoni"/>
            </a:endParaRPr>
          </a:p>
          <a:p>
            <a:pPr indent="-296452" lvl="0" marL="306000" rtl="0" algn="l">
              <a:lnSpc>
                <a:spcPct val="110000"/>
              </a:lnSpc>
              <a:spcBef>
                <a:spcPts val="914"/>
              </a:spcBef>
              <a:spcAft>
                <a:spcPts val="0"/>
              </a:spcAft>
              <a:buSzPct val="92478"/>
              <a:buFont typeface="Franklin Gothic"/>
              <a:buAutoNum type="arabicPeriod"/>
            </a:pPr>
            <a:r>
              <a:rPr b="1" lang="en-US" sz="1808" u="sng">
                <a:latin typeface="Times New Roman"/>
                <a:ea typeface="Times New Roman"/>
                <a:cs typeface="Times New Roman"/>
                <a:sym typeface="Times New Roman"/>
              </a:rPr>
              <a:t>Proactive Burnout Prevention</a:t>
            </a:r>
            <a:r>
              <a:rPr lang="en-US" sz="1808" u="sng">
                <a:latin typeface="Times New Roman"/>
                <a:ea typeface="Times New Roman"/>
                <a:cs typeface="Times New Roman"/>
                <a:sym typeface="Times New Roman"/>
              </a:rPr>
              <a:t>:</a:t>
            </a:r>
            <a:endParaRPr sz="1808" u="sng">
              <a:latin typeface="Times New Roman"/>
              <a:ea typeface="Times New Roman"/>
              <a:cs typeface="Times New Roman"/>
              <a:sym typeface="Times New Roman"/>
            </a:endParaRPr>
          </a:p>
          <a:p>
            <a:pPr indent="-273481" lvl="1" marL="742950" rtl="0" algn="l">
              <a:spcBef>
                <a:spcPts val="859"/>
              </a:spcBef>
              <a:spcAft>
                <a:spcPts val="0"/>
              </a:spcAft>
              <a:buSzPct val="79692"/>
              <a:buFont typeface="Franklin Gothic"/>
              <a:buAutoNum type="arabicPeriod"/>
            </a:pPr>
            <a:r>
              <a:rPr b="1" lang="en-US" sz="1616">
                <a:latin typeface="Times New Roman"/>
                <a:ea typeface="Times New Roman"/>
                <a:cs typeface="Times New Roman"/>
                <a:sym typeface="Times New Roman"/>
              </a:rPr>
              <a:t>Early Detection</a:t>
            </a:r>
            <a:r>
              <a:rPr lang="en-US" sz="1616">
                <a:latin typeface="Times New Roman"/>
                <a:ea typeface="Times New Roman"/>
                <a:cs typeface="Times New Roman"/>
                <a:sym typeface="Times New Roman"/>
              </a:rPr>
              <a:t>:</a:t>
            </a:r>
            <a:r>
              <a:rPr lang="en-US">
                <a:latin typeface="Times New Roman"/>
                <a:ea typeface="Times New Roman"/>
                <a:cs typeface="Times New Roman"/>
                <a:sym typeface="Times New Roman"/>
              </a:rPr>
              <a:t> </a:t>
            </a:r>
            <a:r>
              <a:rPr lang="en-US" sz="1517">
                <a:latin typeface="Times New Roman"/>
                <a:ea typeface="Times New Roman"/>
                <a:cs typeface="Times New Roman"/>
                <a:sym typeface="Times New Roman"/>
              </a:rPr>
              <a:t>Identify employees at risk of burnout before it becomes severe, enabling timely interventions.</a:t>
            </a:r>
            <a:endParaRPr sz="1517">
              <a:latin typeface="Times New Roman"/>
              <a:ea typeface="Times New Roman"/>
              <a:cs typeface="Times New Roman"/>
              <a:sym typeface="Times New Roman"/>
            </a:endParaRPr>
          </a:p>
          <a:p>
            <a:pPr indent="-273481" lvl="1" marL="742950" rtl="0" algn="l">
              <a:spcBef>
                <a:spcPts val="859"/>
              </a:spcBef>
              <a:spcAft>
                <a:spcPts val="0"/>
              </a:spcAft>
              <a:buSzPct val="79692"/>
              <a:buFont typeface="Franklin Gothic"/>
              <a:buAutoNum type="arabicPeriod"/>
            </a:pPr>
            <a:r>
              <a:rPr b="1" lang="en-US" sz="1616">
                <a:latin typeface="Times New Roman"/>
                <a:ea typeface="Times New Roman"/>
                <a:cs typeface="Times New Roman"/>
                <a:sym typeface="Times New Roman"/>
              </a:rPr>
              <a:t>Reduced Absenteeism and Turnover</a:t>
            </a:r>
            <a:r>
              <a:rPr lang="en-US" sz="1616">
                <a:latin typeface="Times New Roman"/>
                <a:ea typeface="Times New Roman"/>
                <a:cs typeface="Times New Roman"/>
                <a:sym typeface="Times New Roman"/>
              </a:rPr>
              <a:t>:</a:t>
            </a:r>
            <a:r>
              <a:rPr lang="en-US">
                <a:latin typeface="Times New Roman"/>
                <a:ea typeface="Times New Roman"/>
                <a:cs typeface="Times New Roman"/>
                <a:sym typeface="Times New Roman"/>
              </a:rPr>
              <a:t> </a:t>
            </a:r>
            <a:r>
              <a:rPr lang="en-US" sz="1517">
                <a:latin typeface="Times New Roman"/>
                <a:ea typeface="Times New Roman"/>
                <a:cs typeface="Times New Roman"/>
                <a:sym typeface="Times New Roman"/>
              </a:rPr>
              <a:t>By addressing burnout early, reduce the rates of absenteeism and employee turnover.</a:t>
            </a:r>
            <a:endParaRPr sz="1517">
              <a:latin typeface="Times New Roman"/>
              <a:ea typeface="Times New Roman"/>
              <a:cs typeface="Times New Roman"/>
              <a:sym typeface="Times New Roman"/>
            </a:endParaRPr>
          </a:p>
          <a:p>
            <a:pPr indent="-296452" lvl="0" marL="306000" rtl="0" algn="l">
              <a:lnSpc>
                <a:spcPct val="110000"/>
              </a:lnSpc>
              <a:spcBef>
                <a:spcPts val="914"/>
              </a:spcBef>
              <a:spcAft>
                <a:spcPts val="0"/>
              </a:spcAft>
              <a:buSzPct val="92478"/>
              <a:buFont typeface="Franklin Gothic"/>
              <a:buAutoNum type="arabicPeriod"/>
            </a:pPr>
            <a:r>
              <a:rPr b="1" lang="en-US" sz="1808" u="sng">
                <a:latin typeface="Times New Roman"/>
                <a:ea typeface="Times New Roman"/>
                <a:cs typeface="Times New Roman"/>
                <a:sym typeface="Times New Roman"/>
              </a:rPr>
              <a:t>Enhanced Employee Well-being:</a:t>
            </a:r>
            <a:endParaRPr b="1" sz="1808" u="sng">
              <a:latin typeface="Times New Roman"/>
              <a:ea typeface="Times New Roman"/>
              <a:cs typeface="Times New Roman"/>
              <a:sym typeface="Times New Roman"/>
            </a:endParaRPr>
          </a:p>
          <a:p>
            <a:pPr indent="-273481" lvl="1" marL="742950" rtl="0" algn="l">
              <a:spcBef>
                <a:spcPts val="859"/>
              </a:spcBef>
              <a:spcAft>
                <a:spcPts val="0"/>
              </a:spcAft>
              <a:buSzPct val="79692"/>
              <a:buFont typeface="Franklin Gothic"/>
              <a:buAutoNum type="arabicPeriod"/>
            </a:pPr>
            <a:r>
              <a:rPr b="1" lang="en-US" sz="1616">
                <a:latin typeface="Times New Roman"/>
                <a:ea typeface="Times New Roman"/>
                <a:cs typeface="Times New Roman"/>
                <a:sym typeface="Times New Roman"/>
              </a:rPr>
              <a:t>Improved Job Satisfaction</a:t>
            </a:r>
            <a:r>
              <a:rPr lang="en-US" sz="1616">
                <a:latin typeface="Times New Roman"/>
                <a:ea typeface="Times New Roman"/>
                <a:cs typeface="Times New Roman"/>
                <a:sym typeface="Times New Roman"/>
              </a:rPr>
              <a:t>:</a:t>
            </a:r>
            <a:r>
              <a:rPr lang="en-US" sz="1517">
                <a:latin typeface="Times New Roman"/>
                <a:ea typeface="Times New Roman"/>
                <a:cs typeface="Times New Roman"/>
                <a:sym typeface="Times New Roman"/>
              </a:rPr>
              <a:t> Increase employee satisfaction by addressing the root causes of burnout.</a:t>
            </a:r>
            <a:endParaRPr sz="1517">
              <a:latin typeface="Times New Roman"/>
              <a:ea typeface="Times New Roman"/>
              <a:cs typeface="Times New Roman"/>
              <a:sym typeface="Times New Roman"/>
            </a:endParaRPr>
          </a:p>
          <a:p>
            <a:pPr indent="-273481" lvl="1" marL="742950" rtl="0" algn="l">
              <a:spcBef>
                <a:spcPts val="859"/>
              </a:spcBef>
              <a:spcAft>
                <a:spcPts val="0"/>
              </a:spcAft>
              <a:buSzPct val="79692"/>
              <a:buFont typeface="Franklin Gothic"/>
              <a:buAutoNum type="arabicPeriod"/>
            </a:pPr>
            <a:r>
              <a:rPr b="1" lang="en-US" sz="1616">
                <a:latin typeface="Times New Roman"/>
                <a:ea typeface="Times New Roman"/>
                <a:cs typeface="Times New Roman"/>
                <a:sym typeface="Times New Roman"/>
              </a:rPr>
              <a:t>Better Work-Life Balance</a:t>
            </a:r>
            <a:r>
              <a:rPr lang="en-US" sz="1616">
                <a:latin typeface="Times New Roman"/>
                <a:ea typeface="Times New Roman"/>
                <a:cs typeface="Times New Roman"/>
                <a:sym typeface="Times New Roman"/>
              </a:rPr>
              <a:t>:</a:t>
            </a:r>
            <a:r>
              <a:rPr lang="en-US">
                <a:latin typeface="Times New Roman"/>
                <a:ea typeface="Times New Roman"/>
                <a:cs typeface="Times New Roman"/>
                <a:sym typeface="Times New Roman"/>
              </a:rPr>
              <a:t> </a:t>
            </a:r>
            <a:r>
              <a:rPr lang="en-US" sz="1517">
                <a:latin typeface="Times New Roman"/>
                <a:ea typeface="Times New Roman"/>
                <a:cs typeface="Times New Roman"/>
                <a:sym typeface="Times New Roman"/>
              </a:rPr>
              <a:t>Help employees achieve a healthier work-life balance through targeted interventions.</a:t>
            </a:r>
            <a:endParaRPr sz="1517">
              <a:latin typeface="Times New Roman"/>
              <a:ea typeface="Times New Roman"/>
              <a:cs typeface="Times New Roman"/>
              <a:sym typeface="Times New Roman"/>
            </a:endParaRPr>
          </a:p>
          <a:p>
            <a:pPr indent="-296452" lvl="0" marL="306000" rtl="0" algn="l">
              <a:lnSpc>
                <a:spcPct val="110000"/>
              </a:lnSpc>
              <a:spcBef>
                <a:spcPts val="914"/>
              </a:spcBef>
              <a:spcAft>
                <a:spcPts val="0"/>
              </a:spcAft>
              <a:buSzPct val="92478"/>
              <a:buFont typeface="Franklin Gothic"/>
              <a:buAutoNum type="arabicPeriod"/>
            </a:pPr>
            <a:r>
              <a:rPr b="1" lang="en-US" sz="1808" u="sng">
                <a:latin typeface="Times New Roman"/>
                <a:ea typeface="Times New Roman"/>
                <a:cs typeface="Times New Roman"/>
                <a:sym typeface="Times New Roman"/>
              </a:rPr>
              <a:t>Increased Productivity and Performance:</a:t>
            </a:r>
            <a:endParaRPr b="1" sz="1808" u="sng">
              <a:latin typeface="Times New Roman"/>
              <a:ea typeface="Times New Roman"/>
              <a:cs typeface="Times New Roman"/>
              <a:sym typeface="Times New Roman"/>
            </a:endParaRPr>
          </a:p>
          <a:p>
            <a:pPr indent="-273481" lvl="1" marL="742950" rtl="0" algn="l">
              <a:spcBef>
                <a:spcPts val="859"/>
              </a:spcBef>
              <a:spcAft>
                <a:spcPts val="0"/>
              </a:spcAft>
              <a:buSzPct val="79692"/>
              <a:buFont typeface="Franklin Gothic"/>
              <a:buAutoNum type="arabicPeriod"/>
            </a:pPr>
            <a:r>
              <a:rPr b="1" lang="en-US" sz="1616">
                <a:latin typeface="Times New Roman"/>
                <a:ea typeface="Times New Roman"/>
                <a:cs typeface="Times New Roman"/>
                <a:sym typeface="Times New Roman"/>
              </a:rPr>
              <a:t>Higher Productivity</a:t>
            </a:r>
            <a:r>
              <a:rPr lang="en-US" sz="1616">
                <a:latin typeface="Times New Roman"/>
                <a:ea typeface="Times New Roman"/>
                <a:cs typeface="Times New Roman"/>
                <a:sym typeface="Times New Roman"/>
              </a:rPr>
              <a:t>:</a:t>
            </a:r>
            <a:r>
              <a:rPr lang="en-US">
                <a:latin typeface="Times New Roman"/>
                <a:ea typeface="Times New Roman"/>
                <a:cs typeface="Times New Roman"/>
                <a:sym typeface="Times New Roman"/>
              </a:rPr>
              <a:t> </a:t>
            </a:r>
            <a:r>
              <a:rPr lang="en-US" sz="1517">
                <a:latin typeface="Times New Roman"/>
                <a:ea typeface="Times New Roman"/>
                <a:cs typeface="Times New Roman"/>
                <a:sym typeface="Times New Roman"/>
              </a:rPr>
              <a:t>Employees who are not burned out are more productive and engaged in their work.</a:t>
            </a:r>
            <a:endParaRPr sz="1517">
              <a:latin typeface="Times New Roman"/>
              <a:ea typeface="Times New Roman"/>
              <a:cs typeface="Times New Roman"/>
              <a:sym typeface="Times New Roman"/>
            </a:endParaRPr>
          </a:p>
          <a:p>
            <a:pPr indent="-273481" lvl="1" marL="742950" rtl="0" algn="l">
              <a:spcBef>
                <a:spcPts val="859"/>
              </a:spcBef>
              <a:spcAft>
                <a:spcPts val="0"/>
              </a:spcAft>
              <a:buSzPct val="79692"/>
              <a:buFont typeface="Franklin Gothic"/>
              <a:buAutoNum type="arabicPeriod"/>
            </a:pPr>
            <a:r>
              <a:rPr b="1" lang="en-US" sz="1616">
                <a:latin typeface="Times New Roman"/>
                <a:ea typeface="Times New Roman"/>
                <a:cs typeface="Times New Roman"/>
                <a:sym typeface="Times New Roman"/>
              </a:rPr>
              <a:t>Improved Performance</a:t>
            </a:r>
            <a:r>
              <a:rPr lang="en-US" sz="1616">
                <a:latin typeface="Times New Roman"/>
                <a:ea typeface="Times New Roman"/>
                <a:cs typeface="Times New Roman"/>
                <a:sym typeface="Times New Roman"/>
              </a:rPr>
              <a:t>:</a:t>
            </a:r>
            <a:r>
              <a:rPr lang="en-US">
                <a:latin typeface="Times New Roman"/>
                <a:ea typeface="Times New Roman"/>
                <a:cs typeface="Times New Roman"/>
                <a:sym typeface="Times New Roman"/>
              </a:rPr>
              <a:t> </a:t>
            </a:r>
            <a:r>
              <a:rPr lang="en-US" sz="1517">
                <a:latin typeface="Times New Roman"/>
                <a:ea typeface="Times New Roman"/>
                <a:cs typeface="Times New Roman"/>
                <a:sym typeface="Times New Roman"/>
              </a:rPr>
              <a:t>Enhanced employee performance through better mental and physical health.</a:t>
            </a:r>
            <a:endParaRPr sz="1517">
              <a:latin typeface="Times New Roman"/>
              <a:ea typeface="Times New Roman"/>
              <a:cs typeface="Times New Roman"/>
              <a:sym typeface="Times New Roman"/>
            </a:endParaRPr>
          </a:p>
          <a:p>
            <a:pPr indent="-296452" lvl="0" marL="306000" rtl="0" algn="l">
              <a:lnSpc>
                <a:spcPct val="110000"/>
              </a:lnSpc>
              <a:spcBef>
                <a:spcPts val="914"/>
              </a:spcBef>
              <a:spcAft>
                <a:spcPts val="0"/>
              </a:spcAft>
              <a:buSzPct val="92478"/>
              <a:buFont typeface="Franklin Gothic"/>
              <a:buAutoNum type="arabicPeriod"/>
            </a:pPr>
            <a:r>
              <a:rPr b="1" lang="en-US" sz="1808" u="sng">
                <a:latin typeface="Times New Roman"/>
                <a:ea typeface="Times New Roman"/>
                <a:cs typeface="Times New Roman"/>
                <a:sym typeface="Times New Roman"/>
              </a:rPr>
              <a:t>Data-Driven Decision Making</a:t>
            </a:r>
            <a:r>
              <a:rPr lang="en-US" sz="1808" u="sng">
                <a:latin typeface="Times New Roman"/>
                <a:ea typeface="Times New Roman"/>
                <a:cs typeface="Times New Roman"/>
                <a:sym typeface="Times New Roman"/>
              </a:rPr>
              <a:t>:</a:t>
            </a:r>
            <a:endParaRPr sz="1808" u="sng">
              <a:latin typeface="Times New Roman"/>
              <a:ea typeface="Times New Roman"/>
              <a:cs typeface="Times New Roman"/>
              <a:sym typeface="Times New Roman"/>
            </a:endParaRPr>
          </a:p>
          <a:p>
            <a:pPr indent="-273481" lvl="1" marL="742950" rtl="0" algn="l">
              <a:spcBef>
                <a:spcPts val="859"/>
              </a:spcBef>
              <a:spcAft>
                <a:spcPts val="0"/>
              </a:spcAft>
              <a:buSzPct val="79692"/>
              <a:buFont typeface="Franklin Gothic"/>
              <a:buAutoNum type="arabicPeriod"/>
            </a:pPr>
            <a:r>
              <a:rPr b="1" lang="en-US" sz="1616">
                <a:latin typeface="Times New Roman"/>
                <a:ea typeface="Times New Roman"/>
                <a:cs typeface="Times New Roman"/>
                <a:sym typeface="Times New Roman"/>
              </a:rPr>
              <a:t>Strategic Insights</a:t>
            </a:r>
            <a:r>
              <a:rPr lang="en-US" sz="1616">
                <a:latin typeface="Times New Roman"/>
                <a:ea typeface="Times New Roman"/>
                <a:cs typeface="Times New Roman"/>
                <a:sym typeface="Times New Roman"/>
              </a:rPr>
              <a:t>:</a:t>
            </a:r>
            <a:r>
              <a:rPr lang="en-US">
                <a:latin typeface="Times New Roman"/>
                <a:ea typeface="Times New Roman"/>
                <a:cs typeface="Times New Roman"/>
                <a:sym typeface="Times New Roman"/>
              </a:rPr>
              <a:t> </a:t>
            </a:r>
            <a:r>
              <a:rPr lang="en-US" sz="1517">
                <a:latin typeface="Times New Roman"/>
                <a:ea typeface="Times New Roman"/>
                <a:cs typeface="Times New Roman"/>
                <a:sym typeface="Times New Roman"/>
              </a:rPr>
              <a:t>Provide HR and management with data-driven insights to make informed decisions about employee well-being and organizational policies.</a:t>
            </a:r>
            <a:endParaRPr sz="1517">
              <a:latin typeface="Times New Roman"/>
              <a:ea typeface="Times New Roman"/>
              <a:cs typeface="Times New Roman"/>
              <a:sym typeface="Times New Roman"/>
            </a:endParaRPr>
          </a:p>
          <a:p>
            <a:pPr indent="-273481" lvl="1" marL="742950" rtl="0" algn="l">
              <a:spcBef>
                <a:spcPts val="859"/>
              </a:spcBef>
              <a:spcAft>
                <a:spcPts val="0"/>
              </a:spcAft>
              <a:buSzPct val="79692"/>
              <a:buFont typeface="Franklin Gothic"/>
              <a:buAutoNum type="arabicPeriod"/>
            </a:pPr>
            <a:r>
              <a:rPr b="1" lang="en-US" sz="1616">
                <a:latin typeface="Times New Roman"/>
                <a:ea typeface="Times New Roman"/>
                <a:cs typeface="Times New Roman"/>
                <a:sym typeface="Times New Roman"/>
              </a:rPr>
              <a:t>Resource Allocation</a:t>
            </a:r>
            <a:r>
              <a:rPr lang="en-US" sz="1616">
                <a:latin typeface="Times New Roman"/>
                <a:ea typeface="Times New Roman"/>
                <a:cs typeface="Times New Roman"/>
                <a:sym typeface="Times New Roman"/>
              </a:rPr>
              <a:t>:</a:t>
            </a:r>
            <a:r>
              <a:rPr lang="en-US">
                <a:latin typeface="Times New Roman"/>
                <a:ea typeface="Times New Roman"/>
                <a:cs typeface="Times New Roman"/>
                <a:sym typeface="Times New Roman"/>
              </a:rPr>
              <a:t> </a:t>
            </a:r>
            <a:r>
              <a:rPr lang="en-US" sz="1517">
                <a:latin typeface="Times New Roman"/>
                <a:ea typeface="Times New Roman"/>
                <a:cs typeface="Times New Roman"/>
                <a:sym typeface="Times New Roman"/>
              </a:rPr>
              <a:t>Optimize resource allocation by focusing efforts on high-risk areas and employees.</a:t>
            </a:r>
            <a:endParaRPr sz="1517">
              <a:latin typeface="Times New Roman"/>
              <a:ea typeface="Times New Roman"/>
              <a:cs typeface="Times New Roman"/>
              <a:sym typeface="Times New Roman"/>
            </a:endParaRPr>
          </a:p>
          <a:p>
            <a:pPr indent="-296452" lvl="0" marL="306000" rtl="0" algn="l">
              <a:lnSpc>
                <a:spcPct val="110000"/>
              </a:lnSpc>
              <a:spcBef>
                <a:spcPts val="914"/>
              </a:spcBef>
              <a:spcAft>
                <a:spcPts val="0"/>
              </a:spcAft>
              <a:buSzPct val="92478"/>
              <a:buFont typeface="Franklin Gothic"/>
              <a:buAutoNum type="arabicPeriod"/>
            </a:pPr>
            <a:r>
              <a:rPr b="1" lang="en-US" sz="1808" u="sng">
                <a:latin typeface="Times New Roman"/>
                <a:ea typeface="Times New Roman"/>
                <a:cs typeface="Times New Roman"/>
                <a:sym typeface="Times New Roman"/>
              </a:rPr>
              <a:t>Cost Savings:</a:t>
            </a:r>
            <a:endParaRPr b="1" sz="1808" u="sng">
              <a:latin typeface="Times New Roman"/>
              <a:ea typeface="Times New Roman"/>
              <a:cs typeface="Times New Roman"/>
              <a:sym typeface="Times New Roman"/>
            </a:endParaRPr>
          </a:p>
          <a:p>
            <a:pPr indent="-273481" lvl="1" marL="742950" rtl="0" algn="l">
              <a:spcBef>
                <a:spcPts val="859"/>
              </a:spcBef>
              <a:spcAft>
                <a:spcPts val="0"/>
              </a:spcAft>
              <a:buSzPct val="74285"/>
              <a:buFont typeface="Franklin Gothic"/>
              <a:buAutoNum type="arabicPeriod"/>
            </a:pPr>
            <a:r>
              <a:rPr b="1" lang="en-US" sz="1733">
                <a:latin typeface="Times New Roman"/>
                <a:ea typeface="Times New Roman"/>
                <a:cs typeface="Times New Roman"/>
                <a:sym typeface="Times New Roman"/>
              </a:rPr>
              <a:t>Lower Recruitment Costs</a:t>
            </a:r>
            <a:r>
              <a:rPr lang="en-US" sz="1733">
                <a:latin typeface="Times New Roman"/>
                <a:ea typeface="Times New Roman"/>
                <a:cs typeface="Times New Roman"/>
                <a:sym typeface="Times New Roman"/>
              </a:rPr>
              <a:t>: </a:t>
            </a:r>
            <a:r>
              <a:rPr lang="en-US" sz="1517">
                <a:latin typeface="Times New Roman"/>
                <a:ea typeface="Times New Roman"/>
                <a:cs typeface="Times New Roman"/>
                <a:sym typeface="Times New Roman"/>
              </a:rPr>
              <a:t>Save on recruitment and training costs by reducing turnover rates.</a:t>
            </a:r>
            <a:endParaRPr sz="1517">
              <a:latin typeface="Times New Roman"/>
              <a:ea typeface="Times New Roman"/>
              <a:cs typeface="Times New Roman"/>
              <a:sym typeface="Times New Roman"/>
            </a:endParaRPr>
          </a:p>
          <a:p>
            <a:pPr indent="-296452" lvl="0" marL="306000" rtl="0" algn="l">
              <a:lnSpc>
                <a:spcPct val="110000"/>
              </a:lnSpc>
              <a:spcBef>
                <a:spcPts val="914"/>
              </a:spcBef>
              <a:spcAft>
                <a:spcPts val="0"/>
              </a:spcAft>
              <a:buSzPct val="92478"/>
              <a:buFont typeface="Franklin Gothic"/>
              <a:buAutoNum type="arabicPeriod"/>
            </a:pPr>
            <a:r>
              <a:rPr b="1" lang="en-US" sz="1808" u="sng">
                <a:latin typeface="Times New Roman"/>
                <a:ea typeface="Times New Roman"/>
                <a:cs typeface="Times New Roman"/>
                <a:sym typeface="Times New Roman"/>
              </a:rPr>
              <a:t>Enhanced Organizational Culture:</a:t>
            </a:r>
            <a:endParaRPr b="1" sz="1808" u="sng">
              <a:latin typeface="Times New Roman"/>
              <a:ea typeface="Times New Roman"/>
              <a:cs typeface="Times New Roman"/>
              <a:sym typeface="Times New Roman"/>
            </a:endParaRPr>
          </a:p>
          <a:p>
            <a:pPr indent="-273481" lvl="1" marL="742950" rtl="0" algn="l">
              <a:spcBef>
                <a:spcPts val="859"/>
              </a:spcBef>
              <a:spcAft>
                <a:spcPts val="0"/>
              </a:spcAft>
              <a:buSzPct val="78762"/>
              <a:buFont typeface="Franklin Gothic"/>
              <a:buAutoNum type="arabicPeriod"/>
            </a:pPr>
            <a:r>
              <a:rPr b="1" lang="en-US" sz="1635">
                <a:latin typeface="Times New Roman"/>
                <a:ea typeface="Times New Roman"/>
                <a:cs typeface="Times New Roman"/>
                <a:sym typeface="Times New Roman"/>
              </a:rPr>
              <a:t>Positive Work Environment</a:t>
            </a:r>
            <a:r>
              <a:rPr lang="en-US" sz="1635">
                <a:latin typeface="Times New Roman"/>
                <a:ea typeface="Times New Roman"/>
                <a:cs typeface="Times New Roman"/>
                <a:sym typeface="Times New Roman"/>
              </a:rPr>
              <a:t>:</a:t>
            </a:r>
            <a:r>
              <a:rPr lang="en-US" sz="1752">
                <a:latin typeface="Times New Roman"/>
                <a:ea typeface="Times New Roman"/>
                <a:cs typeface="Times New Roman"/>
                <a:sym typeface="Times New Roman"/>
              </a:rPr>
              <a:t> </a:t>
            </a:r>
            <a:r>
              <a:rPr lang="en-US" sz="1517">
                <a:latin typeface="Times New Roman"/>
                <a:ea typeface="Times New Roman"/>
                <a:cs typeface="Times New Roman"/>
                <a:sym typeface="Times New Roman"/>
              </a:rPr>
              <a:t>Foster a positive work environment where employees feel valued and supported.</a:t>
            </a:r>
            <a:endParaRPr sz="1517">
              <a:latin typeface="Times New Roman"/>
              <a:ea typeface="Times New Roman"/>
              <a:cs typeface="Times New Roman"/>
              <a:sym typeface="Times New Roman"/>
            </a:endParaRPr>
          </a:p>
          <a:p>
            <a:pPr indent="-273481" lvl="1" marL="742950" rtl="0" algn="l">
              <a:spcBef>
                <a:spcPts val="859"/>
              </a:spcBef>
              <a:spcAft>
                <a:spcPts val="0"/>
              </a:spcAft>
              <a:buSzPct val="78762"/>
              <a:buFont typeface="Franklin Gothic"/>
              <a:buAutoNum type="arabicPeriod"/>
            </a:pPr>
            <a:r>
              <a:rPr b="1" lang="en-US" sz="1635">
                <a:latin typeface="Times New Roman"/>
                <a:ea typeface="Times New Roman"/>
                <a:cs typeface="Times New Roman"/>
                <a:sym typeface="Times New Roman"/>
              </a:rPr>
              <a:t>Employer Brand</a:t>
            </a:r>
            <a:r>
              <a:rPr lang="en-US" sz="1635">
                <a:latin typeface="Times New Roman"/>
                <a:ea typeface="Times New Roman"/>
                <a:cs typeface="Times New Roman"/>
                <a:sym typeface="Times New Roman"/>
              </a:rPr>
              <a:t>:</a:t>
            </a:r>
            <a:r>
              <a:rPr lang="en-US" sz="1282">
                <a:latin typeface="Times New Roman"/>
                <a:ea typeface="Times New Roman"/>
                <a:cs typeface="Times New Roman"/>
                <a:sym typeface="Times New Roman"/>
              </a:rPr>
              <a:t> </a:t>
            </a:r>
            <a:r>
              <a:rPr lang="en-US" sz="1517">
                <a:latin typeface="Times New Roman"/>
                <a:ea typeface="Times New Roman"/>
                <a:cs typeface="Times New Roman"/>
                <a:sym typeface="Times New Roman"/>
              </a:rPr>
              <a:t>Enhance the organization's reputation as a caring and supportive employer, attracting and retaining top talent.</a:t>
            </a:r>
            <a:endParaRPr sz="1517">
              <a:latin typeface="Times New Roman"/>
              <a:ea typeface="Times New Roman"/>
              <a:cs typeface="Times New Roman"/>
              <a:sym typeface="Times New Roman"/>
            </a:endParaRPr>
          </a:p>
          <a:p>
            <a:pPr indent="-214163" lvl="0" marL="306000" rtl="0" algn="l">
              <a:lnSpc>
                <a:spcPct val="110000"/>
              </a:lnSpc>
              <a:spcBef>
                <a:spcPts val="914"/>
              </a:spcBef>
              <a:spcAft>
                <a:spcPts val="0"/>
              </a:spcAft>
              <a:buSzPct val="92000"/>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386083" y="441957"/>
            <a:ext cx="11927700" cy="920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b="1"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HOW DID YOU CUSTOMIZE THE PROJECT AND MAKE IT YOUR OWN</a:t>
            </a:r>
            <a:endParaRPr b="1">
              <a:latin typeface="Times New Roman"/>
              <a:ea typeface="Times New Roman"/>
              <a:cs typeface="Times New Roman"/>
              <a:sym typeface="Times New Roman"/>
            </a:endParaRPr>
          </a:p>
        </p:txBody>
      </p:sp>
      <p:sp>
        <p:nvSpPr>
          <p:cNvPr id="151" name="Google Shape;151;p8"/>
          <p:cNvSpPr txBox="1"/>
          <p:nvPr>
            <p:ph idx="1" type="body"/>
          </p:nvPr>
        </p:nvSpPr>
        <p:spPr>
          <a:xfrm>
            <a:off x="406400" y="1362175"/>
            <a:ext cx="11887200" cy="57684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012"/>
              <a:buNone/>
            </a:pPr>
            <a:r>
              <a:rPr lang="en-US" sz="1500">
                <a:latin typeface="Times New Roman"/>
                <a:ea typeface="Times New Roman"/>
                <a:cs typeface="Times New Roman"/>
                <a:sym typeface="Times New Roman"/>
              </a:rPr>
              <a:t> </a:t>
            </a:r>
            <a:r>
              <a:rPr lang="en-US" sz="1500">
                <a:latin typeface="Times New Roman"/>
                <a:ea typeface="Times New Roman"/>
                <a:cs typeface="Times New Roman"/>
                <a:sym typeface="Times New Roman"/>
              </a:rPr>
              <a:t>Customizing the project to make it your own involves several steps. Here are some ways to tailor the project to fit your unique needs and context:</a:t>
            </a:r>
            <a:endParaRPr sz="2100">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300">
                <a:latin typeface="Times New Roman"/>
                <a:ea typeface="Times New Roman"/>
                <a:cs typeface="Times New Roman"/>
                <a:sym typeface="Times New Roman"/>
              </a:rPr>
              <a:t>​ </a:t>
            </a:r>
            <a:r>
              <a:rPr b="1" lang="en-US" sz="1500">
                <a:latin typeface="Times New Roman"/>
                <a:ea typeface="Times New Roman"/>
                <a:cs typeface="Times New Roman"/>
                <a:sym typeface="Times New Roman"/>
              </a:rPr>
              <a:t>1. </a:t>
            </a:r>
            <a:r>
              <a:rPr b="1" lang="en-US" sz="1500" u="sng">
                <a:latin typeface="Times New Roman"/>
                <a:ea typeface="Times New Roman"/>
                <a:cs typeface="Times New Roman"/>
                <a:sym typeface="Times New Roman"/>
              </a:rPr>
              <a:t>Understanding the Domain</a:t>
            </a:r>
            <a:r>
              <a:rPr b="1" lang="en-US"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100">
                <a:latin typeface="Times New Roman"/>
                <a:ea typeface="Times New Roman"/>
                <a:cs typeface="Times New Roman"/>
                <a:sym typeface="Times New Roman"/>
              </a:rPr>
              <a:t>	</a:t>
            </a:r>
            <a:r>
              <a:rPr b="1" lang="en-US" sz="1300">
                <a:latin typeface="Times New Roman"/>
                <a:ea typeface="Times New Roman"/>
                <a:cs typeface="Times New Roman"/>
                <a:sym typeface="Times New Roman"/>
              </a:rPr>
              <a:t>Burnout Indicators:</a:t>
            </a:r>
            <a:r>
              <a:rPr lang="en-US" sz="1100">
                <a:latin typeface="Times New Roman"/>
                <a:ea typeface="Times New Roman"/>
                <a:cs typeface="Times New Roman"/>
                <a:sym typeface="Times New Roman"/>
              </a:rPr>
              <a:t> Identify burnout indicators specific to your organization or industry. For example, in healthcare, patient load and shift hours might be crucial, while in tech, project deadlines and overtime might be more relevant.</a:t>
            </a:r>
            <a:endParaRPr>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500">
                <a:latin typeface="Times New Roman"/>
                <a:ea typeface="Times New Roman"/>
                <a:cs typeface="Times New Roman"/>
                <a:sym typeface="Times New Roman"/>
              </a:rPr>
              <a:t>2</a:t>
            </a:r>
            <a:r>
              <a:rPr b="1" lang="en-US" sz="1400">
                <a:latin typeface="Times New Roman"/>
                <a:ea typeface="Times New Roman"/>
                <a:cs typeface="Times New Roman"/>
                <a:sym typeface="Times New Roman"/>
              </a:rPr>
              <a:t>.</a:t>
            </a:r>
            <a:r>
              <a:rPr b="1" lang="en-US" sz="1300">
                <a:latin typeface="Times New Roman"/>
                <a:ea typeface="Times New Roman"/>
                <a:cs typeface="Times New Roman"/>
                <a:sym typeface="Times New Roman"/>
              </a:rPr>
              <a:t> </a:t>
            </a:r>
            <a:r>
              <a:rPr b="1" lang="en-US" sz="1500" u="sng">
                <a:latin typeface="Times New Roman"/>
                <a:ea typeface="Times New Roman"/>
                <a:cs typeface="Times New Roman"/>
                <a:sym typeface="Times New Roman"/>
              </a:rPr>
              <a:t>Data Collection Enhancements</a:t>
            </a:r>
            <a:r>
              <a:rPr b="1" lang="en-US" sz="15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100">
                <a:latin typeface="Times New Roman"/>
                <a:ea typeface="Times New Roman"/>
                <a:cs typeface="Times New Roman"/>
                <a:sym typeface="Times New Roman"/>
              </a:rPr>
              <a:t>	</a:t>
            </a:r>
            <a:r>
              <a:rPr b="1" lang="en-US" sz="1300">
                <a:latin typeface="Times New Roman"/>
                <a:ea typeface="Times New Roman"/>
                <a:cs typeface="Times New Roman"/>
                <a:sym typeface="Times New Roman"/>
              </a:rPr>
              <a:t>Survey Design:</a:t>
            </a:r>
            <a:r>
              <a:rPr lang="en-US" sz="13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Create a customized survey to collect additional data directly from employees, including qualitative feedback and then integrate into multiple data sources.</a:t>
            </a:r>
            <a:endParaRPr sz="1800">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500">
                <a:latin typeface="Times New Roman"/>
                <a:ea typeface="Times New Roman"/>
                <a:cs typeface="Times New Roman"/>
                <a:sym typeface="Times New Roman"/>
              </a:rPr>
              <a:t>3. </a:t>
            </a:r>
            <a:r>
              <a:rPr b="1" lang="en-US" sz="1500" u="sng">
                <a:latin typeface="Times New Roman"/>
                <a:ea typeface="Times New Roman"/>
                <a:cs typeface="Times New Roman"/>
                <a:sym typeface="Times New Roman"/>
              </a:rPr>
              <a:t>Advanced Data Preprocessing </a:t>
            </a:r>
            <a:r>
              <a:rPr b="1" lang="en-US" sz="1500">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100">
                <a:latin typeface="Times New Roman"/>
                <a:ea typeface="Times New Roman"/>
                <a:cs typeface="Times New Roman"/>
                <a:sym typeface="Times New Roman"/>
              </a:rPr>
              <a:t>	</a:t>
            </a:r>
            <a:r>
              <a:rPr b="1" lang="en-US" sz="1300">
                <a:latin typeface="Times New Roman"/>
                <a:ea typeface="Times New Roman"/>
                <a:cs typeface="Times New Roman"/>
                <a:sym typeface="Times New Roman"/>
              </a:rPr>
              <a:t>Feature Engineering:</a:t>
            </a:r>
            <a:r>
              <a:rPr lang="en-US" sz="1200">
                <a:latin typeface="Times New Roman"/>
                <a:ea typeface="Times New Roman"/>
                <a:cs typeface="Times New Roman"/>
                <a:sym typeface="Times New Roman"/>
              </a:rPr>
              <a:t> Create new features from existing data. For example, calculate the ratio of overtime hours to regular hours, or create an index of work-life balance.</a:t>
            </a:r>
            <a:endParaRPr sz="1200">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500">
                <a:latin typeface="Times New Roman"/>
                <a:ea typeface="Times New Roman"/>
                <a:cs typeface="Times New Roman"/>
                <a:sym typeface="Times New Roman"/>
              </a:rPr>
              <a:t>4. </a:t>
            </a:r>
            <a:r>
              <a:rPr b="1" lang="en-US" sz="1500" u="sng">
                <a:latin typeface="Times New Roman"/>
                <a:ea typeface="Times New Roman"/>
                <a:cs typeface="Times New Roman"/>
                <a:sym typeface="Times New Roman"/>
              </a:rPr>
              <a:t>Enhanced Outlier Detection</a:t>
            </a:r>
            <a:r>
              <a:rPr b="1" lang="en-US" sz="15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100">
                <a:latin typeface="Times New Roman"/>
                <a:ea typeface="Times New Roman"/>
                <a:cs typeface="Times New Roman"/>
                <a:sym typeface="Times New Roman"/>
              </a:rPr>
              <a:t>	</a:t>
            </a:r>
            <a:r>
              <a:rPr b="1" lang="en-US" sz="1300">
                <a:latin typeface="Times New Roman"/>
                <a:ea typeface="Times New Roman"/>
                <a:cs typeface="Times New Roman"/>
                <a:sym typeface="Times New Roman"/>
              </a:rPr>
              <a:t>Domain-Specific Outliers:</a:t>
            </a:r>
            <a:r>
              <a:rPr lang="en-US" sz="13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Customize outlier detection to identify domain-specific outliers.</a:t>
            </a:r>
            <a:r>
              <a:rPr lang="en-US" sz="110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100">
                <a:latin typeface="Times New Roman"/>
                <a:ea typeface="Times New Roman"/>
                <a:cs typeface="Times New Roman"/>
                <a:sym typeface="Times New Roman"/>
              </a:rPr>
              <a:t>	</a:t>
            </a:r>
            <a:r>
              <a:rPr b="1" lang="en-US" sz="1300">
                <a:latin typeface="Times New Roman"/>
                <a:ea typeface="Times New Roman"/>
                <a:cs typeface="Times New Roman"/>
                <a:sym typeface="Times New Roman"/>
              </a:rPr>
              <a:t>Advanced Techniques:</a:t>
            </a:r>
            <a:r>
              <a:rPr lang="en-US" sz="11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Use advanced outlier detection techniques like Isolation Forest or DBSCAN.</a:t>
            </a:r>
            <a:endParaRPr sz="1200">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500">
                <a:latin typeface="Times New Roman"/>
                <a:ea typeface="Times New Roman"/>
                <a:cs typeface="Times New Roman"/>
                <a:sym typeface="Times New Roman"/>
              </a:rPr>
              <a:t>5. </a:t>
            </a:r>
            <a:r>
              <a:rPr b="1" lang="en-US" sz="1500" u="sng">
                <a:latin typeface="Times New Roman"/>
                <a:ea typeface="Times New Roman"/>
                <a:cs typeface="Times New Roman"/>
                <a:sym typeface="Times New Roman"/>
              </a:rPr>
              <a:t>Customized Correlation Analysis</a:t>
            </a:r>
            <a:r>
              <a:rPr b="1" lang="en-US" sz="15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100">
                <a:latin typeface="Times New Roman"/>
                <a:ea typeface="Times New Roman"/>
                <a:cs typeface="Times New Roman"/>
                <a:sym typeface="Times New Roman"/>
              </a:rPr>
              <a:t>	</a:t>
            </a:r>
            <a:r>
              <a:rPr b="1" lang="en-US" sz="1300">
                <a:latin typeface="Times New Roman"/>
                <a:ea typeface="Times New Roman"/>
                <a:cs typeface="Times New Roman"/>
                <a:sym typeface="Times New Roman"/>
              </a:rPr>
              <a:t>Partial Correlation:</a:t>
            </a:r>
            <a:r>
              <a:rPr lang="en-US" sz="11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Use partial correlation to control for confounding variables and better understand direct relationships.</a:t>
            </a:r>
            <a:endParaRPr sz="1200">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300">
                <a:latin typeface="Times New Roman"/>
                <a:ea typeface="Times New Roman"/>
                <a:cs typeface="Times New Roman"/>
                <a:sym typeface="Times New Roman"/>
              </a:rPr>
              <a:t>	Feature Interaction:</a:t>
            </a:r>
            <a:r>
              <a:rPr lang="en-US" sz="11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Analyze interactions between features to see how they jointly affect burnout.</a:t>
            </a:r>
            <a:endParaRPr sz="1800">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500">
                <a:latin typeface="Times New Roman"/>
                <a:ea typeface="Times New Roman"/>
                <a:cs typeface="Times New Roman"/>
                <a:sym typeface="Times New Roman"/>
              </a:rPr>
              <a:t>6. </a:t>
            </a:r>
            <a:r>
              <a:rPr b="1" lang="en-US" sz="1500" u="sng">
                <a:latin typeface="Times New Roman"/>
                <a:ea typeface="Times New Roman"/>
                <a:cs typeface="Times New Roman"/>
                <a:sym typeface="Times New Roman"/>
              </a:rPr>
              <a:t>Model Customization</a:t>
            </a:r>
            <a:r>
              <a:rPr b="1" lang="en-US" sz="15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100">
                <a:latin typeface="Times New Roman"/>
                <a:ea typeface="Times New Roman"/>
                <a:cs typeface="Times New Roman"/>
                <a:sym typeface="Times New Roman"/>
              </a:rPr>
              <a:t>	</a:t>
            </a:r>
            <a:r>
              <a:rPr b="1" lang="en-US" sz="1300">
                <a:latin typeface="Times New Roman"/>
                <a:ea typeface="Times New Roman"/>
                <a:cs typeface="Times New Roman"/>
                <a:sym typeface="Times New Roman"/>
              </a:rPr>
              <a:t>Multiple Models</a:t>
            </a:r>
            <a:r>
              <a:rPr b="1" lang="en-US" sz="1100">
                <a:latin typeface="Times New Roman"/>
                <a:ea typeface="Times New Roman"/>
                <a:cs typeface="Times New Roman"/>
                <a:sym typeface="Times New Roman"/>
              </a:rPr>
              <a:t>:</a:t>
            </a:r>
            <a:r>
              <a:rPr lang="en-US" sz="1200">
                <a:latin typeface="Times New Roman"/>
                <a:ea typeface="Times New Roman"/>
                <a:cs typeface="Times New Roman"/>
                <a:sym typeface="Times New Roman"/>
              </a:rPr>
              <a:t> Experiment with different types of models beyond linear regression, such as Decision Trees, Random Forests, or Gradient Boosting Machines.</a:t>
            </a:r>
            <a:endParaRPr sz="1200">
              <a:latin typeface="Times New Roman"/>
              <a:ea typeface="Times New Roman"/>
              <a:cs typeface="Times New Roman"/>
              <a:sym typeface="Times New Roman"/>
            </a:endParaRPr>
          </a:p>
          <a:p>
            <a:pPr indent="0" lvl="0" marL="0" rtl="0" algn="l">
              <a:lnSpc>
                <a:spcPct val="110000"/>
              </a:lnSpc>
              <a:spcBef>
                <a:spcPts val="820"/>
              </a:spcBef>
              <a:spcAft>
                <a:spcPts val="0"/>
              </a:spcAft>
              <a:buSzPts val="1012"/>
              <a:buNone/>
            </a:pPr>
            <a:r>
              <a:rPr b="1" lang="en-US" sz="1100">
                <a:latin typeface="Times New Roman"/>
                <a:ea typeface="Times New Roman"/>
                <a:cs typeface="Times New Roman"/>
                <a:sym typeface="Times New Roman"/>
              </a:rPr>
              <a:t>	</a:t>
            </a:r>
            <a:r>
              <a:rPr b="1" lang="en-US" sz="1300">
                <a:latin typeface="Times New Roman"/>
                <a:ea typeface="Times New Roman"/>
                <a:cs typeface="Times New Roman"/>
                <a:sym typeface="Times New Roman"/>
              </a:rPr>
              <a:t>Hyperparameter Tuning:</a:t>
            </a:r>
            <a:r>
              <a:rPr lang="en-US" sz="13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Perform hyperparameter tuning to optimize model performance.</a:t>
            </a:r>
            <a:endParaRPr>
              <a:latin typeface="Times New Roman"/>
              <a:ea typeface="Times New Roman"/>
              <a:cs typeface="Times New Roman"/>
              <a:sym typeface="Times New Roman"/>
            </a:endParaRPr>
          </a:p>
          <a:p>
            <a:pPr indent="-241738" lvl="0" marL="306000" rtl="0" algn="l">
              <a:lnSpc>
                <a:spcPct val="110000"/>
              </a:lnSpc>
              <a:spcBef>
                <a:spcPts val="820"/>
              </a:spcBef>
              <a:spcAft>
                <a:spcPts val="0"/>
              </a:spcAft>
              <a:buSzPts val="1012"/>
              <a:buFont typeface="Arial"/>
              <a:buNone/>
            </a:pPr>
            <a:r>
              <a:t/>
            </a:r>
            <a:endParaRPr sz="1100">
              <a:latin typeface="Bodoni"/>
              <a:ea typeface="Bodoni"/>
              <a:cs typeface="Bodoni"/>
              <a:sym typeface="Bodoni"/>
            </a:endParaRPr>
          </a:p>
          <a:p>
            <a:pPr indent="-241738" lvl="0" marL="306000" rtl="0" algn="l">
              <a:lnSpc>
                <a:spcPct val="110000"/>
              </a:lnSpc>
              <a:spcBef>
                <a:spcPts val="820"/>
              </a:spcBef>
              <a:spcAft>
                <a:spcPts val="0"/>
              </a:spcAft>
              <a:buSzPts val="1012"/>
              <a:buNone/>
            </a:pPr>
            <a:r>
              <a:t/>
            </a:r>
            <a:endParaRPr sz="1100">
              <a:latin typeface="Bodoni"/>
              <a:ea typeface="Bodoni"/>
              <a:cs typeface="Bodoni"/>
              <a:sym typeface="Bodon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                                          </a:t>
            </a:r>
            <a:r>
              <a:rPr b="1" lang="en-US">
                <a:latin typeface="Times New Roman"/>
                <a:ea typeface="Times New Roman"/>
                <a:cs typeface="Times New Roman"/>
                <a:sym typeface="Times New Roman"/>
              </a:rPr>
              <a:t>MODELLING</a:t>
            </a:r>
            <a:endParaRPr b="1">
              <a:latin typeface="Times New Roman"/>
              <a:ea typeface="Times New Roman"/>
              <a:cs typeface="Times New Roman"/>
              <a:sym typeface="Times New Roman"/>
            </a:endParaRPr>
          </a:p>
        </p:txBody>
      </p:sp>
      <p:sp>
        <p:nvSpPr>
          <p:cNvPr id="157" name="Google Shape;157;p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158" name="Google Shape;158;p9"/>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pic>
        <p:nvPicPr>
          <p:cNvPr id="159" name="Google Shape;159;p9"/>
          <p:cNvPicPr preferRelativeResize="0"/>
          <p:nvPr/>
        </p:nvPicPr>
        <p:blipFill>
          <a:blip r:embed="rId3">
            <a:alphaModFix/>
          </a:blip>
          <a:stretch>
            <a:fillRect/>
          </a:stretch>
        </p:blipFill>
        <p:spPr>
          <a:xfrm>
            <a:off x="1442475" y="1500900"/>
            <a:ext cx="9121825" cy="5357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