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14630400" cy="8229600"/>
  <p:notesSz cx="8229600" cy="14630400"/>
  <p:embeddedFontLst>
    <p:embeddedFont>
      <p:font typeface="Montserrat" panose="00000500000000000000" pitchFamily="2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6" d="100"/>
          <a:sy n="66" d="100"/>
        </p:scale>
        <p:origin x="79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495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CDDE4-3437-ACC3-1038-F9BB7C36D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693B4D-FAD3-2CEC-F5E7-1962854CC7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636A5C-8EA3-75AB-537B-0CC054FEE9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6FC4E-F843-788C-BC5A-E3309C3844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02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9F349-2CCA-2591-ACE9-9133E1AD6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22B40D-5AE3-71C9-BA9B-2CC66A24A7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3C7081-9C2B-3C58-14C5-CB161F56AA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1F3F9-23B2-510B-BA2A-E202FD548B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98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4E3D0-6A78-EA98-2D72-99AE59FBB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CE1E6E-51F7-06F2-7448-3521C38E23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0A413A-438C-8E02-4071-87F2C5244B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41CE6-E09C-9CBD-26E7-ED13452E61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697E8E9-C9D6-C41C-B3F2-5998DB2BA873}"/>
              </a:ext>
            </a:extLst>
          </p:cNvPr>
          <p:cNvPicPr>
            <a:picLocks/>
          </p:cNvPicPr>
          <p:nvPr/>
        </p:nvPicPr>
        <p:blipFill>
          <a:blip r:embed="rId3" cstate="print"/>
          <a:srcRect/>
          <a:stretch/>
        </p:blipFill>
        <p:spPr>
          <a:xfrm>
            <a:off x="0" y="43211"/>
            <a:ext cx="1638300" cy="1714500"/>
          </a:xfrm>
          <a:prstGeom prst="rect">
            <a:avLst/>
          </a:prstGeom>
          <a:ln>
            <a:noFill/>
          </a:ln>
        </p:spPr>
      </p:pic>
      <p:sp>
        <p:nvSpPr>
          <p:cNvPr id="8" name="Text 0">
            <a:extLst>
              <a:ext uri="{FF2B5EF4-FFF2-40B4-BE49-F238E27FC236}">
                <a16:creationId xmlns:a16="http://schemas.microsoft.com/office/drawing/2014/main" id="{C01F32D6-E4CF-030A-84DC-F0A2140779A7}"/>
              </a:ext>
            </a:extLst>
          </p:cNvPr>
          <p:cNvSpPr/>
          <p:nvPr/>
        </p:nvSpPr>
        <p:spPr>
          <a:xfrm>
            <a:off x="4047892" y="3481902"/>
            <a:ext cx="6903658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Simple Voting System in C</a:t>
            </a:r>
            <a:endParaRPr lang="en-US" sz="44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043261-283A-24B7-343E-F82902D6CEC5}"/>
              </a:ext>
            </a:extLst>
          </p:cNvPr>
          <p:cNvSpPr txBox="1"/>
          <p:nvPr/>
        </p:nvSpPr>
        <p:spPr>
          <a:xfrm>
            <a:off x="1973765" y="730525"/>
            <a:ext cx="123220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NBKR Institute of Science and Technology(Autonomous)</a:t>
            </a:r>
            <a:endParaRPr lang="en-IN" sz="3200" dirty="0"/>
          </a:p>
        </p:txBody>
      </p:sp>
      <p:sp>
        <p:nvSpPr>
          <p:cNvPr id="13" name="Text 6">
            <a:extLst>
              <a:ext uri="{FF2B5EF4-FFF2-40B4-BE49-F238E27FC236}">
                <a16:creationId xmlns:a16="http://schemas.microsoft.com/office/drawing/2014/main" id="{7636DBC9-3DD1-C4D6-BA52-BD142A3C08C4}"/>
              </a:ext>
            </a:extLst>
          </p:cNvPr>
          <p:cNvSpPr/>
          <p:nvPr/>
        </p:nvSpPr>
        <p:spPr>
          <a:xfrm>
            <a:off x="719792" y="3316545"/>
            <a:ext cx="296347" cy="3704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endParaRPr lang="en-US" sz="2300" dirty="0"/>
          </a:p>
        </p:txBody>
      </p:sp>
      <p:sp>
        <p:nvSpPr>
          <p:cNvPr id="14" name="Text 7">
            <a:extLst>
              <a:ext uri="{FF2B5EF4-FFF2-40B4-BE49-F238E27FC236}">
                <a16:creationId xmlns:a16="http://schemas.microsoft.com/office/drawing/2014/main" id="{7440EFC4-2A30-AE51-D741-A5D319E67298}"/>
              </a:ext>
            </a:extLst>
          </p:cNvPr>
          <p:cNvSpPr/>
          <p:nvPr/>
        </p:nvSpPr>
        <p:spPr>
          <a:xfrm>
            <a:off x="8874885" y="5666631"/>
            <a:ext cx="2469475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Team members</a:t>
            </a:r>
            <a:endParaRPr lang="en-US" sz="1900" dirty="0"/>
          </a:p>
        </p:txBody>
      </p:sp>
      <p:sp>
        <p:nvSpPr>
          <p:cNvPr id="15" name="Text 8">
            <a:extLst>
              <a:ext uri="{FF2B5EF4-FFF2-40B4-BE49-F238E27FC236}">
                <a16:creationId xmlns:a16="http://schemas.microsoft.com/office/drawing/2014/main" id="{23BE3F8B-4BA9-2D10-7C4C-6C4463D12FEF}"/>
              </a:ext>
            </a:extLst>
          </p:cNvPr>
          <p:cNvSpPr/>
          <p:nvPr/>
        </p:nvSpPr>
        <p:spPr>
          <a:xfrm>
            <a:off x="7726741" y="5820936"/>
            <a:ext cx="6903659" cy="28435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imSun" panose="02010600030101010101" pitchFamily="2" charset="-122"/>
              </a:rPr>
              <a:t> 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imSun" panose="02010600030101010101" pitchFamily="2" charset="-122"/>
              </a:rPr>
              <a:t>THALIYAKULA LIKITHA                 -  24KB1A05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imSun" panose="02010600030101010101" pitchFamily="2" charset="-122"/>
              </a:rPr>
              <a:t>KW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SimSun" panose="02010600030101010101" pitchFamily="2" charset="-122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imSun" panose="02010600030101010101" pitchFamily="2" charset="-122"/>
              </a:rPr>
              <a:t>THOPPANI  TEJASRI                       -   24KB1A05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imSun" panose="02010600030101010101" pitchFamily="2" charset="-122"/>
              </a:rPr>
              <a:t>LF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SimSun" panose="02010600030101010101" pitchFamily="2" charset="-122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imSun" panose="02010600030101010101" pitchFamily="2" charset="-122"/>
              </a:rPr>
              <a:t>TUPAKULA SARIKA                         -   24KB1A05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imSun" panose="02010600030101010101" pitchFamily="2" charset="-122"/>
              </a:rPr>
              <a:t>LN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SimSun" panose="02010600030101010101" pitchFamily="2" charset="-122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imSun" panose="02010600030101010101" pitchFamily="2" charset="-122"/>
              </a:rPr>
              <a:t>SULLURU TEJASRI                          -   24KB1A05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imSun" panose="02010600030101010101" pitchFamily="2" charset="-122"/>
              </a:rPr>
              <a:t>K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FEFC8-7CBF-EA03-44EC-7E8594B95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43EB5CAD-B3B2-59D8-2550-D73BCD8EC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7CFA9321-3784-8EE4-A1DD-35A001F4C7BA}"/>
              </a:ext>
            </a:extLst>
          </p:cNvPr>
          <p:cNvSpPr/>
          <p:nvPr/>
        </p:nvSpPr>
        <p:spPr>
          <a:xfrm>
            <a:off x="784190" y="2308100"/>
            <a:ext cx="7502604" cy="6173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8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Conclusion :</a:t>
            </a:r>
            <a:endParaRPr lang="en-US" sz="3850" dirty="0"/>
          </a:p>
        </p:txBody>
      </p:sp>
      <p:pic>
        <p:nvPicPr>
          <p:cNvPr id="20" name="Image 0" descr="preencoded.png">
            <a:extLst>
              <a:ext uri="{FF2B5EF4-FFF2-40B4-BE49-F238E27FC236}">
                <a16:creationId xmlns:a16="http://schemas.microsoft.com/office/drawing/2014/main" id="{9336C94B-3DCA-E098-3A63-E3934885E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86F1F6D-CD3D-2BC0-A71E-74CD18353026}"/>
              </a:ext>
            </a:extLst>
          </p:cNvPr>
          <p:cNvSpPr txBox="1"/>
          <p:nvPr/>
        </p:nvSpPr>
        <p:spPr>
          <a:xfrm>
            <a:off x="656868" y="3492443"/>
            <a:ext cx="73152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This C-based simple voting system ensures secure voting through voter authentication and prevents duplicate votes. It allows candidate and voter registration, vote casting, and real-time result display. Data structures like arrays and linked lists are used effectively. The system serves as a foundational model for building more advanced election applications.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03959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28098-0C40-EDB5-7192-3D40BDEA1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BDF5AEB3-C6FD-0E98-72DE-26C4FB75FA03}"/>
              </a:ext>
            </a:extLst>
          </p:cNvPr>
          <p:cNvSpPr/>
          <p:nvPr/>
        </p:nvSpPr>
        <p:spPr>
          <a:xfrm>
            <a:off x="4274135" y="4114800"/>
            <a:ext cx="6082129" cy="6283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96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111245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13A42-911F-1968-F315-F0699D19E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29B29F47-CE10-FF5C-2262-4B20B558B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F598C5C6-B30A-523E-5B35-BBF58A8B8619}"/>
              </a:ext>
            </a:extLst>
          </p:cNvPr>
          <p:cNvSpPr/>
          <p:nvPr/>
        </p:nvSpPr>
        <p:spPr>
          <a:xfrm>
            <a:off x="758309" y="1904286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Array and Linked List Voter System in C</a:t>
            </a:r>
            <a:endParaRPr lang="en-US" sz="445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5D84D5FB-DE40-AE6F-09DF-01D729371D3E}"/>
              </a:ext>
            </a:extLst>
          </p:cNvPr>
          <p:cNvSpPr/>
          <p:nvPr/>
        </p:nvSpPr>
        <p:spPr>
          <a:xfrm>
            <a:off x="758309" y="3654623"/>
            <a:ext cx="7627382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This presentation explores a C program implementation that combines arrays and linked lists to build a simple election voting system. It demonstrates how candidates are stored in an array, while voters for each candidate are tracked via linked lists.</a:t>
            </a:r>
            <a:endParaRPr lang="en-US" sz="170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5385BB3F-0B23-3AE1-5CB4-EB63BB98AE1F}"/>
              </a:ext>
            </a:extLst>
          </p:cNvPr>
          <p:cNvSpPr/>
          <p:nvPr/>
        </p:nvSpPr>
        <p:spPr>
          <a:xfrm>
            <a:off x="758309" y="5285184"/>
            <a:ext cx="762738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 will break down the program structure, key functions, and data management techniques involved in this hybrid data structure approach, illustrating its practical application in voting systems.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64504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978343"/>
            <a:ext cx="131137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Data Structures: Candidates Array &amp; Voter Linked List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94525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Candidates Array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518065"/>
            <a:ext cx="629257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Fixed size array holds candidate structures with ID, name, vote count, and pointer to a voter linked list.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309" y="5406390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Supports up to 10 candidates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758309" y="5828824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Enables quick indexing and iteration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7587139" y="394525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Voter Linked List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87139" y="4518065"/>
            <a:ext cx="629257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Each candidate has a pointer to a linked list of voters who voted for them.</a:t>
            </a: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7587139" y="5406390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Dynamic size—grows as votes are added</a:t>
            </a:r>
            <a:endParaRPr lang="en-US" sz="1700" dirty="0"/>
          </a:p>
        </p:txBody>
      </p:sp>
      <p:sp>
        <p:nvSpPr>
          <p:cNvPr id="10" name="Text 8"/>
          <p:cNvSpPr/>
          <p:nvPr/>
        </p:nvSpPr>
        <p:spPr>
          <a:xfrm>
            <a:off x="7587139" y="5828824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Nodes contain voter ID, name, and next pointer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1417558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Adding Candidates: Populating the Array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3167896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1462326" y="3242310"/>
            <a:ext cx="2974300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Function: addCandidate()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462326" y="4084677"/>
            <a:ext cx="2974300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Appends a new candidate to the array if maximum capacity is not reached.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4707374" y="3167896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5411391" y="324231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Details Stored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11391" y="3728442"/>
            <a:ext cx="2974300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Stores candidate ID, name, initializes votes to zero, and voter list pointer set to NULL.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758309" y="5558076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1462326" y="563249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Capacity Check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462326" y="6118622"/>
            <a:ext cx="6923365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Prevents adding beyond 10 candidates, ensuring array bounds safety.</a:t>
            </a:r>
            <a:endParaRPr 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1422321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Recording Votes: Adding Voters to Linked Lists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3172658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1462326" y="324707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Function: addVoter()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462326" y="3733205"/>
            <a:ext cx="2974300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Locates candidate by ID, creates new voter node, and inserts it at the beginning of the linked list.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4707374" y="3172658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5411391" y="324707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Linked List Insertion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11391" y="3733205"/>
            <a:ext cx="2974300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New voter nodes point to the current head, effectively prepending to the list.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758309" y="5553313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1462326" y="562772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Vote Tally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462326" y="6113859"/>
            <a:ext cx="6923365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candidate's vote count is incremented upon adding a new voter.</a:t>
            </a: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1518642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Displaying Candidates and Their Votes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3268980"/>
            <a:ext cx="3705463" cy="1959412"/>
          </a:xfrm>
          <a:prstGeom prst="roundRect">
            <a:avLst>
              <a:gd name="adj" fmla="val 9952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974884" y="348555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displayCandidates()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974884" y="3971687"/>
            <a:ext cx="3272314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Iterates through candidates array to print ID, name, and total votes.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4680347" y="3268980"/>
            <a:ext cx="3705463" cy="1959412"/>
          </a:xfrm>
          <a:prstGeom prst="roundRect">
            <a:avLst>
              <a:gd name="adj" fmla="val 9952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4896922" y="348555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Use Case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896922" y="3971687"/>
            <a:ext cx="3272314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Provides a summary view of all candidates and current election status.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758309" y="5444966"/>
            <a:ext cx="7627382" cy="1265992"/>
          </a:xfrm>
          <a:prstGeom prst="roundRect">
            <a:avLst>
              <a:gd name="adj" fmla="val 15403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974884" y="566154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Output Format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74884" y="6147673"/>
            <a:ext cx="719423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Tabular layout showing columns for easier readability.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1167170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Displaying Voters for a Specific Candidate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44709" y="2917507"/>
            <a:ext cx="3705463" cy="2662357"/>
          </a:xfrm>
          <a:prstGeom prst="roundRect">
            <a:avLst>
              <a:gd name="adj" fmla="val 732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6461284" y="3134082"/>
            <a:ext cx="3272314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displayVoters(candidateId)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461284" y="3976449"/>
            <a:ext cx="3272314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Searches for candidate by ID and traverses their linked list of voters to display voter details.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10166747" y="2917507"/>
            <a:ext cx="3705463" cy="2662357"/>
          </a:xfrm>
          <a:prstGeom prst="roundRect">
            <a:avLst>
              <a:gd name="adj" fmla="val 732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10383322" y="313408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Linked List Traversal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383322" y="3620214"/>
            <a:ext cx="3272314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Starts at head pointer and iterates node by node until end of the list.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6244709" y="5796439"/>
            <a:ext cx="7627382" cy="1265992"/>
          </a:xfrm>
          <a:prstGeom prst="roundRect">
            <a:avLst>
              <a:gd name="adj" fmla="val 15403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6461284" y="601301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Information Displayed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461284" y="6499146"/>
            <a:ext cx="719423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Voter ID and name for each voter who voted for the candidate.</a:t>
            </a:r>
            <a:endParaRPr lang="en-US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145149"/>
            <a:ext cx="6749177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Main Menu &amp; Program Flow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39935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Interactive Menu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3972163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Add Candidate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309" y="4394597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Add Voter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758309" y="4817031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Display Candidates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758309" y="5239464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Display Voters</a:t>
            </a:r>
            <a:endParaRPr lang="en-US" sz="1700" dirty="0"/>
          </a:p>
        </p:txBody>
      </p:sp>
      <p:sp>
        <p:nvSpPr>
          <p:cNvPr id="8" name="Text 6"/>
          <p:cNvSpPr/>
          <p:nvPr/>
        </p:nvSpPr>
        <p:spPr>
          <a:xfrm>
            <a:off x="758309" y="5661898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Exit</a:t>
            </a: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7587139" y="339935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Input Handling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587139" y="3972163"/>
            <a:ext cx="629257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Uses standard input/output functions to collect and process user choices and data entries.</a:t>
            </a:r>
            <a:endParaRPr lang="en-US" sz="1700" dirty="0"/>
          </a:p>
        </p:txBody>
      </p:sp>
      <p:sp>
        <p:nvSpPr>
          <p:cNvPr id="11" name="Text 9"/>
          <p:cNvSpPr/>
          <p:nvPr/>
        </p:nvSpPr>
        <p:spPr>
          <a:xfrm>
            <a:off x="7587139" y="4860488"/>
            <a:ext cx="629257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Switch-case controls the program flow based on user menu selection.</a:t>
            </a:r>
            <a:endParaRPr lang="en-US" sz="1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56868" y="930712"/>
            <a:ext cx="7502604" cy="6173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8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Key Takeaways and Best Practices</a:t>
            </a:r>
            <a:endParaRPr lang="en-US" sz="3850" dirty="0"/>
          </a:p>
        </p:txBody>
      </p:sp>
      <p:sp>
        <p:nvSpPr>
          <p:cNvPr id="4" name="Shape 1"/>
          <p:cNvSpPr/>
          <p:nvPr/>
        </p:nvSpPr>
        <p:spPr>
          <a:xfrm>
            <a:off x="656868" y="1829514"/>
            <a:ext cx="422196" cy="422196"/>
          </a:xfrm>
          <a:prstGeom prst="roundRect">
            <a:avLst>
              <a:gd name="adj" fmla="val 40010"/>
            </a:avLst>
          </a:prstGeom>
          <a:solidFill>
            <a:srgbClr val="EEEFF5"/>
          </a:solidFill>
          <a:ln/>
          <a:effectLst>
            <a:outerShdw blurRad="45720" dist="2286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719792" y="1855410"/>
            <a:ext cx="296347" cy="3704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2300" dirty="0"/>
          </a:p>
        </p:txBody>
      </p:sp>
      <p:sp>
        <p:nvSpPr>
          <p:cNvPr id="6" name="Text 3"/>
          <p:cNvSpPr/>
          <p:nvPr/>
        </p:nvSpPr>
        <p:spPr>
          <a:xfrm>
            <a:off x="1266706" y="1893927"/>
            <a:ext cx="3169206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Hybrid Data Structure Design</a:t>
            </a:r>
            <a:endParaRPr lang="en-US" sz="1900" dirty="0"/>
          </a:p>
        </p:txBody>
      </p:sp>
      <p:sp>
        <p:nvSpPr>
          <p:cNvPr id="7" name="Text 4"/>
          <p:cNvSpPr/>
          <p:nvPr/>
        </p:nvSpPr>
        <p:spPr>
          <a:xfrm>
            <a:off x="1266706" y="2315051"/>
            <a:ext cx="7220426" cy="6003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Combining arrays for fixed-size candidate storage with linked lists for dynamic voter management allows efficient resource use and scalability.</a:t>
            </a:r>
            <a:endParaRPr lang="en-US" sz="1450" dirty="0"/>
          </a:p>
        </p:txBody>
      </p:sp>
      <p:sp>
        <p:nvSpPr>
          <p:cNvPr id="8" name="Shape 5"/>
          <p:cNvSpPr/>
          <p:nvPr/>
        </p:nvSpPr>
        <p:spPr>
          <a:xfrm>
            <a:off x="656868" y="3290649"/>
            <a:ext cx="422196" cy="422196"/>
          </a:xfrm>
          <a:prstGeom prst="roundRect">
            <a:avLst>
              <a:gd name="adj" fmla="val 40010"/>
            </a:avLst>
          </a:prstGeom>
          <a:solidFill>
            <a:srgbClr val="EEEFF5"/>
          </a:solidFill>
          <a:ln/>
          <a:effectLst>
            <a:outerShdw blurRad="45720" dist="2286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9" name="Text 6"/>
          <p:cNvSpPr/>
          <p:nvPr/>
        </p:nvSpPr>
        <p:spPr>
          <a:xfrm>
            <a:off x="719792" y="3316545"/>
            <a:ext cx="296347" cy="3704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2300" dirty="0"/>
          </a:p>
        </p:txBody>
      </p:sp>
      <p:sp>
        <p:nvSpPr>
          <p:cNvPr id="10" name="Text 7"/>
          <p:cNvSpPr/>
          <p:nvPr/>
        </p:nvSpPr>
        <p:spPr>
          <a:xfrm>
            <a:off x="1266706" y="3355062"/>
            <a:ext cx="2469475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Memory Management</a:t>
            </a:r>
            <a:endParaRPr lang="en-US" sz="1900" dirty="0"/>
          </a:p>
        </p:txBody>
      </p:sp>
      <p:sp>
        <p:nvSpPr>
          <p:cNvPr id="11" name="Text 8"/>
          <p:cNvSpPr/>
          <p:nvPr/>
        </p:nvSpPr>
        <p:spPr>
          <a:xfrm>
            <a:off x="1266706" y="3776186"/>
            <a:ext cx="7220426" cy="6003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Uses dynamic allocation for voters with careful pointer management; requires eventual freeing to prevent leaks in production.</a:t>
            </a:r>
            <a:endParaRPr lang="en-US" sz="1450" dirty="0"/>
          </a:p>
        </p:txBody>
      </p:sp>
      <p:sp>
        <p:nvSpPr>
          <p:cNvPr id="12" name="Shape 9"/>
          <p:cNvSpPr/>
          <p:nvPr/>
        </p:nvSpPr>
        <p:spPr>
          <a:xfrm>
            <a:off x="656868" y="4751784"/>
            <a:ext cx="422196" cy="422196"/>
          </a:xfrm>
          <a:prstGeom prst="roundRect">
            <a:avLst>
              <a:gd name="adj" fmla="val 40010"/>
            </a:avLst>
          </a:prstGeom>
          <a:solidFill>
            <a:srgbClr val="EEEFF5"/>
          </a:solidFill>
          <a:ln/>
          <a:effectLst>
            <a:outerShdw blurRad="45720" dist="2286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13" name="Text 10"/>
          <p:cNvSpPr/>
          <p:nvPr/>
        </p:nvSpPr>
        <p:spPr>
          <a:xfrm>
            <a:off x="719792" y="4777680"/>
            <a:ext cx="296347" cy="3704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2300" dirty="0"/>
          </a:p>
        </p:txBody>
      </p:sp>
      <p:sp>
        <p:nvSpPr>
          <p:cNvPr id="14" name="Text 11"/>
          <p:cNvSpPr/>
          <p:nvPr/>
        </p:nvSpPr>
        <p:spPr>
          <a:xfrm>
            <a:off x="1266706" y="4816197"/>
            <a:ext cx="2469475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User Interaction</a:t>
            </a:r>
            <a:endParaRPr lang="en-US" sz="1900" dirty="0"/>
          </a:p>
        </p:txBody>
      </p:sp>
      <p:sp>
        <p:nvSpPr>
          <p:cNvPr id="15" name="Text 12"/>
          <p:cNvSpPr/>
          <p:nvPr/>
        </p:nvSpPr>
        <p:spPr>
          <a:xfrm>
            <a:off x="1266706" y="5237321"/>
            <a:ext cx="7220426" cy="6003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simple menu-driven interface provides clear workflow for adding and displaying election data effectively.</a:t>
            </a:r>
            <a:endParaRPr lang="en-US" sz="1450" dirty="0"/>
          </a:p>
        </p:txBody>
      </p:sp>
      <p:sp>
        <p:nvSpPr>
          <p:cNvPr id="16" name="Shape 13"/>
          <p:cNvSpPr/>
          <p:nvPr/>
        </p:nvSpPr>
        <p:spPr>
          <a:xfrm>
            <a:off x="656868" y="6212919"/>
            <a:ext cx="422196" cy="422196"/>
          </a:xfrm>
          <a:prstGeom prst="roundRect">
            <a:avLst>
              <a:gd name="adj" fmla="val 40010"/>
            </a:avLst>
          </a:prstGeom>
          <a:solidFill>
            <a:srgbClr val="EEEFF5"/>
          </a:solidFill>
          <a:ln/>
          <a:effectLst>
            <a:outerShdw blurRad="45720" dist="2286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17" name="Text 14"/>
          <p:cNvSpPr/>
          <p:nvPr/>
        </p:nvSpPr>
        <p:spPr>
          <a:xfrm>
            <a:off x="719792" y="6238815"/>
            <a:ext cx="296347" cy="3704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4</a:t>
            </a:r>
            <a:endParaRPr lang="en-US" sz="2300" dirty="0"/>
          </a:p>
        </p:txBody>
      </p:sp>
      <p:sp>
        <p:nvSpPr>
          <p:cNvPr id="18" name="Text 15"/>
          <p:cNvSpPr/>
          <p:nvPr/>
        </p:nvSpPr>
        <p:spPr>
          <a:xfrm>
            <a:off x="1266706" y="6277332"/>
            <a:ext cx="2469475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Applications</a:t>
            </a:r>
            <a:endParaRPr lang="en-US" sz="1900" dirty="0"/>
          </a:p>
        </p:txBody>
      </p:sp>
      <p:sp>
        <p:nvSpPr>
          <p:cNvPr id="19" name="Text 16"/>
          <p:cNvSpPr/>
          <p:nvPr/>
        </p:nvSpPr>
        <p:spPr>
          <a:xfrm>
            <a:off x="1266706" y="6698456"/>
            <a:ext cx="7220426" cy="6003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Concepts illustrated are foundational for building scalable systems handling dynamic data collections and real-time updates.</a:t>
            </a:r>
            <a:endParaRPr lang="en-US" sz="14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630</Words>
  <Application>Microsoft Office PowerPoint</Application>
  <PresentationFormat>Custom</PresentationFormat>
  <Paragraphs>85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Barlow Bold</vt:lpstr>
      <vt:lpstr>Montserrat</vt:lpstr>
      <vt:lpstr>Aptos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NITHIN KUMAR TAKIYAKULA</cp:lastModifiedBy>
  <cp:revision>2</cp:revision>
  <dcterms:created xsi:type="dcterms:W3CDTF">2025-05-05T01:39:29Z</dcterms:created>
  <dcterms:modified xsi:type="dcterms:W3CDTF">2025-05-06T17:55:00Z</dcterms:modified>
</cp:coreProperties>
</file>