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sldIdLst>
    <p:sldId id="256" r:id="rId2"/>
    <p:sldId id="257" r:id="rId3"/>
    <p:sldId id="259" r:id="rId4"/>
    <p:sldId id="261" r:id="rId5"/>
    <p:sldId id="262" r:id="rId6"/>
    <p:sldId id="260" r:id="rId7"/>
    <p:sldId id="263" r:id="rId8"/>
    <p:sldId id="265" r:id="rId9"/>
    <p:sldId id="280" r:id="rId10"/>
    <p:sldId id="266" r:id="rId11"/>
    <p:sldId id="281" r:id="rId12"/>
    <p:sldId id="268" r:id="rId13"/>
    <p:sldId id="282" r:id="rId14"/>
    <p:sldId id="271" r:id="rId15"/>
    <p:sldId id="284" r:id="rId16"/>
    <p:sldId id="270" r:id="rId17"/>
    <p:sldId id="283" r:id="rId18"/>
    <p:sldId id="285" r:id="rId19"/>
    <p:sldId id="277" r:id="rId20"/>
    <p:sldId id="278" r:id="rId21"/>
    <p:sldId id="28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5741"/>
  </p:normalViewPr>
  <p:slideViewPr>
    <p:cSldViewPr snapToGrid="0">
      <p:cViewPr>
        <p:scale>
          <a:sx n="100" d="100"/>
          <a:sy n="100" d="100"/>
        </p:scale>
        <p:origin x="136" y="26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ata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3BBF13-4558-4631-91A4-DA4DC17CEF89}"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081EE70F-828F-466F-84A6-0846E212633C}">
      <dgm:prSet/>
      <dgm:spPr/>
      <dgm:t>
        <a:bodyPr/>
        <a:lstStyle/>
        <a:p>
          <a:pPr>
            <a:defRPr b="1"/>
          </a:pPr>
          <a:r>
            <a:rPr lang="en-IN" b="1" i="0">
              <a:latin typeface="Calibri" panose="020F0502020204030204" pitchFamily="34" charset="0"/>
              <a:cs typeface="Calibri" panose="020F0502020204030204" pitchFamily="34" charset="0"/>
            </a:rPr>
            <a:t>Data Collection</a:t>
          </a:r>
          <a:r>
            <a:rPr lang="en-IN" b="0" i="0">
              <a:latin typeface="Calibri" panose="020F0502020204030204" pitchFamily="34" charset="0"/>
              <a:cs typeface="Calibri" panose="020F0502020204030204" pitchFamily="34" charset="0"/>
            </a:rPr>
            <a:t>: Bank loan analytics begins with the collection of relevant data. This data can come from various sources, including:</a:t>
          </a:r>
          <a:endParaRPr lang="en-US">
            <a:latin typeface="Calibri" panose="020F0502020204030204" pitchFamily="34" charset="0"/>
            <a:cs typeface="Calibri" panose="020F0502020204030204" pitchFamily="34" charset="0"/>
          </a:endParaRPr>
        </a:p>
      </dgm:t>
    </dgm:pt>
    <dgm:pt modelId="{940F96E7-6E51-4854-8B11-2E570AE595CF}" type="parTrans" cxnId="{A0F82B0E-2A41-4EA1-BB03-FA4E5BBC6A26}">
      <dgm:prSet/>
      <dgm:spPr/>
      <dgm:t>
        <a:bodyPr/>
        <a:lstStyle/>
        <a:p>
          <a:endParaRPr lang="en-US"/>
        </a:p>
      </dgm:t>
    </dgm:pt>
    <dgm:pt modelId="{AAB9FB67-5869-4A80-9623-C54E145CF0F6}" type="sibTrans" cxnId="{A0F82B0E-2A41-4EA1-BB03-FA4E5BBC6A26}">
      <dgm:prSet/>
      <dgm:spPr/>
      <dgm:t>
        <a:bodyPr/>
        <a:lstStyle/>
        <a:p>
          <a:endParaRPr lang="en-US"/>
        </a:p>
      </dgm:t>
    </dgm:pt>
    <dgm:pt modelId="{BB3A1FA2-4CC0-4B54-A69A-B2352887CA56}">
      <dgm:prSet/>
      <dgm:spPr/>
      <dgm:t>
        <a:bodyPr/>
        <a:lstStyle/>
        <a:p>
          <a:r>
            <a:rPr lang="en-IN" b="1" i="0"/>
            <a:t>Internal Bank Records</a:t>
          </a:r>
          <a:r>
            <a:rPr lang="en-IN" b="0" i="0"/>
            <a:t>: Information about loans issued by the bank, including borrower details, loan amounts, interest rates, repayment terms, and historical performance.</a:t>
          </a:r>
          <a:endParaRPr lang="en-US" dirty="0"/>
        </a:p>
      </dgm:t>
    </dgm:pt>
    <dgm:pt modelId="{CC9380AD-305F-4B10-9A19-6FBBAF001FB8}" type="parTrans" cxnId="{3567F380-3C8A-40CB-BB2C-6F7DC6E9CE1F}">
      <dgm:prSet/>
      <dgm:spPr/>
      <dgm:t>
        <a:bodyPr/>
        <a:lstStyle/>
        <a:p>
          <a:endParaRPr lang="en-US"/>
        </a:p>
      </dgm:t>
    </dgm:pt>
    <dgm:pt modelId="{CF9E3140-6392-4B0B-A2D9-9577D7D59094}" type="sibTrans" cxnId="{3567F380-3C8A-40CB-BB2C-6F7DC6E9CE1F}">
      <dgm:prSet/>
      <dgm:spPr/>
      <dgm:t>
        <a:bodyPr/>
        <a:lstStyle/>
        <a:p>
          <a:endParaRPr lang="en-US"/>
        </a:p>
      </dgm:t>
    </dgm:pt>
    <dgm:pt modelId="{8D2ED697-A0E4-4821-81B5-87BFAC933D5E}">
      <dgm:prSet/>
      <dgm:spPr/>
      <dgm:t>
        <a:bodyPr/>
        <a:lstStyle/>
        <a:p>
          <a:r>
            <a:rPr lang="en-IN" b="1" i="0"/>
            <a:t>Market Data</a:t>
          </a:r>
          <a:r>
            <a:rPr lang="en-IN" b="0" i="0"/>
            <a:t>: Economic indicators, interest rate trends, industry data, and other external factors influencing lending decisions.</a:t>
          </a:r>
          <a:endParaRPr lang="en-US"/>
        </a:p>
      </dgm:t>
    </dgm:pt>
    <dgm:pt modelId="{372A0DD1-478A-4962-8F9E-E93D76AF9F4E}" type="parTrans" cxnId="{BFA24A27-E1FE-4CA3-BAF9-2CC7ED428276}">
      <dgm:prSet/>
      <dgm:spPr/>
      <dgm:t>
        <a:bodyPr/>
        <a:lstStyle/>
        <a:p>
          <a:endParaRPr lang="en-US"/>
        </a:p>
      </dgm:t>
    </dgm:pt>
    <dgm:pt modelId="{5211C5E5-9D9F-46A2-8838-2CD9A6E1D2DE}" type="sibTrans" cxnId="{BFA24A27-E1FE-4CA3-BAF9-2CC7ED428276}">
      <dgm:prSet/>
      <dgm:spPr/>
      <dgm:t>
        <a:bodyPr/>
        <a:lstStyle/>
        <a:p>
          <a:endParaRPr lang="en-US"/>
        </a:p>
      </dgm:t>
    </dgm:pt>
    <dgm:pt modelId="{4FBAD5AD-2DE7-4911-821E-5DE0FE6E2BA4}">
      <dgm:prSet/>
      <dgm:spPr/>
      <dgm:t>
        <a:bodyPr/>
        <a:lstStyle/>
        <a:p>
          <a:pPr>
            <a:defRPr b="1"/>
          </a:pPr>
          <a:r>
            <a:rPr lang="en-IN" b="1" i="0" dirty="0"/>
            <a:t>Data Cleaning and Preparation</a:t>
          </a:r>
          <a:r>
            <a:rPr lang="en-IN" b="0" i="0" dirty="0"/>
            <a:t>: Once the data is collected, it needs to be cleaned and prepared for analysis. This involves tasks such as removing duplicates, correcting errors, handling missing values, and standardizing formats.</a:t>
          </a:r>
          <a:endParaRPr lang="en-US" dirty="0"/>
        </a:p>
      </dgm:t>
    </dgm:pt>
    <dgm:pt modelId="{AEF356D1-2BF3-4383-9D13-21D026839F1D}" type="parTrans" cxnId="{401E793A-43C7-415C-919A-DF5A20F1BB88}">
      <dgm:prSet/>
      <dgm:spPr/>
      <dgm:t>
        <a:bodyPr/>
        <a:lstStyle/>
        <a:p>
          <a:endParaRPr lang="en-US"/>
        </a:p>
      </dgm:t>
    </dgm:pt>
    <dgm:pt modelId="{FDE4B31B-340A-4356-9537-AAD406109F58}" type="sibTrans" cxnId="{401E793A-43C7-415C-919A-DF5A20F1BB88}">
      <dgm:prSet/>
      <dgm:spPr/>
      <dgm:t>
        <a:bodyPr/>
        <a:lstStyle/>
        <a:p>
          <a:endParaRPr lang="en-US"/>
        </a:p>
      </dgm:t>
    </dgm:pt>
    <dgm:pt modelId="{10218D71-146D-4F3D-A3C4-BB71F3410887}">
      <dgm:prSet/>
      <dgm:spPr/>
      <dgm:t>
        <a:bodyPr/>
        <a:lstStyle/>
        <a:p>
          <a:pPr>
            <a:defRPr b="1"/>
          </a:pPr>
          <a:r>
            <a:rPr lang="en-IN" b="1" i="0" dirty="0"/>
            <a:t>Descriptive Analytics</a:t>
          </a:r>
          <a:r>
            <a:rPr lang="en-IN" b="0" i="0" dirty="0"/>
            <a:t>: Descriptive analytics involves summarizing and interpreting the loan data to provide meaningful insights. This may include:</a:t>
          </a:r>
          <a:endParaRPr lang="en-US" dirty="0"/>
        </a:p>
      </dgm:t>
    </dgm:pt>
    <dgm:pt modelId="{981524C4-CB4A-40BF-BBA0-02DE1620D4D6}" type="parTrans" cxnId="{3E50A591-645F-4633-B11D-77DD0054A2E6}">
      <dgm:prSet/>
      <dgm:spPr/>
      <dgm:t>
        <a:bodyPr/>
        <a:lstStyle/>
        <a:p>
          <a:endParaRPr lang="en-US"/>
        </a:p>
      </dgm:t>
    </dgm:pt>
    <dgm:pt modelId="{51545610-DE34-4983-87DE-8365B86EA3C0}" type="sibTrans" cxnId="{3E50A591-645F-4633-B11D-77DD0054A2E6}">
      <dgm:prSet/>
      <dgm:spPr/>
      <dgm:t>
        <a:bodyPr/>
        <a:lstStyle/>
        <a:p>
          <a:endParaRPr lang="en-US"/>
        </a:p>
      </dgm:t>
    </dgm:pt>
    <dgm:pt modelId="{73020983-64AB-42E7-9A41-4784EA741590}">
      <dgm:prSet/>
      <dgm:spPr/>
      <dgm:t>
        <a:bodyPr/>
        <a:lstStyle/>
        <a:p>
          <a:r>
            <a:rPr lang="en-IN" b="1" i="0" dirty="0"/>
            <a:t>Summary Statistics</a:t>
          </a:r>
          <a:r>
            <a:rPr lang="en-IN" b="0" i="0" dirty="0"/>
            <a:t>: Calculating measures such as mean, median, mode, standard deviation, etc., to describe the central tendency and variability of loan characteristics.</a:t>
          </a:r>
          <a:endParaRPr lang="en-US" dirty="0"/>
        </a:p>
      </dgm:t>
    </dgm:pt>
    <dgm:pt modelId="{7C3AAFE1-3474-4D47-AA4C-1BA070A71072}" type="parTrans" cxnId="{9E133DD8-F24A-48F4-AC86-765BE4955445}">
      <dgm:prSet/>
      <dgm:spPr/>
      <dgm:t>
        <a:bodyPr/>
        <a:lstStyle/>
        <a:p>
          <a:endParaRPr lang="en-US"/>
        </a:p>
      </dgm:t>
    </dgm:pt>
    <dgm:pt modelId="{83080553-CEAB-4466-A072-8F6F793973B5}" type="sibTrans" cxnId="{9E133DD8-F24A-48F4-AC86-765BE4955445}">
      <dgm:prSet/>
      <dgm:spPr/>
      <dgm:t>
        <a:bodyPr/>
        <a:lstStyle/>
        <a:p>
          <a:endParaRPr lang="en-US"/>
        </a:p>
      </dgm:t>
    </dgm:pt>
    <dgm:pt modelId="{74F37A3D-0BB5-4FF4-9D5D-FDB660C89854}">
      <dgm:prSet/>
      <dgm:spPr/>
      <dgm:t>
        <a:bodyPr/>
        <a:lstStyle/>
        <a:p>
          <a:r>
            <a:rPr lang="en-IN" b="1" i="0" dirty="0"/>
            <a:t>Data Visualization</a:t>
          </a:r>
          <a:r>
            <a:rPr lang="en-IN" b="0" i="0" dirty="0"/>
            <a:t>: Creating charts, graphs, and dashboards to visually represent trends and patterns in the data.</a:t>
          </a:r>
          <a:endParaRPr lang="en-US" dirty="0"/>
        </a:p>
      </dgm:t>
    </dgm:pt>
    <dgm:pt modelId="{AA64F948-632B-43AA-8B6D-AF2F964F4306}" type="parTrans" cxnId="{31C603A8-5C45-42BF-847E-7CF5D855D528}">
      <dgm:prSet/>
      <dgm:spPr/>
      <dgm:t>
        <a:bodyPr/>
        <a:lstStyle/>
        <a:p>
          <a:endParaRPr lang="en-US"/>
        </a:p>
      </dgm:t>
    </dgm:pt>
    <dgm:pt modelId="{884A2FB3-A2A9-4E13-A160-571A781CDE7E}" type="sibTrans" cxnId="{31C603A8-5C45-42BF-847E-7CF5D855D528}">
      <dgm:prSet/>
      <dgm:spPr/>
      <dgm:t>
        <a:bodyPr/>
        <a:lstStyle/>
        <a:p>
          <a:endParaRPr lang="en-US"/>
        </a:p>
      </dgm:t>
    </dgm:pt>
    <dgm:pt modelId="{12ED2590-4172-4DBB-8CB3-F615DCA544F2}" type="pres">
      <dgm:prSet presAssocID="{5E3BBF13-4558-4631-91A4-DA4DC17CEF89}" presName="root" presStyleCnt="0">
        <dgm:presLayoutVars>
          <dgm:dir/>
          <dgm:resizeHandles val="exact"/>
        </dgm:presLayoutVars>
      </dgm:prSet>
      <dgm:spPr/>
    </dgm:pt>
    <dgm:pt modelId="{0BBF1B94-D77A-46A7-9FA3-FD2B09D6BF0E}" type="pres">
      <dgm:prSet presAssocID="{081EE70F-828F-466F-84A6-0846E212633C}" presName="compNode" presStyleCnt="0"/>
      <dgm:spPr/>
    </dgm:pt>
    <dgm:pt modelId="{74164486-2EDB-4921-A7AC-719E0C785DD9}" type="pres">
      <dgm:prSet presAssocID="{081EE70F-828F-466F-84A6-0846E212633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B62306E8-99BB-4A4D-B345-7C19DCB5DBF7}" type="pres">
      <dgm:prSet presAssocID="{081EE70F-828F-466F-84A6-0846E212633C}" presName="iconSpace" presStyleCnt="0"/>
      <dgm:spPr/>
    </dgm:pt>
    <dgm:pt modelId="{7BA9AF40-25B1-4CA6-840F-069562CDCCC6}" type="pres">
      <dgm:prSet presAssocID="{081EE70F-828F-466F-84A6-0846E212633C}" presName="parTx" presStyleLbl="revTx" presStyleIdx="0" presStyleCnt="6" custLinFactNeighborX="2233" custLinFactNeighborY="-9656">
        <dgm:presLayoutVars>
          <dgm:chMax val="0"/>
          <dgm:chPref val="0"/>
        </dgm:presLayoutVars>
      </dgm:prSet>
      <dgm:spPr/>
    </dgm:pt>
    <dgm:pt modelId="{248C4996-DF40-472B-96C5-73CE1E358FB1}" type="pres">
      <dgm:prSet presAssocID="{081EE70F-828F-466F-84A6-0846E212633C}" presName="txSpace" presStyleCnt="0"/>
      <dgm:spPr/>
    </dgm:pt>
    <dgm:pt modelId="{49B502DD-DBB9-4521-8453-0FDB35C27786}" type="pres">
      <dgm:prSet presAssocID="{081EE70F-828F-466F-84A6-0846E212633C}" presName="desTx" presStyleLbl="revTx" presStyleIdx="1" presStyleCnt="6" custScaleY="257896" custLinFactNeighborX="1858" custLinFactNeighborY="11683">
        <dgm:presLayoutVars/>
      </dgm:prSet>
      <dgm:spPr/>
    </dgm:pt>
    <dgm:pt modelId="{583A10AA-30E8-4E14-A24E-472B9740E5F8}" type="pres">
      <dgm:prSet presAssocID="{AAB9FB67-5869-4A80-9623-C54E145CF0F6}" presName="sibTrans" presStyleCnt="0"/>
      <dgm:spPr/>
    </dgm:pt>
    <dgm:pt modelId="{70A68C7D-EA20-4544-8C5E-00F075B73210}" type="pres">
      <dgm:prSet presAssocID="{4FBAD5AD-2DE7-4911-821E-5DE0FE6E2BA4}" presName="compNode" presStyleCnt="0"/>
      <dgm:spPr/>
    </dgm:pt>
    <dgm:pt modelId="{B540BF2D-CB88-460C-88CE-57261D762A13}" type="pres">
      <dgm:prSet presAssocID="{4FBAD5AD-2DE7-4911-821E-5DE0FE6E2BA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DDCCCF0F-DFCC-4D15-A421-1F9B2F0CACD2}" type="pres">
      <dgm:prSet presAssocID="{4FBAD5AD-2DE7-4911-821E-5DE0FE6E2BA4}" presName="iconSpace" presStyleCnt="0"/>
      <dgm:spPr/>
    </dgm:pt>
    <dgm:pt modelId="{8A73191F-8358-41F1-808E-431DA86DA978}" type="pres">
      <dgm:prSet presAssocID="{4FBAD5AD-2DE7-4911-821E-5DE0FE6E2BA4}" presName="parTx" presStyleLbl="revTx" presStyleIdx="2" presStyleCnt="6">
        <dgm:presLayoutVars>
          <dgm:chMax val="0"/>
          <dgm:chPref val="0"/>
        </dgm:presLayoutVars>
      </dgm:prSet>
      <dgm:spPr/>
    </dgm:pt>
    <dgm:pt modelId="{F97AE439-2496-410B-84CB-E074D28BB49E}" type="pres">
      <dgm:prSet presAssocID="{4FBAD5AD-2DE7-4911-821E-5DE0FE6E2BA4}" presName="txSpace" presStyleCnt="0"/>
      <dgm:spPr/>
    </dgm:pt>
    <dgm:pt modelId="{218FEB0C-A9B2-439B-905D-922DA6C44FE5}" type="pres">
      <dgm:prSet presAssocID="{4FBAD5AD-2DE7-4911-821E-5DE0FE6E2BA4}" presName="desTx" presStyleLbl="revTx" presStyleIdx="3" presStyleCnt="6">
        <dgm:presLayoutVars/>
      </dgm:prSet>
      <dgm:spPr/>
    </dgm:pt>
    <dgm:pt modelId="{C172EC59-7C1D-4E07-9448-B0E7666370AE}" type="pres">
      <dgm:prSet presAssocID="{FDE4B31B-340A-4356-9537-AAD406109F58}" presName="sibTrans" presStyleCnt="0"/>
      <dgm:spPr/>
    </dgm:pt>
    <dgm:pt modelId="{979606C0-C49A-4BC7-B1C9-744C1632478E}" type="pres">
      <dgm:prSet presAssocID="{10218D71-146D-4F3D-A3C4-BB71F3410887}" presName="compNode" presStyleCnt="0"/>
      <dgm:spPr/>
    </dgm:pt>
    <dgm:pt modelId="{16663844-FFA9-4209-95A5-1FAA55DE2C65}" type="pres">
      <dgm:prSet presAssocID="{10218D71-146D-4F3D-A3C4-BB71F341088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6C10911F-2AF0-4FC3-A6B9-5B72DC125DE7}" type="pres">
      <dgm:prSet presAssocID="{10218D71-146D-4F3D-A3C4-BB71F3410887}" presName="iconSpace" presStyleCnt="0"/>
      <dgm:spPr/>
    </dgm:pt>
    <dgm:pt modelId="{9105CAE9-94E5-4E70-8716-73F503846D65}" type="pres">
      <dgm:prSet presAssocID="{10218D71-146D-4F3D-A3C4-BB71F3410887}" presName="parTx" presStyleLbl="revTx" presStyleIdx="4" presStyleCnt="6">
        <dgm:presLayoutVars>
          <dgm:chMax val="0"/>
          <dgm:chPref val="0"/>
        </dgm:presLayoutVars>
      </dgm:prSet>
      <dgm:spPr/>
    </dgm:pt>
    <dgm:pt modelId="{16F2674E-4EFB-4903-B55F-4C68212C316B}" type="pres">
      <dgm:prSet presAssocID="{10218D71-146D-4F3D-A3C4-BB71F3410887}" presName="txSpace" presStyleCnt="0"/>
      <dgm:spPr/>
    </dgm:pt>
    <dgm:pt modelId="{1755BE91-3421-4714-9BF1-E629F82923DE}" type="pres">
      <dgm:prSet presAssocID="{10218D71-146D-4F3D-A3C4-BB71F3410887}" presName="desTx" presStyleLbl="revTx" presStyleIdx="5" presStyleCnt="6">
        <dgm:presLayoutVars/>
      </dgm:prSet>
      <dgm:spPr/>
    </dgm:pt>
  </dgm:ptLst>
  <dgm:cxnLst>
    <dgm:cxn modelId="{A0F82B0E-2A41-4EA1-BB03-FA4E5BBC6A26}" srcId="{5E3BBF13-4558-4631-91A4-DA4DC17CEF89}" destId="{081EE70F-828F-466F-84A6-0846E212633C}" srcOrd="0" destOrd="0" parTransId="{940F96E7-6E51-4854-8B11-2E570AE595CF}" sibTransId="{AAB9FB67-5869-4A80-9623-C54E145CF0F6}"/>
    <dgm:cxn modelId="{BBB02E0E-5E20-4C3D-BD24-4588E2CD8C97}" type="presOf" srcId="{4FBAD5AD-2DE7-4911-821E-5DE0FE6E2BA4}" destId="{8A73191F-8358-41F1-808E-431DA86DA978}" srcOrd="0" destOrd="0" presId="urn:microsoft.com/office/officeart/2018/2/layout/IconLabelDescriptionList"/>
    <dgm:cxn modelId="{BFA24A27-E1FE-4CA3-BAF9-2CC7ED428276}" srcId="{081EE70F-828F-466F-84A6-0846E212633C}" destId="{8D2ED697-A0E4-4821-81B5-87BFAC933D5E}" srcOrd="1" destOrd="0" parTransId="{372A0DD1-478A-4962-8F9E-E93D76AF9F4E}" sibTransId="{5211C5E5-9D9F-46A2-8838-2CD9A6E1D2DE}"/>
    <dgm:cxn modelId="{D6675C3A-F041-4D58-9ACE-D1A436984EE3}" type="presOf" srcId="{BB3A1FA2-4CC0-4B54-A69A-B2352887CA56}" destId="{49B502DD-DBB9-4521-8453-0FDB35C27786}" srcOrd="0" destOrd="0" presId="urn:microsoft.com/office/officeart/2018/2/layout/IconLabelDescriptionList"/>
    <dgm:cxn modelId="{401E793A-43C7-415C-919A-DF5A20F1BB88}" srcId="{5E3BBF13-4558-4631-91A4-DA4DC17CEF89}" destId="{4FBAD5AD-2DE7-4911-821E-5DE0FE6E2BA4}" srcOrd="1" destOrd="0" parTransId="{AEF356D1-2BF3-4383-9D13-21D026839F1D}" sibTransId="{FDE4B31B-340A-4356-9537-AAD406109F58}"/>
    <dgm:cxn modelId="{1C6E2258-A066-4259-82BD-288F5B319E85}" type="presOf" srcId="{5E3BBF13-4558-4631-91A4-DA4DC17CEF89}" destId="{12ED2590-4172-4DBB-8CB3-F615DCA544F2}" srcOrd="0" destOrd="0" presId="urn:microsoft.com/office/officeart/2018/2/layout/IconLabelDescriptionList"/>
    <dgm:cxn modelId="{69E3E25B-C83D-4415-888A-1A6256F4E9F9}" type="presOf" srcId="{74F37A3D-0BB5-4FF4-9D5D-FDB660C89854}" destId="{1755BE91-3421-4714-9BF1-E629F82923DE}" srcOrd="0" destOrd="1" presId="urn:microsoft.com/office/officeart/2018/2/layout/IconLabelDescriptionList"/>
    <dgm:cxn modelId="{3567F380-3C8A-40CB-BB2C-6F7DC6E9CE1F}" srcId="{081EE70F-828F-466F-84A6-0846E212633C}" destId="{BB3A1FA2-4CC0-4B54-A69A-B2352887CA56}" srcOrd="0" destOrd="0" parTransId="{CC9380AD-305F-4B10-9A19-6FBBAF001FB8}" sibTransId="{CF9E3140-6392-4B0B-A2D9-9577D7D59094}"/>
    <dgm:cxn modelId="{A11D9A8F-AA7C-4919-979A-D0751871A003}" type="presOf" srcId="{10218D71-146D-4F3D-A3C4-BB71F3410887}" destId="{9105CAE9-94E5-4E70-8716-73F503846D65}" srcOrd="0" destOrd="0" presId="urn:microsoft.com/office/officeart/2018/2/layout/IconLabelDescriptionList"/>
    <dgm:cxn modelId="{3E50A591-645F-4633-B11D-77DD0054A2E6}" srcId="{5E3BBF13-4558-4631-91A4-DA4DC17CEF89}" destId="{10218D71-146D-4F3D-A3C4-BB71F3410887}" srcOrd="2" destOrd="0" parTransId="{981524C4-CB4A-40BF-BBA0-02DE1620D4D6}" sibTransId="{51545610-DE34-4983-87DE-8365B86EA3C0}"/>
    <dgm:cxn modelId="{C5458F9E-9171-4F0C-BFB3-8FA498358744}" type="presOf" srcId="{8D2ED697-A0E4-4821-81B5-87BFAC933D5E}" destId="{49B502DD-DBB9-4521-8453-0FDB35C27786}" srcOrd="0" destOrd="1" presId="urn:microsoft.com/office/officeart/2018/2/layout/IconLabelDescriptionList"/>
    <dgm:cxn modelId="{DB3CACA0-1F03-4671-AD86-E753BFD79367}" type="presOf" srcId="{081EE70F-828F-466F-84A6-0846E212633C}" destId="{7BA9AF40-25B1-4CA6-840F-069562CDCCC6}" srcOrd="0" destOrd="0" presId="urn:microsoft.com/office/officeart/2018/2/layout/IconLabelDescriptionList"/>
    <dgm:cxn modelId="{31C603A8-5C45-42BF-847E-7CF5D855D528}" srcId="{10218D71-146D-4F3D-A3C4-BB71F3410887}" destId="{74F37A3D-0BB5-4FF4-9D5D-FDB660C89854}" srcOrd="1" destOrd="0" parTransId="{AA64F948-632B-43AA-8B6D-AF2F964F4306}" sibTransId="{884A2FB3-A2A9-4E13-A160-571A781CDE7E}"/>
    <dgm:cxn modelId="{9E133DD8-F24A-48F4-AC86-765BE4955445}" srcId="{10218D71-146D-4F3D-A3C4-BB71F3410887}" destId="{73020983-64AB-42E7-9A41-4784EA741590}" srcOrd="0" destOrd="0" parTransId="{7C3AAFE1-3474-4D47-AA4C-1BA070A71072}" sibTransId="{83080553-CEAB-4466-A072-8F6F793973B5}"/>
    <dgm:cxn modelId="{C5212DFD-2D49-47A2-BBCE-BF01839CEB92}" type="presOf" srcId="{73020983-64AB-42E7-9A41-4784EA741590}" destId="{1755BE91-3421-4714-9BF1-E629F82923DE}" srcOrd="0" destOrd="0" presId="urn:microsoft.com/office/officeart/2018/2/layout/IconLabelDescriptionList"/>
    <dgm:cxn modelId="{EEE8EE4C-1989-4498-966D-090282C2E767}" type="presParOf" srcId="{12ED2590-4172-4DBB-8CB3-F615DCA544F2}" destId="{0BBF1B94-D77A-46A7-9FA3-FD2B09D6BF0E}" srcOrd="0" destOrd="0" presId="urn:microsoft.com/office/officeart/2018/2/layout/IconLabelDescriptionList"/>
    <dgm:cxn modelId="{8586BF3E-F458-4D90-AECC-8437868F65F3}" type="presParOf" srcId="{0BBF1B94-D77A-46A7-9FA3-FD2B09D6BF0E}" destId="{74164486-2EDB-4921-A7AC-719E0C785DD9}" srcOrd="0" destOrd="0" presId="urn:microsoft.com/office/officeart/2018/2/layout/IconLabelDescriptionList"/>
    <dgm:cxn modelId="{C3E6ED6B-085B-405A-8DB0-07BD0466FA33}" type="presParOf" srcId="{0BBF1B94-D77A-46A7-9FA3-FD2B09D6BF0E}" destId="{B62306E8-99BB-4A4D-B345-7C19DCB5DBF7}" srcOrd="1" destOrd="0" presId="urn:microsoft.com/office/officeart/2018/2/layout/IconLabelDescriptionList"/>
    <dgm:cxn modelId="{53BDCCEF-2888-408A-846D-878526D3911A}" type="presParOf" srcId="{0BBF1B94-D77A-46A7-9FA3-FD2B09D6BF0E}" destId="{7BA9AF40-25B1-4CA6-840F-069562CDCCC6}" srcOrd="2" destOrd="0" presId="urn:microsoft.com/office/officeart/2018/2/layout/IconLabelDescriptionList"/>
    <dgm:cxn modelId="{A76AB939-DDD6-448D-9235-2426C29EBFD8}" type="presParOf" srcId="{0BBF1B94-D77A-46A7-9FA3-FD2B09D6BF0E}" destId="{248C4996-DF40-472B-96C5-73CE1E358FB1}" srcOrd="3" destOrd="0" presId="urn:microsoft.com/office/officeart/2018/2/layout/IconLabelDescriptionList"/>
    <dgm:cxn modelId="{DFA2C751-2D71-4378-9E9F-AAEA29904831}" type="presParOf" srcId="{0BBF1B94-D77A-46A7-9FA3-FD2B09D6BF0E}" destId="{49B502DD-DBB9-4521-8453-0FDB35C27786}" srcOrd="4" destOrd="0" presId="urn:microsoft.com/office/officeart/2018/2/layout/IconLabelDescriptionList"/>
    <dgm:cxn modelId="{7A322419-7290-4F5C-88AA-B198A4E73197}" type="presParOf" srcId="{12ED2590-4172-4DBB-8CB3-F615DCA544F2}" destId="{583A10AA-30E8-4E14-A24E-472B9740E5F8}" srcOrd="1" destOrd="0" presId="urn:microsoft.com/office/officeart/2018/2/layout/IconLabelDescriptionList"/>
    <dgm:cxn modelId="{15403E24-3A72-411A-9227-EA60E786F2E6}" type="presParOf" srcId="{12ED2590-4172-4DBB-8CB3-F615DCA544F2}" destId="{70A68C7D-EA20-4544-8C5E-00F075B73210}" srcOrd="2" destOrd="0" presId="urn:microsoft.com/office/officeart/2018/2/layout/IconLabelDescriptionList"/>
    <dgm:cxn modelId="{AB4B29A6-03B1-4ABD-9E2B-CD0B3BCCA37E}" type="presParOf" srcId="{70A68C7D-EA20-4544-8C5E-00F075B73210}" destId="{B540BF2D-CB88-460C-88CE-57261D762A13}" srcOrd="0" destOrd="0" presId="urn:microsoft.com/office/officeart/2018/2/layout/IconLabelDescriptionList"/>
    <dgm:cxn modelId="{E6F56EEA-2E5E-4C9C-A429-EA35AB8C47D5}" type="presParOf" srcId="{70A68C7D-EA20-4544-8C5E-00F075B73210}" destId="{DDCCCF0F-DFCC-4D15-A421-1F9B2F0CACD2}" srcOrd="1" destOrd="0" presId="urn:microsoft.com/office/officeart/2018/2/layout/IconLabelDescriptionList"/>
    <dgm:cxn modelId="{701A68EC-3F95-457A-AABA-C51CC0D27129}" type="presParOf" srcId="{70A68C7D-EA20-4544-8C5E-00F075B73210}" destId="{8A73191F-8358-41F1-808E-431DA86DA978}" srcOrd="2" destOrd="0" presId="urn:microsoft.com/office/officeart/2018/2/layout/IconLabelDescriptionList"/>
    <dgm:cxn modelId="{EF478822-2B86-4585-88B5-2FA9359A5568}" type="presParOf" srcId="{70A68C7D-EA20-4544-8C5E-00F075B73210}" destId="{F97AE439-2496-410B-84CB-E074D28BB49E}" srcOrd="3" destOrd="0" presId="urn:microsoft.com/office/officeart/2018/2/layout/IconLabelDescriptionList"/>
    <dgm:cxn modelId="{A77663B8-CBF6-49A2-B512-239B87433617}" type="presParOf" srcId="{70A68C7D-EA20-4544-8C5E-00F075B73210}" destId="{218FEB0C-A9B2-439B-905D-922DA6C44FE5}" srcOrd="4" destOrd="0" presId="urn:microsoft.com/office/officeart/2018/2/layout/IconLabelDescriptionList"/>
    <dgm:cxn modelId="{D40F636E-C56E-46FF-912E-FAEF992E1337}" type="presParOf" srcId="{12ED2590-4172-4DBB-8CB3-F615DCA544F2}" destId="{C172EC59-7C1D-4E07-9448-B0E7666370AE}" srcOrd="3" destOrd="0" presId="urn:microsoft.com/office/officeart/2018/2/layout/IconLabelDescriptionList"/>
    <dgm:cxn modelId="{568CAFA6-D058-4CE0-A105-63A3F08D5A68}" type="presParOf" srcId="{12ED2590-4172-4DBB-8CB3-F615DCA544F2}" destId="{979606C0-C49A-4BC7-B1C9-744C1632478E}" srcOrd="4" destOrd="0" presId="urn:microsoft.com/office/officeart/2018/2/layout/IconLabelDescriptionList"/>
    <dgm:cxn modelId="{D49D71CC-FB53-433A-8565-45FF2AD94B38}" type="presParOf" srcId="{979606C0-C49A-4BC7-B1C9-744C1632478E}" destId="{16663844-FFA9-4209-95A5-1FAA55DE2C65}" srcOrd="0" destOrd="0" presId="urn:microsoft.com/office/officeart/2018/2/layout/IconLabelDescriptionList"/>
    <dgm:cxn modelId="{6261E71D-0D19-4758-9051-DE45A6DEB33F}" type="presParOf" srcId="{979606C0-C49A-4BC7-B1C9-744C1632478E}" destId="{6C10911F-2AF0-4FC3-A6B9-5B72DC125DE7}" srcOrd="1" destOrd="0" presId="urn:microsoft.com/office/officeart/2018/2/layout/IconLabelDescriptionList"/>
    <dgm:cxn modelId="{66206DAF-55A9-46A1-B093-76618AE21636}" type="presParOf" srcId="{979606C0-C49A-4BC7-B1C9-744C1632478E}" destId="{9105CAE9-94E5-4E70-8716-73F503846D65}" srcOrd="2" destOrd="0" presId="urn:microsoft.com/office/officeart/2018/2/layout/IconLabelDescriptionList"/>
    <dgm:cxn modelId="{771F5478-85EB-41EF-9814-FA2EAA28DADA}" type="presParOf" srcId="{979606C0-C49A-4BC7-B1C9-744C1632478E}" destId="{16F2674E-4EFB-4903-B55F-4C68212C316B}" srcOrd="3" destOrd="0" presId="urn:microsoft.com/office/officeart/2018/2/layout/IconLabelDescriptionList"/>
    <dgm:cxn modelId="{884A7224-23EA-4A2A-A511-DCEFE27DE6EE}" type="presParOf" srcId="{979606C0-C49A-4BC7-B1C9-744C1632478E}" destId="{1755BE91-3421-4714-9BF1-E629F82923DE}"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C9A933-6674-4C41-9DD0-95FDBA2B942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7E402E5-5B88-445C-B51D-5113BEA819FB}">
      <dgm:prSet/>
      <dgm:spPr/>
      <dgm:t>
        <a:bodyPr/>
        <a:lstStyle/>
        <a:p>
          <a:r>
            <a:rPr lang="en-IN" b="1" i="0"/>
            <a:t>Role</a:t>
          </a:r>
          <a:r>
            <a:rPr lang="en-IN" b="0" i="0"/>
            <a:t>: Excel is a versatile spreadsheet software widely used for data analysis, financial modeling, and reporting. In bank analytics, Excel serves as a foundational tool for performing basic data manipulation, analysis, and visualization tasks.</a:t>
          </a:r>
          <a:endParaRPr lang="en-US"/>
        </a:p>
      </dgm:t>
    </dgm:pt>
    <dgm:pt modelId="{0AF77307-9983-4507-840E-257B09BB31BF}" type="parTrans" cxnId="{3ACE5ABA-00BC-471D-83BB-936DBB9B4671}">
      <dgm:prSet/>
      <dgm:spPr/>
      <dgm:t>
        <a:bodyPr/>
        <a:lstStyle/>
        <a:p>
          <a:endParaRPr lang="en-US"/>
        </a:p>
      </dgm:t>
    </dgm:pt>
    <dgm:pt modelId="{3172B991-3F2F-472F-AE5A-27FBB33349ED}" type="sibTrans" cxnId="{3ACE5ABA-00BC-471D-83BB-936DBB9B4671}">
      <dgm:prSet/>
      <dgm:spPr/>
      <dgm:t>
        <a:bodyPr/>
        <a:lstStyle/>
        <a:p>
          <a:endParaRPr lang="en-US"/>
        </a:p>
      </dgm:t>
    </dgm:pt>
    <dgm:pt modelId="{7A0C4371-7920-4301-AC33-D5295194DD09}">
      <dgm:prSet/>
      <dgm:spPr/>
      <dgm:t>
        <a:bodyPr/>
        <a:lstStyle/>
        <a:p>
          <a:r>
            <a:rPr lang="en-IN" b="1" i="0"/>
            <a:t>Functions</a:t>
          </a:r>
          <a:r>
            <a:rPr lang="en-IN" b="0" i="0"/>
            <a:t>: Excel offers a range of functions and features, including formulas, pivot tables, charts, and macros, which enable analysts to organize, manipulate, and analyze large datasets efficiently.</a:t>
          </a:r>
          <a:endParaRPr lang="en-US"/>
        </a:p>
      </dgm:t>
    </dgm:pt>
    <dgm:pt modelId="{0C13A1E3-FD97-4E62-963E-02771A5D29E6}" type="parTrans" cxnId="{EA737071-3502-4843-8F21-82E39B61D1F8}">
      <dgm:prSet/>
      <dgm:spPr/>
      <dgm:t>
        <a:bodyPr/>
        <a:lstStyle/>
        <a:p>
          <a:endParaRPr lang="en-US"/>
        </a:p>
      </dgm:t>
    </dgm:pt>
    <dgm:pt modelId="{3F92B2D3-30C4-44B8-BA4B-DCED1D70A03B}" type="sibTrans" cxnId="{EA737071-3502-4843-8F21-82E39B61D1F8}">
      <dgm:prSet/>
      <dgm:spPr/>
      <dgm:t>
        <a:bodyPr/>
        <a:lstStyle/>
        <a:p>
          <a:endParaRPr lang="en-US"/>
        </a:p>
      </dgm:t>
    </dgm:pt>
    <dgm:pt modelId="{00EA1F53-42F4-41BD-B20A-7063FA7D5A19}">
      <dgm:prSet/>
      <dgm:spPr/>
      <dgm:t>
        <a:bodyPr/>
        <a:lstStyle/>
        <a:p>
          <a:r>
            <a:rPr lang="en-IN" b="1" i="0"/>
            <a:t>Applications</a:t>
          </a:r>
          <a:r>
            <a:rPr lang="en-IN" b="0" i="0"/>
            <a:t>: Analysts use Excel to perform tasks such as data cleaning, exploratory data analysis, financial modeling, scenario analysis, and report generation. It's particularly useful for ad-hoc analysis and quick calculations.</a:t>
          </a:r>
          <a:endParaRPr lang="en-US"/>
        </a:p>
      </dgm:t>
    </dgm:pt>
    <dgm:pt modelId="{10B3A0A2-AA2C-4184-BE93-38325323CE02}" type="parTrans" cxnId="{FF755B3F-771D-4284-83EC-30EE2D451C63}">
      <dgm:prSet/>
      <dgm:spPr/>
      <dgm:t>
        <a:bodyPr/>
        <a:lstStyle/>
        <a:p>
          <a:endParaRPr lang="en-US"/>
        </a:p>
      </dgm:t>
    </dgm:pt>
    <dgm:pt modelId="{93277190-00E3-44C2-9330-EFA884C7EF1F}" type="sibTrans" cxnId="{FF755B3F-771D-4284-83EC-30EE2D451C63}">
      <dgm:prSet/>
      <dgm:spPr/>
      <dgm:t>
        <a:bodyPr/>
        <a:lstStyle/>
        <a:p>
          <a:endParaRPr lang="en-US"/>
        </a:p>
      </dgm:t>
    </dgm:pt>
    <dgm:pt modelId="{4EA33738-3108-4546-99ED-F08AA0E279B6}" type="pres">
      <dgm:prSet presAssocID="{3DC9A933-6674-4C41-9DD0-95FDBA2B9427}" presName="linear" presStyleCnt="0">
        <dgm:presLayoutVars>
          <dgm:animLvl val="lvl"/>
          <dgm:resizeHandles val="exact"/>
        </dgm:presLayoutVars>
      </dgm:prSet>
      <dgm:spPr/>
    </dgm:pt>
    <dgm:pt modelId="{081FC8A4-96FD-5C44-961C-FB057A2F6FC7}" type="pres">
      <dgm:prSet presAssocID="{07E402E5-5B88-445C-B51D-5113BEA819FB}" presName="parentText" presStyleLbl="node1" presStyleIdx="0" presStyleCnt="3">
        <dgm:presLayoutVars>
          <dgm:chMax val="0"/>
          <dgm:bulletEnabled val="1"/>
        </dgm:presLayoutVars>
      </dgm:prSet>
      <dgm:spPr/>
    </dgm:pt>
    <dgm:pt modelId="{230AC728-0916-3045-8934-AB4E4EC74594}" type="pres">
      <dgm:prSet presAssocID="{3172B991-3F2F-472F-AE5A-27FBB33349ED}" presName="spacer" presStyleCnt="0"/>
      <dgm:spPr/>
    </dgm:pt>
    <dgm:pt modelId="{1A7E228B-A67C-FB4F-B6D1-2782B033D46D}" type="pres">
      <dgm:prSet presAssocID="{7A0C4371-7920-4301-AC33-D5295194DD09}" presName="parentText" presStyleLbl="node1" presStyleIdx="1" presStyleCnt="3">
        <dgm:presLayoutVars>
          <dgm:chMax val="0"/>
          <dgm:bulletEnabled val="1"/>
        </dgm:presLayoutVars>
      </dgm:prSet>
      <dgm:spPr/>
    </dgm:pt>
    <dgm:pt modelId="{598AE1EA-D80B-C44A-A56B-F0DB7347BCC2}" type="pres">
      <dgm:prSet presAssocID="{3F92B2D3-30C4-44B8-BA4B-DCED1D70A03B}" presName="spacer" presStyleCnt="0"/>
      <dgm:spPr/>
    </dgm:pt>
    <dgm:pt modelId="{A569C5A6-8B5E-604E-8485-B87A4D8E5845}" type="pres">
      <dgm:prSet presAssocID="{00EA1F53-42F4-41BD-B20A-7063FA7D5A19}" presName="parentText" presStyleLbl="node1" presStyleIdx="2" presStyleCnt="3">
        <dgm:presLayoutVars>
          <dgm:chMax val="0"/>
          <dgm:bulletEnabled val="1"/>
        </dgm:presLayoutVars>
      </dgm:prSet>
      <dgm:spPr/>
    </dgm:pt>
  </dgm:ptLst>
  <dgm:cxnLst>
    <dgm:cxn modelId="{FF755B3F-771D-4284-83EC-30EE2D451C63}" srcId="{3DC9A933-6674-4C41-9DD0-95FDBA2B9427}" destId="{00EA1F53-42F4-41BD-B20A-7063FA7D5A19}" srcOrd="2" destOrd="0" parTransId="{10B3A0A2-AA2C-4184-BE93-38325323CE02}" sibTransId="{93277190-00E3-44C2-9330-EFA884C7EF1F}"/>
    <dgm:cxn modelId="{0149A14F-2AAE-B04F-B463-CEE50D5F839E}" type="presOf" srcId="{07E402E5-5B88-445C-B51D-5113BEA819FB}" destId="{081FC8A4-96FD-5C44-961C-FB057A2F6FC7}" srcOrd="0" destOrd="0" presId="urn:microsoft.com/office/officeart/2005/8/layout/vList2"/>
    <dgm:cxn modelId="{33B50869-5F57-354F-A555-199AA0C2F57F}" type="presOf" srcId="{3DC9A933-6674-4C41-9DD0-95FDBA2B9427}" destId="{4EA33738-3108-4546-99ED-F08AA0E279B6}" srcOrd="0" destOrd="0" presId="urn:microsoft.com/office/officeart/2005/8/layout/vList2"/>
    <dgm:cxn modelId="{EA737071-3502-4843-8F21-82E39B61D1F8}" srcId="{3DC9A933-6674-4C41-9DD0-95FDBA2B9427}" destId="{7A0C4371-7920-4301-AC33-D5295194DD09}" srcOrd="1" destOrd="0" parTransId="{0C13A1E3-FD97-4E62-963E-02771A5D29E6}" sibTransId="{3F92B2D3-30C4-44B8-BA4B-DCED1D70A03B}"/>
    <dgm:cxn modelId="{4926FC7E-5088-D44B-B259-AE8777F77146}" type="presOf" srcId="{7A0C4371-7920-4301-AC33-D5295194DD09}" destId="{1A7E228B-A67C-FB4F-B6D1-2782B033D46D}" srcOrd="0" destOrd="0" presId="urn:microsoft.com/office/officeart/2005/8/layout/vList2"/>
    <dgm:cxn modelId="{3ACE5ABA-00BC-471D-83BB-936DBB9B4671}" srcId="{3DC9A933-6674-4C41-9DD0-95FDBA2B9427}" destId="{07E402E5-5B88-445C-B51D-5113BEA819FB}" srcOrd="0" destOrd="0" parTransId="{0AF77307-9983-4507-840E-257B09BB31BF}" sibTransId="{3172B991-3F2F-472F-AE5A-27FBB33349ED}"/>
    <dgm:cxn modelId="{25AE15E0-A61B-E745-82B9-BF37517B5807}" type="presOf" srcId="{00EA1F53-42F4-41BD-B20A-7063FA7D5A19}" destId="{A569C5A6-8B5E-604E-8485-B87A4D8E5845}" srcOrd="0" destOrd="0" presId="urn:microsoft.com/office/officeart/2005/8/layout/vList2"/>
    <dgm:cxn modelId="{8E55D3D3-5A7D-0849-8433-FF48BFC23B0D}" type="presParOf" srcId="{4EA33738-3108-4546-99ED-F08AA0E279B6}" destId="{081FC8A4-96FD-5C44-961C-FB057A2F6FC7}" srcOrd="0" destOrd="0" presId="urn:microsoft.com/office/officeart/2005/8/layout/vList2"/>
    <dgm:cxn modelId="{DA35A4EC-843F-7B49-B642-62C9DD995E56}" type="presParOf" srcId="{4EA33738-3108-4546-99ED-F08AA0E279B6}" destId="{230AC728-0916-3045-8934-AB4E4EC74594}" srcOrd="1" destOrd="0" presId="urn:microsoft.com/office/officeart/2005/8/layout/vList2"/>
    <dgm:cxn modelId="{777DEBC3-9256-8747-9B07-10C75AA64135}" type="presParOf" srcId="{4EA33738-3108-4546-99ED-F08AA0E279B6}" destId="{1A7E228B-A67C-FB4F-B6D1-2782B033D46D}" srcOrd="2" destOrd="0" presId="urn:microsoft.com/office/officeart/2005/8/layout/vList2"/>
    <dgm:cxn modelId="{37DFF5CF-170B-BF4B-AC60-8D3656158E8D}" type="presParOf" srcId="{4EA33738-3108-4546-99ED-F08AA0E279B6}" destId="{598AE1EA-D80B-C44A-A56B-F0DB7347BCC2}" srcOrd="3" destOrd="0" presId="urn:microsoft.com/office/officeart/2005/8/layout/vList2"/>
    <dgm:cxn modelId="{738FF360-6166-0E44-92DA-7405596E5AC2}" type="presParOf" srcId="{4EA33738-3108-4546-99ED-F08AA0E279B6}" destId="{A569C5A6-8B5E-604E-8485-B87A4D8E584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649A83-139B-4402-8A8E-1C3056A8E99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321F363-5F52-4B60-BD62-0C559E03A649}">
      <dgm:prSet custT="1"/>
      <dgm:spPr/>
      <dgm:t>
        <a:bodyPr/>
        <a:lstStyle/>
        <a:p>
          <a:r>
            <a:rPr lang="en-IN" sz="1400" b="1" i="0" dirty="0"/>
            <a:t>Removing Duplicates</a:t>
          </a:r>
          <a:r>
            <a:rPr lang="en-IN" sz="1400" b="0" i="0" dirty="0"/>
            <a:t>: Excel provides a built-in feature to identify and remove duplicate rows from a dataset. This can be done by selecting the dataset, navigating to the "Data" tab, and clicking on the "Remove Duplicates" option.</a:t>
          </a:r>
          <a:endParaRPr lang="en-US" sz="1400" dirty="0"/>
        </a:p>
      </dgm:t>
    </dgm:pt>
    <dgm:pt modelId="{081D51E0-0A92-456E-AB5D-59B50FA912A6}" type="parTrans" cxnId="{318BF1F1-0201-469B-9EDD-4C2AE98966CC}">
      <dgm:prSet/>
      <dgm:spPr/>
      <dgm:t>
        <a:bodyPr/>
        <a:lstStyle/>
        <a:p>
          <a:endParaRPr lang="en-US"/>
        </a:p>
      </dgm:t>
    </dgm:pt>
    <dgm:pt modelId="{1E053E56-5393-463F-8AB4-BA9E56314E49}" type="sibTrans" cxnId="{318BF1F1-0201-469B-9EDD-4C2AE98966CC}">
      <dgm:prSet/>
      <dgm:spPr/>
      <dgm:t>
        <a:bodyPr/>
        <a:lstStyle/>
        <a:p>
          <a:endParaRPr lang="en-US"/>
        </a:p>
      </dgm:t>
    </dgm:pt>
    <dgm:pt modelId="{59227519-6CC6-4E32-84F1-B432632713CC}">
      <dgm:prSet custT="1"/>
      <dgm:spPr/>
      <dgm:t>
        <a:bodyPr/>
        <a:lstStyle/>
        <a:p>
          <a:r>
            <a:rPr lang="en-IN" sz="1400" b="1" i="0" dirty="0"/>
            <a:t>Handling Missing Values</a:t>
          </a:r>
          <a:r>
            <a:rPr lang="en-IN" sz="1400" b="0" i="0" dirty="0"/>
            <a:t>: Excel offers various functions to handle missing values, such as the "IFERROR" function to replace errors with a specified value, or the "FILTER" function to exclude rows with missing values from calculations.</a:t>
          </a:r>
          <a:endParaRPr lang="en-US" sz="1400" dirty="0"/>
        </a:p>
      </dgm:t>
    </dgm:pt>
    <dgm:pt modelId="{84698867-7EE1-4796-BF96-26890406EA46}" type="parTrans" cxnId="{2086B2DD-8EC9-4466-BA5B-F87CFD92964C}">
      <dgm:prSet/>
      <dgm:spPr/>
      <dgm:t>
        <a:bodyPr/>
        <a:lstStyle/>
        <a:p>
          <a:endParaRPr lang="en-US"/>
        </a:p>
      </dgm:t>
    </dgm:pt>
    <dgm:pt modelId="{9798EFB1-BC6D-4C31-9CF2-4FCCEB5B0194}" type="sibTrans" cxnId="{2086B2DD-8EC9-4466-BA5B-F87CFD92964C}">
      <dgm:prSet/>
      <dgm:spPr/>
      <dgm:t>
        <a:bodyPr/>
        <a:lstStyle/>
        <a:p>
          <a:endParaRPr lang="en-US"/>
        </a:p>
      </dgm:t>
    </dgm:pt>
    <dgm:pt modelId="{864950C1-E983-4B2F-8457-BFB688F5368D}">
      <dgm:prSet custT="1"/>
      <dgm:spPr/>
      <dgm:t>
        <a:bodyPr/>
        <a:lstStyle/>
        <a:p>
          <a:r>
            <a:rPr lang="en-IN" sz="1400" b="1" i="0" dirty="0"/>
            <a:t>Standardizing Data Formats</a:t>
          </a:r>
          <a:r>
            <a:rPr lang="en-IN" sz="1400" b="0" i="0" dirty="0"/>
            <a:t>: Excel allows users to standardize data formats using functions such as "TEXT" and "DATEVALUE" to convert text strings to dates, or "UPPER" and "LOWER" to convert text to uppercase or lowercase.</a:t>
          </a:r>
          <a:endParaRPr lang="en-US" sz="1400" dirty="0"/>
        </a:p>
      </dgm:t>
    </dgm:pt>
    <dgm:pt modelId="{6346F127-21BC-4649-9D6B-2475003622B0}" type="parTrans" cxnId="{6C611D51-0C6B-43DB-A452-7378F1FB8AF0}">
      <dgm:prSet/>
      <dgm:spPr/>
      <dgm:t>
        <a:bodyPr/>
        <a:lstStyle/>
        <a:p>
          <a:endParaRPr lang="en-US"/>
        </a:p>
      </dgm:t>
    </dgm:pt>
    <dgm:pt modelId="{8FE2484A-8D69-40C9-8217-0F203DD0A847}" type="sibTrans" cxnId="{6C611D51-0C6B-43DB-A452-7378F1FB8AF0}">
      <dgm:prSet/>
      <dgm:spPr/>
      <dgm:t>
        <a:bodyPr/>
        <a:lstStyle/>
        <a:p>
          <a:endParaRPr lang="en-US"/>
        </a:p>
      </dgm:t>
    </dgm:pt>
    <dgm:pt modelId="{754AC8BB-F611-4903-9EEF-079C58803A0D}">
      <dgm:prSet custT="1"/>
      <dgm:spPr/>
      <dgm:t>
        <a:bodyPr/>
        <a:lstStyle/>
        <a:p>
          <a:r>
            <a:rPr lang="en-IN" sz="1400" b="1" i="0" dirty="0"/>
            <a:t>Data Transformation</a:t>
          </a:r>
          <a:r>
            <a:rPr lang="en-IN" sz="1400" b="0" i="0" dirty="0"/>
            <a:t>: Excel provides tools like "Text to Columns" for splitting text into multiple columns based on delimiters, and "Concatenate" for combining data from multiple columns into a single column.</a:t>
          </a:r>
          <a:endParaRPr lang="en-US" sz="1400" dirty="0"/>
        </a:p>
      </dgm:t>
    </dgm:pt>
    <dgm:pt modelId="{7A3BE996-21B3-4167-8CB5-D231C315D400}" type="parTrans" cxnId="{9745D661-A17E-4533-A94B-9C9A53DB9E69}">
      <dgm:prSet/>
      <dgm:spPr/>
      <dgm:t>
        <a:bodyPr/>
        <a:lstStyle/>
        <a:p>
          <a:endParaRPr lang="en-US"/>
        </a:p>
      </dgm:t>
    </dgm:pt>
    <dgm:pt modelId="{1F1102DC-4F14-4CC6-80D0-C88150018FAE}" type="sibTrans" cxnId="{9745D661-A17E-4533-A94B-9C9A53DB9E69}">
      <dgm:prSet/>
      <dgm:spPr/>
      <dgm:t>
        <a:bodyPr/>
        <a:lstStyle/>
        <a:p>
          <a:endParaRPr lang="en-US"/>
        </a:p>
      </dgm:t>
    </dgm:pt>
    <dgm:pt modelId="{7810ACB1-B3EA-4B05-A9B3-4B4D38830D2C}">
      <dgm:prSet custT="1"/>
      <dgm:spPr/>
      <dgm:t>
        <a:bodyPr/>
        <a:lstStyle/>
        <a:p>
          <a:r>
            <a:rPr lang="en-IN" sz="1400" b="1" i="0" dirty="0"/>
            <a:t>Filtering and Sorting</a:t>
          </a:r>
          <a:r>
            <a:rPr lang="en-IN" sz="1400" b="0" i="0" dirty="0"/>
            <a:t>: Excel's filtering and sorting functionalities can be used to identify and correct inconsistencies in data, such as misspellings or formatting errors.</a:t>
          </a:r>
          <a:endParaRPr lang="en-US" sz="1400" dirty="0"/>
        </a:p>
      </dgm:t>
    </dgm:pt>
    <dgm:pt modelId="{93AB48AF-1855-4F71-8C0E-CE7323F9FE67}" type="parTrans" cxnId="{FEDF4F49-DBFE-4369-AF87-4F23ADCE40C6}">
      <dgm:prSet/>
      <dgm:spPr/>
      <dgm:t>
        <a:bodyPr/>
        <a:lstStyle/>
        <a:p>
          <a:endParaRPr lang="en-US"/>
        </a:p>
      </dgm:t>
    </dgm:pt>
    <dgm:pt modelId="{F88B9132-EBBA-418D-AD1B-47C2E4990A68}" type="sibTrans" cxnId="{FEDF4F49-DBFE-4369-AF87-4F23ADCE40C6}">
      <dgm:prSet/>
      <dgm:spPr/>
      <dgm:t>
        <a:bodyPr/>
        <a:lstStyle/>
        <a:p>
          <a:endParaRPr lang="en-US"/>
        </a:p>
      </dgm:t>
    </dgm:pt>
    <dgm:pt modelId="{E4D4BB84-C86D-48C2-8E23-0F6102E0810A}" type="pres">
      <dgm:prSet presAssocID="{5B649A83-139B-4402-8A8E-1C3056A8E99B}" presName="root" presStyleCnt="0">
        <dgm:presLayoutVars>
          <dgm:dir/>
          <dgm:resizeHandles val="exact"/>
        </dgm:presLayoutVars>
      </dgm:prSet>
      <dgm:spPr/>
    </dgm:pt>
    <dgm:pt modelId="{810BD5C8-92A1-4D7A-9CF4-0D808B396494}" type="pres">
      <dgm:prSet presAssocID="{5B649A83-139B-4402-8A8E-1C3056A8E99B}" presName="container" presStyleCnt="0">
        <dgm:presLayoutVars>
          <dgm:dir/>
          <dgm:resizeHandles val="exact"/>
        </dgm:presLayoutVars>
      </dgm:prSet>
      <dgm:spPr/>
    </dgm:pt>
    <dgm:pt modelId="{326326B1-07A4-4C95-ACA5-C9CFD27E58C9}" type="pres">
      <dgm:prSet presAssocID="{3321F363-5F52-4B60-BD62-0C559E03A649}" presName="compNode" presStyleCnt="0"/>
      <dgm:spPr/>
    </dgm:pt>
    <dgm:pt modelId="{67B7FEA6-816C-4DBA-853D-9B7436208E7A}" type="pres">
      <dgm:prSet presAssocID="{3321F363-5F52-4B60-BD62-0C559E03A649}" presName="iconBgRect" presStyleLbl="bgShp" presStyleIdx="0" presStyleCnt="5"/>
      <dgm:spPr/>
    </dgm:pt>
    <dgm:pt modelId="{2770CD6E-8552-405F-9C99-A218145698DD}" type="pres">
      <dgm:prSet presAssocID="{3321F363-5F52-4B60-BD62-0C559E03A64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A049889D-5C25-4A18-BEDB-93A454427759}" type="pres">
      <dgm:prSet presAssocID="{3321F363-5F52-4B60-BD62-0C559E03A649}" presName="spaceRect" presStyleCnt="0"/>
      <dgm:spPr/>
    </dgm:pt>
    <dgm:pt modelId="{1A1B20F9-C10A-4010-B191-B05EE13489B3}" type="pres">
      <dgm:prSet presAssocID="{3321F363-5F52-4B60-BD62-0C559E03A649}" presName="textRect" presStyleLbl="revTx" presStyleIdx="0" presStyleCnt="5">
        <dgm:presLayoutVars>
          <dgm:chMax val="1"/>
          <dgm:chPref val="1"/>
        </dgm:presLayoutVars>
      </dgm:prSet>
      <dgm:spPr/>
    </dgm:pt>
    <dgm:pt modelId="{28679B9C-CBB7-43D4-99B0-2831693C7C13}" type="pres">
      <dgm:prSet presAssocID="{1E053E56-5393-463F-8AB4-BA9E56314E49}" presName="sibTrans" presStyleLbl="sibTrans2D1" presStyleIdx="0" presStyleCnt="0"/>
      <dgm:spPr/>
    </dgm:pt>
    <dgm:pt modelId="{77924761-0DE4-46F9-89AB-42D63F493CC6}" type="pres">
      <dgm:prSet presAssocID="{59227519-6CC6-4E32-84F1-B432632713CC}" presName="compNode" presStyleCnt="0"/>
      <dgm:spPr/>
    </dgm:pt>
    <dgm:pt modelId="{C4497F14-293A-4FAF-82E1-05DD550DF621}" type="pres">
      <dgm:prSet presAssocID="{59227519-6CC6-4E32-84F1-B432632713CC}" presName="iconBgRect" presStyleLbl="bgShp" presStyleIdx="1" presStyleCnt="5"/>
      <dgm:spPr/>
    </dgm:pt>
    <dgm:pt modelId="{8BC01B32-56D6-4DEC-A819-102B1C5EECDD}" type="pres">
      <dgm:prSet presAssocID="{59227519-6CC6-4E32-84F1-B432632713C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76A61BAB-6F29-48D9-8629-FEED6629FFBD}" type="pres">
      <dgm:prSet presAssocID="{59227519-6CC6-4E32-84F1-B432632713CC}" presName="spaceRect" presStyleCnt="0"/>
      <dgm:spPr/>
    </dgm:pt>
    <dgm:pt modelId="{9FBDF45E-9367-4389-9295-C42364581F28}" type="pres">
      <dgm:prSet presAssocID="{59227519-6CC6-4E32-84F1-B432632713CC}" presName="textRect" presStyleLbl="revTx" presStyleIdx="1" presStyleCnt="5">
        <dgm:presLayoutVars>
          <dgm:chMax val="1"/>
          <dgm:chPref val="1"/>
        </dgm:presLayoutVars>
      </dgm:prSet>
      <dgm:spPr/>
    </dgm:pt>
    <dgm:pt modelId="{A22C134D-D923-4FC3-853A-0FE70BF2452D}" type="pres">
      <dgm:prSet presAssocID="{9798EFB1-BC6D-4C31-9CF2-4FCCEB5B0194}" presName="sibTrans" presStyleLbl="sibTrans2D1" presStyleIdx="0" presStyleCnt="0"/>
      <dgm:spPr/>
    </dgm:pt>
    <dgm:pt modelId="{1A9E6372-4106-44EF-80EF-EBFE1AFF3FA1}" type="pres">
      <dgm:prSet presAssocID="{864950C1-E983-4B2F-8457-BFB688F5368D}" presName="compNode" presStyleCnt="0"/>
      <dgm:spPr/>
    </dgm:pt>
    <dgm:pt modelId="{653161A9-85D0-4C2E-BAF1-982E7483C417}" type="pres">
      <dgm:prSet presAssocID="{864950C1-E983-4B2F-8457-BFB688F5368D}" presName="iconBgRect" presStyleLbl="bgShp" presStyleIdx="2" presStyleCnt="5"/>
      <dgm:spPr/>
    </dgm:pt>
    <dgm:pt modelId="{7A5A686D-95D0-42C7-9893-8D378D75E4D3}" type="pres">
      <dgm:prSet presAssocID="{864950C1-E983-4B2F-8457-BFB688F5368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530564F7-9F9A-411A-BE20-8C254B6B6300}" type="pres">
      <dgm:prSet presAssocID="{864950C1-E983-4B2F-8457-BFB688F5368D}" presName="spaceRect" presStyleCnt="0"/>
      <dgm:spPr/>
    </dgm:pt>
    <dgm:pt modelId="{606979B3-B372-445E-89D9-AF07EE46773C}" type="pres">
      <dgm:prSet presAssocID="{864950C1-E983-4B2F-8457-BFB688F5368D}" presName="textRect" presStyleLbl="revTx" presStyleIdx="2" presStyleCnt="5">
        <dgm:presLayoutVars>
          <dgm:chMax val="1"/>
          <dgm:chPref val="1"/>
        </dgm:presLayoutVars>
      </dgm:prSet>
      <dgm:spPr/>
    </dgm:pt>
    <dgm:pt modelId="{F5162B6F-94C1-4868-A714-D5BE0D0B199D}" type="pres">
      <dgm:prSet presAssocID="{8FE2484A-8D69-40C9-8217-0F203DD0A847}" presName="sibTrans" presStyleLbl="sibTrans2D1" presStyleIdx="0" presStyleCnt="0"/>
      <dgm:spPr/>
    </dgm:pt>
    <dgm:pt modelId="{527CB0B7-567D-43B5-A407-9685432A0E25}" type="pres">
      <dgm:prSet presAssocID="{754AC8BB-F611-4903-9EEF-079C58803A0D}" presName="compNode" presStyleCnt="0"/>
      <dgm:spPr/>
    </dgm:pt>
    <dgm:pt modelId="{C407FDF2-F16D-467B-8EB2-7B98BC605A27}" type="pres">
      <dgm:prSet presAssocID="{754AC8BB-F611-4903-9EEF-079C58803A0D}" presName="iconBgRect" presStyleLbl="bgShp" presStyleIdx="3" presStyleCnt="5"/>
      <dgm:spPr/>
    </dgm:pt>
    <dgm:pt modelId="{D9C13414-C645-4237-A102-ECE6313F6225}" type="pres">
      <dgm:prSet presAssocID="{754AC8BB-F611-4903-9EEF-079C58803A0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rver"/>
        </a:ext>
      </dgm:extLst>
    </dgm:pt>
    <dgm:pt modelId="{37092B22-717A-4D61-89CB-9EF4F09AB7FC}" type="pres">
      <dgm:prSet presAssocID="{754AC8BB-F611-4903-9EEF-079C58803A0D}" presName="spaceRect" presStyleCnt="0"/>
      <dgm:spPr/>
    </dgm:pt>
    <dgm:pt modelId="{1E583345-8087-41AC-92C2-BFD4B83AABFF}" type="pres">
      <dgm:prSet presAssocID="{754AC8BB-F611-4903-9EEF-079C58803A0D}" presName="textRect" presStyleLbl="revTx" presStyleIdx="3" presStyleCnt="5" custLinFactNeighborY="54388">
        <dgm:presLayoutVars>
          <dgm:chMax val="1"/>
          <dgm:chPref val="1"/>
        </dgm:presLayoutVars>
      </dgm:prSet>
      <dgm:spPr/>
    </dgm:pt>
    <dgm:pt modelId="{C103C29F-C4AB-4AAD-84EB-334E2E4FC669}" type="pres">
      <dgm:prSet presAssocID="{1F1102DC-4F14-4CC6-80D0-C88150018FAE}" presName="sibTrans" presStyleLbl="sibTrans2D1" presStyleIdx="0" presStyleCnt="0"/>
      <dgm:spPr/>
    </dgm:pt>
    <dgm:pt modelId="{2DF986E2-4797-4C8E-85A8-3B6615DB76C9}" type="pres">
      <dgm:prSet presAssocID="{7810ACB1-B3EA-4B05-A9B3-4B4D38830D2C}" presName="compNode" presStyleCnt="0"/>
      <dgm:spPr/>
    </dgm:pt>
    <dgm:pt modelId="{F8A86117-EA4C-431D-A449-3604A0ED72B4}" type="pres">
      <dgm:prSet presAssocID="{7810ACB1-B3EA-4B05-A9B3-4B4D38830D2C}" presName="iconBgRect" presStyleLbl="bgShp" presStyleIdx="4" presStyleCnt="5"/>
      <dgm:spPr/>
    </dgm:pt>
    <dgm:pt modelId="{32CAEE41-F068-4E17-BB46-EE98B77C5A91}" type="pres">
      <dgm:prSet presAssocID="{7810ACB1-B3EA-4B05-A9B3-4B4D38830D2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lter"/>
        </a:ext>
      </dgm:extLst>
    </dgm:pt>
    <dgm:pt modelId="{1DB1B61A-49CA-4772-B0F9-FAEC49B838E3}" type="pres">
      <dgm:prSet presAssocID="{7810ACB1-B3EA-4B05-A9B3-4B4D38830D2C}" presName="spaceRect" presStyleCnt="0"/>
      <dgm:spPr/>
    </dgm:pt>
    <dgm:pt modelId="{2AE7B554-DF65-4F0F-B7D7-FBA036A10436}" type="pres">
      <dgm:prSet presAssocID="{7810ACB1-B3EA-4B05-A9B3-4B4D38830D2C}" presName="textRect" presStyleLbl="revTx" presStyleIdx="4" presStyleCnt="5" custLinFactNeighborY="26716">
        <dgm:presLayoutVars>
          <dgm:chMax val="1"/>
          <dgm:chPref val="1"/>
        </dgm:presLayoutVars>
      </dgm:prSet>
      <dgm:spPr/>
    </dgm:pt>
  </dgm:ptLst>
  <dgm:cxnLst>
    <dgm:cxn modelId="{7664D522-1950-4687-813E-06592B845AD9}" type="presOf" srcId="{7810ACB1-B3EA-4B05-A9B3-4B4D38830D2C}" destId="{2AE7B554-DF65-4F0F-B7D7-FBA036A10436}" srcOrd="0" destOrd="0" presId="urn:microsoft.com/office/officeart/2018/2/layout/IconCircleList"/>
    <dgm:cxn modelId="{FEDF4F49-DBFE-4369-AF87-4F23ADCE40C6}" srcId="{5B649A83-139B-4402-8A8E-1C3056A8E99B}" destId="{7810ACB1-B3EA-4B05-A9B3-4B4D38830D2C}" srcOrd="4" destOrd="0" parTransId="{93AB48AF-1855-4F71-8C0E-CE7323F9FE67}" sibTransId="{F88B9132-EBBA-418D-AD1B-47C2E4990A68}"/>
    <dgm:cxn modelId="{3F10EF4E-2A6D-4852-A837-3BF628B3E8C8}" type="presOf" srcId="{1E053E56-5393-463F-8AB4-BA9E56314E49}" destId="{28679B9C-CBB7-43D4-99B0-2831693C7C13}" srcOrd="0" destOrd="0" presId="urn:microsoft.com/office/officeart/2018/2/layout/IconCircleList"/>
    <dgm:cxn modelId="{6C611D51-0C6B-43DB-A452-7378F1FB8AF0}" srcId="{5B649A83-139B-4402-8A8E-1C3056A8E99B}" destId="{864950C1-E983-4B2F-8457-BFB688F5368D}" srcOrd="2" destOrd="0" parTransId="{6346F127-21BC-4649-9D6B-2475003622B0}" sibTransId="{8FE2484A-8D69-40C9-8217-0F203DD0A847}"/>
    <dgm:cxn modelId="{9745D661-A17E-4533-A94B-9C9A53DB9E69}" srcId="{5B649A83-139B-4402-8A8E-1C3056A8E99B}" destId="{754AC8BB-F611-4903-9EEF-079C58803A0D}" srcOrd="3" destOrd="0" parTransId="{7A3BE996-21B3-4167-8CB5-D231C315D400}" sibTransId="{1F1102DC-4F14-4CC6-80D0-C88150018FAE}"/>
    <dgm:cxn modelId="{BECFD170-5496-4BDD-97F3-74AB06B00D79}" type="presOf" srcId="{3321F363-5F52-4B60-BD62-0C559E03A649}" destId="{1A1B20F9-C10A-4010-B191-B05EE13489B3}" srcOrd="0" destOrd="0" presId="urn:microsoft.com/office/officeart/2018/2/layout/IconCircleList"/>
    <dgm:cxn modelId="{36C5B177-3EFE-44A5-A169-B6A1E6AA654F}" type="presOf" srcId="{754AC8BB-F611-4903-9EEF-079C58803A0D}" destId="{1E583345-8087-41AC-92C2-BFD4B83AABFF}" srcOrd="0" destOrd="0" presId="urn:microsoft.com/office/officeart/2018/2/layout/IconCircleList"/>
    <dgm:cxn modelId="{EBB65A88-A563-4D55-BD3F-340B663AD9C2}" type="presOf" srcId="{9798EFB1-BC6D-4C31-9CF2-4FCCEB5B0194}" destId="{A22C134D-D923-4FC3-853A-0FE70BF2452D}" srcOrd="0" destOrd="0" presId="urn:microsoft.com/office/officeart/2018/2/layout/IconCircleList"/>
    <dgm:cxn modelId="{8110E8AC-ECE0-4E2B-9A5D-BEF57F3092DA}" type="presOf" srcId="{8FE2484A-8D69-40C9-8217-0F203DD0A847}" destId="{F5162B6F-94C1-4868-A714-D5BE0D0B199D}" srcOrd="0" destOrd="0" presId="urn:microsoft.com/office/officeart/2018/2/layout/IconCircleList"/>
    <dgm:cxn modelId="{D5A6FFAD-953C-4844-9520-140C03C20912}" type="presOf" srcId="{1F1102DC-4F14-4CC6-80D0-C88150018FAE}" destId="{C103C29F-C4AB-4AAD-84EB-334E2E4FC669}" srcOrd="0" destOrd="0" presId="urn:microsoft.com/office/officeart/2018/2/layout/IconCircleList"/>
    <dgm:cxn modelId="{DD3546C4-6A7A-44C7-88C8-8ED1B0768732}" type="presOf" srcId="{5B649A83-139B-4402-8A8E-1C3056A8E99B}" destId="{E4D4BB84-C86D-48C2-8E23-0F6102E0810A}" srcOrd="0" destOrd="0" presId="urn:microsoft.com/office/officeart/2018/2/layout/IconCircleList"/>
    <dgm:cxn modelId="{2086B2DD-8EC9-4466-BA5B-F87CFD92964C}" srcId="{5B649A83-139B-4402-8A8E-1C3056A8E99B}" destId="{59227519-6CC6-4E32-84F1-B432632713CC}" srcOrd="1" destOrd="0" parTransId="{84698867-7EE1-4796-BF96-26890406EA46}" sibTransId="{9798EFB1-BC6D-4C31-9CF2-4FCCEB5B0194}"/>
    <dgm:cxn modelId="{318BF1F1-0201-469B-9EDD-4C2AE98966CC}" srcId="{5B649A83-139B-4402-8A8E-1C3056A8E99B}" destId="{3321F363-5F52-4B60-BD62-0C559E03A649}" srcOrd="0" destOrd="0" parTransId="{081D51E0-0A92-456E-AB5D-59B50FA912A6}" sibTransId="{1E053E56-5393-463F-8AB4-BA9E56314E49}"/>
    <dgm:cxn modelId="{7A33B9F6-5B76-4C4E-ACB9-565F0B54762E}" type="presOf" srcId="{864950C1-E983-4B2F-8457-BFB688F5368D}" destId="{606979B3-B372-445E-89D9-AF07EE46773C}" srcOrd="0" destOrd="0" presId="urn:microsoft.com/office/officeart/2018/2/layout/IconCircleList"/>
    <dgm:cxn modelId="{8CC931FB-4CC9-4585-8252-A9C032DB733A}" type="presOf" srcId="{59227519-6CC6-4E32-84F1-B432632713CC}" destId="{9FBDF45E-9367-4389-9295-C42364581F28}" srcOrd="0" destOrd="0" presId="urn:microsoft.com/office/officeart/2018/2/layout/IconCircleList"/>
    <dgm:cxn modelId="{AC36F65B-B913-48CC-A4CB-427730B1C1C0}" type="presParOf" srcId="{E4D4BB84-C86D-48C2-8E23-0F6102E0810A}" destId="{810BD5C8-92A1-4D7A-9CF4-0D808B396494}" srcOrd="0" destOrd="0" presId="urn:microsoft.com/office/officeart/2018/2/layout/IconCircleList"/>
    <dgm:cxn modelId="{BCC31062-A43E-423B-8115-25050B29A18A}" type="presParOf" srcId="{810BD5C8-92A1-4D7A-9CF4-0D808B396494}" destId="{326326B1-07A4-4C95-ACA5-C9CFD27E58C9}" srcOrd="0" destOrd="0" presId="urn:microsoft.com/office/officeart/2018/2/layout/IconCircleList"/>
    <dgm:cxn modelId="{12193AB5-ECCC-4CBD-B58F-CA94EEB3F2C3}" type="presParOf" srcId="{326326B1-07A4-4C95-ACA5-C9CFD27E58C9}" destId="{67B7FEA6-816C-4DBA-853D-9B7436208E7A}" srcOrd="0" destOrd="0" presId="urn:microsoft.com/office/officeart/2018/2/layout/IconCircleList"/>
    <dgm:cxn modelId="{549FAAB6-901D-4B7F-8F6B-BC7245618C81}" type="presParOf" srcId="{326326B1-07A4-4C95-ACA5-C9CFD27E58C9}" destId="{2770CD6E-8552-405F-9C99-A218145698DD}" srcOrd="1" destOrd="0" presId="urn:microsoft.com/office/officeart/2018/2/layout/IconCircleList"/>
    <dgm:cxn modelId="{30FD18EF-3019-4B29-879C-7C9FAC03EB09}" type="presParOf" srcId="{326326B1-07A4-4C95-ACA5-C9CFD27E58C9}" destId="{A049889D-5C25-4A18-BEDB-93A454427759}" srcOrd="2" destOrd="0" presId="urn:microsoft.com/office/officeart/2018/2/layout/IconCircleList"/>
    <dgm:cxn modelId="{43421A08-9453-4699-8FBE-DE344F5ECCE1}" type="presParOf" srcId="{326326B1-07A4-4C95-ACA5-C9CFD27E58C9}" destId="{1A1B20F9-C10A-4010-B191-B05EE13489B3}" srcOrd="3" destOrd="0" presId="urn:microsoft.com/office/officeart/2018/2/layout/IconCircleList"/>
    <dgm:cxn modelId="{AD2C4D63-252B-44DC-A1CC-1DC7EB62937F}" type="presParOf" srcId="{810BD5C8-92A1-4D7A-9CF4-0D808B396494}" destId="{28679B9C-CBB7-43D4-99B0-2831693C7C13}" srcOrd="1" destOrd="0" presId="urn:microsoft.com/office/officeart/2018/2/layout/IconCircleList"/>
    <dgm:cxn modelId="{DD86C9F8-5100-4DAA-BD7D-3FE37A7C59CB}" type="presParOf" srcId="{810BD5C8-92A1-4D7A-9CF4-0D808B396494}" destId="{77924761-0DE4-46F9-89AB-42D63F493CC6}" srcOrd="2" destOrd="0" presId="urn:microsoft.com/office/officeart/2018/2/layout/IconCircleList"/>
    <dgm:cxn modelId="{6B5F7138-A9B4-4FAA-AB98-4C2DA234E5C8}" type="presParOf" srcId="{77924761-0DE4-46F9-89AB-42D63F493CC6}" destId="{C4497F14-293A-4FAF-82E1-05DD550DF621}" srcOrd="0" destOrd="0" presId="urn:microsoft.com/office/officeart/2018/2/layout/IconCircleList"/>
    <dgm:cxn modelId="{B5FF79D9-9586-40D8-9B6B-F448728540BF}" type="presParOf" srcId="{77924761-0DE4-46F9-89AB-42D63F493CC6}" destId="{8BC01B32-56D6-4DEC-A819-102B1C5EECDD}" srcOrd="1" destOrd="0" presId="urn:microsoft.com/office/officeart/2018/2/layout/IconCircleList"/>
    <dgm:cxn modelId="{F7BAC7C6-6BD0-44FA-A8BA-0A5E70882B93}" type="presParOf" srcId="{77924761-0DE4-46F9-89AB-42D63F493CC6}" destId="{76A61BAB-6F29-48D9-8629-FEED6629FFBD}" srcOrd="2" destOrd="0" presId="urn:microsoft.com/office/officeart/2018/2/layout/IconCircleList"/>
    <dgm:cxn modelId="{0AB50D1C-5FF6-485B-B184-91551A682CEB}" type="presParOf" srcId="{77924761-0DE4-46F9-89AB-42D63F493CC6}" destId="{9FBDF45E-9367-4389-9295-C42364581F28}" srcOrd="3" destOrd="0" presId="urn:microsoft.com/office/officeart/2018/2/layout/IconCircleList"/>
    <dgm:cxn modelId="{C70D7095-1403-4A83-868C-BBFBEE6F4936}" type="presParOf" srcId="{810BD5C8-92A1-4D7A-9CF4-0D808B396494}" destId="{A22C134D-D923-4FC3-853A-0FE70BF2452D}" srcOrd="3" destOrd="0" presId="urn:microsoft.com/office/officeart/2018/2/layout/IconCircleList"/>
    <dgm:cxn modelId="{C9C2D25D-1DDF-4AA7-8289-5D6192D83BA9}" type="presParOf" srcId="{810BD5C8-92A1-4D7A-9CF4-0D808B396494}" destId="{1A9E6372-4106-44EF-80EF-EBFE1AFF3FA1}" srcOrd="4" destOrd="0" presId="urn:microsoft.com/office/officeart/2018/2/layout/IconCircleList"/>
    <dgm:cxn modelId="{C16705AB-5006-4662-ACCE-D3A0A1C9BDD5}" type="presParOf" srcId="{1A9E6372-4106-44EF-80EF-EBFE1AFF3FA1}" destId="{653161A9-85D0-4C2E-BAF1-982E7483C417}" srcOrd="0" destOrd="0" presId="urn:microsoft.com/office/officeart/2018/2/layout/IconCircleList"/>
    <dgm:cxn modelId="{7733AD2A-4D35-4703-B01F-83685DDE77C6}" type="presParOf" srcId="{1A9E6372-4106-44EF-80EF-EBFE1AFF3FA1}" destId="{7A5A686D-95D0-42C7-9893-8D378D75E4D3}" srcOrd="1" destOrd="0" presId="urn:microsoft.com/office/officeart/2018/2/layout/IconCircleList"/>
    <dgm:cxn modelId="{58868323-3B50-4DD8-8CBF-A3717C5727AC}" type="presParOf" srcId="{1A9E6372-4106-44EF-80EF-EBFE1AFF3FA1}" destId="{530564F7-9F9A-411A-BE20-8C254B6B6300}" srcOrd="2" destOrd="0" presId="urn:microsoft.com/office/officeart/2018/2/layout/IconCircleList"/>
    <dgm:cxn modelId="{BDE5D7E4-05F8-434C-A935-FBE571C43353}" type="presParOf" srcId="{1A9E6372-4106-44EF-80EF-EBFE1AFF3FA1}" destId="{606979B3-B372-445E-89D9-AF07EE46773C}" srcOrd="3" destOrd="0" presId="urn:microsoft.com/office/officeart/2018/2/layout/IconCircleList"/>
    <dgm:cxn modelId="{265488A4-9EE4-4626-9333-56B15296B327}" type="presParOf" srcId="{810BD5C8-92A1-4D7A-9CF4-0D808B396494}" destId="{F5162B6F-94C1-4868-A714-D5BE0D0B199D}" srcOrd="5" destOrd="0" presId="urn:microsoft.com/office/officeart/2018/2/layout/IconCircleList"/>
    <dgm:cxn modelId="{C2A6B6E8-CECC-49E2-8705-E98D912ADB8E}" type="presParOf" srcId="{810BD5C8-92A1-4D7A-9CF4-0D808B396494}" destId="{527CB0B7-567D-43B5-A407-9685432A0E25}" srcOrd="6" destOrd="0" presId="urn:microsoft.com/office/officeart/2018/2/layout/IconCircleList"/>
    <dgm:cxn modelId="{E291D27C-4EA4-40DD-B4FB-EFC38EFCFEF7}" type="presParOf" srcId="{527CB0B7-567D-43B5-A407-9685432A0E25}" destId="{C407FDF2-F16D-467B-8EB2-7B98BC605A27}" srcOrd="0" destOrd="0" presId="urn:microsoft.com/office/officeart/2018/2/layout/IconCircleList"/>
    <dgm:cxn modelId="{27FA1055-08E7-4A2E-9AED-A972372FCF55}" type="presParOf" srcId="{527CB0B7-567D-43B5-A407-9685432A0E25}" destId="{D9C13414-C645-4237-A102-ECE6313F6225}" srcOrd="1" destOrd="0" presId="urn:microsoft.com/office/officeart/2018/2/layout/IconCircleList"/>
    <dgm:cxn modelId="{5944D4EE-C75F-472B-851A-AE72CA3B183D}" type="presParOf" srcId="{527CB0B7-567D-43B5-A407-9685432A0E25}" destId="{37092B22-717A-4D61-89CB-9EF4F09AB7FC}" srcOrd="2" destOrd="0" presId="urn:microsoft.com/office/officeart/2018/2/layout/IconCircleList"/>
    <dgm:cxn modelId="{45103C21-4BFE-4096-8D9F-9442FBF57E95}" type="presParOf" srcId="{527CB0B7-567D-43B5-A407-9685432A0E25}" destId="{1E583345-8087-41AC-92C2-BFD4B83AABFF}" srcOrd="3" destOrd="0" presId="urn:microsoft.com/office/officeart/2018/2/layout/IconCircleList"/>
    <dgm:cxn modelId="{490817A5-94A0-424D-97FE-A869408DCF42}" type="presParOf" srcId="{810BD5C8-92A1-4D7A-9CF4-0D808B396494}" destId="{C103C29F-C4AB-4AAD-84EB-334E2E4FC669}" srcOrd="7" destOrd="0" presId="urn:microsoft.com/office/officeart/2018/2/layout/IconCircleList"/>
    <dgm:cxn modelId="{EE3B2A70-58F2-451B-94C2-24C231F0898C}" type="presParOf" srcId="{810BD5C8-92A1-4D7A-9CF4-0D808B396494}" destId="{2DF986E2-4797-4C8E-85A8-3B6615DB76C9}" srcOrd="8" destOrd="0" presId="urn:microsoft.com/office/officeart/2018/2/layout/IconCircleList"/>
    <dgm:cxn modelId="{7F167104-2DEB-4A98-9B77-6AB1641FC72A}" type="presParOf" srcId="{2DF986E2-4797-4C8E-85A8-3B6615DB76C9}" destId="{F8A86117-EA4C-431D-A449-3604A0ED72B4}" srcOrd="0" destOrd="0" presId="urn:microsoft.com/office/officeart/2018/2/layout/IconCircleList"/>
    <dgm:cxn modelId="{8DD7073F-807F-41C5-83F3-715E81490E1B}" type="presParOf" srcId="{2DF986E2-4797-4C8E-85A8-3B6615DB76C9}" destId="{32CAEE41-F068-4E17-BB46-EE98B77C5A91}" srcOrd="1" destOrd="0" presId="urn:microsoft.com/office/officeart/2018/2/layout/IconCircleList"/>
    <dgm:cxn modelId="{96DF5373-888D-45A5-82C7-69FD9C75B1E9}" type="presParOf" srcId="{2DF986E2-4797-4C8E-85A8-3B6615DB76C9}" destId="{1DB1B61A-49CA-4772-B0F9-FAEC49B838E3}" srcOrd="2" destOrd="0" presId="urn:microsoft.com/office/officeart/2018/2/layout/IconCircleList"/>
    <dgm:cxn modelId="{72502003-2AB2-4A08-AF80-CE98A220FCC6}" type="presParOf" srcId="{2DF986E2-4797-4C8E-85A8-3B6615DB76C9}" destId="{2AE7B554-DF65-4F0F-B7D7-FBA036A10436}"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99F601-0DE6-47D5-8A82-2768341D33C8}" type="doc">
      <dgm:prSet loTypeId="urn:microsoft.com/office/officeart/2016/7/layout/LinearArrowProcessNumbered" loCatId="process" qsTypeId="urn:microsoft.com/office/officeart/2005/8/quickstyle/simple1" qsCatId="simple" csTypeId="urn:microsoft.com/office/officeart/2005/8/colors/accent1_2" csCatId="accent1"/>
      <dgm:spPr/>
      <dgm:t>
        <a:bodyPr/>
        <a:lstStyle/>
        <a:p>
          <a:endParaRPr lang="en-US"/>
        </a:p>
      </dgm:t>
    </dgm:pt>
    <dgm:pt modelId="{89507C68-EE27-4CF9-958D-AF89674121FB}">
      <dgm:prSet/>
      <dgm:spPr/>
      <dgm:t>
        <a:bodyPr/>
        <a:lstStyle/>
        <a:p>
          <a:r>
            <a:rPr lang="en-IN" b="1" i="0" dirty="0"/>
            <a:t>Removing Duplicates</a:t>
          </a:r>
          <a:r>
            <a:rPr lang="en-IN" b="0" i="0" dirty="0"/>
            <a:t>: In SQL, duplicates can be removed using the "DISTINCT" keyword in SELECT queries, which returns unique rows from a dataset. Additionally, the "GROUP BY" clause can be used to aggregate data and remove duplicates.</a:t>
          </a:r>
          <a:endParaRPr lang="en-US" dirty="0"/>
        </a:p>
      </dgm:t>
    </dgm:pt>
    <dgm:pt modelId="{6BD379AA-88A7-48A3-A065-D28F1908AF33}" type="parTrans" cxnId="{82D248F2-66E5-447F-8524-CE8EA65ED49B}">
      <dgm:prSet/>
      <dgm:spPr/>
      <dgm:t>
        <a:bodyPr/>
        <a:lstStyle/>
        <a:p>
          <a:endParaRPr lang="en-US"/>
        </a:p>
      </dgm:t>
    </dgm:pt>
    <dgm:pt modelId="{29C02CA6-3D1B-4151-AB0B-FBB32B1F8C70}" type="sibTrans" cxnId="{82D248F2-66E5-447F-8524-CE8EA65ED49B}">
      <dgm:prSet phldrT="1" phldr="0"/>
      <dgm:spPr/>
      <dgm:t>
        <a:bodyPr/>
        <a:lstStyle/>
        <a:p>
          <a:r>
            <a:rPr lang="en-US"/>
            <a:t>1</a:t>
          </a:r>
        </a:p>
      </dgm:t>
    </dgm:pt>
    <dgm:pt modelId="{025015A9-4579-4B03-9D3D-7BF4DFAC0806}">
      <dgm:prSet/>
      <dgm:spPr/>
      <dgm:t>
        <a:bodyPr/>
        <a:lstStyle/>
        <a:p>
          <a:r>
            <a:rPr lang="en-IN" b="1" i="0"/>
            <a:t>Handling Missing Values</a:t>
          </a:r>
          <a:r>
            <a:rPr lang="en-IN" b="0" i="0"/>
            <a:t>: SQL offers functions like "ISNULL" or "COALESCE" to replace NULL values with a specified default value, or the "CASE" statement to conditionally handle missing values based on certain criteria.</a:t>
          </a:r>
          <a:endParaRPr lang="en-US"/>
        </a:p>
      </dgm:t>
    </dgm:pt>
    <dgm:pt modelId="{48B789A8-808A-478E-9237-090C71CDA303}" type="parTrans" cxnId="{DE0C359F-B11B-4EC2-8A47-DAE1CFAEEFC6}">
      <dgm:prSet/>
      <dgm:spPr/>
      <dgm:t>
        <a:bodyPr/>
        <a:lstStyle/>
        <a:p>
          <a:endParaRPr lang="en-US"/>
        </a:p>
      </dgm:t>
    </dgm:pt>
    <dgm:pt modelId="{60B8BEF3-E5C2-458A-A002-02359B7B087B}" type="sibTrans" cxnId="{DE0C359F-B11B-4EC2-8A47-DAE1CFAEEFC6}">
      <dgm:prSet phldrT="2" phldr="0"/>
      <dgm:spPr/>
      <dgm:t>
        <a:bodyPr/>
        <a:lstStyle/>
        <a:p>
          <a:r>
            <a:rPr lang="en-US"/>
            <a:t>2</a:t>
          </a:r>
        </a:p>
      </dgm:t>
    </dgm:pt>
    <dgm:pt modelId="{9224CDE8-7784-4767-801A-EE8E74982745}">
      <dgm:prSet/>
      <dgm:spPr/>
      <dgm:t>
        <a:bodyPr/>
        <a:lstStyle/>
        <a:p>
          <a:r>
            <a:rPr lang="en-IN" b="1" i="0"/>
            <a:t>Standardizing Data Formats</a:t>
          </a:r>
          <a:r>
            <a:rPr lang="en-IN" b="0" i="0"/>
            <a:t>: SQL provides functions for converting data between different formats, such as "CAST" or "CONVERT" to convert data types, and "DATEFORMAT" to standardize date formats.</a:t>
          </a:r>
          <a:endParaRPr lang="en-US"/>
        </a:p>
      </dgm:t>
    </dgm:pt>
    <dgm:pt modelId="{2ABEC16C-3292-4E69-987D-DB2056245F20}" type="parTrans" cxnId="{470B7B2A-79A3-42F0-9666-ED7E847CEEB1}">
      <dgm:prSet/>
      <dgm:spPr/>
      <dgm:t>
        <a:bodyPr/>
        <a:lstStyle/>
        <a:p>
          <a:endParaRPr lang="en-US"/>
        </a:p>
      </dgm:t>
    </dgm:pt>
    <dgm:pt modelId="{8ECB0AB6-ACF4-4619-8FD0-C82DDE42BC1E}" type="sibTrans" cxnId="{470B7B2A-79A3-42F0-9666-ED7E847CEEB1}">
      <dgm:prSet phldrT="3" phldr="0"/>
      <dgm:spPr/>
      <dgm:t>
        <a:bodyPr/>
        <a:lstStyle/>
        <a:p>
          <a:r>
            <a:rPr lang="en-US"/>
            <a:t>3</a:t>
          </a:r>
        </a:p>
      </dgm:t>
    </dgm:pt>
    <dgm:pt modelId="{BA8C9809-0CA4-48ED-B6AC-F63D64A40463}">
      <dgm:prSet/>
      <dgm:spPr/>
      <dgm:t>
        <a:bodyPr/>
        <a:lstStyle/>
        <a:p>
          <a:r>
            <a:rPr lang="en-IN" b="1" i="0"/>
            <a:t>Data Transformation</a:t>
          </a:r>
          <a:r>
            <a:rPr lang="en-IN" b="0" i="0"/>
            <a:t>: SQL supports various data transformation operations, including string manipulation functions like "SUBSTRING" and "CONCAT" for manipulating text data, and mathematical functions for numeric data transformations.</a:t>
          </a:r>
          <a:endParaRPr lang="en-US"/>
        </a:p>
      </dgm:t>
    </dgm:pt>
    <dgm:pt modelId="{F3CEA64A-2D59-4FB9-A0DB-8565AACB71D9}" type="parTrans" cxnId="{4C5BC4EC-2998-4FE6-BC55-C5D99D170C63}">
      <dgm:prSet/>
      <dgm:spPr/>
      <dgm:t>
        <a:bodyPr/>
        <a:lstStyle/>
        <a:p>
          <a:endParaRPr lang="en-US"/>
        </a:p>
      </dgm:t>
    </dgm:pt>
    <dgm:pt modelId="{56EE4DE3-D87C-4664-A70D-B55EC4551193}" type="sibTrans" cxnId="{4C5BC4EC-2998-4FE6-BC55-C5D99D170C63}">
      <dgm:prSet phldrT="4" phldr="0"/>
      <dgm:spPr/>
      <dgm:t>
        <a:bodyPr/>
        <a:lstStyle/>
        <a:p>
          <a:r>
            <a:rPr lang="en-US"/>
            <a:t>4</a:t>
          </a:r>
        </a:p>
      </dgm:t>
    </dgm:pt>
    <dgm:pt modelId="{A9F92C8A-5D40-4969-BCB1-FC6E1CD82C6E}">
      <dgm:prSet/>
      <dgm:spPr/>
      <dgm:t>
        <a:bodyPr/>
        <a:lstStyle/>
        <a:p>
          <a:r>
            <a:rPr lang="en-IN" b="1" i="0"/>
            <a:t>Filtering and Sorting</a:t>
          </a:r>
          <a:r>
            <a:rPr lang="en-IN" b="0" i="0"/>
            <a:t>: SQL's "WHERE" clause is used to filter rows based on specified conditions, while the "ORDER BY" clause is used to sort rows based on one or more columns. These capabilities help identify and correct inconsistencies in data.</a:t>
          </a:r>
          <a:endParaRPr lang="en-US"/>
        </a:p>
      </dgm:t>
    </dgm:pt>
    <dgm:pt modelId="{3B8EFB97-B54A-4AAC-91E5-F700B935B881}" type="parTrans" cxnId="{93FFE814-2D35-400B-8B91-F6FAFEEAA026}">
      <dgm:prSet/>
      <dgm:spPr/>
      <dgm:t>
        <a:bodyPr/>
        <a:lstStyle/>
        <a:p>
          <a:endParaRPr lang="en-US"/>
        </a:p>
      </dgm:t>
    </dgm:pt>
    <dgm:pt modelId="{E9A73300-2756-4EB9-95C3-70689220CC95}" type="sibTrans" cxnId="{93FFE814-2D35-400B-8B91-F6FAFEEAA026}">
      <dgm:prSet phldrT="5" phldr="0"/>
      <dgm:spPr/>
      <dgm:t>
        <a:bodyPr/>
        <a:lstStyle/>
        <a:p>
          <a:r>
            <a:rPr lang="en-US"/>
            <a:t>5</a:t>
          </a:r>
        </a:p>
      </dgm:t>
    </dgm:pt>
    <dgm:pt modelId="{A48CAF7D-0594-4540-B0F5-44981C3382F9}" type="pres">
      <dgm:prSet presAssocID="{9199F601-0DE6-47D5-8A82-2768341D33C8}" presName="linearFlow" presStyleCnt="0">
        <dgm:presLayoutVars>
          <dgm:dir/>
          <dgm:animLvl val="lvl"/>
          <dgm:resizeHandles val="exact"/>
        </dgm:presLayoutVars>
      </dgm:prSet>
      <dgm:spPr/>
    </dgm:pt>
    <dgm:pt modelId="{65FAD83A-C9D9-AC48-9E33-058391AB0EFC}" type="pres">
      <dgm:prSet presAssocID="{89507C68-EE27-4CF9-958D-AF89674121FB}" presName="compositeNode" presStyleCnt="0"/>
      <dgm:spPr/>
    </dgm:pt>
    <dgm:pt modelId="{59BD6CD5-0A48-A246-913F-652B2CD83FC3}" type="pres">
      <dgm:prSet presAssocID="{89507C68-EE27-4CF9-958D-AF89674121FB}" presName="parTx" presStyleLbl="node1" presStyleIdx="0" presStyleCnt="0">
        <dgm:presLayoutVars>
          <dgm:chMax val="0"/>
          <dgm:chPref val="0"/>
          <dgm:bulletEnabled val="1"/>
        </dgm:presLayoutVars>
      </dgm:prSet>
      <dgm:spPr/>
    </dgm:pt>
    <dgm:pt modelId="{237FF80C-2598-FC45-81E0-1446F1400D7B}" type="pres">
      <dgm:prSet presAssocID="{89507C68-EE27-4CF9-958D-AF89674121FB}" presName="parSh" presStyleCnt="0"/>
      <dgm:spPr/>
    </dgm:pt>
    <dgm:pt modelId="{C7E98BD2-BEB0-FF48-A812-82535C50BE41}" type="pres">
      <dgm:prSet presAssocID="{89507C68-EE27-4CF9-958D-AF89674121FB}" presName="lineNode" presStyleLbl="alignAccFollowNode1" presStyleIdx="0" presStyleCnt="15"/>
      <dgm:spPr/>
    </dgm:pt>
    <dgm:pt modelId="{8104D5A9-74B9-E544-A38E-566122C78103}" type="pres">
      <dgm:prSet presAssocID="{89507C68-EE27-4CF9-958D-AF89674121FB}" presName="lineArrowNode" presStyleLbl="alignAccFollowNode1" presStyleIdx="1" presStyleCnt="15"/>
      <dgm:spPr/>
    </dgm:pt>
    <dgm:pt modelId="{758B8713-5C79-0144-A076-A742A0DE6E2D}" type="pres">
      <dgm:prSet presAssocID="{29C02CA6-3D1B-4151-AB0B-FBB32B1F8C70}" presName="sibTransNodeCircle" presStyleLbl="alignNode1" presStyleIdx="0" presStyleCnt="5">
        <dgm:presLayoutVars>
          <dgm:chMax val="0"/>
          <dgm:bulletEnabled/>
        </dgm:presLayoutVars>
      </dgm:prSet>
      <dgm:spPr/>
    </dgm:pt>
    <dgm:pt modelId="{0FC66A98-529A-1E4A-A7CE-12067E422785}" type="pres">
      <dgm:prSet presAssocID="{29C02CA6-3D1B-4151-AB0B-FBB32B1F8C70}" presName="spacerBetweenCircleAndCallout" presStyleCnt="0">
        <dgm:presLayoutVars/>
      </dgm:prSet>
      <dgm:spPr/>
    </dgm:pt>
    <dgm:pt modelId="{FD93FCF2-8091-7F49-B14D-2417243875DC}" type="pres">
      <dgm:prSet presAssocID="{89507C68-EE27-4CF9-958D-AF89674121FB}" presName="nodeText" presStyleLbl="alignAccFollowNode1" presStyleIdx="2" presStyleCnt="15">
        <dgm:presLayoutVars>
          <dgm:bulletEnabled val="1"/>
        </dgm:presLayoutVars>
      </dgm:prSet>
      <dgm:spPr/>
    </dgm:pt>
    <dgm:pt modelId="{4B00383E-34D8-9344-8E5F-BC5553B97124}" type="pres">
      <dgm:prSet presAssocID="{29C02CA6-3D1B-4151-AB0B-FBB32B1F8C70}" presName="sibTransComposite" presStyleCnt="0"/>
      <dgm:spPr/>
    </dgm:pt>
    <dgm:pt modelId="{AA37EE3C-E080-384C-BCE1-A00271364BE1}" type="pres">
      <dgm:prSet presAssocID="{025015A9-4579-4B03-9D3D-7BF4DFAC0806}" presName="compositeNode" presStyleCnt="0"/>
      <dgm:spPr/>
    </dgm:pt>
    <dgm:pt modelId="{4032FEC0-B581-D048-9648-913BBD27AEF0}" type="pres">
      <dgm:prSet presAssocID="{025015A9-4579-4B03-9D3D-7BF4DFAC0806}" presName="parTx" presStyleLbl="node1" presStyleIdx="0" presStyleCnt="0">
        <dgm:presLayoutVars>
          <dgm:chMax val="0"/>
          <dgm:chPref val="0"/>
          <dgm:bulletEnabled val="1"/>
        </dgm:presLayoutVars>
      </dgm:prSet>
      <dgm:spPr/>
    </dgm:pt>
    <dgm:pt modelId="{A7B14B97-3D82-7B44-9A43-9BC4880BD43D}" type="pres">
      <dgm:prSet presAssocID="{025015A9-4579-4B03-9D3D-7BF4DFAC0806}" presName="parSh" presStyleCnt="0"/>
      <dgm:spPr/>
    </dgm:pt>
    <dgm:pt modelId="{1B20A255-FC5A-564E-B0DB-27F5BA322A7D}" type="pres">
      <dgm:prSet presAssocID="{025015A9-4579-4B03-9D3D-7BF4DFAC0806}" presName="lineNode" presStyleLbl="alignAccFollowNode1" presStyleIdx="3" presStyleCnt="15"/>
      <dgm:spPr/>
    </dgm:pt>
    <dgm:pt modelId="{FBE4D5EB-C44D-8A4B-B171-D8E2AAABF165}" type="pres">
      <dgm:prSet presAssocID="{025015A9-4579-4B03-9D3D-7BF4DFAC0806}" presName="lineArrowNode" presStyleLbl="alignAccFollowNode1" presStyleIdx="4" presStyleCnt="15"/>
      <dgm:spPr/>
    </dgm:pt>
    <dgm:pt modelId="{C09D365C-EC1B-494E-A9C8-AAF063AB0783}" type="pres">
      <dgm:prSet presAssocID="{60B8BEF3-E5C2-458A-A002-02359B7B087B}" presName="sibTransNodeCircle" presStyleLbl="alignNode1" presStyleIdx="1" presStyleCnt="5">
        <dgm:presLayoutVars>
          <dgm:chMax val="0"/>
          <dgm:bulletEnabled/>
        </dgm:presLayoutVars>
      </dgm:prSet>
      <dgm:spPr/>
    </dgm:pt>
    <dgm:pt modelId="{636BE07B-33D2-2F43-9A4D-8AC3010BA7E1}" type="pres">
      <dgm:prSet presAssocID="{60B8BEF3-E5C2-458A-A002-02359B7B087B}" presName="spacerBetweenCircleAndCallout" presStyleCnt="0">
        <dgm:presLayoutVars/>
      </dgm:prSet>
      <dgm:spPr/>
    </dgm:pt>
    <dgm:pt modelId="{DCD4210A-0F2C-4F4F-A099-69BC7F388577}" type="pres">
      <dgm:prSet presAssocID="{025015A9-4579-4B03-9D3D-7BF4DFAC0806}" presName="nodeText" presStyleLbl="alignAccFollowNode1" presStyleIdx="5" presStyleCnt="15">
        <dgm:presLayoutVars>
          <dgm:bulletEnabled val="1"/>
        </dgm:presLayoutVars>
      </dgm:prSet>
      <dgm:spPr/>
    </dgm:pt>
    <dgm:pt modelId="{7BF2B056-04A6-A44E-8B37-1CF5F75AA963}" type="pres">
      <dgm:prSet presAssocID="{60B8BEF3-E5C2-458A-A002-02359B7B087B}" presName="sibTransComposite" presStyleCnt="0"/>
      <dgm:spPr/>
    </dgm:pt>
    <dgm:pt modelId="{916336B4-D465-BE46-B2DA-D386986A00EA}" type="pres">
      <dgm:prSet presAssocID="{9224CDE8-7784-4767-801A-EE8E74982745}" presName="compositeNode" presStyleCnt="0"/>
      <dgm:spPr/>
    </dgm:pt>
    <dgm:pt modelId="{49726AA1-EAA7-3445-A1F1-45282D89178F}" type="pres">
      <dgm:prSet presAssocID="{9224CDE8-7784-4767-801A-EE8E74982745}" presName="parTx" presStyleLbl="node1" presStyleIdx="0" presStyleCnt="0">
        <dgm:presLayoutVars>
          <dgm:chMax val="0"/>
          <dgm:chPref val="0"/>
          <dgm:bulletEnabled val="1"/>
        </dgm:presLayoutVars>
      </dgm:prSet>
      <dgm:spPr/>
    </dgm:pt>
    <dgm:pt modelId="{2245133C-C016-9F46-8D36-3CA59384B9DB}" type="pres">
      <dgm:prSet presAssocID="{9224CDE8-7784-4767-801A-EE8E74982745}" presName="parSh" presStyleCnt="0"/>
      <dgm:spPr/>
    </dgm:pt>
    <dgm:pt modelId="{B012BDF0-66B7-F145-8191-BF2C4F32AA65}" type="pres">
      <dgm:prSet presAssocID="{9224CDE8-7784-4767-801A-EE8E74982745}" presName="lineNode" presStyleLbl="alignAccFollowNode1" presStyleIdx="6" presStyleCnt="15"/>
      <dgm:spPr/>
    </dgm:pt>
    <dgm:pt modelId="{4FCCED2D-8A83-234B-82F1-5D93B3034046}" type="pres">
      <dgm:prSet presAssocID="{9224CDE8-7784-4767-801A-EE8E74982745}" presName="lineArrowNode" presStyleLbl="alignAccFollowNode1" presStyleIdx="7" presStyleCnt="15"/>
      <dgm:spPr/>
    </dgm:pt>
    <dgm:pt modelId="{1E12C159-A51B-3B41-AFBB-B0D1C62234BE}" type="pres">
      <dgm:prSet presAssocID="{8ECB0AB6-ACF4-4619-8FD0-C82DDE42BC1E}" presName="sibTransNodeCircle" presStyleLbl="alignNode1" presStyleIdx="2" presStyleCnt="5">
        <dgm:presLayoutVars>
          <dgm:chMax val="0"/>
          <dgm:bulletEnabled/>
        </dgm:presLayoutVars>
      </dgm:prSet>
      <dgm:spPr/>
    </dgm:pt>
    <dgm:pt modelId="{3F11BB7A-B7BE-DB42-9AEA-25F004BE842A}" type="pres">
      <dgm:prSet presAssocID="{8ECB0AB6-ACF4-4619-8FD0-C82DDE42BC1E}" presName="spacerBetweenCircleAndCallout" presStyleCnt="0">
        <dgm:presLayoutVars/>
      </dgm:prSet>
      <dgm:spPr/>
    </dgm:pt>
    <dgm:pt modelId="{FA021CCD-4541-AB4C-8220-BA4021DD0A25}" type="pres">
      <dgm:prSet presAssocID="{9224CDE8-7784-4767-801A-EE8E74982745}" presName="nodeText" presStyleLbl="alignAccFollowNode1" presStyleIdx="8" presStyleCnt="15">
        <dgm:presLayoutVars>
          <dgm:bulletEnabled val="1"/>
        </dgm:presLayoutVars>
      </dgm:prSet>
      <dgm:spPr/>
    </dgm:pt>
    <dgm:pt modelId="{5466FEA0-C402-CF41-88CD-397982179C6C}" type="pres">
      <dgm:prSet presAssocID="{8ECB0AB6-ACF4-4619-8FD0-C82DDE42BC1E}" presName="sibTransComposite" presStyleCnt="0"/>
      <dgm:spPr/>
    </dgm:pt>
    <dgm:pt modelId="{F4719EF1-3633-174D-98A9-1574F5A49CB2}" type="pres">
      <dgm:prSet presAssocID="{BA8C9809-0CA4-48ED-B6AC-F63D64A40463}" presName="compositeNode" presStyleCnt="0"/>
      <dgm:spPr/>
    </dgm:pt>
    <dgm:pt modelId="{85FE2E01-E190-F64E-A9DF-EE3AE95E079D}" type="pres">
      <dgm:prSet presAssocID="{BA8C9809-0CA4-48ED-B6AC-F63D64A40463}" presName="parTx" presStyleLbl="node1" presStyleIdx="0" presStyleCnt="0">
        <dgm:presLayoutVars>
          <dgm:chMax val="0"/>
          <dgm:chPref val="0"/>
          <dgm:bulletEnabled val="1"/>
        </dgm:presLayoutVars>
      </dgm:prSet>
      <dgm:spPr/>
    </dgm:pt>
    <dgm:pt modelId="{7FA156F4-FEC4-8048-828D-C18CAB29A30A}" type="pres">
      <dgm:prSet presAssocID="{BA8C9809-0CA4-48ED-B6AC-F63D64A40463}" presName="parSh" presStyleCnt="0"/>
      <dgm:spPr/>
    </dgm:pt>
    <dgm:pt modelId="{DD06855D-0DD6-2442-80A3-F3B1B9F28028}" type="pres">
      <dgm:prSet presAssocID="{BA8C9809-0CA4-48ED-B6AC-F63D64A40463}" presName="lineNode" presStyleLbl="alignAccFollowNode1" presStyleIdx="9" presStyleCnt="15"/>
      <dgm:spPr/>
    </dgm:pt>
    <dgm:pt modelId="{34716190-FD88-F242-8A26-49CA2E03C5CE}" type="pres">
      <dgm:prSet presAssocID="{BA8C9809-0CA4-48ED-B6AC-F63D64A40463}" presName="lineArrowNode" presStyleLbl="alignAccFollowNode1" presStyleIdx="10" presStyleCnt="15"/>
      <dgm:spPr/>
    </dgm:pt>
    <dgm:pt modelId="{B45D5B61-7892-E041-8F09-51B978379915}" type="pres">
      <dgm:prSet presAssocID="{56EE4DE3-D87C-4664-A70D-B55EC4551193}" presName="sibTransNodeCircle" presStyleLbl="alignNode1" presStyleIdx="3" presStyleCnt="5">
        <dgm:presLayoutVars>
          <dgm:chMax val="0"/>
          <dgm:bulletEnabled/>
        </dgm:presLayoutVars>
      </dgm:prSet>
      <dgm:spPr/>
    </dgm:pt>
    <dgm:pt modelId="{40292D5C-9F4C-604F-AD15-E40E3E3C6A38}" type="pres">
      <dgm:prSet presAssocID="{56EE4DE3-D87C-4664-A70D-B55EC4551193}" presName="spacerBetweenCircleAndCallout" presStyleCnt="0">
        <dgm:presLayoutVars/>
      </dgm:prSet>
      <dgm:spPr/>
    </dgm:pt>
    <dgm:pt modelId="{2A4C1F9E-D4F9-4841-97B1-D0BBFF958633}" type="pres">
      <dgm:prSet presAssocID="{BA8C9809-0CA4-48ED-B6AC-F63D64A40463}" presName="nodeText" presStyleLbl="alignAccFollowNode1" presStyleIdx="11" presStyleCnt="15">
        <dgm:presLayoutVars>
          <dgm:bulletEnabled val="1"/>
        </dgm:presLayoutVars>
      </dgm:prSet>
      <dgm:spPr/>
    </dgm:pt>
    <dgm:pt modelId="{DB974565-7C1A-2446-BE8E-F92040D3FAC5}" type="pres">
      <dgm:prSet presAssocID="{56EE4DE3-D87C-4664-A70D-B55EC4551193}" presName="sibTransComposite" presStyleCnt="0"/>
      <dgm:spPr/>
    </dgm:pt>
    <dgm:pt modelId="{3B0FA694-98C8-2849-AE17-943D7673D6A2}" type="pres">
      <dgm:prSet presAssocID="{A9F92C8A-5D40-4969-BCB1-FC6E1CD82C6E}" presName="compositeNode" presStyleCnt="0"/>
      <dgm:spPr/>
    </dgm:pt>
    <dgm:pt modelId="{7B87C231-4957-D04B-8506-AAA916640D9E}" type="pres">
      <dgm:prSet presAssocID="{A9F92C8A-5D40-4969-BCB1-FC6E1CD82C6E}" presName="parTx" presStyleLbl="node1" presStyleIdx="0" presStyleCnt="0">
        <dgm:presLayoutVars>
          <dgm:chMax val="0"/>
          <dgm:chPref val="0"/>
          <dgm:bulletEnabled val="1"/>
        </dgm:presLayoutVars>
      </dgm:prSet>
      <dgm:spPr/>
    </dgm:pt>
    <dgm:pt modelId="{B434EE64-FE4E-6946-8C2B-A4B3B329B482}" type="pres">
      <dgm:prSet presAssocID="{A9F92C8A-5D40-4969-BCB1-FC6E1CD82C6E}" presName="parSh" presStyleCnt="0"/>
      <dgm:spPr/>
    </dgm:pt>
    <dgm:pt modelId="{0435536C-849D-C24C-9545-6D4B2C937313}" type="pres">
      <dgm:prSet presAssocID="{A9F92C8A-5D40-4969-BCB1-FC6E1CD82C6E}" presName="lineNode" presStyleLbl="alignAccFollowNode1" presStyleIdx="12" presStyleCnt="15"/>
      <dgm:spPr/>
    </dgm:pt>
    <dgm:pt modelId="{1EB86461-70BE-C447-BEF0-664966A4C9F0}" type="pres">
      <dgm:prSet presAssocID="{A9F92C8A-5D40-4969-BCB1-FC6E1CD82C6E}" presName="lineArrowNode" presStyleLbl="alignAccFollowNode1" presStyleIdx="13" presStyleCnt="15"/>
      <dgm:spPr/>
    </dgm:pt>
    <dgm:pt modelId="{994A026F-768E-574E-B57D-FAFEB645A2F3}" type="pres">
      <dgm:prSet presAssocID="{E9A73300-2756-4EB9-95C3-70689220CC95}" presName="sibTransNodeCircle" presStyleLbl="alignNode1" presStyleIdx="4" presStyleCnt="5">
        <dgm:presLayoutVars>
          <dgm:chMax val="0"/>
          <dgm:bulletEnabled/>
        </dgm:presLayoutVars>
      </dgm:prSet>
      <dgm:spPr/>
    </dgm:pt>
    <dgm:pt modelId="{ADE56924-CB96-B146-997A-2144590ED961}" type="pres">
      <dgm:prSet presAssocID="{E9A73300-2756-4EB9-95C3-70689220CC95}" presName="spacerBetweenCircleAndCallout" presStyleCnt="0">
        <dgm:presLayoutVars/>
      </dgm:prSet>
      <dgm:spPr/>
    </dgm:pt>
    <dgm:pt modelId="{475E700E-0731-074A-AFFA-328DDB08F905}" type="pres">
      <dgm:prSet presAssocID="{A9F92C8A-5D40-4969-BCB1-FC6E1CD82C6E}" presName="nodeText" presStyleLbl="alignAccFollowNode1" presStyleIdx="14" presStyleCnt="15">
        <dgm:presLayoutVars>
          <dgm:bulletEnabled val="1"/>
        </dgm:presLayoutVars>
      </dgm:prSet>
      <dgm:spPr/>
    </dgm:pt>
  </dgm:ptLst>
  <dgm:cxnLst>
    <dgm:cxn modelId="{EBC40A00-0C7E-AA42-A3EA-676ABB0067BA}" type="presOf" srcId="{9199F601-0DE6-47D5-8A82-2768341D33C8}" destId="{A48CAF7D-0594-4540-B0F5-44981C3382F9}" srcOrd="0" destOrd="0" presId="urn:microsoft.com/office/officeart/2016/7/layout/LinearArrowProcessNumbered"/>
    <dgm:cxn modelId="{5C6EDC0E-1AD7-804D-8F73-CDA5998394F0}" type="presOf" srcId="{E9A73300-2756-4EB9-95C3-70689220CC95}" destId="{994A026F-768E-574E-B57D-FAFEB645A2F3}" srcOrd="0" destOrd="0" presId="urn:microsoft.com/office/officeart/2016/7/layout/LinearArrowProcessNumbered"/>
    <dgm:cxn modelId="{93FFE814-2D35-400B-8B91-F6FAFEEAA026}" srcId="{9199F601-0DE6-47D5-8A82-2768341D33C8}" destId="{A9F92C8A-5D40-4969-BCB1-FC6E1CD82C6E}" srcOrd="4" destOrd="0" parTransId="{3B8EFB97-B54A-4AAC-91E5-F700B935B881}" sibTransId="{E9A73300-2756-4EB9-95C3-70689220CC95}"/>
    <dgm:cxn modelId="{470B7B2A-79A3-42F0-9666-ED7E847CEEB1}" srcId="{9199F601-0DE6-47D5-8A82-2768341D33C8}" destId="{9224CDE8-7784-4767-801A-EE8E74982745}" srcOrd="2" destOrd="0" parTransId="{2ABEC16C-3292-4E69-987D-DB2056245F20}" sibTransId="{8ECB0AB6-ACF4-4619-8FD0-C82DDE42BC1E}"/>
    <dgm:cxn modelId="{E12B1B57-E2C9-C248-B383-1F05B234CCBA}" type="presOf" srcId="{A9F92C8A-5D40-4969-BCB1-FC6E1CD82C6E}" destId="{475E700E-0731-074A-AFFA-328DDB08F905}" srcOrd="0" destOrd="0" presId="urn:microsoft.com/office/officeart/2016/7/layout/LinearArrowProcessNumbered"/>
    <dgm:cxn modelId="{F479E887-18AB-DC4E-A124-C2BC49EE5D3A}" type="presOf" srcId="{025015A9-4579-4B03-9D3D-7BF4DFAC0806}" destId="{DCD4210A-0F2C-4F4F-A099-69BC7F388577}" srcOrd="0" destOrd="0" presId="urn:microsoft.com/office/officeart/2016/7/layout/LinearArrowProcessNumbered"/>
    <dgm:cxn modelId="{6CBCA499-7A46-CA43-A596-25EC4F5FA842}" type="presOf" srcId="{60B8BEF3-E5C2-458A-A002-02359B7B087B}" destId="{C09D365C-EC1B-494E-A9C8-AAF063AB0783}" srcOrd="0" destOrd="0" presId="urn:microsoft.com/office/officeart/2016/7/layout/LinearArrowProcessNumbered"/>
    <dgm:cxn modelId="{DE0C359F-B11B-4EC2-8A47-DAE1CFAEEFC6}" srcId="{9199F601-0DE6-47D5-8A82-2768341D33C8}" destId="{025015A9-4579-4B03-9D3D-7BF4DFAC0806}" srcOrd="1" destOrd="0" parTransId="{48B789A8-808A-478E-9237-090C71CDA303}" sibTransId="{60B8BEF3-E5C2-458A-A002-02359B7B087B}"/>
    <dgm:cxn modelId="{0F773EA6-C8F1-DA43-98E5-B5B26FBAA824}" type="presOf" srcId="{9224CDE8-7784-4767-801A-EE8E74982745}" destId="{FA021CCD-4541-AB4C-8220-BA4021DD0A25}" srcOrd="0" destOrd="0" presId="urn:microsoft.com/office/officeart/2016/7/layout/LinearArrowProcessNumbered"/>
    <dgm:cxn modelId="{9333B7A7-9B37-A24E-988F-C1CE41EA7108}" type="presOf" srcId="{29C02CA6-3D1B-4151-AB0B-FBB32B1F8C70}" destId="{758B8713-5C79-0144-A076-A742A0DE6E2D}" srcOrd="0" destOrd="0" presId="urn:microsoft.com/office/officeart/2016/7/layout/LinearArrowProcessNumbered"/>
    <dgm:cxn modelId="{8E4C59B6-A1E1-7D4B-B362-1D708F6A1E4B}" type="presOf" srcId="{56EE4DE3-D87C-4664-A70D-B55EC4551193}" destId="{B45D5B61-7892-E041-8F09-51B978379915}" srcOrd="0" destOrd="0" presId="urn:microsoft.com/office/officeart/2016/7/layout/LinearArrowProcessNumbered"/>
    <dgm:cxn modelId="{FF3AE6D3-BFC8-2349-9ED2-8AC1CA9CEE1B}" type="presOf" srcId="{89507C68-EE27-4CF9-958D-AF89674121FB}" destId="{FD93FCF2-8091-7F49-B14D-2417243875DC}" srcOrd="0" destOrd="0" presId="urn:microsoft.com/office/officeart/2016/7/layout/LinearArrowProcessNumbered"/>
    <dgm:cxn modelId="{102EC1EA-B03D-B34B-A593-D92831CCA262}" type="presOf" srcId="{BA8C9809-0CA4-48ED-B6AC-F63D64A40463}" destId="{2A4C1F9E-D4F9-4841-97B1-D0BBFF958633}" srcOrd="0" destOrd="0" presId="urn:microsoft.com/office/officeart/2016/7/layout/LinearArrowProcessNumbered"/>
    <dgm:cxn modelId="{4C5BC4EC-2998-4FE6-BC55-C5D99D170C63}" srcId="{9199F601-0DE6-47D5-8A82-2768341D33C8}" destId="{BA8C9809-0CA4-48ED-B6AC-F63D64A40463}" srcOrd="3" destOrd="0" parTransId="{F3CEA64A-2D59-4FB9-A0DB-8565AACB71D9}" sibTransId="{56EE4DE3-D87C-4664-A70D-B55EC4551193}"/>
    <dgm:cxn modelId="{9F0D72EF-28BA-ED43-B630-FDE7579FD6E8}" type="presOf" srcId="{8ECB0AB6-ACF4-4619-8FD0-C82DDE42BC1E}" destId="{1E12C159-A51B-3B41-AFBB-B0D1C62234BE}" srcOrd="0" destOrd="0" presId="urn:microsoft.com/office/officeart/2016/7/layout/LinearArrowProcessNumbered"/>
    <dgm:cxn modelId="{82D248F2-66E5-447F-8524-CE8EA65ED49B}" srcId="{9199F601-0DE6-47D5-8A82-2768341D33C8}" destId="{89507C68-EE27-4CF9-958D-AF89674121FB}" srcOrd="0" destOrd="0" parTransId="{6BD379AA-88A7-48A3-A065-D28F1908AF33}" sibTransId="{29C02CA6-3D1B-4151-AB0B-FBB32B1F8C70}"/>
    <dgm:cxn modelId="{881DEB52-60CF-C44F-8511-5A6601DF0BD9}" type="presParOf" srcId="{A48CAF7D-0594-4540-B0F5-44981C3382F9}" destId="{65FAD83A-C9D9-AC48-9E33-058391AB0EFC}" srcOrd="0" destOrd="0" presId="urn:microsoft.com/office/officeart/2016/7/layout/LinearArrowProcessNumbered"/>
    <dgm:cxn modelId="{E408E0DB-0CC5-1344-B9F0-4B811C50F84D}" type="presParOf" srcId="{65FAD83A-C9D9-AC48-9E33-058391AB0EFC}" destId="{59BD6CD5-0A48-A246-913F-652B2CD83FC3}" srcOrd="0" destOrd="0" presId="urn:microsoft.com/office/officeart/2016/7/layout/LinearArrowProcessNumbered"/>
    <dgm:cxn modelId="{B6F94652-A783-1544-B23F-8CD2D300265B}" type="presParOf" srcId="{65FAD83A-C9D9-AC48-9E33-058391AB0EFC}" destId="{237FF80C-2598-FC45-81E0-1446F1400D7B}" srcOrd="1" destOrd="0" presId="urn:microsoft.com/office/officeart/2016/7/layout/LinearArrowProcessNumbered"/>
    <dgm:cxn modelId="{A96005B2-10CE-1442-905C-798490890CFF}" type="presParOf" srcId="{237FF80C-2598-FC45-81E0-1446F1400D7B}" destId="{C7E98BD2-BEB0-FF48-A812-82535C50BE41}" srcOrd="0" destOrd="0" presId="urn:microsoft.com/office/officeart/2016/7/layout/LinearArrowProcessNumbered"/>
    <dgm:cxn modelId="{7D2073B3-15E6-9740-A436-D4D39C4620B3}" type="presParOf" srcId="{237FF80C-2598-FC45-81E0-1446F1400D7B}" destId="{8104D5A9-74B9-E544-A38E-566122C78103}" srcOrd="1" destOrd="0" presId="urn:microsoft.com/office/officeart/2016/7/layout/LinearArrowProcessNumbered"/>
    <dgm:cxn modelId="{82BAE448-1590-4544-9618-B878DB8A6A94}" type="presParOf" srcId="{237FF80C-2598-FC45-81E0-1446F1400D7B}" destId="{758B8713-5C79-0144-A076-A742A0DE6E2D}" srcOrd="2" destOrd="0" presId="urn:microsoft.com/office/officeart/2016/7/layout/LinearArrowProcessNumbered"/>
    <dgm:cxn modelId="{7F0E5CE3-4D64-B648-B92F-BE9A89A1DFD6}" type="presParOf" srcId="{237FF80C-2598-FC45-81E0-1446F1400D7B}" destId="{0FC66A98-529A-1E4A-A7CE-12067E422785}" srcOrd="3" destOrd="0" presId="urn:microsoft.com/office/officeart/2016/7/layout/LinearArrowProcessNumbered"/>
    <dgm:cxn modelId="{D2A0E655-F4B2-BF42-98B8-4DB82252CE6C}" type="presParOf" srcId="{65FAD83A-C9D9-AC48-9E33-058391AB0EFC}" destId="{FD93FCF2-8091-7F49-B14D-2417243875DC}" srcOrd="2" destOrd="0" presId="urn:microsoft.com/office/officeart/2016/7/layout/LinearArrowProcessNumbered"/>
    <dgm:cxn modelId="{60FA77D3-E79D-BB4B-9FB6-3F8AE3B28E97}" type="presParOf" srcId="{A48CAF7D-0594-4540-B0F5-44981C3382F9}" destId="{4B00383E-34D8-9344-8E5F-BC5553B97124}" srcOrd="1" destOrd="0" presId="urn:microsoft.com/office/officeart/2016/7/layout/LinearArrowProcessNumbered"/>
    <dgm:cxn modelId="{B368FD99-BFDF-4041-9D73-58BCD1BD6679}" type="presParOf" srcId="{A48CAF7D-0594-4540-B0F5-44981C3382F9}" destId="{AA37EE3C-E080-384C-BCE1-A00271364BE1}" srcOrd="2" destOrd="0" presId="urn:microsoft.com/office/officeart/2016/7/layout/LinearArrowProcessNumbered"/>
    <dgm:cxn modelId="{C20372FE-B34A-E749-A283-33157AB2C402}" type="presParOf" srcId="{AA37EE3C-E080-384C-BCE1-A00271364BE1}" destId="{4032FEC0-B581-D048-9648-913BBD27AEF0}" srcOrd="0" destOrd="0" presId="urn:microsoft.com/office/officeart/2016/7/layout/LinearArrowProcessNumbered"/>
    <dgm:cxn modelId="{822650DD-F68B-234A-A0F5-58C237B93658}" type="presParOf" srcId="{AA37EE3C-E080-384C-BCE1-A00271364BE1}" destId="{A7B14B97-3D82-7B44-9A43-9BC4880BD43D}" srcOrd="1" destOrd="0" presId="urn:microsoft.com/office/officeart/2016/7/layout/LinearArrowProcessNumbered"/>
    <dgm:cxn modelId="{2A621BC1-C9A8-B34E-ADD0-C8AA4367A303}" type="presParOf" srcId="{A7B14B97-3D82-7B44-9A43-9BC4880BD43D}" destId="{1B20A255-FC5A-564E-B0DB-27F5BA322A7D}" srcOrd="0" destOrd="0" presId="urn:microsoft.com/office/officeart/2016/7/layout/LinearArrowProcessNumbered"/>
    <dgm:cxn modelId="{0EFDC95D-35B5-A945-99F2-3C7A77608202}" type="presParOf" srcId="{A7B14B97-3D82-7B44-9A43-9BC4880BD43D}" destId="{FBE4D5EB-C44D-8A4B-B171-D8E2AAABF165}" srcOrd="1" destOrd="0" presId="urn:microsoft.com/office/officeart/2016/7/layout/LinearArrowProcessNumbered"/>
    <dgm:cxn modelId="{ACC99930-3B88-154B-96E9-DE72EC7F5F31}" type="presParOf" srcId="{A7B14B97-3D82-7B44-9A43-9BC4880BD43D}" destId="{C09D365C-EC1B-494E-A9C8-AAF063AB0783}" srcOrd="2" destOrd="0" presId="urn:microsoft.com/office/officeart/2016/7/layout/LinearArrowProcessNumbered"/>
    <dgm:cxn modelId="{FE65E2D7-7CF4-BF4A-ADA9-9903DAC4BA43}" type="presParOf" srcId="{A7B14B97-3D82-7B44-9A43-9BC4880BD43D}" destId="{636BE07B-33D2-2F43-9A4D-8AC3010BA7E1}" srcOrd="3" destOrd="0" presId="urn:microsoft.com/office/officeart/2016/7/layout/LinearArrowProcessNumbered"/>
    <dgm:cxn modelId="{ED337F7E-C59D-5449-A8DF-DB197346B63C}" type="presParOf" srcId="{AA37EE3C-E080-384C-BCE1-A00271364BE1}" destId="{DCD4210A-0F2C-4F4F-A099-69BC7F388577}" srcOrd="2" destOrd="0" presId="urn:microsoft.com/office/officeart/2016/7/layout/LinearArrowProcessNumbered"/>
    <dgm:cxn modelId="{2BD77673-E401-BC4E-A633-4671C73D1A74}" type="presParOf" srcId="{A48CAF7D-0594-4540-B0F5-44981C3382F9}" destId="{7BF2B056-04A6-A44E-8B37-1CF5F75AA963}" srcOrd="3" destOrd="0" presId="urn:microsoft.com/office/officeart/2016/7/layout/LinearArrowProcessNumbered"/>
    <dgm:cxn modelId="{C2E8F44E-11EA-2847-A4EF-4A05661FD66A}" type="presParOf" srcId="{A48CAF7D-0594-4540-B0F5-44981C3382F9}" destId="{916336B4-D465-BE46-B2DA-D386986A00EA}" srcOrd="4" destOrd="0" presId="urn:microsoft.com/office/officeart/2016/7/layout/LinearArrowProcessNumbered"/>
    <dgm:cxn modelId="{202EDDFD-1D9F-7247-96C3-C705C2519AF0}" type="presParOf" srcId="{916336B4-D465-BE46-B2DA-D386986A00EA}" destId="{49726AA1-EAA7-3445-A1F1-45282D89178F}" srcOrd="0" destOrd="0" presId="urn:microsoft.com/office/officeart/2016/7/layout/LinearArrowProcessNumbered"/>
    <dgm:cxn modelId="{01F4286A-3523-1840-BA53-840EB5D65E3E}" type="presParOf" srcId="{916336B4-D465-BE46-B2DA-D386986A00EA}" destId="{2245133C-C016-9F46-8D36-3CA59384B9DB}" srcOrd="1" destOrd="0" presId="urn:microsoft.com/office/officeart/2016/7/layout/LinearArrowProcessNumbered"/>
    <dgm:cxn modelId="{A2030390-D8D3-504F-9F80-9D2253FD7158}" type="presParOf" srcId="{2245133C-C016-9F46-8D36-3CA59384B9DB}" destId="{B012BDF0-66B7-F145-8191-BF2C4F32AA65}" srcOrd="0" destOrd="0" presId="urn:microsoft.com/office/officeart/2016/7/layout/LinearArrowProcessNumbered"/>
    <dgm:cxn modelId="{7BE3F839-4B16-CA45-BFF8-63181F3F086E}" type="presParOf" srcId="{2245133C-C016-9F46-8D36-3CA59384B9DB}" destId="{4FCCED2D-8A83-234B-82F1-5D93B3034046}" srcOrd="1" destOrd="0" presId="urn:microsoft.com/office/officeart/2016/7/layout/LinearArrowProcessNumbered"/>
    <dgm:cxn modelId="{D3623302-4ADF-E646-A109-D26D16F59F5F}" type="presParOf" srcId="{2245133C-C016-9F46-8D36-3CA59384B9DB}" destId="{1E12C159-A51B-3B41-AFBB-B0D1C62234BE}" srcOrd="2" destOrd="0" presId="urn:microsoft.com/office/officeart/2016/7/layout/LinearArrowProcessNumbered"/>
    <dgm:cxn modelId="{565266E3-088F-CF4D-AC60-06308E874B01}" type="presParOf" srcId="{2245133C-C016-9F46-8D36-3CA59384B9DB}" destId="{3F11BB7A-B7BE-DB42-9AEA-25F004BE842A}" srcOrd="3" destOrd="0" presId="urn:microsoft.com/office/officeart/2016/7/layout/LinearArrowProcessNumbered"/>
    <dgm:cxn modelId="{D4E3B920-5A19-F249-AA59-E43E3363A8C2}" type="presParOf" srcId="{916336B4-D465-BE46-B2DA-D386986A00EA}" destId="{FA021CCD-4541-AB4C-8220-BA4021DD0A25}" srcOrd="2" destOrd="0" presId="urn:microsoft.com/office/officeart/2016/7/layout/LinearArrowProcessNumbered"/>
    <dgm:cxn modelId="{3888A4AC-1A85-FB43-AC81-C6873D9790CC}" type="presParOf" srcId="{A48CAF7D-0594-4540-B0F5-44981C3382F9}" destId="{5466FEA0-C402-CF41-88CD-397982179C6C}" srcOrd="5" destOrd="0" presId="urn:microsoft.com/office/officeart/2016/7/layout/LinearArrowProcessNumbered"/>
    <dgm:cxn modelId="{795DCD1E-D71B-6C4D-BBB8-7D69FE6EFABF}" type="presParOf" srcId="{A48CAF7D-0594-4540-B0F5-44981C3382F9}" destId="{F4719EF1-3633-174D-98A9-1574F5A49CB2}" srcOrd="6" destOrd="0" presId="urn:microsoft.com/office/officeart/2016/7/layout/LinearArrowProcessNumbered"/>
    <dgm:cxn modelId="{CEE6AC45-6AF4-CC43-841C-B7E7EFFDB4EE}" type="presParOf" srcId="{F4719EF1-3633-174D-98A9-1574F5A49CB2}" destId="{85FE2E01-E190-F64E-A9DF-EE3AE95E079D}" srcOrd="0" destOrd="0" presId="urn:microsoft.com/office/officeart/2016/7/layout/LinearArrowProcessNumbered"/>
    <dgm:cxn modelId="{23FD249E-F576-8B43-A857-116EFC719A75}" type="presParOf" srcId="{F4719EF1-3633-174D-98A9-1574F5A49CB2}" destId="{7FA156F4-FEC4-8048-828D-C18CAB29A30A}" srcOrd="1" destOrd="0" presId="urn:microsoft.com/office/officeart/2016/7/layout/LinearArrowProcessNumbered"/>
    <dgm:cxn modelId="{2994FD8C-CC37-1749-991C-774735F052E8}" type="presParOf" srcId="{7FA156F4-FEC4-8048-828D-C18CAB29A30A}" destId="{DD06855D-0DD6-2442-80A3-F3B1B9F28028}" srcOrd="0" destOrd="0" presId="urn:microsoft.com/office/officeart/2016/7/layout/LinearArrowProcessNumbered"/>
    <dgm:cxn modelId="{1A9E2D5F-26AC-D84D-A727-1571946BFA4E}" type="presParOf" srcId="{7FA156F4-FEC4-8048-828D-C18CAB29A30A}" destId="{34716190-FD88-F242-8A26-49CA2E03C5CE}" srcOrd="1" destOrd="0" presId="urn:microsoft.com/office/officeart/2016/7/layout/LinearArrowProcessNumbered"/>
    <dgm:cxn modelId="{47233881-D19E-484B-9FFF-D643C4366CFF}" type="presParOf" srcId="{7FA156F4-FEC4-8048-828D-C18CAB29A30A}" destId="{B45D5B61-7892-E041-8F09-51B978379915}" srcOrd="2" destOrd="0" presId="urn:microsoft.com/office/officeart/2016/7/layout/LinearArrowProcessNumbered"/>
    <dgm:cxn modelId="{0E59847D-0744-8247-BAD1-DDEC64C148DA}" type="presParOf" srcId="{7FA156F4-FEC4-8048-828D-C18CAB29A30A}" destId="{40292D5C-9F4C-604F-AD15-E40E3E3C6A38}" srcOrd="3" destOrd="0" presId="urn:microsoft.com/office/officeart/2016/7/layout/LinearArrowProcessNumbered"/>
    <dgm:cxn modelId="{B5F36742-C860-BA40-A0D7-6300B0EFF474}" type="presParOf" srcId="{F4719EF1-3633-174D-98A9-1574F5A49CB2}" destId="{2A4C1F9E-D4F9-4841-97B1-D0BBFF958633}" srcOrd="2" destOrd="0" presId="urn:microsoft.com/office/officeart/2016/7/layout/LinearArrowProcessNumbered"/>
    <dgm:cxn modelId="{AE999E68-ECBD-3141-9B85-023AAF1014EA}" type="presParOf" srcId="{A48CAF7D-0594-4540-B0F5-44981C3382F9}" destId="{DB974565-7C1A-2446-BE8E-F92040D3FAC5}" srcOrd="7" destOrd="0" presId="urn:microsoft.com/office/officeart/2016/7/layout/LinearArrowProcessNumbered"/>
    <dgm:cxn modelId="{5C9C14B6-72C0-7C48-9904-9D8AFC30F9A4}" type="presParOf" srcId="{A48CAF7D-0594-4540-B0F5-44981C3382F9}" destId="{3B0FA694-98C8-2849-AE17-943D7673D6A2}" srcOrd="8" destOrd="0" presId="urn:microsoft.com/office/officeart/2016/7/layout/LinearArrowProcessNumbered"/>
    <dgm:cxn modelId="{1C931DCE-88C6-E542-B78A-33FCFE296910}" type="presParOf" srcId="{3B0FA694-98C8-2849-AE17-943D7673D6A2}" destId="{7B87C231-4957-D04B-8506-AAA916640D9E}" srcOrd="0" destOrd="0" presId="urn:microsoft.com/office/officeart/2016/7/layout/LinearArrowProcessNumbered"/>
    <dgm:cxn modelId="{A5D989DC-262E-834C-944D-A5C69A927A0C}" type="presParOf" srcId="{3B0FA694-98C8-2849-AE17-943D7673D6A2}" destId="{B434EE64-FE4E-6946-8C2B-A4B3B329B482}" srcOrd="1" destOrd="0" presId="urn:microsoft.com/office/officeart/2016/7/layout/LinearArrowProcessNumbered"/>
    <dgm:cxn modelId="{74C3DEBD-CE40-2D42-9EC6-2E9298631579}" type="presParOf" srcId="{B434EE64-FE4E-6946-8C2B-A4B3B329B482}" destId="{0435536C-849D-C24C-9545-6D4B2C937313}" srcOrd="0" destOrd="0" presId="urn:microsoft.com/office/officeart/2016/7/layout/LinearArrowProcessNumbered"/>
    <dgm:cxn modelId="{6F88E387-C62D-CF45-9942-0739DF9C4C9E}" type="presParOf" srcId="{B434EE64-FE4E-6946-8C2B-A4B3B329B482}" destId="{1EB86461-70BE-C447-BEF0-664966A4C9F0}" srcOrd="1" destOrd="0" presId="urn:microsoft.com/office/officeart/2016/7/layout/LinearArrowProcessNumbered"/>
    <dgm:cxn modelId="{172E429D-0302-2A4E-9BE1-A4EA9DF42AB5}" type="presParOf" srcId="{B434EE64-FE4E-6946-8C2B-A4B3B329B482}" destId="{994A026F-768E-574E-B57D-FAFEB645A2F3}" srcOrd="2" destOrd="0" presId="urn:microsoft.com/office/officeart/2016/7/layout/LinearArrowProcessNumbered"/>
    <dgm:cxn modelId="{32417381-36DC-0842-8C07-A7392356BDA1}" type="presParOf" srcId="{B434EE64-FE4E-6946-8C2B-A4B3B329B482}" destId="{ADE56924-CB96-B146-997A-2144590ED961}" srcOrd="3" destOrd="0" presId="urn:microsoft.com/office/officeart/2016/7/layout/LinearArrowProcessNumbered"/>
    <dgm:cxn modelId="{A317B630-86DD-7A41-9B4B-4E9E70017969}" type="presParOf" srcId="{3B0FA694-98C8-2849-AE17-943D7673D6A2}" destId="{475E700E-0731-074A-AFFA-328DDB08F905}" srcOrd="2" destOrd="0" presId="urn:microsoft.com/office/officeart/2016/7/layout/LinearArrowProcessNumbered"/>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B79489A-4DF8-446F-A845-65147E8AF924}"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117947B-22DC-4675-AAF9-C936D8AF1065}">
      <dgm:prSet/>
      <dgm:spPr/>
      <dgm:t>
        <a:bodyPr/>
        <a:lstStyle/>
        <a:p>
          <a:pPr>
            <a:defRPr b="1"/>
          </a:pPr>
          <a:r>
            <a:rPr lang="en-IN" b="1" i="0"/>
            <a:t>Data Import and Manipulation</a:t>
          </a:r>
          <a:r>
            <a:rPr lang="en-IN" b="0" i="0"/>
            <a:t>:</a:t>
          </a:r>
          <a:endParaRPr lang="en-US"/>
        </a:p>
      </dgm:t>
    </dgm:pt>
    <dgm:pt modelId="{E7485544-66F8-4804-8CBF-8C65E42EAE66}" type="parTrans" cxnId="{3755D718-DA6A-498F-A2E1-18C15CB4D7DD}">
      <dgm:prSet/>
      <dgm:spPr/>
      <dgm:t>
        <a:bodyPr/>
        <a:lstStyle/>
        <a:p>
          <a:endParaRPr lang="en-US"/>
        </a:p>
      </dgm:t>
    </dgm:pt>
    <dgm:pt modelId="{C2AFC809-A838-4A87-9BF5-4816D1B3FA5D}" type="sibTrans" cxnId="{3755D718-DA6A-498F-A2E1-18C15CB4D7DD}">
      <dgm:prSet/>
      <dgm:spPr/>
      <dgm:t>
        <a:bodyPr/>
        <a:lstStyle/>
        <a:p>
          <a:endParaRPr lang="en-US"/>
        </a:p>
      </dgm:t>
    </dgm:pt>
    <dgm:pt modelId="{B5E40823-C5C1-4A7C-897F-1CA045BB007B}">
      <dgm:prSet/>
      <dgm:spPr/>
      <dgm:t>
        <a:bodyPr/>
        <a:lstStyle/>
        <a:p>
          <a:r>
            <a:rPr lang="en-IN" b="0" i="0"/>
            <a:t>Excel allows users to import data from various sources such as text files, CSV files, databases, and other Excel workbooks. This data can then be manipulated and analyzed within Excel.</a:t>
          </a:r>
          <a:endParaRPr lang="en-US"/>
        </a:p>
      </dgm:t>
    </dgm:pt>
    <dgm:pt modelId="{66C91AFD-F0C9-41B3-83EB-BF9FACD434C4}" type="parTrans" cxnId="{A75555AC-BCCB-43DA-BF1A-70E0B47AD60A}">
      <dgm:prSet/>
      <dgm:spPr/>
      <dgm:t>
        <a:bodyPr/>
        <a:lstStyle/>
        <a:p>
          <a:endParaRPr lang="en-US"/>
        </a:p>
      </dgm:t>
    </dgm:pt>
    <dgm:pt modelId="{38AC68B6-251F-446D-87D4-CB69671D3BB3}" type="sibTrans" cxnId="{A75555AC-BCCB-43DA-BF1A-70E0B47AD60A}">
      <dgm:prSet/>
      <dgm:spPr/>
      <dgm:t>
        <a:bodyPr/>
        <a:lstStyle/>
        <a:p>
          <a:endParaRPr lang="en-US"/>
        </a:p>
      </dgm:t>
    </dgm:pt>
    <dgm:pt modelId="{10DEC542-687D-4661-A766-5C3D81F9122F}">
      <dgm:prSet/>
      <dgm:spPr/>
      <dgm:t>
        <a:bodyPr/>
        <a:lstStyle/>
        <a:p>
          <a:r>
            <a:rPr lang="en-IN" b="0" i="0"/>
            <a:t>Users can easily clean and transform data using built-in functions and features such as text functions, date functions, mathematical functions, and logical functions.</a:t>
          </a:r>
          <a:endParaRPr lang="en-US"/>
        </a:p>
      </dgm:t>
    </dgm:pt>
    <dgm:pt modelId="{B8BB2651-F251-4E9D-BB67-92B36136DD20}" type="parTrans" cxnId="{BA1E502B-BB02-46CC-BA1F-FDE1BEFF126F}">
      <dgm:prSet/>
      <dgm:spPr/>
      <dgm:t>
        <a:bodyPr/>
        <a:lstStyle/>
        <a:p>
          <a:endParaRPr lang="en-US"/>
        </a:p>
      </dgm:t>
    </dgm:pt>
    <dgm:pt modelId="{02FA43D7-ABF9-4107-BCE3-7C5E8F59A034}" type="sibTrans" cxnId="{BA1E502B-BB02-46CC-BA1F-FDE1BEFF126F}">
      <dgm:prSet/>
      <dgm:spPr/>
      <dgm:t>
        <a:bodyPr/>
        <a:lstStyle/>
        <a:p>
          <a:endParaRPr lang="en-US"/>
        </a:p>
      </dgm:t>
    </dgm:pt>
    <dgm:pt modelId="{059CAD82-219D-4157-9951-80DD827DBCF8}">
      <dgm:prSet/>
      <dgm:spPr/>
      <dgm:t>
        <a:bodyPr/>
        <a:lstStyle/>
        <a:p>
          <a:r>
            <a:rPr lang="en-IN" b="0" i="0"/>
            <a:t>Excel provides tools for data manipulation, including sorting, filtering, and conditional formatting, which allow users to organize and format data efficiently.</a:t>
          </a:r>
          <a:endParaRPr lang="en-US"/>
        </a:p>
      </dgm:t>
    </dgm:pt>
    <dgm:pt modelId="{7B368173-5F55-46B7-93B4-8B104DD1DA3E}" type="parTrans" cxnId="{EF191262-C196-453B-AED9-D748165216B8}">
      <dgm:prSet/>
      <dgm:spPr/>
      <dgm:t>
        <a:bodyPr/>
        <a:lstStyle/>
        <a:p>
          <a:endParaRPr lang="en-US"/>
        </a:p>
      </dgm:t>
    </dgm:pt>
    <dgm:pt modelId="{947C37B4-7471-4AEE-8A68-11868C94481F}" type="sibTrans" cxnId="{EF191262-C196-453B-AED9-D748165216B8}">
      <dgm:prSet/>
      <dgm:spPr/>
      <dgm:t>
        <a:bodyPr/>
        <a:lstStyle/>
        <a:p>
          <a:endParaRPr lang="en-US"/>
        </a:p>
      </dgm:t>
    </dgm:pt>
    <dgm:pt modelId="{DAA5FE76-1116-4F75-A21C-9C54B1EC8B3E}">
      <dgm:prSet/>
      <dgm:spPr/>
      <dgm:t>
        <a:bodyPr/>
        <a:lstStyle/>
        <a:p>
          <a:pPr>
            <a:defRPr b="1"/>
          </a:pPr>
          <a:r>
            <a:rPr lang="en-IN" b="1" i="0"/>
            <a:t>Pivot Tables and Pivot Charts</a:t>
          </a:r>
          <a:r>
            <a:rPr lang="en-IN" b="0" i="0"/>
            <a:t>:</a:t>
          </a:r>
          <a:endParaRPr lang="en-US"/>
        </a:p>
      </dgm:t>
    </dgm:pt>
    <dgm:pt modelId="{F0C2FACF-C60E-4303-9620-C49FD0E38676}" type="parTrans" cxnId="{404E9E85-10EA-46CE-97E3-E754FE279462}">
      <dgm:prSet/>
      <dgm:spPr/>
      <dgm:t>
        <a:bodyPr/>
        <a:lstStyle/>
        <a:p>
          <a:endParaRPr lang="en-US"/>
        </a:p>
      </dgm:t>
    </dgm:pt>
    <dgm:pt modelId="{21FEF509-7497-45C8-8855-5EA96F339E13}" type="sibTrans" cxnId="{404E9E85-10EA-46CE-97E3-E754FE279462}">
      <dgm:prSet/>
      <dgm:spPr/>
      <dgm:t>
        <a:bodyPr/>
        <a:lstStyle/>
        <a:p>
          <a:endParaRPr lang="en-US"/>
        </a:p>
      </dgm:t>
    </dgm:pt>
    <dgm:pt modelId="{A29D2B34-5186-4E3D-8229-7F855F62CF4B}">
      <dgm:prSet/>
      <dgm:spPr/>
      <dgm:t>
        <a:bodyPr/>
        <a:lstStyle/>
        <a:p>
          <a:r>
            <a:rPr lang="en-IN" b="0" i="0"/>
            <a:t>Pivot tables are a powerful feature in Excel for summarizing, analyzing, and visualizing large datasets. Users can create pivot tables to aggregate data, calculate totals, averages, and other summary statistics, and perform ad-hoc analysis.</a:t>
          </a:r>
          <a:endParaRPr lang="en-US"/>
        </a:p>
      </dgm:t>
    </dgm:pt>
    <dgm:pt modelId="{ADC33E2F-99F0-4F29-9D40-9FFDFE8A8D7A}" type="parTrans" cxnId="{1BEDE55D-4E32-4320-9DB9-EC4B4968A50E}">
      <dgm:prSet/>
      <dgm:spPr/>
      <dgm:t>
        <a:bodyPr/>
        <a:lstStyle/>
        <a:p>
          <a:endParaRPr lang="en-US"/>
        </a:p>
      </dgm:t>
    </dgm:pt>
    <dgm:pt modelId="{1EAA465F-168B-4095-96B3-2D834E697732}" type="sibTrans" cxnId="{1BEDE55D-4E32-4320-9DB9-EC4B4968A50E}">
      <dgm:prSet/>
      <dgm:spPr/>
      <dgm:t>
        <a:bodyPr/>
        <a:lstStyle/>
        <a:p>
          <a:endParaRPr lang="en-US"/>
        </a:p>
      </dgm:t>
    </dgm:pt>
    <dgm:pt modelId="{30900B27-A3E1-4800-823E-9665EDEDB892}">
      <dgm:prSet/>
      <dgm:spPr/>
      <dgm:t>
        <a:bodyPr/>
        <a:lstStyle/>
        <a:p>
          <a:r>
            <a:rPr lang="en-IN" b="0" i="0"/>
            <a:t>Pivot Charts allow users to create interactive visualizations based on pivot table data, making it easy to explore and understand trends and patterns in the data.</a:t>
          </a:r>
          <a:endParaRPr lang="en-US"/>
        </a:p>
      </dgm:t>
    </dgm:pt>
    <dgm:pt modelId="{7CFDB05A-5019-4658-8A2C-C0A616578A87}" type="parTrans" cxnId="{6DFA59CA-7FD6-4079-83CE-3E84B8F9FE5C}">
      <dgm:prSet/>
      <dgm:spPr/>
      <dgm:t>
        <a:bodyPr/>
        <a:lstStyle/>
        <a:p>
          <a:endParaRPr lang="en-US"/>
        </a:p>
      </dgm:t>
    </dgm:pt>
    <dgm:pt modelId="{04D70978-2ACC-41A9-8221-2832DE14079A}" type="sibTrans" cxnId="{6DFA59CA-7FD6-4079-83CE-3E84B8F9FE5C}">
      <dgm:prSet/>
      <dgm:spPr/>
      <dgm:t>
        <a:bodyPr/>
        <a:lstStyle/>
        <a:p>
          <a:endParaRPr lang="en-US"/>
        </a:p>
      </dgm:t>
    </dgm:pt>
    <dgm:pt modelId="{38BDDDFF-A21D-4AFD-8EBB-2866804054B0}">
      <dgm:prSet/>
      <dgm:spPr/>
      <dgm:t>
        <a:bodyPr/>
        <a:lstStyle/>
        <a:p>
          <a:pPr>
            <a:defRPr b="1"/>
          </a:pPr>
          <a:r>
            <a:rPr lang="en-IN" b="1" i="0"/>
            <a:t>Statistical Analysis</a:t>
          </a:r>
          <a:r>
            <a:rPr lang="en-IN" b="0" i="0"/>
            <a:t>:</a:t>
          </a:r>
          <a:endParaRPr lang="en-US"/>
        </a:p>
      </dgm:t>
    </dgm:pt>
    <dgm:pt modelId="{B2F55223-8C73-4BA6-8A28-EF3D522352C6}" type="parTrans" cxnId="{1D5396E6-0917-434C-BBB1-7EB0C7733CB0}">
      <dgm:prSet/>
      <dgm:spPr/>
      <dgm:t>
        <a:bodyPr/>
        <a:lstStyle/>
        <a:p>
          <a:endParaRPr lang="en-US"/>
        </a:p>
      </dgm:t>
    </dgm:pt>
    <dgm:pt modelId="{A6192CC4-AB14-4750-8EF2-FEDA2859DD34}" type="sibTrans" cxnId="{1D5396E6-0917-434C-BBB1-7EB0C7733CB0}">
      <dgm:prSet/>
      <dgm:spPr/>
      <dgm:t>
        <a:bodyPr/>
        <a:lstStyle/>
        <a:p>
          <a:endParaRPr lang="en-US"/>
        </a:p>
      </dgm:t>
    </dgm:pt>
    <dgm:pt modelId="{16C2AD85-7ECE-42CF-AF04-AA703F878504}">
      <dgm:prSet/>
      <dgm:spPr/>
      <dgm:t>
        <a:bodyPr/>
        <a:lstStyle/>
        <a:p>
          <a:r>
            <a:rPr lang="en-IN" b="0" i="0"/>
            <a:t>Excel offers a range of statistical functions and tools for performing basic and advanced statistical analysis. Users can calculate descriptive statistics, such as mean, median, standard deviation, and variance, as well as perform hypothesis testing, regression analysis, and ANOVA.</a:t>
          </a:r>
          <a:endParaRPr lang="en-US"/>
        </a:p>
      </dgm:t>
    </dgm:pt>
    <dgm:pt modelId="{BC86DAB6-F5FC-4275-9E34-B308E561AA24}" type="parTrans" cxnId="{D91EF463-36E8-4DF6-808A-A15F31EA9BC2}">
      <dgm:prSet/>
      <dgm:spPr/>
      <dgm:t>
        <a:bodyPr/>
        <a:lstStyle/>
        <a:p>
          <a:endParaRPr lang="en-US"/>
        </a:p>
      </dgm:t>
    </dgm:pt>
    <dgm:pt modelId="{1E1C036A-5280-4BC8-8AB2-3DB12B505C71}" type="sibTrans" cxnId="{D91EF463-36E8-4DF6-808A-A15F31EA9BC2}">
      <dgm:prSet/>
      <dgm:spPr/>
      <dgm:t>
        <a:bodyPr/>
        <a:lstStyle/>
        <a:p>
          <a:endParaRPr lang="en-US"/>
        </a:p>
      </dgm:t>
    </dgm:pt>
    <dgm:pt modelId="{D6678854-7E80-4CB1-93B5-226ADA30D786}">
      <dgm:prSet/>
      <dgm:spPr/>
      <dgm:t>
        <a:bodyPr/>
        <a:lstStyle/>
        <a:p>
          <a:r>
            <a:rPr lang="en-IN" b="0" i="0"/>
            <a:t>The Data Analysis Toolpak, an add-in for Excel, provides additional statistical analysis tools such as histogram, correlation, regression, and t-test.</a:t>
          </a:r>
          <a:endParaRPr lang="en-US"/>
        </a:p>
      </dgm:t>
    </dgm:pt>
    <dgm:pt modelId="{6929A3BF-9872-44EC-AAB6-6ECFA70CA6EF}" type="parTrans" cxnId="{A4B99535-1E01-4B01-8BCE-A535A8A3E4A8}">
      <dgm:prSet/>
      <dgm:spPr/>
      <dgm:t>
        <a:bodyPr/>
        <a:lstStyle/>
        <a:p>
          <a:endParaRPr lang="en-US"/>
        </a:p>
      </dgm:t>
    </dgm:pt>
    <dgm:pt modelId="{B828A8B6-10A0-481A-926F-E63D8B1431CF}" type="sibTrans" cxnId="{A4B99535-1E01-4B01-8BCE-A535A8A3E4A8}">
      <dgm:prSet/>
      <dgm:spPr/>
      <dgm:t>
        <a:bodyPr/>
        <a:lstStyle/>
        <a:p>
          <a:endParaRPr lang="en-US"/>
        </a:p>
      </dgm:t>
    </dgm:pt>
    <dgm:pt modelId="{AA4AF73C-9CCE-44AF-904D-59D55E91B784}">
      <dgm:prSet/>
      <dgm:spPr/>
      <dgm:t>
        <a:bodyPr/>
        <a:lstStyle/>
        <a:p>
          <a:pPr>
            <a:defRPr b="1"/>
          </a:pPr>
          <a:r>
            <a:rPr lang="en-IN" b="1" i="0"/>
            <a:t>Data Visualization</a:t>
          </a:r>
          <a:r>
            <a:rPr lang="en-IN" b="0" i="0"/>
            <a:t>:</a:t>
          </a:r>
          <a:endParaRPr lang="en-US"/>
        </a:p>
      </dgm:t>
    </dgm:pt>
    <dgm:pt modelId="{B9608C7A-EDFD-4422-AC96-FFDCE7525979}" type="parTrans" cxnId="{8CC4E971-2751-4AAB-882B-72FC9B70FC68}">
      <dgm:prSet/>
      <dgm:spPr/>
      <dgm:t>
        <a:bodyPr/>
        <a:lstStyle/>
        <a:p>
          <a:endParaRPr lang="en-US"/>
        </a:p>
      </dgm:t>
    </dgm:pt>
    <dgm:pt modelId="{F690E312-B420-4162-AC7F-82377A1F8E13}" type="sibTrans" cxnId="{8CC4E971-2751-4AAB-882B-72FC9B70FC68}">
      <dgm:prSet/>
      <dgm:spPr/>
      <dgm:t>
        <a:bodyPr/>
        <a:lstStyle/>
        <a:p>
          <a:endParaRPr lang="en-US"/>
        </a:p>
      </dgm:t>
    </dgm:pt>
    <dgm:pt modelId="{3E1E4352-433D-414C-BF56-ECE5ADD6E8C8}">
      <dgm:prSet/>
      <dgm:spPr/>
      <dgm:t>
        <a:bodyPr/>
        <a:lstStyle/>
        <a:p>
          <a:r>
            <a:rPr lang="en-IN" b="0" i="0"/>
            <a:t>Excel provides various chart types, including column charts, line charts, pie charts, and scatter plots, for visualizing data. Users can create dynamic and interactive charts to present data effectively and communicate insights.</a:t>
          </a:r>
          <a:endParaRPr lang="en-US"/>
        </a:p>
      </dgm:t>
    </dgm:pt>
    <dgm:pt modelId="{924D73A8-1AA8-48AA-9693-3DEE89CAD8DD}" type="parTrans" cxnId="{91E1AE19-E43B-4069-A46C-300A43B9B47D}">
      <dgm:prSet/>
      <dgm:spPr/>
      <dgm:t>
        <a:bodyPr/>
        <a:lstStyle/>
        <a:p>
          <a:endParaRPr lang="en-US"/>
        </a:p>
      </dgm:t>
    </dgm:pt>
    <dgm:pt modelId="{FD7A4753-FB34-4B13-B935-A9D4033D7485}" type="sibTrans" cxnId="{91E1AE19-E43B-4069-A46C-300A43B9B47D}">
      <dgm:prSet/>
      <dgm:spPr/>
      <dgm:t>
        <a:bodyPr/>
        <a:lstStyle/>
        <a:p>
          <a:endParaRPr lang="en-US"/>
        </a:p>
      </dgm:t>
    </dgm:pt>
    <dgm:pt modelId="{D8ACEDE0-5920-4BC3-A7D2-CC5AF31C491C}">
      <dgm:prSet/>
      <dgm:spPr/>
      <dgm:t>
        <a:bodyPr/>
        <a:lstStyle/>
        <a:p>
          <a:r>
            <a:rPr lang="en-IN" b="0" i="0"/>
            <a:t>Excel's charting capabilities allow users to customize chart elements, apply different chart styles and colors, and add titles, labels, and annotations to enhance readability and clarity.</a:t>
          </a:r>
          <a:endParaRPr lang="en-US"/>
        </a:p>
      </dgm:t>
    </dgm:pt>
    <dgm:pt modelId="{20F83831-3A26-4352-B921-1B1D18E58923}" type="parTrans" cxnId="{8D3C0D97-9CA3-40FE-A56C-F2D4283CFA1A}">
      <dgm:prSet/>
      <dgm:spPr/>
      <dgm:t>
        <a:bodyPr/>
        <a:lstStyle/>
        <a:p>
          <a:endParaRPr lang="en-US"/>
        </a:p>
      </dgm:t>
    </dgm:pt>
    <dgm:pt modelId="{E2736487-EAB5-4FD9-B1F9-DE9A2789F1BC}" type="sibTrans" cxnId="{8D3C0D97-9CA3-40FE-A56C-F2D4283CFA1A}">
      <dgm:prSet/>
      <dgm:spPr/>
      <dgm:t>
        <a:bodyPr/>
        <a:lstStyle/>
        <a:p>
          <a:endParaRPr lang="en-US"/>
        </a:p>
      </dgm:t>
    </dgm:pt>
    <dgm:pt modelId="{74C1B004-D99A-49F5-A10D-61DC0EF5726E}">
      <dgm:prSet/>
      <dgm:spPr/>
      <dgm:t>
        <a:bodyPr/>
        <a:lstStyle/>
        <a:p>
          <a:pPr>
            <a:defRPr b="1"/>
          </a:pPr>
          <a:r>
            <a:rPr lang="en-IN" b="1" i="0"/>
            <a:t>Data Sharing and Collaboration</a:t>
          </a:r>
          <a:r>
            <a:rPr lang="en-IN" b="0" i="0"/>
            <a:t>:</a:t>
          </a:r>
          <a:endParaRPr lang="en-US"/>
        </a:p>
      </dgm:t>
    </dgm:pt>
    <dgm:pt modelId="{FE655F27-2680-4A7D-AB24-49557997B4C3}" type="parTrans" cxnId="{CA87DB89-3E0A-4C87-BBC7-BB6C460B8F24}">
      <dgm:prSet/>
      <dgm:spPr/>
      <dgm:t>
        <a:bodyPr/>
        <a:lstStyle/>
        <a:p>
          <a:endParaRPr lang="en-US"/>
        </a:p>
      </dgm:t>
    </dgm:pt>
    <dgm:pt modelId="{DF94B135-3BE9-46A4-84B9-93A849A20F61}" type="sibTrans" cxnId="{CA87DB89-3E0A-4C87-BBC7-BB6C460B8F24}">
      <dgm:prSet/>
      <dgm:spPr/>
      <dgm:t>
        <a:bodyPr/>
        <a:lstStyle/>
        <a:p>
          <a:endParaRPr lang="en-US"/>
        </a:p>
      </dgm:t>
    </dgm:pt>
    <dgm:pt modelId="{649BA444-9A20-4E5D-99A2-2BBC19A833A6}">
      <dgm:prSet/>
      <dgm:spPr/>
      <dgm:t>
        <a:bodyPr/>
        <a:lstStyle/>
        <a:p>
          <a:r>
            <a:rPr lang="en-IN" b="0" i="0"/>
            <a:t>Excel supports data sharing and collaboration through features such as sharing workbooks, tracking changes, and commenting. Multiple users can work on the same workbook simultaneously, making it easy to collaborate on data analysis projects.</a:t>
          </a:r>
          <a:endParaRPr lang="en-US"/>
        </a:p>
      </dgm:t>
    </dgm:pt>
    <dgm:pt modelId="{B4EA256F-1075-4BBA-AD4A-379DAF2AB958}" type="parTrans" cxnId="{A528905E-1E02-4370-8566-95B1F8CD8966}">
      <dgm:prSet/>
      <dgm:spPr/>
      <dgm:t>
        <a:bodyPr/>
        <a:lstStyle/>
        <a:p>
          <a:endParaRPr lang="en-US"/>
        </a:p>
      </dgm:t>
    </dgm:pt>
    <dgm:pt modelId="{A69F4464-D513-472E-B1BC-49D48E764488}" type="sibTrans" cxnId="{A528905E-1E02-4370-8566-95B1F8CD8966}">
      <dgm:prSet/>
      <dgm:spPr/>
      <dgm:t>
        <a:bodyPr/>
        <a:lstStyle/>
        <a:p>
          <a:endParaRPr lang="en-US"/>
        </a:p>
      </dgm:t>
    </dgm:pt>
    <dgm:pt modelId="{7695FB37-1271-4E56-A0EF-B4B99560FCF7}" type="pres">
      <dgm:prSet presAssocID="{EB79489A-4DF8-446F-A845-65147E8AF924}" presName="root" presStyleCnt="0">
        <dgm:presLayoutVars>
          <dgm:dir/>
          <dgm:resizeHandles val="exact"/>
        </dgm:presLayoutVars>
      </dgm:prSet>
      <dgm:spPr/>
    </dgm:pt>
    <dgm:pt modelId="{EB862B29-54CF-4EC5-B78E-66C62759349B}" type="pres">
      <dgm:prSet presAssocID="{6117947B-22DC-4675-AAF9-C936D8AF1065}" presName="compNode" presStyleCnt="0"/>
      <dgm:spPr/>
    </dgm:pt>
    <dgm:pt modelId="{4E1CBAC1-6223-4687-A49B-9D10C16C463A}" type="pres">
      <dgm:prSet presAssocID="{6117947B-22DC-4675-AAF9-C936D8AF106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23CB5F1-6607-488F-8A46-C38DB0543C58}" type="pres">
      <dgm:prSet presAssocID="{6117947B-22DC-4675-AAF9-C936D8AF1065}" presName="iconSpace" presStyleCnt="0"/>
      <dgm:spPr/>
    </dgm:pt>
    <dgm:pt modelId="{55EFC930-48C1-4703-A017-9DF40BF2B32D}" type="pres">
      <dgm:prSet presAssocID="{6117947B-22DC-4675-AAF9-C936D8AF1065}" presName="parTx" presStyleLbl="revTx" presStyleIdx="0" presStyleCnt="10">
        <dgm:presLayoutVars>
          <dgm:chMax val="0"/>
          <dgm:chPref val="0"/>
        </dgm:presLayoutVars>
      </dgm:prSet>
      <dgm:spPr/>
    </dgm:pt>
    <dgm:pt modelId="{6CCB397B-56C7-4330-9BD4-EB2D75A95F22}" type="pres">
      <dgm:prSet presAssocID="{6117947B-22DC-4675-AAF9-C936D8AF1065}" presName="txSpace" presStyleCnt="0"/>
      <dgm:spPr/>
    </dgm:pt>
    <dgm:pt modelId="{2F073A3F-ABAD-4D2E-8BF0-E0A2C9ABF1AA}" type="pres">
      <dgm:prSet presAssocID="{6117947B-22DC-4675-AAF9-C936D8AF1065}" presName="desTx" presStyleLbl="revTx" presStyleIdx="1" presStyleCnt="10">
        <dgm:presLayoutVars/>
      </dgm:prSet>
      <dgm:spPr/>
    </dgm:pt>
    <dgm:pt modelId="{A7F65C2A-0490-4307-892C-FD18D583B42A}" type="pres">
      <dgm:prSet presAssocID="{C2AFC809-A838-4A87-9BF5-4816D1B3FA5D}" presName="sibTrans" presStyleCnt="0"/>
      <dgm:spPr/>
    </dgm:pt>
    <dgm:pt modelId="{EDD867A1-70C2-4EE2-9B69-94442F70434E}" type="pres">
      <dgm:prSet presAssocID="{DAA5FE76-1116-4F75-A21C-9C54B1EC8B3E}" presName="compNode" presStyleCnt="0"/>
      <dgm:spPr/>
    </dgm:pt>
    <dgm:pt modelId="{02310171-506B-4278-AD17-111BAE661720}" type="pres">
      <dgm:prSet presAssocID="{DAA5FE76-1116-4F75-A21C-9C54B1EC8B3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C4946D1B-9F07-4EBF-A749-C2AB093F0A3C}" type="pres">
      <dgm:prSet presAssocID="{DAA5FE76-1116-4F75-A21C-9C54B1EC8B3E}" presName="iconSpace" presStyleCnt="0"/>
      <dgm:spPr/>
    </dgm:pt>
    <dgm:pt modelId="{B06FDF99-D041-41ED-A2DA-BB14DC47CB24}" type="pres">
      <dgm:prSet presAssocID="{DAA5FE76-1116-4F75-A21C-9C54B1EC8B3E}" presName="parTx" presStyleLbl="revTx" presStyleIdx="2" presStyleCnt="10">
        <dgm:presLayoutVars>
          <dgm:chMax val="0"/>
          <dgm:chPref val="0"/>
        </dgm:presLayoutVars>
      </dgm:prSet>
      <dgm:spPr/>
    </dgm:pt>
    <dgm:pt modelId="{450F5033-189A-4769-8559-443405013D61}" type="pres">
      <dgm:prSet presAssocID="{DAA5FE76-1116-4F75-A21C-9C54B1EC8B3E}" presName="txSpace" presStyleCnt="0"/>
      <dgm:spPr/>
    </dgm:pt>
    <dgm:pt modelId="{05100675-30E2-42C9-842A-A98C078BFD14}" type="pres">
      <dgm:prSet presAssocID="{DAA5FE76-1116-4F75-A21C-9C54B1EC8B3E}" presName="desTx" presStyleLbl="revTx" presStyleIdx="3" presStyleCnt="10">
        <dgm:presLayoutVars/>
      </dgm:prSet>
      <dgm:spPr/>
    </dgm:pt>
    <dgm:pt modelId="{E3A94AC1-424D-43A6-A553-C79A47FD14B9}" type="pres">
      <dgm:prSet presAssocID="{21FEF509-7497-45C8-8855-5EA96F339E13}" presName="sibTrans" presStyleCnt="0"/>
      <dgm:spPr/>
    </dgm:pt>
    <dgm:pt modelId="{C46E1BC9-7E6B-4AE3-A09E-B9057BA89959}" type="pres">
      <dgm:prSet presAssocID="{38BDDDFF-A21D-4AFD-8EBB-2866804054B0}" presName="compNode" presStyleCnt="0"/>
      <dgm:spPr/>
    </dgm:pt>
    <dgm:pt modelId="{DCBDD587-2898-4BCB-AF44-984140AAE543}" type="pres">
      <dgm:prSet presAssocID="{38BDDDFF-A21D-4AFD-8EBB-2866804054B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501A67E4-3D20-442E-BAC0-B1F968C38B76}" type="pres">
      <dgm:prSet presAssocID="{38BDDDFF-A21D-4AFD-8EBB-2866804054B0}" presName="iconSpace" presStyleCnt="0"/>
      <dgm:spPr/>
    </dgm:pt>
    <dgm:pt modelId="{8836E04F-3D99-4769-B9BB-031450EFA6F6}" type="pres">
      <dgm:prSet presAssocID="{38BDDDFF-A21D-4AFD-8EBB-2866804054B0}" presName="parTx" presStyleLbl="revTx" presStyleIdx="4" presStyleCnt="10">
        <dgm:presLayoutVars>
          <dgm:chMax val="0"/>
          <dgm:chPref val="0"/>
        </dgm:presLayoutVars>
      </dgm:prSet>
      <dgm:spPr/>
    </dgm:pt>
    <dgm:pt modelId="{9227357E-67BA-48BF-8F4A-2CEB3A387095}" type="pres">
      <dgm:prSet presAssocID="{38BDDDFF-A21D-4AFD-8EBB-2866804054B0}" presName="txSpace" presStyleCnt="0"/>
      <dgm:spPr/>
    </dgm:pt>
    <dgm:pt modelId="{B9B3AAF5-6B04-4F28-9A4D-5FA28D806D9D}" type="pres">
      <dgm:prSet presAssocID="{38BDDDFF-A21D-4AFD-8EBB-2866804054B0}" presName="desTx" presStyleLbl="revTx" presStyleIdx="5" presStyleCnt="10">
        <dgm:presLayoutVars/>
      </dgm:prSet>
      <dgm:spPr/>
    </dgm:pt>
    <dgm:pt modelId="{17FD1E5F-F670-4831-BECD-D080960CFC4F}" type="pres">
      <dgm:prSet presAssocID="{A6192CC4-AB14-4750-8EF2-FEDA2859DD34}" presName="sibTrans" presStyleCnt="0"/>
      <dgm:spPr/>
    </dgm:pt>
    <dgm:pt modelId="{B974642A-2EEE-49EC-AACC-3527D9DC1D31}" type="pres">
      <dgm:prSet presAssocID="{AA4AF73C-9CCE-44AF-904D-59D55E91B784}" presName="compNode" presStyleCnt="0"/>
      <dgm:spPr/>
    </dgm:pt>
    <dgm:pt modelId="{0EE16A46-2E75-4D5A-B1E2-D970451D3BE7}" type="pres">
      <dgm:prSet presAssocID="{AA4AF73C-9CCE-44AF-904D-59D55E91B78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ie chart"/>
        </a:ext>
      </dgm:extLst>
    </dgm:pt>
    <dgm:pt modelId="{FA61E16C-F690-46ED-B52D-6F1F885D7475}" type="pres">
      <dgm:prSet presAssocID="{AA4AF73C-9CCE-44AF-904D-59D55E91B784}" presName="iconSpace" presStyleCnt="0"/>
      <dgm:spPr/>
    </dgm:pt>
    <dgm:pt modelId="{62E43352-0924-4E6F-BD8A-22198AF2E6AF}" type="pres">
      <dgm:prSet presAssocID="{AA4AF73C-9CCE-44AF-904D-59D55E91B784}" presName="parTx" presStyleLbl="revTx" presStyleIdx="6" presStyleCnt="10">
        <dgm:presLayoutVars>
          <dgm:chMax val="0"/>
          <dgm:chPref val="0"/>
        </dgm:presLayoutVars>
      </dgm:prSet>
      <dgm:spPr/>
    </dgm:pt>
    <dgm:pt modelId="{F70CE669-A368-435D-A612-16DDD6165D97}" type="pres">
      <dgm:prSet presAssocID="{AA4AF73C-9CCE-44AF-904D-59D55E91B784}" presName="txSpace" presStyleCnt="0"/>
      <dgm:spPr/>
    </dgm:pt>
    <dgm:pt modelId="{7D03B517-8F5B-46BD-9D3B-AF3D0D2310A4}" type="pres">
      <dgm:prSet presAssocID="{AA4AF73C-9CCE-44AF-904D-59D55E91B784}" presName="desTx" presStyleLbl="revTx" presStyleIdx="7" presStyleCnt="10">
        <dgm:presLayoutVars/>
      </dgm:prSet>
      <dgm:spPr/>
    </dgm:pt>
    <dgm:pt modelId="{770EBEE9-EDF1-4BF6-9F39-B5E7990AB2A3}" type="pres">
      <dgm:prSet presAssocID="{F690E312-B420-4162-AC7F-82377A1F8E13}" presName="sibTrans" presStyleCnt="0"/>
      <dgm:spPr/>
    </dgm:pt>
    <dgm:pt modelId="{33B4D132-97A6-46F2-8C6C-8CC73F99EB27}" type="pres">
      <dgm:prSet presAssocID="{74C1B004-D99A-49F5-A10D-61DC0EF5726E}" presName="compNode" presStyleCnt="0"/>
      <dgm:spPr/>
    </dgm:pt>
    <dgm:pt modelId="{F290B7D4-D671-41E9-AE2F-186A26D9C992}" type="pres">
      <dgm:prSet presAssocID="{74C1B004-D99A-49F5-A10D-61DC0EF5726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yncing Cloud"/>
        </a:ext>
      </dgm:extLst>
    </dgm:pt>
    <dgm:pt modelId="{E5B88D36-01E5-4EB9-B418-918C1B4298E1}" type="pres">
      <dgm:prSet presAssocID="{74C1B004-D99A-49F5-A10D-61DC0EF5726E}" presName="iconSpace" presStyleCnt="0"/>
      <dgm:spPr/>
    </dgm:pt>
    <dgm:pt modelId="{448F2346-7433-4886-820C-C38C186C9FC5}" type="pres">
      <dgm:prSet presAssocID="{74C1B004-D99A-49F5-A10D-61DC0EF5726E}" presName="parTx" presStyleLbl="revTx" presStyleIdx="8" presStyleCnt="10">
        <dgm:presLayoutVars>
          <dgm:chMax val="0"/>
          <dgm:chPref val="0"/>
        </dgm:presLayoutVars>
      </dgm:prSet>
      <dgm:spPr/>
    </dgm:pt>
    <dgm:pt modelId="{1AAA5219-B405-469D-A218-858FF0052CE1}" type="pres">
      <dgm:prSet presAssocID="{74C1B004-D99A-49F5-A10D-61DC0EF5726E}" presName="txSpace" presStyleCnt="0"/>
      <dgm:spPr/>
    </dgm:pt>
    <dgm:pt modelId="{FE751ED2-2679-46AC-9CA8-D5B21A36A13E}" type="pres">
      <dgm:prSet presAssocID="{74C1B004-D99A-49F5-A10D-61DC0EF5726E}" presName="desTx" presStyleLbl="revTx" presStyleIdx="9" presStyleCnt="10">
        <dgm:presLayoutVars/>
      </dgm:prSet>
      <dgm:spPr/>
    </dgm:pt>
  </dgm:ptLst>
  <dgm:cxnLst>
    <dgm:cxn modelId="{44416F01-2FC6-4323-84E1-BEE142D153F3}" type="presOf" srcId="{DAA5FE76-1116-4F75-A21C-9C54B1EC8B3E}" destId="{B06FDF99-D041-41ED-A2DA-BB14DC47CB24}" srcOrd="0" destOrd="0" presId="urn:microsoft.com/office/officeart/2018/2/layout/IconLabelDescriptionList"/>
    <dgm:cxn modelId="{3755D718-DA6A-498F-A2E1-18C15CB4D7DD}" srcId="{EB79489A-4DF8-446F-A845-65147E8AF924}" destId="{6117947B-22DC-4675-AAF9-C936D8AF1065}" srcOrd="0" destOrd="0" parTransId="{E7485544-66F8-4804-8CBF-8C65E42EAE66}" sibTransId="{C2AFC809-A838-4A87-9BF5-4816D1B3FA5D}"/>
    <dgm:cxn modelId="{91E1AE19-E43B-4069-A46C-300A43B9B47D}" srcId="{AA4AF73C-9CCE-44AF-904D-59D55E91B784}" destId="{3E1E4352-433D-414C-BF56-ECE5ADD6E8C8}" srcOrd="0" destOrd="0" parTransId="{924D73A8-1AA8-48AA-9693-3DEE89CAD8DD}" sibTransId="{FD7A4753-FB34-4B13-B935-A9D4033D7485}"/>
    <dgm:cxn modelId="{BA1E502B-BB02-46CC-BA1F-FDE1BEFF126F}" srcId="{6117947B-22DC-4675-AAF9-C936D8AF1065}" destId="{10DEC542-687D-4661-A766-5C3D81F9122F}" srcOrd="1" destOrd="0" parTransId="{B8BB2651-F251-4E9D-BB67-92B36136DD20}" sibTransId="{02FA43D7-ABF9-4107-BCE3-7C5E8F59A034}"/>
    <dgm:cxn modelId="{8382F12F-D383-4A9E-B730-19E5B3AA3978}" type="presOf" srcId="{649BA444-9A20-4E5D-99A2-2BBC19A833A6}" destId="{FE751ED2-2679-46AC-9CA8-D5B21A36A13E}" srcOrd="0" destOrd="0" presId="urn:microsoft.com/office/officeart/2018/2/layout/IconLabelDescriptionList"/>
    <dgm:cxn modelId="{29513433-149D-46F2-9072-F2AEC4AEB834}" type="presOf" srcId="{3E1E4352-433D-414C-BF56-ECE5ADD6E8C8}" destId="{7D03B517-8F5B-46BD-9D3B-AF3D0D2310A4}" srcOrd="0" destOrd="0" presId="urn:microsoft.com/office/officeart/2018/2/layout/IconLabelDescriptionList"/>
    <dgm:cxn modelId="{A4B99535-1E01-4B01-8BCE-A535A8A3E4A8}" srcId="{38BDDDFF-A21D-4AFD-8EBB-2866804054B0}" destId="{D6678854-7E80-4CB1-93B5-226ADA30D786}" srcOrd="1" destOrd="0" parTransId="{6929A3BF-9872-44EC-AAB6-6ECFA70CA6EF}" sibTransId="{B828A8B6-10A0-481A-926F-E63D8B1431CF}"/>
    <dgm:cxn modelId="{0554A43C-B066-45A4-8C81-509E0A3DEA48}" type="presOf" srcId="{6117947B-22DC-4675-AAF9-C936D8AF1065}" destId="{55EFC930-48C1-4703-A017-9DF40BF2B32D}" srcOrd="0" destOrd="0" presId="urn:microsoft.com/office/officeart/2018/2/layout/IconLabelDescriptionList"/>
    <dgm:cxn modelId="{E506653D-B4C2-4EFE-ADD7-626802C40D48}" type="presOf" srcId="{D6678854-7E80-4CB1-93B5-226ADA30D786}" destId="{B9B3AAF5-6B04-4F28-9A4D-5FA28D806D9D}" srcOrd="0" destOrd="1" presId="urn:microsoft.com/office/officeart/2018/2/layout/IconLabelDescriptionList"/>
    <dgm:cxn modelId="{02528A43-788A-4C96-A4CC-6AA50631A24B}" type="presOf" srcId="{059CAD82-219D-4157-9951-80DD827DBCF8}" destId="{2F073A3F-ABAD-4D2E-8BF0-E0A2C9ABF1AA}" srcOrd="0" destOrd="2" presId="urn:microsoft.com/office/officeart/2018/2/layout/IconLabelDescriptionList"/>
    <dgm:cxn modelId="{1BEDE55D-4E32-4320-9DB9-EC4B4968A50E}" srcId="{DAA5FE76-1116-4F75-A21C-9C54B1EC8B3E}" destId="{A29D2B34-5186-4E3D-8229-7F855F62CF4B}" srcOrd="0" destOrd="0" parTransId="{ADC33E2F-99F0-4F29-9D40-9FFDFE8A8D7A}" sibTransId="{1EAA465F-168B-4095-96B3-2D834E697732}"/>
    <dgm:cxn modelId="{A528905E-1E02-4370-8566-95B1F8CD8966}" srcId="{74C1B004-D99A-49F5-A10D-61DC0EF5726E}" destId="{649BA444-9A20-4E5D-99A2-2BBC19A833A6}" srcOrd="0" destOrd="0" parTransId="{B4EA256F-1075-4BBA-AD4A-379DAF2AB958}" sibTransId="{A69F4464-D513-472E-B1BC-49D48E764488}"/>
    <dgm:cxn modelId="{EF191262-C196-453B-AED9-D748165216B8}" srcId="{6117947B-22DC-4675-AAF9-C936D8AF1065}" destId="{059CAD82-219D-4157-9951-80DD827DBCF8}" srcOrd="2" destOrd="0" parTransId="{7B368173-5F55-46B7-93B4-8B104DD1DA3E}" sibTransId="{947C37B4-7471-4AEE-8A68-11868C94481F}"/>
    <dgm:cxn modelId="{0A0AC263-9127-4721-8455-DE047529AD9E}" type="presOf" srcId="{16C2AD85-7ECE-42CF-AF04-AA703F878504}" destId="{B9B3AAF5-6B04-4F28-9A4D-5FA28D806D9D}" srcOrd="0" destOrd="0" presId="urn:microsoft.com/office/officeart/2018/2/layout/IconLabelDescriptionList"/>
    <dgm:cxn modelId="{D91EF463-36E8-4DF6-808A-A15F31EA9BC2}" srcId="{38BDDDFF-A21D-4AFD-8EBB-2866804054B0}" destId="{16C2AD85-7ECE-42CF-AF04-AA703F878504}" srcOrd="0" destOrd="0" parTransId="{BC86DAB6-F5FC-4275-9E34-B308E561AA24}" sibTransId="{1E1C036A-5280-4BC8-8AB2-3DB12B505C71}"/>
    <dgm:cxn modelId="{8CC4E971-2751-4AAB-882B-72FC9B70FC68}" srcId="{EB79489A-4DF8-446F-A845-65147E8AF924}" destId="{AA4AF73C-9CCE-44AF-904D-59D55E91B784}" srcOrd="3" destOrd="0" parTransId="{B9608C7A-EDFD-4422-AC96-FFDCE7525979}" sibTransId="{F690E312-B420-4162-AC7F-82377A1F8E13}"/>
    <dgm:cxn modelId="{404E9E85-10EA-46CE-97E3-E754FE279462}" srcId="{EB79489A-4DF8-446F-A845-65147E8AF924}" destId="{DAA5FE76-1116-4F75-A21C-9C54B1EC8B3E}" srcOrd="1" destOrd="0" parTransId="{F0C2FACF-C60E-4303-9620-C49FD0E38676}" sibTransId="{21FEF509-7497-45C8-8855-5EA96F339E13}"/>
    <dgm:cxn modelId="{CA87DB89-3E0A-4C87-BBC7-BB6C460B8F24}" srcId="{EB79489A-4DF8-446F-A845-65147E8AF924}" destId="{74C1B004-D99A-49F5-A10D-61DC0EF5726E}" srcOrd="4" destOrd="0" parTransId="{FE655F27-2680-4A7D-AB24-49557997B4C3}" sibTransId="{DF94B135-3BE9-46A4-84B9-93A849A20F61}"/>
    <dgm:cxn modelId="{40DC7A8E-6B36-4835-A1E8-045824715305}" type="presOf" srcId="{38BDDDFF-A21D-4AFD-8EBB-2866804054B0}" destId="{8836E04F-3D99-4769-B9BB-031450EFA6F6}" srcOrd="0" destOrd="0" presId="urn:microsoft.com/office/officeart/2018/2/layout/IconLabelDescriptionList"/>
    <dgm:cxn modelId="{8C99628F-B01D-411A-A25A-A8162867CC67}" type="presOf" srcId="{EB79489A-4DF8-446F-A845-65147E8AF924}" destId="{7695FB37-1271-4E56-A0EF-B4B99560FCF7}" srcOrd="0" destOrd="0" presId="urn:microsoft.com/office/officeart/2018/2/layout/IconLabelDescriptionList"/>
    <dgm:cxn modelId="{B025A98F-8C10-4B1D-8647-D33BD4B660B4}" type="presOf" srcId="{AA4AF73C-9CCE-44AF-904D-59D55E91B784}" destId="{62E43352-0924-4E6F-BD8A-22198AF2E6AF}" srcOrd="0" destOrd="0" presId="urn:microsoft.com/office/officeart/2018/2/layout/IconLabelDescriptionList"/>
    <dgm:cxn modelId="{8D3C0D97-9CA3-40FE-A56C-F2D4283CFA1A}" srcId="{AA4AF73C-9CCE-44AF-904D-59D55E91B784}" destId="{D8ACEDE0-5920-4BC3-A7D2-CC5AF31C491C}" srcOrd="1" destOrd="0" parTransId="{20F83831-3A26-4352-B921-1B1D18E58923}" sibTransId="{E2736487-EAB5-4FD9-B1F9-DE9A2789F1BC}"/>
    <dgm:cxn modelId="{8AF9DCA0-01E7-46A3-9773-058EB7B0174D}" type="presOf" srcId="{74C1B004-D99A-49F5-A10D-61DC0EF5726E}" destId="{448F2346-7433-4886-820C-C38C186C9FC5}" srcOrd="0" destOrd="0" presId="urn:microsoft.com/office/officeart/2018/2/layout/IconLabelDescriptionList"/>
    <dgm:cxn modelId="{316ECCA6-66AD-4F9F-B441-852E1438483C}" type="presOf" srcId="{D8ACEDE0-5920-4BC3-A7D2-CC5AF31C491C}" destId="{7D03B517-8F5B-46BD-9D3B-AF3D0D2310A4}" srcOrd="0" destOrd="1" presId="urn:microsoft.com/office/officeart/2018/2/layout/IconLabelDescriptionList"/>
    <dgm:cxn modelId="{A75555AC-BCCB-43DA-BF1A-70E0B47AD60A}" srcId="{6117947B-22DC-4675-AAF9-C936D8AF1065}" destId="{B5E40823-C5C1-4A7C-897F-1CA045BB007B}" srcOrd="0" destOrd="0" parTransId="{66C91AFD-F0C9-41B3-83EB-BF9FACD434C4}" sibTransId="{38AC68B6-251F-446D-87D4-CB69671D3BB3}"/>
    <dgm:cxn modelId="{9D6781BD-9F76-43F8-AAD6-833D126C20C5}" type="presOf" srcId="{30900B27-A3E1-4800-823E-9665EDEDB892}" destId="{05100675-30E2-42C9-842A-A98C078BFD14}" srcOrd="0" destOrd="1" presId="urn:microsoft.com/office/officeart/2018/2/layout/IconLabelDescriptionList"/>
    <dgm:cxn modelId="{979C27C5-5878-4B38-AAF7-9E792934E7F6}" type="presOf" srcId="{10DEC542-687D-4661-A766-5C3D81F9122F}" destId="{2F073A3F-ABAD-4D2E-8BF0-E0A2C9ABF1AA}" srcOrd="0" destOrd="1" presId="urn:microsoft.com/office/officeart/2018/2/layout/IconLabelDescriptionList"/>
    <dgm:cxn modelId="{6DFA59CA-7FD6-4079-83CE-3E84B8F9FE5C}" srcId="{DAA5FE76-1116-4F75-A21C-9C54B1EC8B3E}" destId="{30900B27-A3E1-4800-823E-9665EDEDB892}" srcOrd="1" destOrd="0" parTransId="{7CFDB05A-5019-4658-8A2C-C0A616578A87}" sibTransId="{04D70978-2ACC-41A9-8221-2832DE14079A}"/>
    <dgm:cxn modelId="{75B5E0D7-A971-4529-9E5A-837C28A7018D}" type="presOf" srcId="{B5E40823-C5C1-4A7C-897F-1CA045BB007B}" destId="{2F073A3F-ABAD-4D2E-8BF0-E0A2C9ABF1AA}" srcOrd="0" destOrd="0" presId="urn:microsoft.com/office/officeart/2018/2/layout/IconLabelDescriptionList"/>
    <dgm:cxn modelId="{1D5396E6-0917-434C-BBB1-7EB0C7733CB0}" srcId="{EB79489A-4DF8-446F-A845-65147E8AF924}" destId="{38BDDDFF-A21D-4AFD-8EBB-2866804054B0}" srcOrd="2" destOrd="0" parTransId="{B2F55223-8C73-4BA6-8A28-EF3D522352C6}" sibTransId="{A6192CC4-AB14-4750-8EF2-FEDA2859DD34}"/>
    <dgm:cxn modelId="{FDAD19F6-18F5-417A-8FBD-550D66B885C2}" type="presOf" srcId="{A29D2B34-5186-4E3D-8229-7F855F62CF4B}" destId="{05100675-30E2-42C9-842A-A98C078BFD14}" srcOrd="0" destOrd="0" presId="urn:microsoft.com/office/officeart/2018/2/layout/IconLabelDescriptionList"/>
    <dgm:cxn modelId="{914C4C69-1822-4D6A-8B39-231AA2A42207}" type="presParOf" srcId="{7695FB37-1271-4E56-A0EF-B4B99560FCF7}" destId="{EB862B29-54CF-4EC5-B78E-66C62759349B}" srcOrd="0" destOrd="0" presId="urn:microsoft.com/office/officeart/2018/2/layout/IconLabelDescriptionList"/>
    <dgm:cxn modelId="{4313113B-E6F9-486C-8A4A-02C934DED6B2}" type="presParOf" srcId="{EB862B29-54CF-4EC5-B78E-66C62759349B}" destId="{4E1CBAC1-6223-4687-A49B-9D10C16C463A}" srcOrd="0" destOrd="0" presId="urn:microsoft.com/office/officeart/2018/2/layout/IconLabelDescriptionList"/>
    <dgm:cxn modelId="{6CBB50E0-A8EC-4174-BD48-BC6F699F7162}" type="presParOf" srcId="{EB862B29-54CF-4EC5-B78E-66C62759349B}" destId="{523CB5F1-6607-488F-8A46-C38DB0543C58}" srcOrd="1" destOrd="0" presId="urn:microsoft.com/office/officeart/2018/2/layout/IconLabelDescriptionList"/>
    <dgm:cxn modelId="{C00CD7E0-1FE4-41F1-9F70-4BC85F7B6521}" type="presParOf" srcId="{EB862B29-54CF-4EC5-B78E-66C62759349B}" destId="{55EFC930-48C1-4703-A017-9DF40BF2B32D}" srcOrd="2" destOrd="0" presId="urn:microsoft.com/office/officeart/2018/2/layout/IconLabelDescriptionList"/>
    <dgm:cxn modelId="{53636C29-C316-452F-BD86-92B1A511A41C}" type="presParOf" srcId="{EB862B29-54CF-4EC5-B78E-66C62759349B}" destId="{6CCB397B-56C7-4330-9BD4-EB2D75A95F22}" srcOrd="3" destOrd="0" presId="urn:microsoft.com/office/officeart/2018/2/layout/IconLabelDescriptionList"/>
    <dgm:cxn modelId="{57E8B07F-53E5-4FF6-B2F1-BBE6F484C6D5}" type="presParOf" srcId="{EB862B29-54CF-4EC5-B78E-66C62759349B}" destId="{2F073A3F-ABAD-4D2E-8BF0-E0A2C9ABF1AA}" srcOrd="4" destOrd="0" presId="urn:microsoft.com/office/officeart/2018/2/layout/IconLabelDescriptionList"/>
    <dgm:cxn modelId="{ABB69C05-E64A-45D9-B485-F0A650EA0FA2}" type="presParOf" srcId="{7695FB37-1271-4E56-A0EF-B4B99560FCF7}" destId="{A7F65C2A-0490-4307-892C-FD18D583B42A}" srcOrd="1" destOrd="0" presId="urn:microsoft.com/office/officeart/2018/2/layout/IconLabelDescriptionList"/>
    <dgm:cxn modelId="{CD799AEB-6BDD-4F99-AE8F-0A2C01874ED8}" type="presParOf" srcId="{7695FB37-1271-4E56-A0EF-B4B99560FCF7}" destId="{EDD867A1-70C2-4EE2-9B69-94442F70434E}" srcOrd="2" destOrd="0" presId="urn:microsoft.com/office/officeart/2018/2/layout/IconLabelDescriptionList"/>
    <dgm:cxn modelId="{F9F14095-6F50-4961-91D1-2C779846893E}" type="presParOf" srcId="{EDD867A1-70C2-4EE2-9B69-94442F70434E}" destId="{02310171-506B-4278-AD17-111BAE661720}" srcOrd="0" destOrd="0" presId="urn:microsoft.com/office/officeart/2018/2/layout/IconLabelDescriptionList"/>
    <dgm:cxn modelId="{7632C798-5408-4B12-8BA6-C961F7B2277B}" type="presParOf" srcId="{EDD867A1-70C2-4EE2-9B69-94442F70434E}" destId="{C4946D1B-9F07-4EBF-A749-C2AB093F0A3C}" srcOrd="1" destOrd="0" presId="urn:microsoft.com/office/officeart/2018/2/layout/IconLabelDescriptionList"/>
    <dgm:cxn modelId="{BE5A639B-39CA-4601-9F37-9B2F86B62E46}" type="presParOf" srcId="{EDD867A1-70C2-4EE2-9B69-94442F70434E}" destId="{B06FDF99-D041-41ED-A2DA-BB14DC47CB24}" srcOrd="2" destOrd="0" presId="urn:microsoft.com/office/officeart/2018/2/layout/IconLabelDescriptionList"/>
    <dgm:cxn modelId="{FCA1A738-1BE6-401C-BCE3-28701F0141BC}" type="presParOf" srcId="{EDD867A1-70C2-4EE2-9B69-94442F70434E}" destId="{450F5033-189A-4769-8559-443405013D61}" srcOrd="3" destOrd="0" presId="urn:microsoft.com/office/officeart/2018/2/layout/IconLabelDescriptionList"/>
    <dgm:cxn modelId="{0E9B359C-B66F-43E2-8A1A-279CF13A7070}" type="presParOf" srcId="{EDD867A1-70C2-4EE2-9B69-94442F70434E}" destId="{05100675-30E2-42C9-842A-A98C078BFD14}" srcOrd="4" destOrd="0" presId="urn:microsoft.com/office/officeart/2018/2/layout/IconLabelDescriptionList"/>
    <dgm:cxn modelId="{CA6B028A-3343-425C-9C8F-11E611045F28}" type="presParOf" srcId="{7695FB37-1271-4E56-A0EF-B4B99560FCF7}" destId="{E3A94AC1-424D-43A6-A553-C79A47FD14B9}" srcOrd="3" destOrd="0" presId="urn:microsoft.com/office/officeart/2018/2/layout/IconLabelDescriptionList"/>
    <dgm:cxn modelId="{4AC6B050-35D0-4FDD-A97A-B585A73D7187}" type="presParOf" srcId="{7695FB37-1271-4E56-A0EF-B4B99560FCF7}" destId="{C46E1BC9-7E6B-4AE3-A09E-B9057BA89959}" srcOrd="4" destOrd="0" presId="urn:microsoft.com/office/officeart/2018/2/layout/IconLabelDescriptionList"/>
    <dgm:cxn modelId="{53AC31AC-9654-468A-A2C7-7D0D8966B77F}" type="presParOf" srcId="{C46E1BC9-7E6B-4AE3-A09E-B9057BA89959}" destId="{DCBDD587-2898-4BCB-AF44-984140AAE543}" srcOrd="0" destOrd="0" presId="urn:microsoft.com/office/officeart/2018/2/layout/IconLabelDescriptionList"/>
    <dgm:cxn modelId="{90989E91-7AD5-4410-8351-3BFFD61C87AD}" type="presParOf" srcId="{C46E1BC9-7E6B-4AE3-A09E-B9057BA89959}" destId="{501A67E4-3D20-442E-BAC0-B1F968C38B76}" srcOrd="1" destOrd="0" presId="urn:microsoft.com/office/officeart/2018/2/layout/IconLabelDescriptionList"/>
    <dgm:cxn modelId="{07812A0E-7B48-42E7-B081-AC8AFB0FE383}" type="presParOf" srcId="{C46E1BC9-7E6B-4AE3-A09E-B9057BA89959}" destId="{8836E04F-3D99-4769-B9BB-031450EFA6F6}" srcOrd="2" destOrd="0" presId="urn:microsoft.com/office/officeart/2018/2/layout/IconLabelDescriptionList"/>
    <dgm:cxn modelId="{C1C92C81-6036-4CBE-BC2C-FD9C9073FEBE}" type="presParOf" srcId="{C46E1BC9-7E6B-4AE3-A09E-B9057BA89959}" destId="{9227357E-67BA-48BF-8F4A-2CEB3A387095}" srcOrd="3" destOrd="0" presId="urn:microsoft.com/office/officeart/2018/2/layout/IconLabelDescriptionList"/>
    <dgm:cxn modelId="{EE1EF286-B5B1-4832-808E-63B7C6978BEF}" type="presParOf" srcId="{C46E1BC9-7E6B-4AE3-A09E-B9057BA89959}" destId="{B9B3AAF5-6B04-4F28-9A4D-5FA28D806D9D}" srcOrd="4" destOrd="0" presId="urn:microsoft.com/office/officeart/2018/2/layout/IconLabelDescriptionList"/>
    <dgm:cxn modelId="{912D39CC-B7D9-43F3-AB28-AE5CCAE42B0F}" type="presParOf" srcId="{7695FB37-1271-4E56-A0EF-B4B99560FCF7}" destId="{17FD1E5F-F670-4831-BECD-D080960CFC4F}" srcOrd="5" destOrd="0" presId="urn:microsoft.com/office/officeart/2018/2/layout/IconLabelDescriptionList"/>
    <dgm:cxn modelId="{25E4627B-0A7A-4038-9D65-5FCB8314FAAC}" type="presParOf" srcId="{7695FB37-1271-4E56-A0EF-B4B99560FCF7}" destId="{B974642A-2EEE-49EC-AACC-3527D9DC1D31}" srcOrd="6" destOrd="0" presId="urn:microsoft.com/office/officeart/2018/2/layout/IconLabelDescriptionList"/>
    <dgm:cxn modelId="{C7824840-0D15-45D8-B1CC-4A958B07118B}" type="presParOf" srcId="{B974642A-2EEE-49EC-AACC-3527D9DC1D31}" destId="{0EE16A46-2E75-4D5A-B1E2-D970451D3BE7}" srcOrd="0" destOrd="0" presId="urn:microsoft.com/office/officeart/2018/2/layout/IconLabelDescriptionList"/>
    <dgm:cxn modelId="{0A631639-A0CC-4153-998C-EDB070563493}" type="presParOf" srcId="{B974642A-2EEE-49EC-AACC-3527D9DC1D31}" destId="{FA61E16C-F690-46ED-B52D-6F1F885D7475}" srcOrd="1" destOrd="0" presId="urn:microsoft.com/office/officeart/2018/2/layout/IconLabelDescriptionList"/>
    <dgm:cxn modelId="{FA4744D3-1C02-4D93-8E95-62B4CDF0DCCF}" type="presParOf" srcId="{B974642A-2EEE-49EC-AACC-3527D9DC1D31}" destId="{62E43352-0924-4E6F-BD8A-22198AF2E6AF}" srcOrd="2" destOrd="0" presId="urn:microsoft.com/office/officeart/2018/2/layout/IconLabelDescriptionList"/>
    <dgm:cxn modelId="{B8806A0D-4767-4F32-A6EE-FBC64E9C11F4}" type="presParOf" srcId="{B974642A-2EEE-49EC-AACC-3527D9DC1D31}" destId="{F70CE669-A368-435D-A612-16DDD6165D97}" srcOrd="3" destOrd="0" presId="urn:microsoft.com/office/officeart/2018/2/layout/IconLabelDescriptionList"/>
    <dgm:cxn modelId="{5B1F320F-F0A5-424A-A1D1-F3E639ACC6AA}" type="presParOf" srcId="{B974642A-2EEE-49EC-AACC-3527D9DC1D31}" destId="{7D03B517-8F5B-46BD-9D3B-AF3D0D2310A4}" srcOrd="4" destOrd="0" presId="urn:microsoft.com/office/officeart/2018/2/layout/IconLabelDescriptionList"/>
    <dgm:cxn modelId="{C69CD59B-E5CF-492A-9C81-C1ABBA0C9823}" type="presParOf" srcId="{7695FB37-1271-4E56-A0EF-B4B99560FCF7}" destId="{770EBEE9-EDF1-4BF6-9F39-B5E7990AB2A3}" srcOrd="7" destOrd="0" presId="urn:microsoft.com/office/officeart/2018/2/layout/IconLabelDescriptionList"/>
    <dgm:cxn modelId="{4420C1AA-2C13-460B-856B-F09BB08D3A05}" type="presParOf" srcId="{7695FB37-1271-4E56-A0EF-B4B99560FCF7}" destId="{33B4D132-97A6-46F2-8C6C-8CC73F99EB27}" srcOrd="8" destOrd="0" presId="urn:microsoft.com/office/officeart/2018/2/layout/IconLabelDescriptionList"/>
    <dgm:cxn modelId="{FE62E4E8-AC06-463F-94F3-7534C905C9B9}" type="presParOf" srcId="{33B4D132-97A6-46F2-8C6C-8CC73F99EB27}" destId="{F290B7D4-D671-41E9-AE2F-186A26D9C992}" srcOrd="0" destOrd="0" presId="urn:microsoft.com/office/officeart/2018/2/layout/IconLabelDescriptionList"/>
    <dgm:cxn modelId="{E83954A7-6907-43F2-B356-7232308C8961}" type="presParOf" srcId="{33B4D132-97A6-46F2-8C6C-8CC73F99EB27}" destId="{E5B88D36-01E5-4EB9-B418-918C1B4298E1}" srcOrd="1" destOrd="0" presId="urn:microsoft.com/office/officeart/2018/2/layout/IconLabelDescriptionList"/>
    <dgm:cxn modelId="{085D8ACC-FA9D-4C21-95BE-5F53452D103B}" type="presParOf" srcId="{33B4D132-97A6-46F2-8C6C-8CC73F99EB27}" destId="{448F2346-7433-4886-820C-C38C186C9FC5}" srcOrd="2" destOrd="0" presId="urn:microsoft.com/office/officeart/2018/2/layout/IconLabelDescriptionList"/>
    <dgm:cxn modelId="{CEE450CF-E07F-4A3B-BEDA-995A082FF6E1}" type="presParOf" srcId="{33B4D132-97A6-46F2-8C6C-8CC73F99EB27}" destId="{1AAA5219-B405-469D-A218-858FF0052CE1}" srcOrd="3" destOrd="0" presId="urn:microsoft.com/office/officeart/2018/2/layout/IconLabelDescriptionList"/>
    <dgm:cxn modelId="{2785492C-8298-425C-AB5D-6C377905E1DA}" type="presParOf" srcId="{33B4D132-97A6-46F2-8C6C-8CC73F99EB27}" destId="{FE751ED2-2679-46AC-9CA8-D5B21A36A13E}"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0B9D5F-CE2F-4713-87FC-4097BFBBF5E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90D2F40-9309-498E-9514-58820797C0E9}">
      <dgm:prSet/>
      <dgm:spPr/>
      <dgm:t>
        <a:bodyPr/>
        <a:lstStyle/>
        <a:p>
          <a:r>
            <a:rPr lang="en-IN" b="1" i="0"/>
            <a:t>Data Retrieval</a:t>
          </a:r>
          <a:r>
            <a:rPr lang="en-IN" b="0" i="0"/>
            <a:t>: SQL allows users to retrieve data from databases by writing queries that specify the desired data fields and any filtering criteria. This makes it essential for accessing specific information stored in databases.</a:t>
          </a:r>
          <a:endParaRPr lang="en-US"/>
        </a:p>
      </dgm:t>
    </dgm:pt>
    <dgm:pt modelId="{B5034697-AA6E-4E69-BB04-D0778B928BBB}" type="parTrans" cxnId="{B10D8A23-5969-460A-BAD2-A6B2F03E6AFC}">
      <dgm:prSet/>
      <dgm:spPr/>
      <dgm:t>
        <a:bodyPr/>
        <a:lstStyle/>
        <a:p>
          <a:endParaRPr lang="en-US"/>
        </a:p>
      </dgm:t>
    </dgm:pt>
    <dgm:pt modelId="{59A6F909-DFC2-4D92-AFDA-33AFBA43DAA3}" type="sibTrans" cxnId="{B10D8A23-5969-460A-BAD2-A6B2F03E6AFC}">
      <dgm:prSet/>
      <dgm:spPr/>
      <dgm:t>
        <a:bodyPr/>
        <a:lstStyle/>
        <a:p>
          <a:endParaRPr lang="en-US"/>
        </a:p>
      </dgm:t>
    </dgm:pt>
    <dgm:pt modelId="{FC5A4B44-B47B-46D3-B7E0-50F2B479245F}">
      <dgm:prSet/>
      <dgm:spPr/>
      <dgm:t>
        <a:bodyPr/>
        <a:lstStyle/>
        <a:p>
          <a:r>
            <a:rPr lang="en-IN" b="1" i="0"/>
            <a:t>Data Manipulation</a:t>
          </a:r>
          <a:r>
            <a:rPr lang="en-IN" b="0" i="0"/>
            <a:t>: SQL enables users to manipulate data within databases using commands such as INSERT (to add new records), UPDATE (to modify existing records), and DELETE (to remove records). This capability is crucial for maintaining data integrity and consistency.</a:t>
          </a:r>
          <a:endParaRPr lang="en-US"/>
        </a:p>
      </dgm:t>
    </dgm:pt>
    <dgm:pt modelId="{B7DA6604-343C-4446-A659-46F215CC6D8E}" type="parTrans" cxnId="{EF649EDF-9D1E-4962-895C-0C8645FC27D1}">
      <dgm:prSet/>
      <dgm:spPr/>
      <dgm:t>
        <a:bodyPr/>
        <a:lstStyle/>
        <a:p>
          <a:endParaRPr lang="en-US"/>
        </a:p>
      </dgm:t>
    </dgm:pt>
    <dgm:pt modelId="{153C2E7E-0B7C-4D09-AEC2-3298E4DBC0E5}" type="sibTrans" cxnId="{EF649EDF-9D1E-4962-895C-0C8645FC27D1}">
      <dgm:prSet/>
      <dgm:spPr/>
      <dgm:t>
        <a:bodyPr/>
        <a:lstStyle/>
        <a:p>
          <a:endParaRPr lang="en-US"/>
        </a:p>
      </dgm:t>
    </dgm:pt>
    <dgm:pt modelId="{B99443CE-A229-4BFE-823D-F49B264C052A}">
      <dgm:prSet/>
      <dgm:spPr/>
      <dgm:t>
        <a:bodyPr/>
        <a:lstStyle/>
        <a:p>
          <a:r>
            <a:rPr lang="en-IN" b="1" i="0"/>
            <a:t>Data Analysis</a:t>
          </a:r>
          <a:r>
            <a:rPr lang="en-IN" b="0" i="0"/>
            <a:t>: SQL provides powerful tools for analyzing data stored in databases. Users can perform various types of analysis, including aggregation (e.g., calculating sums, averages), filtering, sorting, and joining multiple tables together.</a:t>
          </a:r>
          <a:endParaRPr lang="en-US"/>
        </a:p>
      </dgm:t>
    </dgm:pt>
    <dgm:pt modelId="{07B8B73D-CB96-4F14-A783-4BEC133C43AA}" type="parTrans" cxnId="{9C7479F8-9DB6-424B-B5F6-BF26A60FD14D}">
      <dgm:prSet/>
      <dgm:spPr/>
      <dgm:t>
        <a:bodyPr/>
        <a:lstStyle/>
        <a:p>
          <a:endParaRPr lang="en-US"/>
        </a:p>
      </dgm:t>
    </dgm:pt>
    <dgm:pt modelId="{D364E8B0-8842-48F0-B871-351E90ECDAD7}" type="sibTrans" cxnId="{9C7479F8-9DB6-424B-B5F6-BF26A60FD14D}">
      <dgm:prSet/>
      <dgm:spPr/>
      <dgm:t>
        <a:bodyPr/>
        <a:lstStyle/>
        <a:p>
          <a:endParaRPr lang="en-US"/>
        </a:p>
      </dgm:t>
    </dgm:pt>
    <dgm:pt modelId="{702DBB0B-36E8-4E17-BF2F-4D69732A7B78}">
      <dgm:prSet/>
      <dgm:spPr/>
      <dgm:t>
        <a:bodyPr/>
        <a:lstStyle/>
        <a:p>
          <a:r>
            <a:rPr lang="en-IN" b="1" i="0"/>
            <a:t>Data Definition</a:t>
          </a:r>
          <a:r>
            <a:rPr lang="en-IN" b="0" i="0"/>
            <a:t>: SQL includes commands for defining the structure of databases, tables, and relationships between tables. Users can create, alter, and drop database objects using SQL, allowing for flexible database management.</a:t>
          </a:r>
          <a:endParaRPr lang="en-US"/>
        </a:p>
      </dgm:t>
    </dgm:pt>
    <dgm:pt modelId="{002FD0D3-537C-446D-8A12-68024CACDDA5}" type="parTrans" cxnId="{28409ED2-BBB0-4F9E-B7E8-671213C2707A}">
      <dgm:prSet/>
      <dgm:spPr/>
      <dgm:t>
        <a:bodyPr/>
        <a:lstStyle/>
        <a:p>
          <a:endParaRPr lang="en-US"/>
        </a:p>
      </dgm:t>
    </dgm:pt>
    <dgm:pt modelId="{8D7317AF-9B6A-41C9-9989-FE1913DE9F80}" type="sibTrans" cxnId="{28409ED2-BBB0-4F9E-B7E8-671213C2707A}">
      <dgm:prSet/>
      <dgm:spPr/>
      <dgm:t>
        <a:bodyPr/>
        <a:lstStyle/>
        <a:p>
          <a:endParaRPr lang="en-US"/>
        </a:p>
      </dgm:t>
    </dgm:pt>
    <dgm:pt modelId="{7B41E0BF-CCE1-4D35-AB02-FE9424082F86}">
      <dgm:prSet/>
      <dgm:spPr/>
      <dgm:t>
        <a:bodyPr/>
        <a:lstStyle/>
        <a:p>
          <a:r>
            <a:rPr lang="en-IN" b="1" i="0"/>
            <a:t>Data Security and Access Control</a:t>
          </a:r>
          <a:r>
            <a:rPr lang="en-IN" b="0" i="0"/>
            <a:t>: SQL supports the implementation of security measures and access controls to restrict unauthorized access to sensitive data. Users can grant or revoke permissions to specific database objects, ensuring data confidentiality and integrity.</a:t>
          </a:r>
          <a:endParaRPr lang="en-US"/>
        </a:p>
      </dgm:t>
    </dgm:pt>
    <dgm:pt modelId="{EC14F1E9-3FE7-4390-B784-FBDDC4678F0E}" type="parTrans" cxnId="{EFEB91BB-C290-4C2F-94FE-771D68FAA675}">
      <dgm:prSet/>
      <dgm:spPr/>
      <dgm:t>
        <a:bodyPr/>
        <a:lstStyle/>
        <a:p>
          <a:endParaRPr lang="en-US"/>
        </a:p>
      </dgm:t>
    </dgm:pt>
    <dgm:pt modelId="{B7B170A1-3304-407D-9E8B-37B0888C675C}" type="sibTrans" cxnId="{EFEB91BB-C290-4C2F-94FE-771D68FAA675}">
      <dgm:prSet/>
      <dgm:spPr/>
      <dgm:t>
        <a:bodyPr/>
        <a:lstStyle/>
        <a:p>
          <a:endParaRPr lang="en-US"/>
        </a:p>
      </dgm:t>
    </dgm:pt>
    <dgm:pt modelId="{AD3A7127-E9AB-44F1-86CC-CAD0E66E5799}">
      <dgm:prSet/>
      <dgm:spPr/>
      <dgm:t>
        <a:bodyPr/>
        <a:lstStyle/>
        <a:p>
          <a:r>
            <a:rPr lang="en-IN" b="1" i="0"/>
            <a:t>Data Maintenance and Optimization</a:t>
          </a:r>
          <a:r>
            <a:rPr lang="en-IN" b="0" i="0"/>
            <a:t>: SQL provides tools for optimizing database performance and maintaining data quality. Users can create indexes, optimize query execution plans, and perform database backups and restores using SQL commands.</a:t>
          </a:r>
          <a:endParaRPr lang="en-US"/>
        </a:p>
      </dgm:t>
    </dgm:pt>
    <dgm:pt modelId="{45758FFA-AB6D-4055-8FC5-3910EB851357}" type="parTrans" cxnId="{1F5A63FE-0299-42DE-8212-11D93958F26E}">
      <dgm:prSet/>
      <dgm:spPr/>
      <dgm:t>
        <a:bodyPr/>
        <a:lstStyle/>
        <a:p>
          <a:endParaRPr lang="en-US"/>
        </a:p>
      </dgm:t>
    </dgm:pt>
    <dgm:pt modelId="{E2D7CCB9-9EE7-4B0B-B670-ADA8EFD14CCA}" type="sibTrans" cxnId="{1F5A63FE-0299-42DE-8212-11D93958F26E}">
      <dgm:prSet/>
      <dgm:spPr/>
      <dgm:t>
        <a:bodyPr/>
        <a:lstStyle/>
        <a:p>
          <a:endParaRPr lang="en-US"/>
        </a:p>
      </dgm:t>
    </dgm:pt>
    <dgm:pt modelId="{D5B08937-301A-364B-A9F4-C03C2D53EF85}" type="pres">
      <dgm:prSet presAssocID="{230B9D5F-CE2F-4713-87FC-4097BFBBF5E2}" presName="linear" presStyleCnt="0">
        <dgm:presLayoutVars>
          <dgm:animLvl val="lvl"/>
          <dgm:resizeHandles val="exact"/>
        </dgm:presLayoutVars>
      </dgm:prSet>
      <dgm:spPr/>
    </dgm:pt>
    <dgm:pt modelId="{590ABB0F-5A0D-8545-9ABC-910DC70D025E}" type="pres">
      <dgm:prSet presAssocID="{990D2F40-9309-498E-9514-58820797C0E9}" presName="parentText" presStyleLbl="node1" presStyleIdx="0" presStyleCnt="6">
        <dgm:presLayoutVars>
          <dgm:chMax val="0"/>
          <dgm:bulletEnabled val="1"/>
        </dgm:presLayoutVars>
      </dgm:prSet>
      <dgm:spPr/>
    </dgm:pt>
    <dgm:pt modelId="{D0B86591-FECC-3941-A5B7-8BF3DE99AEBA}" type="pres">
      <dgm:prSet presAssocID="{59A6F909-DFC2-4D92-AFDA-33AFBA43DAA3}" presName="spacer" presStyleCnt="0"/>
      <dgm:spPr/>
    </dgm:pt>
    <dgm:pt modelId="{E5F0AF4B-C9B5-BC43-BD60-87E01ED7389D}" type="pres">
      <dgm:prSet presAssocID="{FC5A4B44-B47B-46D3-B7E0-50F2B479245F}" presName="parentText" presStyleLbl="node1" presStyleIdx="1" presStyleCnt="6">
        <dgm:presLayoutVars>
          <dgm:chMax val="0"/>
          <dgm:bulletEnabled val="1"/>
        </dgm:presLayoutVars>
      </dgm:prSet>
      <dgm:spPr/>
    </dgm:pt>
    <dgm:pt modelId="{4BB76CF6-A89A-FC4B-ADA7-67A5D8D5B8C6}" type="pres">
      <dgm:prSet presAssocID="{153C2E7E-0B7C-4D09-AEC2-3298E4DBC0E5}" presName="spacer" presStyleCnt="0"/>
      <dgm:spPr/>
    </dgm:pt>
    <dgm:pt modelId="{0D80BE39-C5DC-8F4B-87C3-BDEEC24A4009}" type="pres">
      <dgm:prSet presAssocID="{B99443CE-A229-4BFE-823D-F49B264C052A}" presName="parentText" presStyleLbl="node1" presStyleIdx="2" presStyleCnt="6">
        <dgm:presLayoutVars>
          <dgm:chMax val="0"/>
          <dgm:bulletEnabled val="1"/>
        </dgm:presLayoutVars>
      </dgm:prSet>
      <dgm:spPr/>
    </dgm:pt>
    <dgm:pt modelId="{D683A4B5-C851-524F-9C7D-986BB1EFE340}" type="pres">
      <dgm:prSet presAssocID="{D364E8B0-8842-48F0-B871-351E90ECDAD7}" presName="spacer" presStyleCnt="0"/>
      <dgm:spPr/>
    </dgm:pt>
    <dgm:pt modelId="{BAD38140-48C3-BF4E-9B11-6729B6B997E8}" type="pres">
      <dgm:prSet presAssocID="{702DBB0B-36E8-4E17-BF2F-4D69732A7B78}" presName="parentText" presStyleLbl="node1" presStyleIdx="3" presStyleCnt="6">
        <dgm:presLayoutVars>
          <dgm:chMax val="0"/>
          <dgm:bulletEnabled val="1"/>
        </dgm:presLayoutVars>
      </dgm:prSet>
      <dgm:spPr/>
    </dgm:pt>
    <dgm:pt modelId="{6C633372-3C21-AE44-A0AC-1FB59C4F8D5E}" type="pres">
      <dgm:prSet presAssocID="{8D7317AF-9B6A-41C9-9989-FE1913DE9F80}" presName="spacer" presStyleCnt="0"/>
      <dgm:spPr/>
    </dgm:pt>
    <dgm:pt modelId="{09566722-7ED1-E846-B8CB-732C9CB7C056}" type="pres">
      <dgm:prSet presAssocID="{7B41E0BF-CCE1-4D35-AB02-FE9424082F86}" presName="parentText" presStyleLbl="node1" presStyleIdx="4" presStyleCnt="6">
        <dgm:presLayoutVars>
          <dgm:chMax val="0"/>
          <dgm:bulletEnabled val="1"/>
        </dgm:presLayoutVars>
      </dgm:prSet>
      <dgm:spPr/>
    </dgm:pt>
    <dgm:pt modelId="{EFE5B1EA-7AC5-D241-B3C1-D8736B002ABC}" type="pres">
      <dgm:prSet presAssocID="{B7B170A1-3304-407D-9E8B-37B0888C675C}" presName="spacer" presStyleCnt="0"/>
      <dgm:spPr/>
    </dgm:pt>
    <dgm:pt modelId="{473FF5BB-5530-CA4D-AB41-0BFF28527439}" type="pres">
      <dgm:prSet presAssocID="{AD3A7127-E9AB-44F1-86CC-CAD0E66E5799}" presName="parentText" presStyleLbl="node1" presStyleIdx="5" presStyleCnt="6">
        <dgm:presLayoutVars>
          <dgm:chMax val="0"/>
          <dgm:bulletEnabled val="1"/>
        </dgm:presLayoutVars>
      </dgm:prSet>
      <dgm:spPr/>
    </dgm:pt>
  </dgm:ptLst>
  <dgm:cxnLst>
    <dgm:cxn modelId="{11F4D618-DA1D-B74B-B950-4EE17A353C8C}" type="presOf" srcId="{990D2F40-9309-498E-9514-58820797C0E9}" destId="{590ABB0F-5A0D-8545-9ABC-910DC70D025E}" srcOrd="0" destOrd="0" presId="urn:microsoft.com/office/officeart/2005/8/layout/vList2"/>
    <dgm:cxn modelId="{B10D8A23-5969-460A-BAD2-A6B2F03E6AFC}" srcId="{230B9D5F-CE2F-4713-87FC-4097BFBBF5E2}" destId="{990D2F40-9309-498E-9514-58820797C0E9}" srcOrd="0" destOrd="0" parTransId="{B5034697-AA6E-4E69-BB04-D0778B928BBB}" sibTransId="{59A6F909-DFC2-4D92-AFDA-33AFBA43DAA3}"/>
    <dgm:cxn modelId="{F99B3235-2069-1349-BF3E-CB1D57977925}" type="presOf" srcId="{230B9D5F-CE2F-4713-87FC-4097BFBBF5E2}" destId="{D5B08937-301A-364B-A9F4-C03C2D53EF85}" srcOrd="0" destOrd="0" presId="urn:microsoft.com/office/officeart/2005/8/layout/vList2"/>
    <dgm:cxn modelId="{01AFC541-7C28-9844-AF2D-9AAD2DF3BF33}" type="presOf" srcId="{FC5A4B44-B47B-46D3-B7E0-50F2B479245F}" destId="{E5F0AF4B-C9B5-BC43-BD60-87E01ED7389D}" srcOrd="0" destOrd="0" presId="urn:microsoft.com/office/officeart/2005/8/layout/vList2"/>
    <dgm:cxn modelId="{DF6A4156-2888-5342-B47A-9BA3DE9C9CAC}" type="presOf" srcId="{B99443CE-A229-4BFE-823D-F49B264C052A}" destId="{0D80BE39-C5DC-8F4B-87C3-BDEEC24A4009}" srcOrd="0" destOrd="0" presId="urn:microsoft.com/office/officeart/2005/8/layout/vList2"/>
    <dgm:cxn modelId="{E6A90E66-001B-8B48-B407-6600A9EA1149}" type="presOf" srcId="{AD3A7127-E9AB-44F1-86CC-CAD0E66E5799}" destId="{473FF5BB-5530-CA4D-AB41-0BFF28527439}" srcOrd="0" destOrd="0" presId="urn:microsoft.com/office/officeart/2005/8/layout/vList2"/>
    <dgm:cxn modelId="{047CE08B-BB2F-EB4F-B692-EF4AA9CA1890}" type="presOf" srcId="{702DBB0B-36E8-4E17-BF2F-4D69732A7B78}" destId="{BAD38140-48C3-BF4E-9B11-6729B6B997E8}" srcOrd="0" destOrd="0" presId="urn:microsoft.com/office/officeart/2005/8/layout/vList2"/>
    <dgm:cxn modelId="{EFEB91BB-C290-4C2F-94FE-771D68FAA675}" srcId="{230B9D5F-CE2F-4713-87FC-4097BFBBF5E2}" destId="{7B41E0BF-CCE1-4D35-AB02-FE9424082F86}" srcOrd="4" destOrd="0" parTransId="{EC14F1E9-3FE7-4390-B784-FBDDC4678F0E}" sibTransId="{B7B170A1-3304-407D-9E8B-37B0888C675C}"/>
    <dgm:cxn modelId="{28409ED2-BBB0-4F9E-B7E8-671213C2707A}" srcId="{230B9D5F-CE2F-4713-87FC-4097BFBBF5E2}" destId="{702DBB0B-36E8-4E17-BF2F-4D69732A7B78}" srcOrd="3" destOrd="0" parTransId="{002FD0D3-537C-446D-8A12-68024CACDDA5}" sibTransId="{8D7317AF-9B6A-41C9-9989-FE1913DE9F80}"/>
    <dgm:cxn modelId="{EF649EDF-9D1E-4962-895C-0C8645FC27D1}" srcId="{230B9D5F-CE2F-4713-87FC-4097BFBBF5E2}" destId="{FC5A4B44-B47B-46D3-B7E0-50F2B479245F}" srcOrd="1" destOrd="0" parTransId="{B7DA6604-343C-4446-A659-46F215CC6D8E}" sibTransId="{153C2E7E-0B7C-4D09-AEC2-3298E4DBC0E5}"/>
    <dgm:cxn modelId="{9C7479F8-9DB6-424B-B5F6-BF26A60FD14D}" srcId="{230B9D5F-CE2F-4713-87FC-4097BFBBF5E2}" destId="{B99443CE-A229-4BFE-823D-F49B264C052A}" srcOrd="2" destOrd="0" parTransId="{07B8B73D-CB96-4F14-A783-4BEC133C43AA}" sibTransId="{D364E8B0-8842-48F0-B871-351E90ECDAD7}"/>
    <dgm:cxn modelId="{1F5A63FE-0299-42DE-8212-11D93958F26E}" srcId="{230B9D5F-CE2F-4713-87FC-4097BFBBF5E2}" destId="{AD3A7127-E9AB-44F1-86CC-CAD0E66E5799}" srcOrd="5" destOrd="0" parTransId="{45758FFA-AB6D-4055-8FC5-3910EB851357}" sibTransId="{E2D7CCB9-9EE7-4B0B-B670-ADA8EFD14CCA}"/>
    <dgm:cxn modelId="{70F59FFF-716A-C245-8862-F11C72F9ACF0}" type="presOf" srcId="{7B41E0BF-CCE1-4D35-AB02-FE9424082F86}" destId="{09566722-7ED1-E846-B8CB-732C9CB7C056}" srcOrd="0" destOrd="0" presId="urn:microsoft.com/office/officeart/2005/8/layout/vList2"/>
    <dgm:cxn modelId="{F9D74302-6C67-BB45-968C-30016B2ECDE6}" type="presParOf" srcId="{D5B08937-301A-364B-A9F4-C03C2D53EF85}" destId="{590ABB0F-5A0D-8545-9ABC-910DC70D025E}" srcOrd="0" destOrd="0" presId="urn:microsoft.com/office/officeart/2005/8/layout/vList2"/>
    <dgm:cxn modelId="{DCA66D6A-AB0F-8C43-ADEF-8C4708EBA33D}" type="presParOf" srcId="{D5B08937-301A-364B-A9F4-C03C2D53EF85}" destId="{D0B86591-FECC-3941-A5B7-8BF3DE99AEBA}" srcOrd="1" destOrd="0" presId="urn:microsoft.com/office/officeart/2005/8/layout/vList2"/>
    <dgm:cxn modelId="{2FFDCD9F-6EF8-8F45-8C68-D22291E092FA}" type="presParOf" srcId="{D5B08937-301A-364B-A9F4-C03C2D53EF85}" destId="{E5F0AF4B-C9B5-BC43-BD60-87E01ED7389D}" srcOrd="2" destOrd="0" presId="urn:microsoft.com/office/officeart/2005/8/layout/vList2"/>
    <dgm:cxn modelId="{5F969C46-D30C-FB41-9D94-D1968C389853}" type="presParOf" srcId="{D5B08937-301A-364B-A9F4-C03C2D53EF85}" destId="{4BB76CF6-A89A-FC4B-ADA7-67A5D8D5B8C6}" srcOrd="3" destOrd="0" presId="urn:microsoft.com/office/officeart/2005/8/layout/vList2"/>
    <dgm:cxn modelId="{2F2467FB-2759-1D4E-8A76-2C694A55A631}" type="presParOf" srcId="{D5B08937-301A-364B-A9F4-C03C2D53EF85}" destId="{0D80BE39-C5DC-8F4B-87C3-BDEEC24A4009}" srcOrd="4" destOrd="0" presId="urn:microsoft.com/office/officeart/2005/8/layout/vList2"/>
    <dgm:cxn modelId="{C6567598-D65E-444C-952B-091EFCF2E47A}" type="presParOf" srcId="{D5B08937-301A-364B-A9F4-C03C2D53EF85}" destId="{D683A4B5-C851-524F-9C7D-986BB1EFE340}" srcOrd="5" destOrd="0" presId="urn:microsoft.com/office/officeart/2005/8/layout/vList2"/>
    <dgm:cxn modelId="{4E21EB32-54A7-9046-97A3-706777505429}" type="presParOf" srcId="{D5B08937-301A-364B-A9F4-C03C2D53EF85}" destId="{BAD38140-48C3-BF4E-9B11-6729B6B997E8}" srcOrd="6" destOrd="0" presId="urn:microsoft.com/office/officeart/2005/8/layout/vList2"/>
    <dgm:cxn modelId="{C796F079-CE1F-134D-AEF5-588AD4E7AA70}" type="presParOf" srcId="{D5B08937-301A-364B-A9F4-C03C2D53EF85}" destId="{6C633372-3C21-AE44-A0AC-1FB59C4F8D5E}" srcOrd="7" destOrd="0" presId="urn:microsoft.com/office/officeart/2005/8/layout/vList2"/>
    <dgm:cxn modelId="{0B36B849-4170-1C4B-9559-D83E38E0766F}" type="presParOf" srcId="{D5B08937-301A-364B-A9F4-C03C2D53EF85}" destId="{09566722-7ED1-E846-B8CB-732C9CB7C056}" srcOrd="8" destOrd="0" presId="urn:microsoft.com/office/officeart/2005/8/layout/vList2"/>
    <dgm:cxn modelId="{8A1D5C6E-442E-684B-89D2-4D8F69A6DA41}" type="presParOf" srcId="{D5B08937-301A-364B-A9F4-C03C2D53EF85}" destId="{EFE5B1EA-7AC5-D241-B3C1-D8736B002ABC}" srcOrd="9" destOrd="0" presId="urn:microsoft.com/office/officeart/2005/8/layout/vList2"/>
    <dgm:cxn modelId="{498AB912-326F-1E4E-8B28-17B45B3168E8}" type="presParOf" srcId="{D5B08937-301A-364B-A9F4-C03C2D53EF85}" destId="{473FF5BB-5530-CA4D-AB41-0BFF2852743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64486-2EDB-4921-A7AC-719E0C785DD9}">
      <dsp:nvSpPr>
        <dsp:cNvPr id="0" name=""/>
        <dsp:cNvSpPr/>
      </dsp:nvSpPr>
      <dsp:spPr>
        <a:xfrm>
          <a:off x="16172" y="-100486"/>
          <a:ext cx="1031575" cy="9360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A9AF40-25B1-4CA6-840F-069562CDCCC6}">
      <dsp:nvSpPr>
        <dsp:cNvPr id="0" name=""/>
        <dsp:cNvSpPr/>
      </dsp:nvSpPr>
      <dsp:spPr>
        <a:xfrm>
          <a:off x="81986" y="851223"/>
          <a:ext cx="2947359" cy="1106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IN" sz="1400" b="1" i="0" kern="1200">
              <a:latin typeface="Calibri" panose="020F0502020204030204" pitchFamily="34" charset="0"/>
              <a:cs typeface="Calibri" panose="020F0502020204030204" pitchFamily="34" charset="0"/>
            </a:rPr>
            <a:t>Data Collection</a:t>
          </a:r>
          <a:r>
            <a:rPr lang="en-IN" sz="1400" b="0" i="0" kern="1200">
              <a:latin typeface="Calibri" panose="020F0502020204030204" pitchFamily="34" charset="0"/>
              <a:cs typeface="Calibri" panose="020F0502020204030204" pitchFamily="34" charset="0"/>
            </a:rPr>
            <a:t>: Bank loan analytics begins with the collection of relevant data. This data can come from various sources, including:</a:t>
          </a:r>
          <a:endParaRPr lang="en-US" sz="1400" kern="1200">
            <a:latin typeface="Calibri" panose="020F0502020204030204" pitchFamily="34" charset="0"/>
            <a:cs typeface="Calibri" panose="020F0502020204030204" pitchFamily="34" charset="0"/>
          </a:endParaRPr>
        </a:p>
      </dsp:txBody>
      <dsp:txXfrm>
        <a:off x="81986" y="851223"/>
        <a:ext cx="2947359" cy="1106822"/>
      </dsp:txXfrm>
    </dsp:sp>
    <dsp:sp modelId="{49B502DD-DBB9-4521-8453-0FDB35C27786}">
      <dsp:nvSpPr>
        <dsp:cNvPr id="0" name=""/>
        <dsp:cNvSpPr/>
      </dsp:nvSpPr>
      <dsp:spPr>
        <a:xfrm>
          <a:off x="70933" y="1627203"/>
          <a:ext cx="2947359" cy="1616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IN" sz="1100" b="1" i="0" kern="1200"/>
            <a:t>Internal Bank Records</a:t>
          </a:r>
          <a:r>
            <a:rPr lang="en-IN" sz="1100" b="0" i="0" kern="1200"/>
            <a:t>: Information about loans issued by the bank, including borrower details, loan amounts, interest rates, repayment terms, and historical performance.</a:t>
          </a:r>
          <a:endParaRPr lang="en-US" sz="1100" kern="1200" dirty="0"/>
        </a:p>
        <a:p>
          <a:pPr marL="0" lvl="0" indent="0" algn="l" defTabSz="488950">
            <a:lnSpc>
              <a:spcPct val="90000"/>
            </a:lnSpc>
            <a:spcBef>
              <a:spcPct val="0"/>
            </a:spcBef>
            <a:spcAft>
              <a:spcPct val="35000"/>
            </a:spcAft>
            <a:buNone/>
          </a:pPr>
          <a:r>
            <a:rPr lang="en-IN" sz="1100" b="1" i="0" kern="1200"/>
            <a:t>Market Data</a:t>
          </a:r>
          <a:r>
            <a:rPr lang="en-IN" sz="1100" b="0" i="0" kern="1200"/>
            <a:t>: Economic indicators, interest rate trends, industry data, and other external factors influencing lending decisions.</a:t>
          </a:r>
          <a:endParaRPr lang="en-US" sz="1100" kern="1200"/>
        </a:p>
      </dsp:txBody>
      <dsp:txXfrm>
        <a:off x="70933" y="1627203"/>
        <a:ext cx="2947359" cy="1616004"/>
      </dsp:txXfrm>
    </dsp:sp>
    <dsp:sp modelId="{B540BF2D-CB88-460C-88CE-57261D762A13}">
      <dsp:nvSpPr>
        <dsp:cNvPr id="0" name=""/>
        <dsp:cNvSpPr/>
      </dsp:nvSpPr>
      <dsp:spPr>
        <a:xfrm>
          <a:off x="3479320" y="146861"/>
          <a:ext cx="1031575" cy="9360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73191F-8358-41F1-808E-431DA86DA978}">
      <dsp:nvSpPr>
        <dsp:cNvPr id="0" name=""/>
        <dsp:cNvSpPr/>
      </dsp:nvSpPr>
      <dsp:spPr>
        <a:xfrm>
          <a:off x="3479320" y="1205446"/>
          <a:ext cx="2947359" cy="1106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IN" sz="1400" b="1" i="0" kern="1200" dirty="0"/>
            <a:t>Data Cleaning and Preparation</a:t>
          </a:r>
          <a:r>
            <a:rPr lang="en-IN" sz="1400" b="0" i="0" kern="1200" dirty="0"/>
            <a:t>: Once the data is collected, it needs to be cleaned and prepared for analysis. This involves tasks such as removing duplicates, correcting errors, handling missing values, and standardizing formats.</a:t>
          </a:r>
          <a:endParaRPr lang="en-US" sz="1400" kern="1200" dirty="0"/>
        </a:p>
      </dsp:txBody>
      <dsp:txXfrm>
        <a:off x="3479320" y="1205446"/>
        <a:ext cx="2947359" cy="1106822"/>
      </dsp:txXfrm>
    </dsp:sp>
    <dsp:sp modelId="{218FEB0C-A9B2-439B-905D-922DA6C44FE5}">
      <dsp:nvSpPr>
        <dsp:cNvPr id="0" name=""/>
        <dsp:cNvSpPr/>
      </dsp:nvSpPr>
      <dsp:spPr>
        <a:xfrm>
          <a:off x="3479320" y="2369248"/>
          <a:ext cx="2947359" cy="626610"/>
        </a:xfrm>
        <a:prstGeom prst="rect">
          <a:avLst/>
        </a:prstGeom>
        <a:noFill/>
        <a:ln>
          <a:noFill/>
        </a:ln>
        <a:effectLst/>
      </dsp:spPr>
      <dsp:style>
        <a:lnRef idx="0">
          <a:scrgbClr r="0" g="0" b="0"/>
        </a:lnRef>
        <a:fillRef idx="0">
          <a:scrgbClr r="0" g="0" b="0"/>
        </a:fillRef>
        <a:effectRef idx="0">
          <a:scrgbClr r="0" g="0" b="0"/>
        </a:effectRef>
        <a:fontRef idx="minor"/>
      </dsp:style>
    </dsp:sp>
    <dsp:sp modelId="{16663844-FFA9-4209-95A5-1FAA55DE2C65}">
      <dsp:nvSpPr>
        <dsp:cNvPr id="0" name=""/>
        <dsp:cNvSpPr/>
      </dsp:nvSpPr>
      <dsp:spPr>
        <a:xfrm>
          <a:off x="6942467" y="146861"/>
          <a:ext cx="1031575" cy="9360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05CAE9-94E5-4E70-8716-73F503846D65}">
      <dsp:nvSpPr>
        <dsp:cNvPr id="0" name=""/>
        <dsp:cNvSpPr/>
      </dsp:nvSpPr>
      <dsp:spPr>
        <a:xfrm>
          <a:off x="6942467" y="1205446"/>
          <a:ext cx="2947359" cy="1106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IN" sz="1400" b="1" i="0" kern="1200" dirty="0"/>
            <a:t>Descriptive Analytics</a:t>
          </a:r>
          <a:r>
            <a:rPr lang="en-IN" sz="1400" b="0" i="0" kern="1200" dirty="0"/>
            <a:t>: Descriptive analytics involves summarizing and interpreting the loan data to provide meaningful insights. This may include:</a:t>
          </a:r>
          <a:endParaRPr lang="en-US" sz="1400" kern="1200" dirty="0"/>
        </a:p>
      </dsp:txBody>
      <dsp:txXfrm>
        <a:off x="6942467" y="1205446"/>
        <a:ext cx="2947359" cy="1106822"/>
      </dsp:txXfrm>
    </dsp:sp>
    <dsp:sp modelId="{1755BE91-3421-4714-9BF1-E629F82923DE}">
      <dsp:nvSpPr>
        <dsp:cNvPr id="0" name=""/>
        <dsp:cNvSpPr/>
      </dsp:nvSpPr>
      <dsp:spPr>
        <a:xfrm>
          <a:off x="6942467" y="2369248"/>
          <a:ext cx="2947359" cy="626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IN" sz="1100" b="1" i="0" kern="1200" dirty="0"/>
            <a:t>Summary Statistics</a:t>
          </a:r>
          <a:r>
            <a:rPr lang="en-IN" sz="1100" b="0" i="0" kern="1200" dirty="0"/>
            <a:t>: Calculating measures such as mean, median, mode, standard deviation, etc., to describe the central tendency and variability of loan characteristics.</a:t>
          </a:r>
          <a:endParaRPr lang="en-US" sz="1100" kern="1200" dirty="0"/>
        </a:p>
        <a:p>
          <a:pPr marL="0" lvl="0" indent="0" algn="l" defTabSz="488950">
            <a:lnSpc>
              <a:spcPct val="90000"/>
            </a:lnSpc>
            <a:spcBef>
              <a:spcPct val="0"/>
            </a:spcBef>
            <a:spcAft>
              <a:spcPct val="35000"/>
            </a:spcAft>
            <a:buNone/>
          </a:pPr>
          <a:r>
            <a:rPr lang="en-IN" sz="1100" b="1" i="0" kern="1200" dirty="0"/>
            <a:t>Data Visualization</a:t>
          </a:r>
          <a:r>
            <a:rPr lang="en-IN" sz="1100" b="0" i="0" kern="1200" dirty="0"/>
            <a:t>: Creating charts, graphs, and dashboards to visually represent trends and patterns in the data.</a:t>
          </a:r>
          <a:endParaRPr lang="en-US" sz="1100" kern="1200" dirty="0"/>
        </a:p>
      </dsp:txBody>
      <dsp:txXfrm>
        <a:off x="6942467" y="2369248"/>
        <a:ext cx="2947359" cy="6266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FC8A4-96FD-5C44-961C-FB057A2F6FC7}">
      <dsp:nvSpPr>
        <dsp:cNvPr id="0" name=""/>
        <dsp:cNvSpPr/>
      </dsp:nvSpPr>
      <dsp:spPr>
        <a:xfrm>
          <a:off x="0" y="88254"/>
          <a:ext cx="6565900" cy="12226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b="1" i="0" kern="1200"/>
            <a:t>Role</a:t>
          </a:r>
          <a:r>
            <a:rPr lang="en-IN" sz="1900" b="0" i="0" kern="1200"/>
            <a:t>: Excel is a versatile spreadsheet software widely used for data analysis, financial modeling, and reporting. In bank analytics, Excel serves as a foundational tool for performing basic data manipulation, analysis, and visualization tasks.</a:t>
          </a:r>
          <a:endParaRPr lang="en-US" sz="1900" kern="1200"/>
        </a:p>
      </dsp:txBody>
      <dsp:txXfrm>
        <a:off x="59685" y="147939"/>
        <a:ext cx="6446530" cy="1103280"/>
      </dsp:txXfrm>
    </dsp:sp>
    <dsp:sp modelId="{1A7E228B-A67C-FB4F-B6D1-2782B033D46D}">
      <dsp:nvSpPr>
        <dsp:cNvPr id="0" name=""/>
        <dsp:cNvSpPr/>
      </dsp:nvSpPr>
      <dsp:spPr>
        <a:xfrm>
          <a:off x="0" y="1365624"/>
          <a:ext cx="6565900" cy="12226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b="1" i="0" kern="1200"/>
            <a:t>Functions</a:t>
          </a:r>
          <a:r>
            <a:rPr lang="en-IN" sz="1900" b="0" i="0" kern="1200"/>
            <a:t>: Excel offers a range of functions and features, including formulas, pivot tables, charts, and macros, which enable analysts to organize, manipulate, and analyze large datasets efficiently.</a:t>
          </a:r>
          <a:endParaRPr lang="en-US" sz="1900" kern="1200"/>
        </a:p>
      </dsp:txBody>
      <dsp:txXfrm>
        <a:off x="59685" y="1425309"/>
        <a:ext cx="6446530" cy="1103280"/>
      </dsp:txXfrm>
    </dsp:sp>
    <dsp:sp modelId="{A569C5A6-8B5E-604E-8485-B87A4D8E5845}">
      <dsp:nvSpPr>
        <dsp:cNvPr id="0" name=""/>
        <dsp:cNvSpPr/>
      </dsp:nvSpPr>
      <dsp:spPr>
        <a:xfrm>
          <a:off x="0" y="2642994"/>
          <a:ext cx="6565900" cy="12226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b="1" i="0" kern="1200"/>
            <a:t>Applications</a:t>
          </a:r>
          <a:r>
            <a:rPr lang="en-IN" sz="1900" b="0" i="0" kern="1200"/>
            <a:t>: Analysts use Excel to perform tasks such as data cleaning, exploratory data analysis, financial modeling, scenario analysis, and report generation. It's particularly useful for ad-hoc analysis and quick calculations.</a:t>
          </a:r>
          <a:endParaRPr lang="en-US" sz="1900" kern="1200"/>
        </a:p>
      </dsp:txBody>
      <dsp:txXfrm>
        <a:off x="59685" y="2702679"/>
        <a:ext cx="6446530" cy="11032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7FEA6-816C-4DBA-853D-9B7436208E7A}">
      <dsp:nvSpPr>
        <dsp:cNvPr id="0" name=""/>
        <dsp:cNvSpPr/>
      </dsp:nvSpPr>
      <dsp:spPr>
        <a:xfrm>
          <a:off x="291807" y="661677"/>
          <a:ext cx="808132" cy="80813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70CD6E-8552-405F-9C99-A218145698DD}">
      <dsp:nvSpPr>
        <dsp:cNvPr id="0" name=""/>
        <dsp:cNvSpPr/>
      </dsp:nvSpPr>
      <dsp:spPr>
        <a:xfrm>
          <a:off x="461515" y="831385"/>
          <a:ext cx="468716" cy="4687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1B20F9-C10A-4010-B191-B05EE13489B3}">
      <dsp:nvSpPr>
        <dsp:cNvPr id="0" name=""/>
        <dsp:cNvSpPr/>
      </dsp:nvSpPr>
      <dsp:spPr>
        <a:xfrm>
          <a:off x="1273110" y="661677"/>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IN" sz="1400" b="1" i="0" kern="1200" dirty="0"/>
            <a:t>Removing Duplicates</a:t>
          </a:r>
          <a:r>
            <a:rPr lang="en-IN" sz="1400" b="0" i="0" kern="1200" dirty="0"/>
            <a:t>: Excel provides a built-in feature to identify and remove duplicate rows from a dataset. This can be done by selecting the dataset, navigating to the "Data" tab, and clicking on the "Remove Duplicates" option.</a:t>
          </a:r>
          <a:endParaRPr lang="en-US" sz="1400" kern="1200" dirty="0"/>
        </a:p>
      </dsp:txBody>
      <dsp:txXfrm>
        <a:off x="1273110" y="661677"/>
        <a:ext cx="1904883" cy="808132"/>
      </dsp:txXfrm>
    </dsp:sp>
    <dsp:sp modelId="{C4497F14-293A-4FAF-82E1-05DD550DF621}">
      <dsp:nvSpPr>
        <dsp:cNvPr id="0" name=""/>
        <dsp:cNvSpPr/>
      </dsp:nvSpPr>
      <dsp:spPr>
        <a:xfrm>
          <a:off x="3509906" y="661677"/>
          <a:ext cx="808132" cy="80813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C01B32-56D6-4DEC-A819-102B1C5EECDD}">
      <dsp:nvSpPr>
        <dsp:cNvPr id="0" name=""/>
        <dsp:cNvSpPr/>
      </dsp:nvSpPr>
      <dsp:spPr>
        <a:xfrm>
          <a:off x="3679614" y="831385"/>
          <a:ext cx="468716" cy="4687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BDF45E-9367-4389-9295-C42364581F28}">
      <dsp:nvSpPr>
        <dsp:cNvPr id="0" name=""/>
        <dsp:cNvSpPr/>
      </dsp:nvSpPr>
      <dsp:spPr>
        <a:xfrm>
          <a:off x="4491210" y="661677"/>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IN" sz="1400" b="1" i="0" kern="1200" dirty="0"/>
            <a:t>Handling Missing Values</a:t>
          </a:r>
          <a:r>
            <a:rPr lang="en-IN" sz="1400" b="0" i="0" kern="1200" dirty="0"/>
            <a:t>: Excel offers various functions to handle missing values, such as the "IFERROR" function to replace errors with a specified value, or the "FILTER" function to exclude rows with missing values from calculations.</a:t>
          </a:r>
          <a:endParaRPr lang="en-US" sz="1400" kern="1200" dirty="0"/>
        </a:p>
      </dsp:txBody>
      <dsp:txXfrm>
        <a:off x="4491210" y="661677"/>
        <a:ext cx="1904883" cy="808132"/>
      </dsp:txXfrm>
    </dsp:sp>
    <dsp:sp modelId="{653161A9-85D0-4C2E-BAF1-982E7483C417}">
      <dsp:nvSpPr>
        <dsp:cNvPr id="0" name=""/>
        <dsp:cNvSpPr/>
      </dsp:nvSpPr>
      <dsp:spPr>
        <a:xfrm>
          <a:off x="6728005" y="661677"/>
          <a:ext cx="808132" cy="80813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5A686D-95D0-42C7-9893-8D378D75E4D3}">
      <dsp:nvSpPr>
        <dsp:cNvPr id="0" name=""/>
        <dsp:cNvSpPr/>
      </dsp:nvSpPr>
      <dsp:spPr>
        <a:xfrm>
          <a:off x="6897713" y="831385"/>
          <a:ext cx="468716" cy="4687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6979B3-B372-445E-89D9-AF07EE46773C}">
      <dsp:nvSpPr>
        <dsp:cNvPr id="0" name=""/>
        <dsp:cNvSpPr/>
      </dsp:nvSpPr>
      <dsp:spPr>
        <a:xfrm>
          <a:off x="7709309" y="661677"/>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IN" sz="1400" b="1" i="0" kern="1200" dirty="0"/>
            <a:t>Standardizing Data Formats</a:t>
          </a:r>
          <a:r>
            <a:rPr lang="en-IN" sz="1400" b="0" i="0" kern="1200" dirty="0"/>
            <a:t>: Excel allows users to standardize data formats using functions such as "TEXT" and "DATEVALUE" to convert text strings to dates, or "UPPER" and "LOWER" to convert text to uppercase or lowercase.</a:t>
          </a:r>
          <a:endParaRPr lang="en-US" sz="1400" kern="1200" dirty="0"/>
        </a:p>
      </dsp:txBody>
      <dsp:txXfrm>
        <a:off x="7709309" y="661677"/>
        <a:ext cx="1904883" cy="808132"/>
      </dsp:txXfrm>
    </dsp:sp>
    <dsp:sp modelId="{C407FDF2-F16D-467B-8EB2-7B98BC605A27}">
      <dsp:nvSpPr>
        <dsp:cNvPr id="0" name=""/>
        <dsp:cNvSpPr/>
      </dsp:nvSpPr>
      <dsp:spPr>
        <a:xfrm>
          <a:off x="291807" y="2071901"/>
          <a:ext cx="808132" cy="80813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C13414-C645-4237-A102-ECE6313F6225}">
      <dsp:nvSpPr>
        <dsp:cNvPr id="0" name=""/>
        <dsp:cNvSpPr/>
      </dsp:nvSpPr>
      <dsp:spPr>
        <a:xfrm>
          <a:off x="461515" y="2241609"/>
          <a:ext cx="468716" cy="4687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583345-8087-41AC-92C2-BFD4B83AABFF}">
      <dsp:nvSpPr>
        <dsp:cNvPr id="0" name=""/>
        <dsp:cNvSpPr/>
      </dsp:nvSpPr>
      <dsp:spPr>
        <a:xfrm>
          <a:off x="1273110" y="2511428"/>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IN" sz="1400" b="1" i="0" kern="1200" dirty="0"/>
            <a:t>Data Transformation</a:t>
          </a:r>
          <a:r>
            <a:rPr lang="en-IN" sz="1400" b="0" i="0" kern="1200" dirty="0"/>
            <a:t>: Excel provides tools like "Text to Columns" for splitting text into multiple columns based on delimiters, and "Concatenate" for combining data from multiple columns into a single column.</a:t>
          </a:r>
          <a:endParaRPr lang="en-US" sz="1400" kern="1200" dirty="0"/>
        </a:p>
      </dsp:txBody>
      <dsp:txXfrm>
        <a:off x="1273110" y="2511428"/>
        <a:ext cx="1904883" cy="808132"/>
      </dsp:txXfrm>
    </dsp:sp>
    <dsp:sp modelId="{F8A86117-EA4C-431D-A449-3604A0ED72B4}">
      <dsp:nvSpPr>
        <dsp:cNvPr id="0" name=""/>
        <dsp:cNvSpPr/>
      </dsp:nvSpPr>
      <dsp:spPr>
        <a:xfrm>
          <a:off x="3509906" y="2071901"/>
          <a:ext cx="808132" cy="80813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CAEE41-F068-4E17-BB46-EE98B77C5A91}">
      <dsp:nvSpPr>
        <dsp:cNvPr id="0" name=""/>
        <dsp:cNvSpPr/>
      </dsp:nvSpPr>
      <dsp:spPr>
        <a:xfrm>
          <a:off x="3679614" y="2241609"/>
          <a:ext cx="468716" cy="4687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E7B554-DF65-4F0F-B7D7-FBA036A10436}">
      <dsp:nvSpPr>
        <dsp:cNvPr id="0" name=""/>
        <dsp:cNvSpPr/>
      </dsp:nvSpPr>
      <dsp:spPr>
        <a:xfrm>
          <a:off x="4491210" y="2287802"/>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IN" sz="1400" b="1" i="0" kern="1200" dirty="0"/>
            <a:t>Filtering and Sorting</a:t>
          </a:r>
          <a:r>
            <a:rPr lang="en-IN" sz="1400" b="0" i="0" kern="1200" dirty="0"/>
            <a:t>: Excel's filtering and sorting functionalities can be used to identify and correct inconsistencies in data, such as misspellings or formatting errors.</a:t>
          </a:r>
          <a:endParaRPr lang="en-US" sz="1400" kern="1200" dirty="0"/>
        </a:p>
      </dsp:txBody>
      <dsp:txXfrm>
        <a:off x="4491210" y="2287802"/>
        <a:ext cx="1904883" cy="8081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98BD2-BEB0-FF48-A812-82535C50BE41}">
      <dsp:nvSpPr>
        <dsp:cNvPr id="0" name=""/>
        <dsp:cNvSpPr/>
      </dsp:nvSpPr>
      <dsp:spPr>
        <a:xfrm>
          <a:off x="604218" y="205508"/>
          <a:ext cx="480439" cy="7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04D5A9-74B9-E544-A38E-566122C78103}">
      <dsp:nvSpPr>
        <dsp:cNvPr id="0" name=""/>
        <dsp:cNvSpPr/>
      </dsp:nvSpPr>
      <dsp:spPr>
        <a:xfrm>
          <a:off x="1113484" y="165187"/>
          <a:ext cx="55250" cy="103673"/>
        </a:xfrm>
        <a:prstGeom prst="chevron">
          <a:avLst>
            <a:gd name="adj" fmla="val 9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8B8713-5C79-0144-A076-A742A0DE6E2D}">
      <dsp:nvSpPr>
        <dsp:cNvPr id="0" name=""/>
        <dsp:cNvSpPr/>
      </dsp:nvSpPr>
      <dsp:spPr>
        <a:xfrm>
          <a:off x="338699" y="80"/>
          <a:ext cx="410928" cy="410928"/>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46" tIns="15946" rIns="15946" bIns="15946" numCol="1" spcCol="1270" anchor="ctr" anchorCtr="0">
          <a:noAutofit/>
        </a:bodyPr>
        <a:lstStyle/>
        <a:p>
          <a:pPr marL="0" lvl="0" indent="0" algn="ctr" defTabSz="889000">
            <a:lnSpc>
              <a:spcPct val="90000"/>
            </a:lnSpc>
            <a:spcBef>
              <a:spcPct val="0"/>
            </a:spcBef>
            <a:spcAft>
              <a:spcPct val="35000"/>
            </a:spcAft>
            <a:buNone/>
          </a:pPr>
          <a:r>
            <a:rPr lang="en-US" sz="2000" kern="1200"/>
            <a:t>1</a:t>
          </a:r>
        </a:p>
      </dsp:txBody>
      <dsp:txXfrm>
        <a:off x="398878" y="60259"/>
        <a:ext cx="290570" cy="290570"/>
      </dsp:txXfrm>
    </dsp:sp>
    <dsp:sp modelId="{FD93FCF2-8091-7F49-B14D-2417243875DC}">
      <dsp:nvSpPr>
        <dsp:cNvPr id="0" name=""/>
        <dsp:cNvSpPr/>
      </dsp:nvSpPr>
      <dsp:spPr>
        <a:xfrm>
          <a:off x="3669" y="576527"/>
          <a:ext cx="1080988" cy="2965186"/>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270" tIns="165100" rIns="85270" bIns="165100" numCol="1" spcCol="1270" anchor="t" anchorCtr="0">
          <a:noAutofit/>
        </a:bodyPr>
        <a:lstStyle/>
        <a:p>
          <a:pPr marL="0" lvl="0" indent="0" algn="l" defTabSz="488950">
            <a:lnSpc>
              <a:spcPct val="90000"/>
            </a:lnSpc>
            <a:spcBef>
              <a:spcPct val="0"/>
            </a:spcBef>
            <a:spcAft>
              <a:spcPct val="35000"/>
            </a:spcAft>
            <a:buNone/>
          </a:pPr>
          <a:r>
            <a:rPr lang="en-IN" sz="1100" b="1" i="0" kern="1200" dirty="0"/>
            <a:t>Removing Duplicates</a:t>
          </a:r>
          <a:r>
            <a:rPr lang="en-IN" sz="1100" b="0" i="0" kern="1200" dirty="0"/>
            <a:t>: In SQL, duplicates can be removed using the "DISTINCT" keyword in SELECT queries, which returns unique rows from a dataset. Additionally, the "GROUP BY" clause can be used to aggregate data and remove duplicates.</a:t>
          </a:r>
          <a:endParaRPr lang="en-US" sz="1100" kern="1200" dirty="0"/>
        </a:p>
      </dsp:txBody>
      <dsp:txXfrm>
        <a:off x="3669" y="792725"/>
        <a:ext cx="1080988" cy="2748988"/>
      </dsp:txXfrm>
    </dsp:sp>
    <dsp:sp modelId="{1B20A255-FC5A-564E-B0DB-27F5BA322A7D}">
      <dsp:nvSpPr>
        <dsp:cNvPr id="0" name=""/>
        <dsp:cNvSpPr/>
      </dsp:nvSpPr>
      <dsp:spPr>
        <a:xfrm>
          <a:off x="1204767" y="205450"/>
          <a:ext cx="1080988" cy="7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E4D5EB-C44D-8A4B-B171-D8E2AAABF165}">
      <dsp:nvSpPr>
        <dsp:cNvPr id="0" name=""/>
        <dsp:cNvSpPr/>
      </dsp:nvSpPr>
      <dsp:spPr>
        <a:xfrm>
          <a:off x="2314583" y="165129"/>
          <a:ext cx="55250" cy="103745"/>
        </a:xfrm>
        <a:prstGeom prst="chevron">
          <a:avLst>
            <a:gd name="adj" fmla="val 9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9D365C-EC1B-494E-A9C8-AAF063AB0783}">
      <dsp:nvSpPr>
        <dsp:cNvPr id="0" name=""/>
        <dsp:cNvSpPr/>
      </dsp:nvSpPr>
      <dsp:spPr>
        <a:xfrm>
          <a:off x="1539798" y="22"/>
          <a:ext cx="410928" cy="410928"/>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46" tIns="15946" rIns="15946" bIns="15946" numCol="1" spcCol="1270" anchor="ctr" anchorCtr="0">
          <a:noAutofit/>
        </a:bodyPr>
        <a:lstStyle/>
        <a:p>
          <a:pPr marL="0" lvl="0" indent="0" algn="ctr" defTabSz="889000">
            <a:lnSpc>
              <a:spcPct val="90000"/>
            </a:lnSpc>
            <a:spcBef>
              <a:spcPct val="0"/>
            </a:spcBef>
            <a:spcAft>
              <a:spcPct val="35000"/>
            </a:spcAft>
            <a:buNone/>
          </a:pPr>
          <a:r>
            <a:rPr lang="en-US" sz="2000" kern="1200"/>
            <a:t>2</a:t>
          </a:r>
        </a:p>
      </dsp:txBody>
      <dsp:txXfrm>
        <a:off x="1599977" y="60201"/>
        <a:ext cx="290570" cy="290570"/>
      </dsp:txXfrm>
    </dsp:sp>
    <dsp:sp modelId="{DCD4210A-0F2C-4F4F-A099-69BC7F388577}">
      <dsp:nvSpPr>
        <dsp:cNvPr id="0" name=""/>
        <dsp:cNvSpPr/>
      </dsp:nvSpPr>
      <dsp:spPr>
        <a:xfrm>
          <a:off x="1204767" y="576527"/>
          <a:ext cx="1080988" cy="2965186"/>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270" tIns="165100" rIns="85270" bIns="165100" numCol="1" spcCol="1270" anchor="t" anchorCtr="0">
          <a:noAutofit/>
        </a:bodyPr>
        <a:lstStyle/>
        <a:p>
          <a:pPr marL="0" lvl="0" indent="0" algn="l" defTabSz="488950">
            <a:lnSpc>
              <a:spcPct val="90000"/>
            </a:lnSpc>
            <a:spcBef>
              <a:spcPct val="0"/>
            </a:spcBef>
            <a:spcAft>
              <a:spcPct val="35000"/>
            </a:spcAft>
            <a:buNone/>
          </a:pPr>
          <a:r>
            <a:rPr lang="en-IN" sz="1100" b="1" i="0" kern="1200"/>
            <a:t>Handling Missing Values</a:t>
          </a:r>
          <a:r>
            <a:rPr lang="en-IN" sz="1100" b="0" i="0" kern="1200"/>
            <a:t>: SQL offers functions like "ISNULL" or "COALESCE" to replace NULL values with a specified default value, or the "CASE" statement to conditionally handle missing values based on certain criteria.</a:t>
          </a:r>
          <a:endParaRPr lang="en-US" sz="1100" kern="1200"/>
        </a:p>
      </dsp:txBody>
      <dsp:txXfrm>
        <a:off x="1204767" y="792725"/>
        <a:ext cx="1080988" cy="2748988"/>
      </dsp:txXfrm>
    </dsp:sp>
    <dsp:sp modelId="{B012BDF0-66B7-F145-8191-BF2C4F32AA65}">
      <dsp:nvSpPr>
        <dsp:cNvPr id="0" name=""/>
        <dsp:cNvSpPr/>
      </dsp:nvSpPr>
      <dsp:spPr>
        <a:xfrm>
          <a:off x="2405866" y="205434"/>
          <a:ext cx="1080988" cy="7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CCED2D-8A83-234B-82F1-5D93B3034046}">
      <dsp:nvSpPr>
        <dsp:cNvPr id="0" name=""/>
        <dsp:cNvSpPr/>
      </dsp:nvSpPr>
      <dsp:spPr>
        <a:xfrm>
          <a:off x="3515681" y="165113"/>
          <a:ext cx="55250" cy="103766"/>
        </a:xfrm>
        <a:prstGeom prst="chevron">
          <a:avLst>
            <a:gd name="adj" fmla="val 9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12C159-A51B-3B41-AFBB-B0D1C62234BE}">
      <dsp:nvSpPr>
        <dsp:cNvPr id="0" name=""/>
        <dsp:cNvSpPr/>
      </dsp:nvSpPr>
      <dsp:spPr>
        <a:xfrm>
          <a:off x="2740896" y="6"/>
          <a:ext cx="410928" cy="410928"/>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46" tIns="15946" rIns="15946" bIns="15946" numCol="1" spcCol="1270" anchor="ctr" anchorCtr="0">
          <a:noAutofit/>
        </a:bodyPr>
        <a:lstStyle/>
        <a:p>
          <a:pPr marL="0" lvl="0" indent="0" algn="ctr" defTabSz="889000">
            <a:lnSpc>
              <a:spcPct val="90000"/>
            </a:lnSpc>
            <a:spcBef>
              <a:spcPct val="0"/>
            </a:spcBef>
            <a:spcAft>
              <a:spcPct val="35000"/>
            </a:spcAft>
            <a:buNone/>
          </a:pPr>
          <a:r>
            <a:rPr lang="en-US" sz="2000" kern="1200"/>
            <a:t>3</a:t>
          </a:r>
        </a:p>
      </dsp:txBody>
      <dsp:txXfrm>
        <a:off x="2801075" y="60185"/>
        <a:ext cx="290570" cy="290570"/>
      </dsp:txXfrm>
    </dsp:sp>
    <dsp:sp modelId="{FA021CCD-4541-AB4C-8220-BA4021DD0A25}">
      <dsp:nvSpPr>
        <dsp:cNvPr id="0" name=""/>
        <dsp:cNvSpPr/>
      </dsp:nvSpPr>
      <dsp:spPr>
        <a:xfrm>
          <a:off x="2405866" y="576527"/>
          <a:ext cx="1080988" cy="2965186"/>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270" tIns="165100" rIns="85270" bIns="165100" numCol="1" spcCol="1270" anchor="t" anchorCtr="0">
          <a:noAutofit/>
        </a:bodyPr>
        <a:lstStyle/>
        <a:p>
          <a:pPr marL="0" lvl="0" indent="0" algn="l" defTabSz="488950">
            <a:lnSpc>
              <a:spcPct val="90000"/>
            </a:lnSpc>
            <a:spcBef>
              <a:spcPct val="0"/>
            </a:spcBef>
            <a:spcAft>
              <a:spcPct val="35000"/>
            </a:spcAft>
            <a:buNone/>
          </a:pPr>
          <a:r>
            <a:rPr lang="en-IN" sz="1100" b="1" i="0" kern="1200"/>
            <a:t>Standardizing Data Formats</a:t>
          </a:r>
          <a:r>
            <a:rPr lang="en-IN" sz="1100" b="0" i="0" kern="1200"/>
            <a:t>: SQL provides functions for converting data between different formats, such as "CAST" or "CONVERT" to convert data types, and "DATEFORMAT" to standardize date formats.</a:t>
          </a:r>
          <a:endParaRPr lang="en-US" sz="1100" kern="1200"/>
        </a:p>
      </dsp:txBody>
      <dsp:txXfrm>
        <a:off x="2405866" y="792725"/>
        <a:ext cx="1080988" cy="2748988"/>
      </dsp:txXfrm>
    </dsp:sp>
    <dsp:sp modelId="{DD06855D-0DD6-2442-80A3-F3B1B9F28028}">
      <dsp:nvSpPr>
        <dsp:cNvPr id="0" name=""/>
        <dsp:cNvSpPr/>
      </dsp:nvSpPr>
      <dsp:spPr>
        <a:xfrm>
          <a:off x="3606965" y="205429"/>
          <a:ext cx="1080988" cy="7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716190-FD88-F242-8A26-49CA2E03C5CE}">
      <dsp:nvSpPr>
        <dsp:cNvPr id="0" name=""/>
        <dsp:cNvSpPr/>
      </dsp:nvSpPr>
      <dsp:spPr>
        <a:xfrm>
          <a:off x="4716780" y="165108"/>
          <a:ext cx="55250" cy="103772"/>
        </a:xfrm>
        <a:prstGeom prst="chevron">
          <a:avLst>
            <a:gd name="adj" fmla="val 9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5D5B61-7892-E041-8F09-51B978379915}">
      <dsp:nvSpPr>
        <dsp:cNvPr id="0" name=""/>
        <dsp:cNvSpPr/>
      </dsp:nvSpPr>
      <dsp:spPr>
        <a:xfrm>
          <a:off x="3941995" y="1"/>
          <a:ext cx="410928" cy="410928"/>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46" tIns="15946" rIns="15946" bIns="15946" numCol="1" spcCol="1270" anchor="ctr" anchorCtr="0">
          <a:noAutofit/>
        </a:bodyPr>
        <a:lstStyle/>
        <a:p>
          <a:pPr marL="0" lvl="0" indent="0" algn="ctr" defTabSz="889000">
            <a:lnSpc>
              <a:spcPct val="90000"/>
            </a:lnSpc>
            <a:spcBef>
              <a:spcPct val="0"/>
            </a:spcBef>
            <a:spcAft>
              <a:spcPct val="35000"/>
            </a:spcAft>
            <a:buNone/>
          </a:pPr>
          <a:r>
            <a:rPr lang="en-US" sz="2000" kern="1200"/>
            <a:t>4</a:t>
          </a:r>
        </a:p>
      </dsp:txBody>
      <dsp:txXfrm>
        <a:off x="4002174" y="60180"/>
        <a:ext cx="290570" cy="290570"/>
      </dsp:txXfrm>
    </dsp:sp>
    <dsp:sp modelId="{2A4C1F9E-D4F9-4841-97B1-D0BBFF958633}">
      <dsp:nvSpPr>
        <dsp:cNvPr id="0" name=""/>
        <dsp:cNvSpPr/>
      </dsp:nvSpPr>
      <dsp:spPr>
        <a:xfrm>
          <a:off x="3606965" y="576527"/>
          <a:ext cx="1080988" cy="2965186"/>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270" tIns="165100" rIns="85270" bIns="165100" numCol="1" spcCol="1270" anchor="t" anchorCtr="0">
          <a:noAutofit/>
        </a:bodyPr>
        <a:lstStyle/>
        <a:p>
          <a:pPr marL="0" lvl="0" indent="0" algn="l" defTabSz="488950">
            <a:lnSpc>
              <a:spcPct val="90000"/>
            </a:lnSpc>
            <a:spcBef>
              <a:spcPct val="0"/>
            </a:spcBef>
            <a:spcAft>
              <a:spcPct val="35000"/>
            </a:spcAft>
            <a:buNone/>
          </a:pPr>
          <a:r>
            <a:rPr lang="en-IN" sz="1100" b="1" i="0" kern="1200"/>
            <a:t>Data Transformation</a:t>
          </a:r>
          <a:r>
            <a:rPr lang="en-IN" sz="1100" b="0" i="0" kern="1200"/>
            <a:t>: SQL supports various data transformation operations, including string manipulation functions like "SUBSTRING" and "CONCAT" for manipulating text data, and mathematical functions for numeric data transformations.</a:t>
          </a:r>
          <a:endParaRPr lang="en-US" sz="1100" kern="1200"/>
        </a:p>
      </dsp:txBody>
      <dsp:txXfrm>
        <a:off x="3606965" y="792725"/>
        <a:ext cx="1080988" cy="2748988"/>
      </dsp:txXfrm>
    </dsp:sp>
    <dsp:sp modelId="{0435536C-849D-C24C-9545-6D4B2C937313}">
      <dsp:nvSpPr>
        <dsp:cNvPr id="0" name=""/>
        <dsp:cNvSpPr/>
      </dsp:nvSpPr>
      <dsp:spPr>
        <a:xfrm>
          <a:off x="4808064" y="205428"/>
          <a:ext cx="540494" cy="7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4A026F-768E-574E-B57D-FAFEB645A2F3}">
      <dsp:nvSpPr>
        <dsp:cNvPr id="0" name=""/>
        <dsp:cNvSpPr/>
      </dsp:nvSpPr>
      <dsp:spPr>
        <a:xfrm>
          <a:off x="5143094" y="0"/>
          <a:ext cx="410928" cy="410928"/>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46" tIns="15946" rIns="15946" bIns="15946" numCol="1" spcCol="1270" anchor="ctr" anchorCtr="0">
          <a:noAutofit/>
        </a:bodyPr>
        <a:lstStyle/>
        <a:p>
          <a:pPr marL="0" lvl="0" indent="0" algn="ctr" defTabSz="889000">
            <a:lnSpc>
              <a:spcPct val="90000"/>
            </a:lnSpc>
            <a:spcBef>
              <a:spcPct val="0"/>
            </a:spcBef>
            <a:spcAft>
              <a:spcPct val="35000"/>
            </a:spcAft>
            <a:buNone/>
          </a:pPr>
          <a:r>
            <a:rPr lang="en-US" sz="2000" kern="1200"/>
            <a:t>5</a:t>
          </a:r>
        </a:p>
      </dsp:txBody>
      <dsp:txXfrm>
        <a:off x="5203273" y="60179"/>
        <a:ext cx="290570" cy="290570"/>
      </dsp:txXfrm>
    </dsp:sp>
    <dsp:sp modelId="{475E700E-0731-074A-AFFA-328DDB08F905}">
      <dsp:nvSpPr>
        <dsp:cNvPr id="0" name=""/>
        <dsp:cNvSpPr/>
      </dsp:nvSpPr>
      <dsp:spPr>
        <a:xfrm>
          <a:off x="4808064" y="576527"/>
          <a:ext cx="1080988" cy="2965186"/>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270" tIns="165100" rIns="85270" bIns="165100" numCol="1" spcCol="1270" anchor="t" anchorCtr="0">
          <a:noAutofit/>
        </a:bodyPr>
        <a:lstStyle/>
        <a:p>
          <a:pPr marL="0" lvl="0" indent="0" algn="l" defTabSz="488950">
            <a:lnSpc>
              <a:spcPct val="90000"/>
            </a:lnSpc>
            <a:spcBef>
              <a:spcPct val="0"/>
            </a:spcBef>
            <a:spcAft>
              <a:spcPct val="35000"/>
            </a:spcAft>
            <a:buNone/>
          </a:pPr>
          <a:r>
            <a:rPr lang="en-IN" sz="1100" b="1" i="0" kern="1200"/>
            <a:t>Filtering and Sorting</a:t>
          </a:r>
          <a:r>
            <a:rPr lang="en-IN" sz="1100" b="0" i="0" kern="1200"/>
            <a:t>: SQL's "WHERE" clause is used to filter rows based on specified conditions, while the "ORDER BY" clause is used to sort rows based on one or more columns. These capabilities help identify and correct inconsistencies in data.</a:t>
          </a:r>
          <a:endParaRPr lang="en-US" sz="1100" kern="1200"/>
        </a:p>
      </dsp:txBody>
      <dsp:txXfrm>
        <a:off x="4808064" y="792725"/>
        <a:ext cx="1080988" cy="27489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1CBAC1-6223-4687-A49B-9D10C16C463A}">
      <dsp:nvSpPr>
        <dsp:cNvPr id="0" name=""/>
        <dsp:cNvSpPr/>
      </dsp:nvSpPr>
      <dsp:spPr>
        <a:xfrm>
          <a:off x="15013" y="0"/>
          <a:ext cx="606419" cy="5494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EFC930-48C1-4703-A017-9DF40BF2B32D}">
      <dsp:nvSpPr>
        <dsp:cNvPr id="0" name=""/>
        <dsp:cNvSpPr/>
      </dsp:nvSpPr>
      <dsp:spPr>
        <a:xfrm>
          <a:off x="15013" y="689021"/>
          <a:ext cx="1732626" cy="316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IN" sz="1400" b="1" i="0" kern="1200"/>
            <a:t>Data Import and Manipulation</a:t>
          </a:r>
          <a:r>
            <a:rPr lang="en-IN" sz="1400" b="0" i="0" kern="1200"/>
            <a:t>:</a:t>
          </a:r>
          <a:endParaRPr lang="en-US" sz="1400" kern="1200"/>
        </a:p>
      </dsp:txBody>
      <dsp:txXfrm>
        <a:off x="15013" y="689021"/>
        <a:ext cx="1732626" cy="316752"/>
      </dsp:txXfrm>
    </dsp:sp>
    <dsp:sp modelId="{2F073A3F-ABAD-4D2E-8BF0-E0A2C9ABF1AA}">
      <dsp:nvSpPr>
        <dsp:cNvPr id="0" name=""/>
        <dsp:cNvSpPr/>
      </dsp:nvSpPr>
      <dsp:spPr>
        <a:xfrm>
          <a:off x="15013" y="1070676"/>
          <a:ext cx="1732626" cy="2514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IN" sz="1100" b="0" i="0" kern="1200"/>
            <a:t>Excel allows users to import data from various sources such as text files, CSV files, databases, and other Excel workbooks. This data can then be manipulated and analyzed within Excel.</a:t>
          </a:r>
          <a:endParaRPr lang="en-US" sz="1100" kern="1200"/>
        </a:p>
        <a:p>
          <a:pPr marL="0" lvl="0" indent="0" algn="l" defTabSz="488950">
            <a:lnSpc>
              <a:spcPct val="90000"/>
            </a:lnSpc>
            <a:spcBef>
              <a:spcPct val="0"/>
            </a:spcBef>
            <a:spcAft>
              <a:spcPct val="35000"/>
            </a:spcAft>
            <a:buNone/>
          </a:pPr>
          <a:r>
            <a:rPr lang="en-IN" sz="1100" b="0" i="0" kern="1200"/>
            <a:t>Users can easily clean and transform data using built-in functions and features such as text functions, date functions, mathematical functions, and logical functions.</a:t>
          </a:r>
          <a:endParaRPr lang="en-US" sz="1100" kern="1200"/>
        </a:p>
        <a:p>
          <a:pPr marL="0" lvl="0" indent="0" algn="l" defTabSz="488950">
            <a:lnSpc>
              <a:spcPct val="90000"/>
            </a:lnSpc>
            <a:spcBef>
              <a:spcPct val="0"/>
            </a:spcBef>
            <a:spcAft>
              <a:spcPct val="35000"/>
            </a:spcAft>
            <a:buNone/>
          </a:pPr>
          <a:r>
            <a:rPr lang="en-IN" sz="1100" b="0" i="0" kern="1200"/>
            <a:t>Excel provides tools for data manipulation, including sorting, filtering, and conditional formatting, which allow users to organize and format data efficiently.</a:t>
          </a:r>
          <a:endParaRPr lang="en-US" sz="1100" kern="1200"/>
        </a:p>
      </dsp:txBody>
      <dsp:txXfrm>
        <a:off x="15013" y="1070676"/>
        <a:ext cx="1732626" cy="2514173"/>
      </dsp:txXfrm>
    </dsp:sp>
    <dsp:sp modelId="{02310171-506B-4278-AD17-111BAE661720}">
      <dsp:nvSpPr>
        <dsp:cNvPr id="0" name=""/>
        <dsp:cNvSpPr/>
      </dsp:nvSpPr>
      <dsp:spPr>
        <a:xfrm>
          <a:off x="2050849" y="0"/>
          <a:ext cx="606419" cy="5494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6FDF99-D041-41ED-A2DA-BB14DC47CB24}">
      <dsp:nvSpPr>
        <dsp:cNvPr id="0" name=""/>
        <dsp:cNvSpPr/>
      </dsp:nvSpPr>
      <dsp:spPr>
        <a:xfrm>
          <a:off x="2050849" y="689021"/>
          <a:ext cx="1732626" cy="316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IN" sz="1400" b="1" i="0" kern="1200"/>
            <a:t>Pivot Tables and Pivot Charts</a:t>
          </a:r>
          <a:r>
            <a:rPr lang="en-IN" sz="1400" b="0" i="0" kern="1200"/>
            <a:t>:</a:t>
          </a:r>
          <a:endParaRPr lang="en-US" sz="1400" kern="1200"/>
        </a:p>
      </dsp:txBody>
      <dsp:txXfrm>
        <a:off x="2050849" y="689021"/>
        <a:ext cx="1732626" cy="316752"/>
      </dsp:txXfrm>
    </dsp:sp>
    <dsp:sp modelId="{05100675-30E2-42C9-842A-A98C078BFD14}">
      <dsp:nvSpPr>
        <dsp:cNvPr id="0" name=""/>
        <dsp:cNvSpPr/>
      </dsp:nvSpPr>
      <dsp:spPr>
        <a:xfrm>
          <a:off x="2050849" y="1070676"/>
          <a:ext cx="1732626" cy="2514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IN" sz="1100" b="0" i="0" kern="1200"/>
            <a:t>Pivot tables are a powerful feature in Excel for summarizing, analyzing, and visualizing large datasets. Users can create pivot tables to aggregate data, calculate totals, averages, and other summary statistics, and perform ad-hoc analysis.</a:t>
          </a:r>
          <a:endParaRPr lang="en-US" sz="1100" kern="1200"/>
        </a:p>
        <a:p>
          <a:pPr marL="0" lvl="0" indent="0" algn="l" defTabSz="488950">
            <a:lnSpc>
              <a:spcPct val="90000"/>
            </a:lnSpc>
            <a:spcBef>
              <a:spcPct val="0"/>
            </a:spcBef>
            <a:spcAft>
              <a:spcPct val="35000"/>
            </a:spcAft>
            <a:buNone/>
          </a:pPr>
          <a:r>
            <a:rPr lang="en-IN" sz="1100" b="0" i="0" kern="1200"/>
            <a:t>Pivot Charts allow users to create interactive visualizations based on pivot table data, making it easy to explore and understand trends and patterns in the data.</a:t>
          </a:r>
          <a:endParaRPr lang="en-US" sz="1100" kern="1200"/>
        </a:p>
      </dsp:txBody>
      <dsp:txXfrm>
        <a:off x="2050849" y="1070676"/>
        <a:ext cx="1732626" cy="2514173"/>
      </dsp:txXfrm>
    </dsp:sp>
    <dsp:sp modelId="{DCBDD587-2898-4BCB-AF44-984140AAE543}">
      <dsp:nvSpPr>
        <dsp:cNvPr id="0" name=""/>
        <dsp:cNvSpPr/>
      </dsp:nvSpPr>
      <dsp:spPr>
        <a:xfrm>
          <a:off x="4086686" y="0"/>
          <a:ext cx="606419" cy="5494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36E04F-3D99-4769-B9BB-031450EFA6F6}">
      <dsp:nvSpPr>
        <dsp:cNvPr id="0" name=""/>
        <dsp:cNvSpPr/>
      </dsp:nvSpPr>
      <dsp:spPr>
        <a:xfrm>
          <a:off x="4086686" y="689021"/>
          <a:ext cx="1732626" cy="316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IN" sz="1400" b="1" i="0" kern="1200"/>
            <a:t>Statistical Analysis</a:t>
          </a:r>
          <a:r>
            <a:rPr lang="en-IN" sz="1400" b="0" i="0" kern="1200"/>
            <a:t>:</a:t>
          </a:r>
          <a:endParaRPr lang="en-US" sz="1400" kern="1200"/>
        </a:p>
      </dsp:txBody>
      <dsp:txXfrm>
        <a:off x="4086686" y="689021"/>
        <a:ext cx="1732626" cy="316752"/>
      </dsp:txXfrm>
    </dsp:sp>
    <dsp:sp modelId="{B9B3AAF5-6B04-4F28-9A4D-5FA28D806D9D}">
      <dsp:nvSpPr>
        <dsp:cNvPr id="0" name=""/>
        <dsp:cNvSpPr/>
      </dsp:nvSpPr>
      <dsp:spPr>
        <a:xfrm>
          <a:off x="4086686" y="1070676"/>
          <a:ext cx="1732626" cy="2514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IN" sz="1100" b="0" i="0" kern="1200"/>
            <a:t>Excel offers a range of statistical functions and tools for performing basic and advanced statistical analysis. Users can calculate descriptive statistics, such as mean, median, standard deviation, and variance, as well as perform hypothesis testing, regression analysis, and ANOVA.</a:t>
          </a:r>
          <a:endParaRPr lang="en-US" sz="1100" kern="1200"/>
        </a:p>
        <a:p>
          <a:pPr marL="0" lvl="0" indent="0" algn="l" defTabSz="488950">
            <a:lnSpc>
              <a:spcPct val="90000"/>
            </a:lnSpc>
            <a:spcBef>
              <a:spcPct val="0"/>
            </a:spcBef>
            <a:spcAft>
              <a:spcPct val="35000"/>
            </a:spcAft>
            <a:buNone/>
          </a:pPr>
          <a:r>
            <a:rPr lang="en-IN" sz="1100" b="0" i="0" kern="1200"/>
            <a:t>The Data Analysis Toolpak, an add-in for Excel, provides additional statistical analysis tools such as histogram, correlation, regression, and t-test.</a:t>
          </a:r>
          <a:endParaRPr lang="en-US" sz="1100" kern="1200"/>
        </a:p>
      </dsp:txBody>
      <dsp:txXfrm>
        <a:off x="4086686" y="1070676"/>
        <a:ext cx="1732626" cy="2514173"/>
      </dsp:txXfrm>
    </dsp:sp>
    <dsp:sp modelId="{0EE16A46-2E75-4D5A-B1E2-D970451D3BE7}">
      <dsp:nvSpPr>
        <dsp:cNvPr id="0" name=""/>
        <dsp:cNvSpPr/>
      </dsp:nvSpPr>
      <dsp:spPr>
        <a:xfrm>
          <a:off x="6122522" y="0"/>
          <a:ext cx="606419" cy="5494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E43352-0924-4E6F-BD8A-22198AF2E6AF}">
      <dsp:nvSpPr>
        <dsp:cNvPr id="0" name=""/>
        <dsp:cNvSpPr/>
      </dsp:nvSpPr>
      <dsp:spPr>
        <a:xfrm>
          <a:off x="6122522" y="689021"/>
          <a:ext cx="1732626" cy="316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IN" sz="1400" b="1" i="0" kern="1200"/>
            <a:t>Data Visualization</a:t>
          </a:r>
          <a:r>
            <a:rPr lang="en-IN" sz="1400" b="0" i="0" kern="1200"/>
            <a:t>:</a:t>
          </a:r>
          <a:endParaRPr lang="en-US" sz="1400" kern="1200"/>
        </a:p>
      </dsp:txBody>
      <dsp:txXfrm>
        <a:off x="6122522" y="689021"/>
        <a:ext cx="1732626" cy="316752"/>
      </dsp:txXfrm>
    </dsp:sp>
    <dsp:sp modelId="{7D03B517-8F5B-46BD-9D3B-AF3D0D2310A4}">
      <dsp:nvSpPr>
        <dsp:cNvPr id="0" name=""/>
        <dsp:cNvSpPr/>
      </dsp:nvSpPr>
      <dsp:spPr>
        <a:xfrm>
          <a:off x="6122522" y="1070676"/>
          <a:ext cx="1732626" cy="2514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IN" sz="1100" b="0" i="0" kern="1200"/>
            <a:t>Excel provides various chart types, including column charts, line charts, pie charts, and scatter plots, for visualizing data. Users can create dynamic and interactive charts to present data effectively and communicate insights.</a:t>
          </a:r>
          <a:endParaRPr lang="en-US" sz="1100" kern="1200"/>
        </a:p>
        <a:p>
          <a:pPr marL="0" lvl="0" indent="0" algn="l" defTabSz="488950">
            <a:lnSpc>
              <a:spcPct val="90000"/>
            </a:lnSpc>
            <a:spcBef>
              <a:spcPct val="0"/>
            </a:spcBef>
            <a:spcAft>
              <a:spcPct val="35000"/>
            </a:spcAft>
            <a:buNone/>
          </a:pPr>
          <a:r>
            <a:rPr lang="en-IN" sz="1100" b="0" i="0" kern="1200"/>
            <a:t>Excel's charting capabilities allow users to customize chart elements, apply different chart styles and colors, and add titles, labels, and annotations to enhance readability and clarity.</a:t>
          </a:r>
          <a:endParaRPr lang="en-US" sz="1100" kern="1200"/>
        </a:p>
      </dsp:txBody>
      <dsp:txXfrm>
        <a:off x="6122522" y="1070676"/>
        <a:ext cx="1732626" cy="2514173"/>
      </dsp:txXfrm>
    </dsp:sp>
    <dsp:sp modelId="{F290B7D4-D671-41E9-AE2F-186A26D9C992}">
      <dsp:nvSpPr>
        <dsp:cNvPr id="0" name=""/>
        <dsp:cNvSpPr/>
      </dsp:nvSpPr>
      <dsp:spPr>
        <a:xfrm>
          <a:off x="8158358" y="0"/>
          <a:ext cx="606419" cy="54948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8F2346-7433-4886-820C-C38C186C9FC5}">
      <dsp:nvSpPr>
        <dsp:cNvPr id="0" name=""/>
        <dsp:cNvSpPr/>
      </dsp:nvSpPr>
      <dsp:spPr>
        <a:xfrm>
          <a:off x="8158358" y="689021"/>
          <a:ext cx="1732626" cy="316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IN" sz="1400" b="1" i="0" kern="1200"/>
            <a:t>Data Sharing and Collaboration</a:t>
          </a:r>
          <a:r>
            <a:rPr lang="en-IN" sz="1400" b="0" i="0" kern="1200"/>
            <a:t>:</a:t>
          </a:r>
          <a:endParaRPr lang="en-US" sz="1400" kern="1200"/>
        </a:p>
      </dsp:txBody>
      <dsp:txXfrm>
        <a:off x="8158358" y="689021"/>
        <a:ext cx="1732626" cy="316752"/>
      </dsp:txXfrm>
    </dsp:sp>
    <dsp:sp modelId="{FE751ED2-2679-46AC-9CA8-D5B21A36A13E}">
      <dsp:nvSpPr>
        <dsp:cNvPr id="0" name=""/>
        <dsp:cNvSpPr/>
      </dsp:nvSpPr>
      <dsp:spPr>
        <a:xfrm>
          <a:off x="8158358" y="1070676"/>
          <a:ext cx="1732626" cy="2514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IN" sz="1100" b="0" i="0" kern="1200"/>
            <a:t>Excel supports data sharing and collaboration through features such as sharing workbooks, tracking changes, and commenting. Multiple users can work on the same workbook simultaneously, making it easy to collaborate on data analysis projects.</a:t>
          </a:r>
          <a:endParaRPr lang="en-US" sz="1100" kern="1200"/>
        </a:p>
      </dsp:txBody>
      <dsp:txXfrm>
        <a:off x="8158358" y="1070676"/>
        <a:ext cx="1732626" cy="25141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ABB0F-5A0D-8545-9ABC-910DC70D025E}">
      <dsp:nvSpPr>
        <dsp:cNvPr id="0" name=""/>
        <dsp:cNvSpPr/>
      </dsp:nvSpPr>
      <dsp:spPr>
        <a:xfrm>
          <a:off x="0" y="40854"/>
          <a:ext cx="11468100" cy="84781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i="0" kern="1200"/>
            <a:t>Data Retrieval</a:t>
          </a:r>
          <a:r>
            <a:rPr lang="en-IN" sz="1700" b="0" i="0" kern="1200"/>
            <a:t>: SQL allows users to retrieve data from databases by writing queries that specify the desired data fields and any filtering criteria. This makes it essential for accessing specific information stored in databases.</a:t>
          </a:r>
          <a:endParaRPr lang="en-US" sz="1700" kern="1200"/>
        </a:p>
      </dsp:txBody>
      <dsp:txXfrm>
        <a:off x="41387" y="82241"/>
        <a:ext cx="11385326" cy="765037"/>
      </dsp:txXfrm>
    </dsp:sp>
    <dsp:sp modelId="{E5F0AF4B-C9B5-BC43-BD60-87E01ED7389D}">
      <dsp:nvSpPr>
        <dsp:cNvPr id="0" name=""/>
        <dsp:cNvSpPr/>
      </dsp:nvSpPr>
      <dsp:spPr>
        <a:xfrm>
          <a:off x="0" y="937625"/>
          <a:ext cx="11468100" cy="84781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i="0" kern="1200"/>
            <a:t>Data Manipulation</a:t>
          </a:r>
          <a:r>
            <a:rPr lang="en-IN" sz="1700" b="0" i="0" kern="1200"/>
            <a:t>: SQL enables users to manipulate data within databases using commands such as INSERT (to add new records), UPDATE (to modify existing records), and DELETE (to remove records). This capability is crucial for maintaining data integrity and consistency.</a:t>
          </a:r>
          <a:endParaRPr lang="en-US" sz="1700" kern="1200"/>
        </a:p>
      </dsp:txBody>
      <dsp:txXfrm>
        <a:off x="41387" y="979012"/>
        <a:ext cx="11385326" cy="765037"/>
      </dsp:txXfrm>
    </dsp:sp>
    <dsp:sp modelId="{0D80BE39-C5DC-8F4B-87C3-BDEEC24A4009}">
      <dsp:nvSpPr>
        <dsp:cNvPr id="0" name=""/>
        <dsp:cNvSpPr/>
      </dsp:nvSpPr>
      <dsp:spPr>
        <a:xfrm>
          <a:off x="0" y="1834396"/>
          <a:ext cx="11468100" cy="84781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i="0" kern="1200"/>
            <a:t>Data Analysis</a:t>
          </a:r>
          <a:r>
            <a:rPr lang="en-IN" sz="1700" b="0" i="0" kern="1200"/>
            <a:t>: SQL provides powerful tools for analyzing data stored in databases. Users can perform various types of analysis, including aggregation (e.g., calculating sums, averages), filtering, sorting, and joining multiple tables together.</a:t>
          </a:r>
          <a:endParaRPr lang="en-US" sz="1700" kern="1200"/>
        </a:p>
      </dsp:txBody>
      <dsp:txXfrm>
        <a:off x="41387" y="1875783"/>
        <a:ext cx="11385326" cy="765037"/>
      </dsp:txXfrm>
    </dsp:sp>
    <dsp:sp modelId="{BAD38140-48C3-BF4E-9B11-6729B6B997E8}">
      <dsp:nvSpPr>
        <dsp:cNvPr id="0" name=""/>
        <dsp:cNvSpPr/>
      </dsp:nvSpPr>
      <dsp:spPr>
        <a:xfrm>
          <a:off x="0" y="2731167"/>
          <a:ext cx="11468100" cy="84781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i="0" kern="1200"/>
            <a:t>Data Definition</a:t>
          </a:r>
          <a:r>
            <a:rPr lang="en-IN" sz="1700" b="0" i="0" kern="1200"/>
            <a:t>: SQL includes commands for defining the structure of databases, tables, and relationships between tables. Users can create, alter, and drop database objects using SQL, allowing for flexible database management.</a:t>
          </a:r>
          <a:endParaRPr lang="en-US" sz="1700" kern="1200"/>
        </a:p>
      </dsp:txBody>
      <dsp:txXfrm>
        <a:off x="41387" y="2772554"/>
        <a:ext cx="11385326" cy="765037"/>
      </dsp:txXfrm>
    </dsp:sp>
    <dsp:sp modelId="{09566722-7ED1-E846-B8CB-732C9CB7C056}">
      <dsp:nvSpPr>
        <dsp:cNvPr id="0" name=""/>
        <dsp:cNvSpPr/>
      </dsp:nvSpPr>
      <dsp:spPr>
        <a:xfrm>
          <a:off x="0" y="3627939"/>
          <a:ext cx="11468100" cy="84781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i="0" kern="1200"/>
            <a:t>Data Security and Access Control</a:t>
          </a:r>
          <a:r>
            <a:rPr lang="en-IN" sz="1700" b="0" i="0" kern="1200"/>
            <a:t>: SQL supports the implementation of security measures and access controls to restrict unauthorized access to sensitive data. Users can grant or revoke permissions to specific database objects, ensuring data confidentiality and integrity.</a:t>
          </a:r>
          <a:endParaRPr lang="en-US" sz="1700" kern="1200"/>
        </a:p>
      </dsp:txBody>
      <dsp:txXfrm>
        <a:off x="41387" y="3669326"/>
        <a:ext cx="11385326" cy="765037"/>
      </dsp:txXfrm>
    </dsp:sp>
    <dsp:sp modelId="{473FF5BB-5530-CA4D-AB41-0BFF28527439}">
      <dsp:nvSpPr>
        <dsp:cNvPr id="0" name=""/>
        <dsp:cNvSpPr/>
      </dsp:nvSpPr>
      <dsp:spPr>
        <a:xfrm>
          <a:off x="0" y="4524710"/>
          <a:ext cx="11468100" cy="84781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i="0" kern="1200"/>
            <a:t>Data Maintenance and Optimization</a:t>
          </a:r>
          <a:r>
            <a:rPr lang="en-IN" sz="1700" b="0" i="0" kern="1200"/>
            <a:t>: SQL provides tools for optimizing database performance and maintaining data quality. Users can create indexes, optimize query execution plans, and perform database backups and restores using SQL commands.</a:t>
          </a:r>
          <a:endParaRPr lang="en-US" sz="1700" kern="1200"/>
        </a:p>
      </dsp:txBody>
      <dsp:txXfrm>
        <a:off x="41387" y="4566097"/>
        <a:ext cx="11385326" cy="76503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74EB997-8474-AE4A-AA45-F98F7196A5FE}" type="datetimeFigureOut">
              <a:rPr lang="en-US" smtClean="0"/>
              <a:t>2/25/24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77FB211-CA74-F949-8DD2-F4DF7ECCDFC7}" type="slidenum">
              <a:rPr lang="en-US" smtClean="0"/>
              <a:t>‹#›</a:t>
            </a:fld>
            <a:endParaRPr lang="en-US"/>
          </a:p>
        </p:txBody>
      </p:sp>
    </p:spTree>
    <p:extLst>
      <p:ext uri="{BB962C8B-B14F-4D97-AF65-F5344CB8AC3E}">
        <p14:creationId xmlns:p14="http://schemas.microsoft.com/office/powerpoint/2010/main" val="2716766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4EB997-8474-AE4A-AA45-F98F7196A5FE}" type="datetimeFigureOut">
              <a:rPr lang="en-US" smtClean="0"/>
              <a:t>2/25/24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FB211-CA74-F949-8DD2-F4DF7ECCDFC7}" type="slidenum">
              <a:rPr lang="en-US" smtClean="0"/>
              <a:t>‹#›</a:t>
            </a:fld>
            <a:endParaRPr lang="en-US"/>
          </a:p>
        </p:txBody>
      </p:sp>
    </p:spTree>
    <p:extLst>
      <p:ext uri="{BB962C8B-B14F-4D97-AF65-F5344CB8AC3E}">
        <p14:creationId xmlns:p14="http://schemas.microsoft.com/office/powerpoint/2010/main" val="1099781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4EB997-8474-AE4A-AA45-F98F7196A5FE}" type="datetimeFigureOut">
              <a:rPr lang="en-US" smtClean="0"/>
              <a:t>2/25/24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FB211-CA74-F949-8DD2-F4DF7ECCDFC7}" type="slidenum">
              <a:rPr lang="en-US" smtClean="0"/>
              <a:t>‹#›</a:t>
            </a:fld>
            <a:endParaRPr lang="en-US"/>
          </a:p>
        </p:txBody>
      </p:sp>
    </p:spTree>
    <p:extLst>
      <p:ext uri="{BB962C8B-B14F-4D97-AF65-F5344CB8AC3E}">
        <p14:creationId xmlns:p14="http://schemas.microsoft.com/office/powerpoint/2010/main" val="3510616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4EB997-8474-AE4A-AA45-F98F7196A5FE}" type="datetimeFigureOut">
              <a:rPr lang="en-US" smtClean="0"/>
              <a:t>2/25/24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FB211-CA74-F949-8DD2-F4DF7ECCDFC7}"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60984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4EB997-8474-AE4A-AA45-F98F7196A5FE}" type="datetimeFigureOut">
              <a:rPr lang="en-US" smtClean="0"/>
              <a:t>2/25/24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FB211-CA74-F949-8DD2-F4DF7ECCDFC7}" type="slidenum">
              <a:rPr lang="en-US" smtClean="0"/>
              <a:t>‹#›</a:t>
            </a:fld>
            <a:endParaRPr lang="en-US"/>
          </a:p>
        </p:txBody>
      </p:sp>
    </p:spTree>
    <p:extLst>
      <p:ext uri="{BB962C8B-B14F-4D97-AF65-F5344CB8AC3E}">
        <p14:creationId xmlns:p14="http://schemas.microsoft.com/office/powerpoint/2010/main" val="2516107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C74EB997-8474-AE4A-AA45-F98F7196A5FE}" type="datetimeFigureOut">
              <a:rPr lang="en-US" smtClean="0"/>
              <a:t>2/25/24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7FB211-CA74-F949-8DD2-F4DF7ECCDFC7}" type="slidenum">
              <a:rPr lang="en-US" smtClean="0"/>
              <a:t>‹#›</a:t>
            </a:fld>
            <a:endParaRPr lang="en-US"/>
          </a:p>
        </p:txBody>
      </p:sp>
    </p:spTree>
    <p:extLst>
      <p:ext uri="{BB962C8B-B14F-4D97-AF65-F5344CB8AC3E}">
        <p14:creationId xmlns:p14="http://schemas.microsoft.com/office/powerpoint/2010/main" val="316552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C74EB997-8474-AE4A-AA45-F98F7196A5FE}" type="datetimeFigureOut">
              <a:rPr lang="en-US" smtClean="0"/>
              <a:t>2/25/24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7FB211-CA74-F949-8DD2-F4DF7ECCDFC7}" type="slidenum">
              <a:rPr lang="en-US" smtClean="0"/>
              <a:t>‹#›</a:t>
            </a:fld>
            <a:endParaRPr lang="en-US"/>
          </a:p>
        </p:txBody>
      </p:sp>
    </p:spTree>
    <p:extLst>
      <p:ext uri="{BB962C8B-B14F-4D97-AF65-F5344CB8AC3E}">
        <p14:creationId xmlns:p14="http://schemas.microsoft.com/office/powerpoint/2010/main" val="1808275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4EB997-8474-AE4A-AA45-F98F7196A5FE}" type="datetimeFigureOut">
              <a:rPr lang="en-US" smtClean="0"/>
              <a:t>2/25/24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FB211-CA74-F949-8DD2-F4DF7ECCDFC7}" type="slidenum">
              <a:rPr lang="en-US" smtClean="0"/>
              <a:t>‹#›</a:t>
            </a:fld>
            <a:endParaRPr lang="en-US"/>
          </a:p>
        </p:txBody>
      </p:sp>
    </p:spTree>
    <p:extLst>
      <p:ext uri="{BB962C8B-B14F-4D97-AF65-F5344CB8AC3E}">
        <p14:creationId xmlns:p14="http://schemas.microsoft.com/office/powerpoint/2010/main" val="35158137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4EB997-8474-AE4A-AA45-F98F7196A5FE}" type="datetimeFigureOut">
              <a:rPr lang="en-US" smtClean="0"/>
              <a:t>2/25/24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FB211-CA74-F949-8DD2-F4DF7ECCDFC7}" type="slidenum">
              <a:rPr lang="en-US" smtClean="0"/>
              <a:t>‹#›</a:t>
            </a:fld>
            <a:endParaRPr lang="en-US"/>
          </a:p>
        </p:txBody>
      </p:sp>
    </p:spTree>
    <p:extLst>
      <p:ext uri="{BB962C8B-B14F-4D97-AF65-F5344CB8AC3E}">
        <p14:creationId xmlns:p14="http://schemas.microsoft.com/office/powerpoint/2010/main" val="2685213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4EB997-8474-AE4A-AA45-F98F7196A5FE}" type="datetimeFigureOut">
              <a:rPr lang="en-US" smtClean="0"/>
              <a:t>2/25/24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FB211-CA74-F949-8DD2-F4DF7ECCDFC7}" type="slidenum">
              <a:rPr lang="en-US" smtClean="0"/>
              <a:t>‹#›</a:t>
            </a:fld>
            <a:endParaRPr lang="en-US"/>
          </a:p>
        </p:txBody>
      </p:sp>
    </p:spTree>
    <p:extLst>
      <p:ext uri="{BB962C8B-B14F-4D97-AF65-F5344CB8AC3E}">
        <p14:creationId xmlns:p14="http://schemas.microsoft.com/office/powerpoint/2010/main" val="244414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4EB997-8474-AE4A-AA45-F98F7196A5FE}" type="datetimeFigureOut">
              <a:rPr lang="en-US" smtClean="0"/>
              <a:t>2/25/24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FB211-CA74-F949-8DD2-F4DF7ECCDFC7}" type="slidenum">
              <a:rPr lang="en-US" smtClean="0"/>
              <a:t>‹#›</a:t>
            </a:fld>
            <a:endParaRPr lang="en-US"/>
          </a:p>
        </p:txBody>
      </p:sp>
    </p:spTree>
    <p:extLst>
      <p:ext uri="{BB962C8B-B14F-4D97-AF65-F5344CB8AC3E}">
        <p14:creationId xmlns:p14="http://schemas.microsoft.com/office/powerpoint/2010/main" val="693441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74EB997-8474-AE4A-AA45-F98F7196A5FE}" type="datetimeFigureOut">
              <a:rPr lang="en-US" smtClean="0"/>
              <a:t>2/25/24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FB211-CA74-F949-8DD2-F4DF7ECCDFC7}" type="slidenum">
              <a:rPr lang="en-US" smtClean="0"/>
              <a:t>‹#›</a:t>
            </a:fld>
            <a:endParaRPr lang="en-US"/>
          </a:p>
        </p:txBody>
      </p:sp>
    </p:spTree>
    <p:extLst>
      <p:ext uri="{BB962C8B-B14F-4D97-AF65-F5344CB8AC3E}">
        <p14:creationId xmlns:p14="http://schemas.microsoft.com/office/powerpoint/2010/main" val="2846369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4EB997-8474-AE4A-AA45-F98F7196A5FE}" type="datetimeFigureOut">
              <a:rPr lang="en-US" smtClean="0"/>
              <a:t>2/25/24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7FB211-CA74-F949-8DD2-F4DF7ECCDFC7}" type="slidenum">
              <a:rPr lang="en-US" smtClean="0"/>
              <a:t>‹#›</a:t>
            </a:fld>
            <a:endParaRPr lang="en-US"/>
          </a:p>
        </p:txBody>
      </p:sp>
    </p:spTree>
    <p:extLst>
      <p:ext uri="{BB962C8B-B14F-4D97-AF65-F5344CB8AC3E}">
        <p14:creationId xmlns:p14="http://schemas.microsoft.com/office/powerpoint/2010/main" val="3491799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74EB997-8474-AE4A-AA45-F98F7196A5FE}" type="datetimeFigureOut">
              <a:rPr lang="en-US" smtClean="0"/>
              <a:t>2/25/24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7FB211-CA74-F949-8DD2-F4DF7ECCDFC7}" type="slidenum">
              <a:rPr lang="en-US" smtClean="0"/>
              <a:t>‹#›</a:t>
            </a:fld>
            <a:endParaRPr lang="en-US"/>
          </a:p>
        </p:txBody>
      </p:sp>
    </p:spTree>
    <p:extLst>
      <p:ext uri="{BB962C8B-B14F-4D97-AF65-F5344CB8AC3E}">
        <p14:creationId xmlns:p14="http://schemas.microsoft.com/office/powerpoint/2010/main" val="1512103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4EB997-8474-AE4A-AA45-F98F7196A5FE}" type="datetimeFigureOut">
              <a:rPr lang="en-US" smtClean="0"/>
              <a:t>2/25/24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7FB211-CA74-F949-8DD2-F4DF7ECCDFC7}" type="slidenum">
              <a:rPr lang="en-US" smtClean="0"/>
              <a:t>‹#›</a:t>
            </a:fld>
            <a:endParaRPr lang="en-US"/>
          </a:p>
        </p:txBody>
      </p:sp>
    </p:spTree>
    <p:extLst>
      <p:ext uri="{BB962C8B-B14F-4D97-AF65-F5344CB8AC3E}">
        <p14:creationId xmlns:p14="http://schemas.microsoft.com/office/powerpoint/2010/main" val="34047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4EB997-8474-AE4A-AA45-F98F7196A5FE}" type="datetimeFigureOut">
              <a:rPr lang="en-US" smtClean="0"/>
              <a:t>2/25/24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FB211-CA74-F949-8DD2-F4DF7ECCDFC7}" type="slidenum">
              <a:rPr lang="en-US" smtClean="0"/>
              <a:t>‹#›</a:t>
            </a:fld>
            <a:endParaRPr lang="en-US"/>
          </a:p>
        </p:txBody>
      </p:sp>
    </p:spTree>
    <p:extLst>
      <p:ext uri="{BB962C8B-B14F-4D97-AF65-F5344CB8AC3E}">
        <p14:creationId xmlns:p14="http://schemas.microsoft.com/office/powerpoint/2010/main" val="78568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4EB997-8474-AE4A-AA45-F98F7196A5FE}" type="datetimeFigureOut">
              <a:rPr lang="en-US" smtClean="0"/>
              <a:t>2/25/24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FB211-CA74-F949-8DD2-F4DF7ECCDFC7}" type="slidenum">
              <a:rPr lang="en-US" smtClean="0"/>
              <a:t>‹#›</a:t>
            </a:fld>
            <a:endParaRPr lang="en-US"/>
          </a:p>
        </p:txBody>
      </p:sp>
    </p:spTree>
    <p:extLst>
      <p:ext uri="{BB962C8B-B14F-4D97-AF65-F5344CB8AC3E}">
        <p14:creationId xmlns:p14="http://schemas.microsoft.com/office/powerpoint/2010/main" val="3064903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4EB997-8474-AE4A-AA45-F98F7196A5FE}" type="datetimeFigureOut">
              <a:rPr lang="en-US" smtClean="0"/>
              <a:t>2/25/24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77FB211-CA74-F949-8DD2-F4DF7ECCDFC7}" type="slidenum">
              <a:rPr lang="en-US" smtClean="0"/>
              <a:t>‹#›</a:t>
            </a:fld>
            <a:endParaRPr lang="en-US"/>
          </a:p>
        </p:txBody>
      </p:sp>
    </p:spTree>
    <p:extLst>
      <p:ext uri="{BB962C8B-B14F-4D97-AF65-F5344CB8AC3E}">
        <p14:creationId xmlns:p14="http://schemas.microsoft.com/office/powerpoint/2010/main" val="2789510303"/>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25.png"/><Relationship Id="rId7" Type="http://schemas.openxmlformats.org/officeDocument/2006/relationships/diagramQuickStyle" Target="../diagrams/quickStyle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6.svg"/><Relationship Id="rId9" Type="http://schemas.microsoft.com/office/2007/relationships/diagramDrawing" Target="../diagrams/drawing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2CE57280-9A45-02B1-79D3-A165D6AD084D}"/>
              </a:ext>
            </a:extLst>
          </p:cNvPr>
          <p:cNvPicPr>
            <a:picLocks noChangeAspect="1"/>
          </p:cNvPicPr>
          <p:nvPr/>
        </p:nvPicPr>
        <p:blipFill rotWithShape="1">
          <a:blip r:embed="rId2">
            <a:alphaModFix amt="50000"/>
          </a:blip>
          <a:srcRect b="6639"/>
          <a:stretch/>
        </p:blipFill>
        <p:spPr>
          <a:xfrm>
            <a:off x="20" y="1"/>
            <a:ext cx="12191980" cy="6857999"/>
          </a:xfrm>
          <a:prstGeom prst="rect">
            <a:avLst/>
          </a:prstGeom>
        </p:spPr>
      </p:pic>
      <p:sp>
        <p:nvSpPr>
          <p:cNvPr id="2" name="Title 1">
            <a:extLst>
              <a:ext uri="{FF2B5EF4-FFF2-40B4-BE49-F238E27FC236}">
                <a16:creationId xmlns:a16="http://schemas.microsoft.com/office/drawing/2014/main" id="{9FA96B21-3C95-02DC-1D90-F7ACF74C67F5}"/>
              </a:ext>
            </a:extLst>
          </p:cNvPr>
          <p:cNvSpPr>
            <a:spLocks noGrp="1"/>
          </p:cNvSpPr>
          <p:nvPr>
            <p:ph type="ctrTitle"/>
          </p:nvPr>
        </p:nvSpPr>
        <p:spPr>
          <a:xfrm>
            <a:off x="1524000" y="0"/>
            <a:ext cx="9144000" cy="2900518"/>
          </a:xfrm>
        </p:spPr>
        <p:txBody>
          <a:bodyPr>
            <a:normAutofit/>
          </a:bodyPr>
          <a:lstStyle/>
          <a:p>
            <a:pPr algn="ctr"/>
            <a:r>
              <a:rPr lang="en-US" b="1" dirty="0">
                <a:solidFill>
                  <a:srgbClr val="FFFFFF"/>
                </a:solidFill>
                <a:latin typeface="+mn-lt"/>
              </a:rPr>
              <a:t>Bank Loan Analytics</a:t>
            </a:r>
          </a:p>
        </p:txBody>
      </p:sp>
      <p:sp>
        <p:nvSpPr>
          <p:cNvPr id="3" name="Subtitle 2">
            <a:extLst>
              <a:ext uri="{FF2B5EF4-FFF2-40B4-BE49-F238E27FC236}">
                <a16:creationId xmlns:a16="http://schemas.microsoft.com/office/drawing/2014/main" id="{A3D33CB7-CBE5-CFAA-D5F2-C847D6469646}"/>
              </a:ext>
            </a:extLst>
          </p:cNvPr>
          <p:cNvSpPr>
            <a:spLocks noGrp="1"/>
          </p:cNvSpPr>
          <p:nvPr>
            <p:ph type="subTitle" idx="1"/>
          </p:nvPr>
        </p:nvSpPr>
        <p:spPr>
          <a:xfrm>
            <a:off x="965200" y="3270404"/>
            <a:ext cx="10566400" cy="3447896"/>
          </a:xfrm>
        </p:spPr>
        <p:txBody>
          <a:bodyPr>
            <a:normAutofit fontScale="92500" lnSpcReduction="20000"/>
          </a:bodyPr>
          <a:lstStyle/>
          <a:p>
            <a:pPr algn="l"/>
            <a:r>
              <a:rPr lang="en-US" dirty="0">
                <a:solidFill>
                  <a:srgbClr val="FFFFFF"/>
                </a:solidFill>
              </a:rPr>
              <a:t>								Presented By – </a:t>
            </a:r>
          </a:p>
          <a:p>
            <a:pPr algn="r"/>
            <a:r>
              <a:rPr lang="en-US" dirty="0" err="1">
                <a:solidFill>
                  <a:srgbClr val="FFFFFF"/>
                </a:solidFill>
              </a:rPr>
              <a:t>Bogunoori</a:t>
            </a:r>
            <a:r>
              <a:rPr lang="en-US" dirty="0">
                <a:solidFill>
                  <a:srgbClr val="FFFFFF"/>
                </a:solidFill>
              </a:rPr>
              <a:t> Sarika</a:t>
            </a:r>
          </a:p>
          <a:p>
            <a:pPr algn="r"/>
            <a:r>
              <a:rPr lang="en-US" dirty="0" err="1">
                <a:solidFill>
                  <a:srgbClr val="FFFFFF"/>
                </a:solidFill>
              </a:rPr>
              <a:t>Mayana</a:t>
            </a:r>
            <a:r>
              <a:rPr lang="en-US" dirty="0">
                <a:solidFill>
                  <a:srgbClr val="FFFFFF"/>
                </a:solidFill>
              </a:rPr>
              <a:t> Rahim Khan</a:t>
            </a:r>
          </a:p>
          <a:p>
            <a:pPr algn="r"/>
            <a:r>
              <a:rPr lang="en-US" dirty="0">
                <a:solidFill>
                  <a:srgbClr val="FFFFFF"/>
                </a:solidFill>
              </a:rPr>
              <a:t>Mayuri Sudhakar </a:t>
            </a:r>
            <a:r>
              <a:rPr lang="en-US" dirty="0" err="1">
                <a:solidFill>
                  <a:srgbClr val="FFFFFF"/>
                </a:solidFill>
              </a:rPr>
              <a:t>Didhate</a:t>
            </a:r>
            <a:endParaRPr lang="en-US" dirty="0">
              <a:solidFill>
                <a:srgbClr val="FFFFFF"/>
              </a:solidFill>
            </a:endParaRPr>
          </a:p>
          <a:p>
            <a:pPr algn="r"/>
            <a:r>
              <a:rPr lang="en-US" dirty="0" err="1">
                <a:solidFill>
                  <a:srgbClr val="FFFFFF"/>
                </a:solidFill>
              </a:rPr>
              <a:t>Nabanita</a:t>
            </a:r>
            <a:r>
              <a:rPr lang="en-US" dirty="0">
                <a:solidFill>
                  <a:srgbClr val="FFFFFF"/>
                </a:solidFill>
              </a:rPr>
              <a:t> Dhar Choudhury</a:t>
            </a:r>
          </a:p>
          <a:p>
            <a:pPr algn="r"/>
            <a:r>
              <a:rPr lang="en-US" dirty="0">
                <a:solidFill>
                  <a:srgbClr val="FFFFFF"/>
                </a:solidFill>
              </a:rPr>
              <a:t>Saurabh </a:t>
            </a:r>
            <a:r>
              <a:rPr lang="en-US" dirty="0" err="1">
                <a:solidFill>
                  <a:srgbClr val="FFFFFF"/>
                </a:solidFill>
              </a:rPr>
              <a:t>Pundkar</a:t>
            </a:r>
            <a:endParaRPr lang="en-US" dirty="0">
              <a:solidFill>
                <a:srgbClr val="FFFFFF"/>
              </a:solidFill>
            </a:endParaRPr>
          </a:p>
          <a:p>
            <a:pPr algn="r"/>
            <a:r>
              <a:rPr lang="en-US" dirty="0">
                <a:solidFill>
                  <a:srgbClr val="FFFFFF"/>
                </a:solidFill>
              </a:rPr>
              <a:t>Shweta </a:t>
            </a:r>
            <a:r>
              <a:rPr lang="en-US" dirty="0" err="1">
                <a:solidFill>
                  <a:srgbClr val="FFFFFF"/>
                </a:solidFill>
              </a:rPr>
              <a:t>Barnwal</a:t>
            </a:r>
            <a:endParaRPr lang="en-US" dirty="0">
              <a:solidFill>
                <a:srgbClr val="FFFFFF"/>
              </a:solidFill>
            </a:endParaRPr>
          </a:p>
          <a:p>
            <a:pPr algn="r"/>
            <a:r>
              <a:rPr lang="en-US" dirty="0" err="1">
                <a:solidFill>
                  <a:srgbClr val="FFFFFF"/>
                </a:solidFill>
              </a:rPr>
              <a:t>Sonu</a:t>
            </a:r>
            <a:r>
              <a:rPr lang="en-US" dirty="0">
                <a:solidFill>
                  <a:srgbClr val="FFFFFF"/>
                </a:solidFill>
              </a:rPr>
              <a:t> Kumar </a:t>
            </a:r>
            <a:r>
              <a:rPr lang="en-US" dirty="0" err="1">
                <a:solidFill>
                  <a:srgbClr val="FFFFFF"/>
                </a:solidFill>
              </a:rPr>
              <a:t>Mahto</a:t>
            </a:r>
            <a:r>
              <a:rPr lang="en-US" dirty="0">
                <a:solidFill>
                  <a:srgbClr val="FFFFFF"/>
                </a:solidFill>
              </a:rPr>
              <a:t> </a:t>
            </a:r>
          </a:p>
        </p:txBody>
      </p:sp>
    </p:spTree>
    <p:extLst>
      <p:ext uri="{BB962C8B-B14F-4D97-AF65-F5344CB8AC3E}">
        <p14:creationId xmlns:p14="http://schemas.microsoft.com/office/powerpoint/2010/main" val="67614678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500"/>
                                  </p:stCondLst>
                                  <p:iterate>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7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1500"/>
                                  </p:stCondLst>
                                  <p:iterate>
                                    <p:tmPct val="10000"/>
                                  </p:iterate>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7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1500"/>
                                  </p:stCondLst>
                                  <p:iterate>
                                    <p:tmPct val="10000"/>
                                  </p:iterate>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7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1500"/>
                                  </p:stCondLst>
                                  <p:iterate>
                                    <p:tmPct val="10000"/>
                                  </p:iterate>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7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1500"/>
                                  </p:stCondLst>
                                  <p:iterate>
                                    <p:tmPct val="10000"/>
                                  </p:iterate>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7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F81E75-FCA6-E0E8-9584-D2C0BEEE8156}"/>
              </a:ext>
            </a:extLst>
          </p:cNvPr>
          <p:cNvSpPr>
            <a:spLocks noGrp="1"/>
          </p:cNvSpPr>
          <p:nvPr>
            <p:ph type="title"/>
          </p:nvPr>
        </p:nvSpPr>
        <p:spPr>
          <a:xfrm>
            <a:off x="1141413" y="618518"/>
            <a:ext cx="9905998" cy="1478570"/>
          </a:xfrm>
        </p:spPr>
        <p:txBody>
          <a:bodyPr>
            <a:normAutofit/>
          </a:bodyPr>
          <a:lstStyle/>
          <a:p>
            <a:r>
              <a:rPr lang="en-US" b="1" dirty="0">
                <a:latin typeface="+mn-lt"/>
              </a:rPr>
              <a:t>Data Analysis with Excel</a:t>
            </a:r>
            <a:endParaRPr lang="en-US" b="1">
              <a:latin typeface="+mn-lt"/>
            </a:endParaRPr>
          </a:p>
        </p:txBody>
      </p:sp>
      <p:graphicFrame>
        <p:nvGraphicFramePr>
          <p:cNvPr id="5" name="Content Placeholder 2">
            <a:extLst>
              <a:ext uri="{FF2B5EF4-FFF2-40B4-BE49-F238E27FC236}">
                <a16:creationId xmlns:a16="http://schemas.microsoft.com/office/drawing/2014/main" id="{5B7CBA13-F961-716F-3451-4290791168B9}"/>
              </a:ext>
            </a:extLst>
          </p:cNvPr>
          <p:cNvGraphicFramePr>
            <a:graphicFrameLocks noGrp="1"/>
          </p:cNvGraphicFramePr>
          <p:nvPr>
            <p:ph idx="1"/>
            <p:extLst>
              <p:ext uri="{D42A27DB-BD31-4B8C-83A1-F6EECF244321}">
                <p14:modId xmlns:p14="http://schemas.microsoft.com/office/powerpoint/2010/main" val="1916237214"/>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8281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C9DA5-2982-A5A6-ADE8-B576694CE10F}"/>
              </a:ext>
            </a:extLst>
          </p:cNvPr>
          <p:cNvSpPr>
            <a:spLocks noGrp="1"/>
          </p:cNvSpPr>
          <p:nvPr>
            <p:ph type="title"/>
          </p:nvPr>
        </p:nvSpPr>
        <p:spPr/>
        <p:txBody>
          <a:bodyPr/>
          <a:lstStyle/>
          <a:p>
            <a:r>
              <a:rPr lang="en-US" dirty="0"/>
              <a:t>Data Visualization with Excel</a:t>
            </a:r>
          </a:p>
        </p:txBody>
      </p:sp>
      <p:sp>
        <p:nvSpPr>
          <p:cNvPr id="3" name="Content Placeholder 2">
            <a:extLst>
              <a:ext uri="{FF2B5EF4-FFF2-40B4-BE49-F238E27FC236}">
                <a16:creationId xmlns:a16="http://schemas.microsoft.com/office/drawing/2014/main" id="{D0ABBDDB-51B4-CE34-588A-8BEB9D8E00B3}"/>
              </a:ext>
            </a:extLst>
          </p:cNvPr>
          <p:cNvSpPr>
            <a:spLocks noGrp="1"/>
          </p:cNvSpPr>
          <p:nvPr>
            <p:ph idx="1"/>
          </p:nvPr>
        </p:nvSpPr>
        <p:spPr/>
        <p:txBody>
          <a:bodyPr/>
          <a:lstStyle/>
          <a:p>
            <a:r>
              <a:rPr lang="en-US" dirty="0"/>
              <a:t>Pictures (Screenshots) &amp; Insights</a:t>
            </a:r>
          </a:p>
        </p:txBody>
      </p:sp>
    </p:spTree>
    <p:extLst>
      <p:ext uri="{BB962C8B-B14F-4D97-AF65-F5344CB8AC3E}">
        <p14:creationId xmlns:p14="http://schemas.microsoft.com/office/powerpoint/2010/main" val="326612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EE635-3617-8740-1F0B-4DD62F6502F8}"/>
              </a:ext>
            </a:extLst>
          </p:cNvPr>
          <p:cNvSpPr>
            <a:spLocks noGrp="1"/>
          </p:cNvSpPr>
          <p:nvPr>
            <p:ph type="title"/>
          </p:nvPr>
        </p:nvSpPr>
        <p:spPr>
          <a:xfrm>
            <a:off x="838200" y="18255"/>
            <a:ext cx="10515600" cy="896145"/>
          </a:xfrm>
        </p:spPr>
        <p:txBody>
          <a:bodyPr/>
          <a:lstStyle/>
          <a:p>
            <a:pPr algn="ctr"/>
            <a:r>
              <a:rPr lang="en-US" b="1">
                <a:latin typeface="+mn-lt"/>
              </a:rPr>
              <a:t>Data Analysis with SQL</a:t>
            </a:r>
            <a:endParaRPr lang="en-US" dirty="0"/>
          </a:p>
        </p:txBody>
      </p:sp>
      <p:graphicFrame>
        <p:nvGraphicFramePr>
          <p:cNvPr id="5" name="Content Placeholder 2">
            <a:extLst>
              <a:ext uri="{FF2B5EF4-FFF2-40B4-BE49-F238E27FC236}">
                <a16:creationId xmlns:a16="http://schemas.microsoft.com/office/drawing/2014/main" id="{6C2C0939-E33B-73AB-04C3-B620672B5CB1}"/>
              </a:ext>
            </a:extLst>
          </p:cNvPr>
          <p:cNvGraphicFramePr>
            <a:graphicFrameLocks noGrp="1"/>
          </p:cNvGraphicFramePr>
          <p:nvPr>
            <p:ph idx="1"/>
          </p:nvPr>
        </p:nvGraphicFramePr>
        <p:xfrm>
          <a:off x="431800" y="1050925"/>
          <a:ext cx="11468100" cy="5413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359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C9DA5-2982-A5A6-ADE8-B576694CE10F}"/>
              </a:ext>
            </a:extLst>
          </p:cNvPr>
          <p:cNvSpPr>
            <a:spLocks noGrp="1"/>
          </p:cNvSpPr>
          <p:nvPr>
            <p:ph type="title"/>
          </p:nvPr>
        </p:nvSpPr>
        <p:spPr/>
        <p:txBody>
          <a:bodyPr/>
          <a:lstStyle/>
          <a:p>
            <a:r>
              <a:rPr lang="en-US" dirty="0"/>
              <a:t>Data Visualization with SQL</a:t>
            </a:r>
          </a:p>
        </p:txBody>
      </p:sp>
      <p:sp>
        <p:nvSpPr>
          <p:cNvPr id="3" name="Content Placeholder 2">
            <a:extLst>
              <a:ext uri="{FF2B5EF4-FFF2-40B4-BE49-F238E27FC236}">
                <a16:creationId xmlns:a16="http://schemas.microsoft.com/office/drawing/2014/main" id="{D0ABBDDB-51B4-CE34-588A-8BEB9D8E00B3}"/>
              </a:ext>
            </a:extLst>
          </p:cNvPr>
          <p:cNvSpPr>
            <a:spLocks noGrp="1"/>
          </p:cNvSpPr>
          <p:nvPr>
            <p:ph idx="1"/>
          </p:nvPr>
        </p:nvSpPr>
        <p:spPr/>
        <p:txBody>
          <a:bodyPr/>
          <a:lstStyle/>
          <a:p>
            <a:r>
              <a:rPr lang="en-US" dirty="0"/>
              <a:t>Pictures (Screenshots) &amp; Insights</a:t>
            </a:r>
          </a:p>
        </p:txBody>
      </p:sp>
    </p:spTree>
    <p:extLst>
      <p:ext uri="{BB962C8B-B14F-4D97-AF65-F5344CB8AC3E}">
        <p14:creationId xmlns:p14="http://schemas.microsoft.com/office/powerpoint/2010/main" val="3201497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EDC0AC-E583-8F71-625D-686B91A61F4F}"/>
              </a:ext>
            </a:extLst>
          </p:cNvPr>
          <p:cNvSpPr>
            <a:spLocks noGrp="1"/>
          </p:cNvSpPr>
          <p:nvPr>
            <p:ph type="title"/>
          </p:nvPr>
        </p:nvSpPr>
        <p:spPr>
          <a:xfrm>
            <a:off x="838200" y="1"/>
            <a:ext cx="10515600" cy="838200"/>
          </a:xfrm>
        </p:spPr>
        <p:txBody>
          <a:bodyPr/>
          <a:lstStyle/>
          <a:p>
            <a:pPr algn="ctr"/>
            <a:r>
              <a:rPr lang="en-US" b="1">
                <a:latin typeface="+mn-lt"/>
              </a:rPr>
              <a:t>Data Analysis with Tableau</a:t>
            </a:r>
            <a:endParaRPr lang="en-US" dirty="0"/>
          </a:p>
        </p:txBody>
      </p:sp>
      <p:sp>
        <p:nvSpPr>
          <p:cNvPr id="3" name="Content Placeholder 2">
            <a:extLst>
              <a:ext uri="{FF2B5EF4-FFF2-40B4-BE49-F238E27FC236}">
                <a16:creationId xmlns:a16="http://schemas.microsoft.com/office/drawing/2014/main" id="{7CECB269-76E2-8382-64C1-3E2BA2657B53}"/>
              </a:ext>
            </a:extLst>
          </p:cNvPr>
          <p:cNvSpPr>
            <a:spLocks noGrp="1"/>
          </p:cNvSpPr>
          <p:nvPr>
            <p:ph sz="half" idx="1"/>
          </p:nvPr>
        </p:nvSpPr>
        <p:spPr>
          <a:xfrm>
            <a:off x="0" y="669924"/>
            <a:ext cx="12192000" cy="6188075"/>
          </a:xfrm>
        </p:spPr>
        <p:txBody>
          <a:bodyPr numCol="3">
            <a:normAutofit/>
          </a:bodyPr>
          <a:lstStyle/>
          <a:p>
            <a:pPr marL="0" indent="0" algn="just">
              <a:lnSpc>
                <a:spcPct val="100000"/>
              </a:lnSpc>
              <a:buNone/>
            </a:pPr>
            <a:r>
              <a:rPr lang="en-IN" sz="1100" b="1" i="0" dirty="0">
                <a:solidFill>
                  <a:srgbClr val="0D0D0D"/>
                </a:solidFill>
                <a:effectLst/>
              </a:rPr>
              <a:t>1. Connect to Data Sources:</a:t>
            </a:r>
            <a:endParaRPr lang="en-IN" sz="1100" b="0" i="0" dirty="0">
              <a:solidFill>
                <a:srgbClr val="0D0D0D"/>
              </a:solidFill>
              <a:effectLst/>
            </a:endParaRPr>
          </a:p>
          <a:p>
            <a:pPr algn="just">
              <a:lnSpc>
                <a:spcPct val="100000"/>
              </a:lnSpc>
              <a:buFont typeface="Arial" panose="020B0604020202020204" pitchFamily="34" charset="0"/>
              <a:buChar char="•"/>
            </a:pPr>
            <a:r>
              <a:rPr lang="en-IN" sz="1100" b="0" i="0" dirty="0">
                <a:solidFill>
                  <a:srgbClr val="0D0D0D"/>
                </a:solidFill>
                <a:effectLst/>
              </a:rPr>
              <a:t>Launch Tableau Desktop and connect to your data source(s) by clicking on the appropriate connector (e.g., Excel, SQL Server, Google Analytics).</a:t>
            </a:r>
          </a:p>
          <a:p>
            <a:pPr algn="just">
              <a:lnSpc>
                <a:spcPct val="100000"/>
              </a:lnSpc>
              <a:buFont typeface="Arial" panose="020B0604020202020204" pitchFamily="34" charset="0"/>
              <a:buChar char="•"/>
            </a:pPr>
            <a:r>
              <a:rPr lang="en-IN" sz="1100" b="0" i="0" dirty="0">
                <a:solidFill>
                  <a:srgbClr val="0D0D0D"/>
                </a:solidFill>
                <a:effectLst/>
              </a:rPr>
              <a:t>Follow the prompts to authenticate and select the specific data tables or sheets you want to use in your visualization.</a:t>
            </a:r>
          </a:p>
          <a:p>
            <a:pPr marL="0" indent="0" algn="just">
              <a:lnSpc>
                <a:spcPct val="100000"/>
              </a:lnSpc>
              <a:buNone/>
            </a:pPr>
            <a:r>
              <a:rPr lang="en-IN" sz="1100" b="1" i="0" dirty="0">
                <a:solidFill>
                  <a:srgbClr val="0D0D0D"/>
                </a:solidFill>
                <a:effectLst/>
              </a:rPr>
              <a:t>2. Create Visualizations:</a:t>
            </a:r>
            <a:endParaRPr lang="en-IN" sz="1100" b="0" i="0" dirty="0">
              <a:solidFill>
                <a:srgbClr val="0D0D0D"/>
              </a:solidFill>
              <a:effectLst/>
            </a:endParaRPr>
          </a:p>
          <a:p>
            <a:pPr algn="just">
              <a:lnSpc>
                <a:spcPct val="100000"/>
              </a:lnSpc>
              <a:buFont typeface="Arial" panose="020B0604020202020204" pitchFamily="34" charset="0"/>
              <a:buChar char="•"/>
            </a:pPr>
            <a:r>
              <a:rPr lang="en-IN" sz="1100" b="0" i="0" dirty="0">
                <a:solidFill>
                  <a:srgbClr val="0D0D0D"/>
                </a:solidFill>
                <a:effectLst/>
              </a:rPr>
              <a:t>Drag and drop fields from your data source onto the shelves in the Tableau workspace to create visualizations.</a:t>
            </a:r>
          </a:p>
          <a:p>
            <a:pPr algn="just">
              <a:lnSpc>
                <a:spcPct val="100000"/>
              </a:lnSpc>
              <a:buFont typeface="Arial" panose="020B0604020202020204" pitchFamily="34" charset="0"/>
              <a:buChar char="•"/>
            </a:pPr>
            <a:r>
              <a:rPr lang="en-IN" sz="1100" b="0" i="0" dirty="0">
                <a:solidFill>
                  <a:srgbClr val="0D0D0D"/>
                </a:solidFill>
                <a:effectLst/>
              </a:rPr>
              <a:t>Choose the appropriate visualization type for your data, such as bar charts, line charts, scatter plots, maps, or heatmaps.</a:t>
            </a:r>
          </a:p>
          <a:p>
            <a:pPr algn="just">
              <a:lnSpc>
                <a:spcPct val="100000"/>
              </a:lnSpc>
              <a:buFont typeface="Arial" panose="020B0604020202020204" pitchFamily="34" charset="0"/>
              <a:buChar char="•"/>
            </a:pPr>
            <a:r>
              <a:rPr lang="en-IN" sz="1100" b="0" i="0" dirty="0">
                <a:solidFill>
                  <a:srgbClr val="0D0D0D"/>
                </a:solidFill>
                <a:effectLst/>
              </a:rPr>
              <a:t>Customize the visualizations by adjusting colors, sizes, labels, tooltips, and other formatting options to enhance readability and clarity.</a:t>
            </a:r>
          </a:p>
          <a:p>
            <a:pPr marL="0" indent="0" algn="just">
              <a:lnSpc>
                <a:spcPct val="100000"/>
              </a:lnSpc>
              <a:buNone/>
            </a:pPr>
            <a:r>
              <a:rPr lang="en-IN" sz="1100" b="1" i="0" dirty="0">
                <a:solidFill>
                  <a:srgbClr val="0D0D0D"/>
                </a:solidFill>
                <a:effectLst/>
              </a:rPr>
              <a:t>3. Add Interactivity:</a:t>
            </a:r>
            <a:endParaRPr lang="en-IN" sz="1100" b="0" i="0" dirty="0">
              <a:solidFill>
                <a:srgbClr val="0D0D0D"/>
              </a:solidFill>
              <a:effectLst/>
            </a:endParaRPr>
          </a:p>
          <a:p>
            <a:pPr algn="just">
              <a:lnSpc>
                <a:spcPct val="100000"/>
              </a:lnSpc>
              <a:buFont typeface="Arial" panose="020B0604020202020204" pitchFamily="34" charset="0"/>
              <a:buChar char="•"/>
            </a:pPr>
            <a:r>
              <a:rPr lang="en-IN" sz="1100" b="0" i="0" dirty="0">
                <a:solidFill>
                  <a:srgbClr val="0D0D0D"/>
                </a:solidFill>
                <a:effectLst/>
              </a:rPr>
              <a:t>Enhance your visualizations with interactive features to enable users to explore and analyze data dynamically.</a:t>
            </a:r>
          </a:p>
          <a:p>
            <a:pPr algn="just">
              <a:lnSpc>
                <a:spcPct val="100000"/>
              </a:lnSpc>
              <a:buFont typeface="Arial" panose="020B0604020202020204" pitchFamily="34" charset="0"/>
              <a:buChar char="•"/>
            </a:pPr>
            <a:r>
              <a:rPr lang="en-IN" sz="1100" b="0" i="0" dirty="0">
                <a:solidFill>
                  <a:srgbClr val="0D0D0D"/>
                </a:solidFill>
                <a:effectLst/>
              </a:rPr>
              <a:t>Add filters, parameters, and actions to allow users to interact with the visualizations, drill down into details, and focus on specific subsets of data.</a:t>
            </a:r>
          </a:p>
          <a:p>
            <a:pPr algn="just">
              <a:lnSpc>
                <a:spcPct val="100000"/>
              </a:lnSpc>
              <a:buFont typeface="Arial" panose="020B0604020202020204" pitchFamily="34" charset="0"/>
              <a:buChar char="•"/>
            </a:pPr>
            <a:r>
              <a:rPr lang="en-IN" sz="1100" b="0" i="0" dirty="0">
                <a:solidFill>
                  <a:srgbClr val="0D0D0D"/>
                </a:solidFill>
                <a:effectLst/>
              </a:rPr>
              <a:t>Use dashboard actions to create interactivity between different visualizations on the dashboard, such as highlighting data points or filtering other visualizations based on user selections.</a:t>
            </a:r>
          </a:p>
          <a:p>
            <a:pPr marL="0" indent="0" algn="just">
              <a:lnSpc>
                <a:spcPct val="100000"/>
              </a:lnSpc>
              <a:buNone/>
            </a:pPr>
            <a:r>
              <a:rPr lang="en-IN" sz="1100" b="1" i="0" dirty="0">
                <a:solidFill>
                  <a:srgbClr val="0D0D0D"/>
                </a:solidFill>
                <a:effectLst/>
              </a:rPr>
              <a:t>4. Design Dashboards:</a:t>
            </a:r>
            <a:endParaRPr lang="en-IN" sz="1100" b="0" i="0" dirty="0">
              <a:solidFill>
                <a:srgbClr val="0D0D0D"/>
              </a:solidFill>
              <a:effectLst/>
            </a:endParaRPr>
          </a:p>
          <a:p>
            <a:pPr algn="just">
              <a:lnSpc>
                <a:spcPct val="100000"/>
              </a:lnSpc>
              <a:buFont typeface="Arial" panose="020B0604020202020204" pitchFamily="34" charset="0"/>
              <a:buChar char="•"/>
            </a:pPr>
            <a:r>
              <a:rPr lang="en-IN" sz="1100" b="0" i="0" dirty="0">
                <a:solidFill>
                  <a:srgbClr val="0D0D0D"/>
                </a:solidFill>
                <a:effectLst/>
              </a:rPr>
              <a:t>Navigate to the Dashboard tab in Tableau to start designing your dashboard.</a:t>
            </a:r>
          </a:p>
          <a:p>
            <a:pPr algn="just">
              <a:lnSpc>
                <a:spcPct val="100000"/>
              </a:lnSpc>
              <a:buFont typeface="Arial" panose="020B0604020202020204" pitchFamily="34" charset="0"/>
              <a:buChar char="•"/>
            </a:pPr>
            <a:r>
              <a:rPr lang="en-IN" sz="1100" b="0" i="0" dirty="0">
                <a:solidFill>
                  <a:srgbClr val="0D0D0D"/>
                </a:solidFill>
                <a:effectLst/>
              </a:rPr>
              <a:t>Drag visualizations from the Sheets pane onto the dashboard canvas to create tiles.</a:t>
            </a:r>
          </a:p>
          <a:p>
            <a:pPr algn="just">
              <a:lnSpc>
                <a:spcPct val="100000"/>
              </a:lnSpc>
              <a:buFont typeface="Arial" panose="020B0604020202020204" pitchFamily="34" charset="0"/>
              <a:buChar char="•"/>
            </a:pPr>
            <a:r>
              <a:rPr lang="en-IN" sz="1100" b="0" i="0" dirty="0">
                <a:solidFill>
                  <a:srgbClr val="0D0D0D"/>
                </a:solidFill>
                <a:effectLst/>
              </a:rPr>
              <a:t>Arrange and resize the tiles as needed to create a visually appealing layout for your dashboard.</a:t>
            </a:r>
          </a:p>
          <a:p>
            <a:pPr algn="just">
              <a:lnSpc>
                <a:spcPct val="100000"/>
              </a:lnSpc>
              <a:buFont typeface="Arial" panose="020B0604020202020204" pitchFamily="34" charset="0"/>
              <a:buChar char="•"/>
            </a:pPr>
            <a:r>
              <a:rPr lang="en-IN" sz="1100" b="0" i="0" dirty="0">
                <a:solidFill>
                  <a:srgbClr val="0D0D0D"/>
                </a:solidFill>
                <a:effectLst/>
              </a:rPr>
              <a:t>Add text boxes, images, shapes, and other elements to provide context and additional information.</a:t>
            </a:r>
          </a:p>
          <a:p>
            <a:pPr algn="just">
              <a:lnSpc>
                <a:spcPct val="100000"/>
              </a:lnSpc>
              <a:buFont typeface="Arial" panose="020B0604020202020204" pitchFamily="34" charset="0"/>
              <a:buChar char="•"/>
            </a:pPr>
            <a:r>
              <a:rPr lang="en-IN" sz="1100" b="0" i="0" dirty="0">
                <a:solidFill>
                  <a:srgbClr val="0D0D0D"/>
                </a:solidFill>
                <a:effectLst/>
              </a:rPr>
              <a:t>Use dashboard objects such as horizontal and vertical layouts, tiled containers, and floating objects to organize visualizations and elements on the dashboard canvas.</a:t>
            </a:r>
          </a:p>
          <a:p>
            <a:pPr marL="0" indent="0" algn="just">
              <a:lnSpc>
                <a:spcPct val="100000"/>
              </a:lnSpc>
              <a:buNone/>
            </a:pPr>
            <a:r>
              <a:rPr lang="en-IN" sz="1100" b="1" i="0" dirty="0">
                <a:solidFill>
                  <a:srgbClr val="0D0D0D"/>
                </a:solidFill>
                <a:effectLst/>
              </a:rPr>
              <a:t>5. Customize Dashboard Layout:</a:t>
            </a:r>
            <a:endParaRPr lang="en-IN" sz="1100" b="0" i="0" dirty="0">
              <a:solidFill>
                <a:srgbClr val="0D0D0D"/>
              </a:solidFill>
              <a:effectLst/>
            </a:endParaRPr>
          </a:p>
          <a:p>
            <a:pPr algn="just">
              <a:lnSpc>
                <a:spcPct val="100000"/>
              </a:lnSpc>
              <a:buFont typeface="Arial" panose="020B0604020202020204" pitchFamily="34" charset="0"/>
              <a:buChar char="•"/>
            </a:pPr>
            <a:r>
              <a:rPr lang="en-IN" sz="1100" b="0" i="0" dirty="0">
                <a:solidFill>
                  <a:srgbClr val="0D0D0D"/>
                </a:solidFill>
                <a:effectLst/>
              </a:rPr>
              <a:t>Customize the layout of your dashboard by adding containers, blank objects, and padding to control the spacing and alignment of visualizations.</a:t>
            </a:r>
          </a:p>
          <a:p>
            <a:pPr marL="0" indent="0" algn="just">
              <a:lnSpc>
                <a:spcPct val="100000"/>
              </a:lnSpc>
              <a:buNone/>
            </a:pPr>
            <a:r>
              <a:rPr lang="en-IN" sz="1100" b="1" dirty="0">
                <a:solidFill>
                  <a:srgbClr val="0D0D0D"/>
                </a:solidFill>
              </a:rPr>
              <a:t>6. </a:t>
            </a:r>
            <a:r>
              <a:rPr lang="en-IN" sz="1100" b="1" i="0" dirty="0">
                <a:solidFill>
                  <a:srgbClr val="0D0D0D"/>
                </a:solidFill>
                <a:effectLst/>
              </a:rPr>
              <a:t>Add Interactivity to Dashboards:</a:t>
            </a:r>
            <a:endParaRPr lang="en-IN" sz="1100" b="0" i="0" dirty="0">
              <a:solidFill>
                <a:srgbClr val="0D0D0D"/>
              </a:solidFill>
              <a:effectLst/>
            </a:endParaRPr>
          </a:p>
          <a:p>
            <a:pPr algn="just">
              <a:lnSpc>
                <a:spcPct val="100000"/>
              </a:lnSpc>
              <a:buFont typeface="Arial" panose="020B0604020202020204" pitchFamily="34" charset="0"/>
              <a:buChar char="•"/>
            </a:pPr>
            <a:r>
              <a:rPr lang="en-IN" sz="1100" b="0" i="0" dirty="0">
                <a:solidFill>
                  <a:srgbClr val="0D0D0D"/>
                </a:solidFill>
                <a:effectLst/>
              </a:rPr>
              <a:t>Configure dashboard actions to create interactive features that allow users to navigate between different views, filter data dynamically, and drill down into details.</a:t>
            </a:r>
          </a:p>
          <a:p>
            <a:pPr algn="just">
              <a:lnSpc>
                <a:spcPct val="100000"/>
              </a:lnSpc>
              <a:buFont typeface="Arial" panose="020B0604020202020204" pitchFamily="34" charset="0"/>
              <a:buChar char="•"/>
            </a:pPr>
            <a:r>
              <a:rPr lang="en-IN" sz="1100" b="0" i="0" dirty="0">
                <a:solidFill>
                  <a:srgbClr val="0D0D0D"/>
                </a:solidFill>
                <a:effectLst/>
              </a:rPr>
              <a:t>Define how each visualization on the dashboard responds to user interactions, such as highlighting data points, filtering other visualizations, or navigating to other dashboards.</a:t>
            </a:r>
          </a:p>
          <a:p>
            <a:pPr marL="0" indent="0" algn="just">
              <a:lnSpc>
                <a:spcPct val="100000"/>
              </a:lnSpc>
              <a:buNone/>
            </a:pPr>
            <a:r>
              <a:rPr lang="en-IN" sz="1100" b="1" i="0" dirty="0">
                <a:solidFill>
                  <a:srgbClr val="0D0D0D"/>
                </a:solidFill>
                <a:effectLst/>
              </a:rPr>
              <a:t>7. Format and Style Dashboards:</a:t>
            </a:r>
            <a:endParaRPr lang="en-IN" sz="1100" b="0" i="0" dirty="0">
              <a:solidFill>
                <a:srgbClr val="0D0D0D"/>
              </a:solidFill>
              <a:effectLst/>
            </a:endParaRPr>
          </a:p>
          <a:p>
            <a:pPr algn="just">
              <a:lnSpc>
                <a:spcPct val="100000"/>
              </a:lnSpc>
              <a:buFont typeface="Arial" panose="020B0604020202020204" pitchFamily="34" charset="0"/>
              <a:buChar char="•"/>
            </a:pPr>
            <a:r>
              <a:rPr lang="en-IN" sz="1100" b="0" i="0" dirty="0">
                <a:solidFill>
                  <a:srgbClr val="0D0D0D"/>
                </a:solidFill>
                <a:effectLst/>
              </a:rPr>
              <a:t>Format and style your dashboard to enhance its visual appeal and usability.</a:t>
            </a:r>
          </a:p>
          <a:p>
            <a:pPr algn="just">
              <a:lnSpc>
                <a:spcPct val="100000"/>
              </a:lnSpc>
              <a:buFont typeface="Arial" panose="020B0604020202020204" pitchFamily="34" charset="0"/>
              <a:buChar char="•"/>
            </a:pPr>
            <a:r>
              <a:rPr lang="en-IN" sz="1100" b="0" i="0" dirty="0">
                <a:solidFill>
                  <a:srgbClr val="0D0D0D"/>
                </a:solidFill>
                <a:effectLst/>
              </a:rPr>
              <a:t>Customize the background color, borders, and shading of the dashboard canvas.</a:t>
            </a:r>
          </a:p>
          <a:p>
            <a:pPr algn="just">
              <a:lnSpc>
                <a:spcPct val="100000"/>
              </a:lnSpc>
              <a:buFont typeface="Arial" panose="020B0604020202020204" pitchFamily="34" charset="0"/>
              <a:buChar char="•"/>
            </a:pPr>
            <a:r>
              <a:rPr lang="en-IN" sz="1100" b="0" i="0" dirty="0">
                <a:solidFill>
                  <a:srgbClr val="0D0D0D"/>
                </a:solidFill>
                <a:effectLst/>
              </a:rPr>
              <a:t>Use themes, color palettes, and fonts to maintain consistency and branding across the dashboard.</a:t>
            </a:r>
          </a:p>
          <a:p>
            <a:pPr marL="0" indent="0" algn="just">
              <a:lnSpc>
                <a:spcPct val="100000"/>
              </a:lnSpc>
              <a:buNone/>
            </a:pPr>
            <a:r>
              <a:rPr lang="en-IN" sz="1100" b="1" i="0" dirty="0">
                <a:solidFill>
                  <a:srgbClr val="0D0D0D"/>
                </a:solidFill>
                <a:effectLst/>
              </a:rPr>
              <a:t>8. Test and Iterate:</a:t>
            </a:r>
            <a:endParaRPr lang="en-IN" sz="1100" b="0" i="0" dirty="0">
              <a:solidFill>
                <a:srgbClr val="0D0D0D"/>
              </a:solidFill>
              <a:effectLst/>
            </a:endParaRPr>
          </a:p>
          <a:p>
            <a:pPr algn="just">
              <a:lnSpc>
                <a:spcPct val="100000"/>
              </a:lnSpc>
              <a:buFont typeface="Arial" panose="020B0604020202020204" pitchFamily="34" charset="0"/>
              <a:buChar char="•"/>
            </a:pPr>
            <a:r>
              <a:rPr lang="en-IN" sz="1100" b="0" i="0" dirty="0">
                <a:solidFill>
                  <a:srgbClr val="0D0D0D"/>
                </a:solidFill>
                <a:effectLst/>
              </a:rPr>
              <a:t>Test your interactive visualizations and dashboards to ensure that they function as intended and provide a seamless user experience.</a:t>
            </a:r>
          </a:p>
          <a:p>
            <a:pPr algn="just">
              <a:lnSpc>
                <a:spcPct val="100000"/>
              </a:lnSpc>
              <a:buFont typeface="Arial" panose="020B0604020202020204" pitchFamily="34" charset="0"/>
              <a:buChar char="•"/>
            </a:pPr>
            <a:r>
              <a:rPr lang="en-IN" sz="1100" b="0" i="0" dirty="0">
                <a:solidFill>
                  <a:srgbClr val="0D0D0D"/>
                </a:solidFill>
                <a:effectLst/>
              </a:rPr>
              <a:t>Solicit feedback from users and stakeholders and iterate on the design based on their input and suggestions.</a:t>
            </a:r>
          </a:p>
          <a:p>
            <a:pPr marL="0" indent="0" algn="just">
              <a:lnSpc>
                <a:spcPct val="100000"/>
              </a:lnSpc>
              <a:buNone/>
            </a:pPr>
            <a:r>
              <a:rPr lang="en-IN" sz="1100" b="1" i="0" dirty="0">
                <a:solidFill>
                  <a:srgbClr val="0D0D0D"/>
                </a:solidFill>
                <a:effectLst/>
              </a:rPr>
              <a:t>9. Publish and Share:</a:t>
            </a:r>
            <a:endParaRPr lang="en-IN" sz="1100" b="0" i="0" dirty="0">
              <a:solidFill>
                <a:srgbClr val="0D0D0D"/>
              </a:solidFill>
              <a:effectLst/>
            </a:endParaRPr>
          </a:p>
          <a:p>
            <a:pPr algn="just">
              <a:lnSpc>
                <a:spcPct val="100000"/>
              </a:lnSpc>
              <a:buFont typeface="Arial" panose="020B0604020202020204" pitchFamily="34" charset="0"/>
              <a:buChar char="•"/>
            </a:pPr>
            <a:r>
              <a:rPr lang="en-IN" sz="1100" b="0" i="0" dirty="0">
                <a:solidFill>
                  <a:srgbClr val="0D0D0D"/>
                </a:solidFill>
                <a:effectLst/>
              </a:rPr>
              <a:t>Once you're satisfied with your interactive dashboards, publish them to Tableau Server or Tableau Online to share them with colleagues and stakeholders.</a:t>
            </a:r>
          </a:p>
          <a:p>
            <a:pPr algn="just">
              <a:lnSpc>
                <a:spcPct val="100000"/>
              </a:lnSpc>
              <a:buFont typeface="Arial" panose="020B0604020202020204" pitchFamily="34" charset="0"/>
              <a:buChar char="•"/>
            </a:pPr>
            <a:r>
              <a:rPr lang="en-IN" sz="1100" b="0" i="0" dirty="0">
                <a:solidFill>
                  <a:srgbClr val="0D0D0D"/>
                </a:solidFill>
                <a:effectLst/>
              </a:rPr>
              <a:t>Grant access permissions to authorized users to view or edit the dashboards and specify any additional security settings as needed.</a:t>
            </a:r>
          </a:p>
          <a:p>
            <a:pPr algn="just">
              <a:lnSpc>
                <a:spcPct val="100000"/>
              </a:lnSpc>
              <a:buFont typeface="Arial" panose="020B0604020202020204" pitchFamily="34" charset="0"/>
              <a:buChar char="•"/>
            </a:pPr>
            <a:r>
              <a:rPr lang="en-IN" sz="1100" b="0" i="0" dirty="0">
                <a:solidFill>
                  <a:srgbClr val="0D0D0D"/>
                </a:solidFill>
                <a:effectLst/>
              </a:rPr>
              <a:t>Share dashboard links, embed dashboards in websites or applications, or export dashboards as image files or PDFs for wider distribution.</a:t>
            </a:r>
          </a:p>
          <a:p>
            <a:pPr algn="just">
              <a:lnSpc>
                <a:spcPct val="100000"/>
              </a:lnSpc>
              <a:buFont typeface="Arial" panose="020B0604020202020204" pitchFamily="34" charset="0"/>
              <a:buChar char="•"/>
            </a:pPr>
            <a:endParaRPr lang="en-IN" sz="1100" b="0" i="0" dirty="0">
              <a:solidFill>
                <a:srgbClr val="0D0D0D"/>
              </a:solidFill>
              <a:effectLst/>
            </a:endParaRPr>
          </a:p>
        </p:txBody>
      </p:sp>
    </p:spTree>
    <p:extLst>
      <p:ext uri="{BB962C8B-B14F-4D97-AF65-F5344CB8AC3E}">
        <p14:creationId xmlns:p14="http://schemas.microsoft.com/office/powerpoint/2010/main" val="2883645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4" name="Group 13">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6"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8"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9"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9"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1"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2"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3"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4"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5"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6"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7"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9"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0"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1"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2"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3"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44"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1"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2"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3"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4"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5"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56"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7"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8"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9"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0"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1"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2"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3"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4"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5"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6"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7"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8"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grpSp>
        <p:nvGrpSpPr>
          <p:cNvPr id="70" name="Group 69">
            <a:extLst>
              <a:ext uri="{FF2B5EF4-FFF2-40B4-BE49-F238E27FC236}">
                <a16:creationId xmlns:a16="http://schemas.microsoft.com/office/drawing/2014/main" id="{1351B104-9B78-4A2B-B970-FA8ABE1CE1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1" name="Rectangle 70">
              <a:extLst>
                <a:ext uri="{FF2B5EF4-FFF2-40B4-BE49-F238E27FC236}">
                  <a16:creationId xmlns:a16="http://schemas.microsoft.com/office/drawing/2014/main" id="{3A130E84-D02F-40FB-9BEB-520239271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2">
              <a:extLst>
                <a:ext uri="{FF2B5EF4-FFF2-40B4-BE49-F238E27FC236}">
                  <a16:creationId xmlns:a16="http://schemas.microsoft.com/office/drawing/2014/main" id="{5E142BFD-7D75-4518-BBDF-27C00AB4BC7F}"/>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5" name="Title 4">
            <a:extLst>
              <a:ext uri="{FF2B5EF4-FFF2-40B4-BE49-F238E27FC236}">
                <a16:creationId xmlns:a16="http://schemas.microsoft.com/office/drawing/2014/main" id="{8EE75B57-CDBF-9A62-7B8B-5B96591C4BCA}"/>
              </a:ext>
            </a:extLst>
          </p:cNvPr>
          <p:cNvSpPr>
            <a:spLocks noGrp="1"/>
          </p:cNvSpPr>
          <p:nvPr>
            <p:ph type="title"/>
          </p:nvPr>
        </p:nvSpPr>
        <p:spPr>
          <a:xfrm>
            <a:off x="6615112" y="1122363"/>
            <a:ext cx="4052887" cy="2387600"/>
          </a:xfrm>
        </p:spPr>
        <p:txBody>
          <a:bodyPr vert="horz" lIns="91440" tIns="45720" rIns="91440" bIns="45720" rtlCol="0" anchor="b">
            <a:normAutofit/>
          </a:bodyPr>
          <a:lstStyle/>
          <a:p>
            <a:r>
              <a:rPr lang="en-US" sz="4800"/>
              <a:t>Data Visualization with Tableau</a:t>
            </a:r>
          </a:p>
        </p:txBody>
      </p:sp>
      <p:sp>
        <p:nvSpPr>
          <p:cNvPr id="6" name="Content Placeholder 5">
            <a:extLst>
              <a:ext uri="{FF2B5EF4-FFF2-40B4-BE49-F238E27FC236}">
                <a16:creationId xmlns:a16="http://schemas.microsoft.com/office/drawing/2014/main" id="{FEFD0C2F-20A6-558D-D18D-8793FA790E44}"/>
              </a:ext>
            </a:extLst>
          </p:cNvPr>
          <p:cNvSpPr>
            <a:spLocks noGrp="1"/>
          </p:cNvSpPr>
          <p:nvPr>
            <p:ph idx="1"/>
          </p:nvPr>
        </p:nvSpPr>
        <p:spPr>
          <a:xfrm>
            <a:off x="6585702" y="3602038"/>
            <a:ext cx="4082297" cy="1655762"/>
          </a:xfrm>
        </p:spPr>
        <p:txBody>
          <a:bodyPr vert="horz" lIns="91440" tIns="45720" rIns="91440" bIns="45720" rtlCol="0">
            <a:normAutofit/>
          </a:bodyPr>
          <a:lstStyle/>
          <a:p>
            <a:pPr marL="0" indent="0">
              <a:buNone/>
            </a:pPr>
            <a:r>
              <a:rPr lang="en-US" sz="2000" cap="all">
                <a:solidFill>
                  <a:schemeClr val="tx2"/>
                </a:solidFill>
              </a:rPr>
              <a:t>Pictures (Screenshots) &amp; Insights</a:t>
            </a:r>
          </a:p>
        </p:txBody>
      </p:sp>
      <p:grpSp>
        <p:nvGrpSpPr>
          <p:cNvPr id="74" name="Group 73">
            <a:extLst>
              <a:ext uri="{FF2B5EF4-FFF2-40B4-BE49-F238E27FC236}">
                <a16:creationId xmlns:a16="http://schemas.microsoft.com/office/drawing/2014/main" id="{D4116A08-770E-4DC3-AAB6-E3E8E6CEC8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5" name="Rectangle 5">
              <a:extLst>
                <a:ext uri="{FF2B5EF4-FFF2-40B4-BE49-F238E27FC236}">
                  <a16:creationId xmlns:a16="http://schemas.microsoft.com/office/drawing/2014/main" id="{6ADECFB2-F615-49A9-A242-A3D04CADB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76" name="Freeform 6">
              <a:extLst>
                <a:ext uri="{FF2B5EF4-FFF2-40B4-BE49-F238E27FC236}">
                  <a16:creationId xmlns:a16="http://schemas.microsoft.com/office/drawing/2014/main" id="{8E1F3AC6-5FF1-401B-91E4-180D1D356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7" name="Freeform 7">
              <a:extLst>
                <a:ext uri="{FF2B5EF4-FFF2-40B4-BE49-F238E27FC236}">
                  <a16:creationId xmlns:a16="http://schemas.microsoft.com/office/drawing/2014/main" id="{72BC7A9D-387B-4877-B8E6-E8ABA6B265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8" name="Rectangle 8">
              <a:extLst>
                <a:ext uri="{FF2B5EF4-FFF2-40B4-BE49-F238E27FC236}">
                  <a16:creationId xmlns:a16="http://schemas.microsoft.com/office/drawing/2014/main" id="{9114560A-27D6-469D-992E-33A55B40BA0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79" name="Freeform 9">
              <a:extLst>
                <a:ext uri="{FF2B5EF4-FFF2-40B4-BE49-F238E27FC236}">
                  <a16:creationId xmlns:a16="http://schemas.microsoft.com/office/drawing/2014/main" id="{CBF136EF-7DC2-47D2-974C-70044B5E9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0" name="Freeform 10">
              <a:extLst>
                <a:ext uri="{FF2B5EF4-FFF2-40B4-BE49-F238E27FC236}">
                  <a16:creationId xmlns:a16="http://schemas.microsoft.com/office/drawing/2014/main" id="{6B03084D-F566-41C4-BE37-870FB5A0D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1" name="Freeform 11">
              <a:extLst>
                <a:ext uri="{FF2B5EF4-FFF2-40B4-BE49-F238E27FC236}">
                  <a16:creationId xmlns:a16="http://schemas.microsoft.com/office/drawing/2014/main" id="{049DC21B-8236-4901-9ADD-E3167ABDE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2" name="Freeform 12">
              <a:extLst>
                <a:ext uri="{FF2B5EF4-FFF2-40B4-BE49-F238E27FC236}">
                  <a16:creationId xmlns:a16="http://schemas.microsoft.com/office/drawing/2014/main" id="{304F4FEB-8B5B-45BA-988C-5FBF41059E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3" name="Freeform 13">
              <a:extLst>
                <a:ext uri="{FF2B5EF4-FFF2-40B4-BE49-F238E27FC236}">
                  <a16:creationId xmlns:a16="http://schemas.microsoft.com/office/drawing/2014/main" id="{E88E24C8-3D76-4C2F-84D1-BC3C2AACA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4" name="Freeform 14">
              <a:extLst>
                <a:ext uri="{FF2B5EF4-FFF2-40B4-BE49-F238E27FC236}">
                  <a16:creationId xmlns:a16="http://schemas.microsoft.com/office/drawing/2014/main" id="{91C91468-4F8A-42F1-9505-02D924178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5" name="Freeform 15">
              <a:extLst>
                <a:ext uri="{FF2B5EF4-FFF2-40B4-BE49-F238E27FC236}">
                  <a16:creationId xmlns:a16="http://schemas.microsoft.com/office/drawing/2014/main" id="{C22581B1-C426-4189-85D6-C499D6982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6" name="Freeform 16">
              <a:extLst>
                <a:ext uri="{FF2B5EF4-FFF2-40B4-BE49-F238E27FC236}">
                  <a16:creationId xmlns:a16="http://schemas.microsoft.com/office/drawing/2014/main" id="{29DFD4C4-0517-4A6B-B423-E55582618D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7" name="Freeform 17">
              <a:extLst>
                <a:ext uri="{FF2B5EF4-FFF2-40B4-BE49-F238E27FC236}">
                  <a16:creationId xmlns:a16="http://schemas.microsoft.com/office/drawing/2014/main" id="{7ACD84D3-D09D-4C94-99D5-51713A1D6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8" name="Freeform 18">
              <a:extLst>
                <a:ext uri="{FF2B5EF4-FFF2-40B4-BE49-F238E27FC236}">
                  <a16:creationId xmlns:a16="http://schemas.microsoft.com/office/drawing/2014/main" id="{37C2AEAB-1CC9-4A9A-8303-E1E0C12168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9" name="Freeform 19">
              <a:extLst>
                <a:ext uri="{FF2B5EF4-FFF2-40B4-BE49-F238E27FC236}">
                  <a16:creationId xmlns:a16="http://schemas.microsoft.com/office/drawing/2014/main" id="{20ABD348-58FE-4371-AE12-C66FF8CA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0" name="Freeform 20">
              <a:extLst>
                <a:ext uri="{FF2B5EF4-FFF2-40B4-BE49-F238E27FC236}">
                  <a16:creationId xmlns:a16="http://schemas.microsoft.com/office/drawing/2014/main" id="{408E0FAA-F0C5-4CB1-95FE-D3D96830FC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1" name="Freeform 21">
              <a:extLst>
                <a:ext uri="{FF2B5EF4-FFF2-40B4-BE49-F238E27FC236}">
                  <a16:creationId xmlns:a16="http://schemas.microsoft.com/office/drawing/2014/main" id="{F83C789F-2881-4822-A724-567720953F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2" name="Freeform 22">
              <a:extLst>
                <a:ext uri="{FF2B5EF4-FFF2-40B4-BE49-F238E27FC236}">
                  <a16:creationId xmlns:a16="http://schemas.microsoft.com/office/drawing/2014/main" id="{6B039120-5C84-4A03-9ADD-32EA6E5D44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3" name="Freeform 23">
              <a:extLst>
                <a:ext uri="{FF2B5EF4-FFF2-40B4-BE49-F238E27FC236}">
                  <a16:creationId xmlns:a16="http://schemas.microsoft.com/office/drawing/2014/main" id="{440E956F-26EB-40C6-B500-1A4BB4ABF7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4" name="Freeform 24">
              <a:extLst>
                <a:ext uri="{FF2B5EF4-FFF2-40B4-BE49-F238E27FC236}">
                  <a16:creationId xmlns:a16="http://schemas.microsoft.com/office/drawing/2014/main" id="{D2449A75-05DC-4791-90F1-335CC6732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5" name="Freeform 25">
              <a:extLst>
                <a:ext uri="{FF2B5EF4-FFF2-40B4-BE49-F238E27FC236}">
                  <a16:creationId xmlns:a16="http://schemas.microsoft.com/office/drawing/2014/main" id="{2A0F57CD-8F34-4F1D-BFF3-129352250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6" name="Freeform 26">
              <a:extLst>
                <a:ext uri="{FF2B5EF4-FFF2-40B4-BE49-F238E27FC236}">
                  <a16:creationId xmlns:a16="http://schemas.microsoft.com/office/drawing/2014/main" id="{DB0DDCCE-FA18-4790-8F10-67FC66172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7" name="Freeform 27">
              <a:extLst>
                <a:ext uri="{FF2B5EF4-FFF2-40B4-BE49-F238E27FC236}">
                  <a16:creationId xmlns:a16="http://schemas.microsoft.com/office/drawing/2014/main" id="{750A8178-D049-42D4-BA77-A262FE55F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8" name="Freeform 28">
              <a:extLst>
                <a:ext uri="{FF2B5EF4-FFF2-40B4-BE49-F238E27FC236}">
                  <a16:creationId xmlns:a16="http://schemas.microsoft.com/office/drawing/2014/main" id="{B33B9383-8846-404B-85BE-E43F077379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9" name="Freeform 29">
              <a:extLst>
                <a:ext uri="{FF2B5EF4-FFF2-40B4-BE49-F238E27FC236}">
                  <a16:creationId xmlns:a16="http://schemas.microsoft.com/office/drawing/2014/main" id="{79468103-A660-495B-BFDF-8E7D98A09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0" name="Freeform 30">
              <a:extLst>
                <a:ext uri="{FF2B5EF4-FFF2-40B4-BE49-F238E27FC236}">
                  <a16:creationId xmlns:a16="http://schemas.microsoft.com/office/drawing/2014/main" id="{06F4CC44-94E1-47AF-893C-19C4A4AB40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1" name="Freeform 31">
              <a:extLst>
                <a:ext uri="{FF2B5EF4-FFF2-40B4-BE49-F238E27FC236}">
                  <a16:creationId xmlns:a16="http://schemas.microsoft.com/office/drawing/2014/main" id="{E87F601E-2166-4FAE-AF96-2A1B17E46E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2" name="Freeform 32">
              <a:extLst>
                <a:ext uri="{FF2B5EF4-FFF2-40B4-BE49-F238E27FC236}">
                  <a16:creationId xmlns:a16="http://schemas.microsoft.com/office/drawing/2014/main" id="{DCDE2745-7AA5-416B-AC78-93C6EAE5D4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3" name="Rectangle 33">
              <a:extLst>
                <a:ext uri="{FF2B5EF4-FFF2-40B4-BE49-F238E27FC236}">
                  <a16:creationId xmlns:a16="http://schemas.microsoft.com/office/drawing/2014/main" id="{7D5F7E44-496F-4025-AFD8-7EEC67AC180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04" name="Freeform 34">
              <a:extLst>
                <a:ext uri="{FF2B5EF4-FFF2-40B4-BE49-F238E27FC236}">
                  <a16:creationId xmlns:a16="http://schemas.microsoft.com/office/drawing/2014/main" id="{FA8ED221-FD77-4CD0-A9B9-3F97E40DCD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5" name="Freeform 35">
              <a:extLst>
                <a:ext uri="{FF2B5EF4-FFF2-40B4-BE49-F238E27FC236}">
                  <a16:creationId xmlns:a16="http://schemas.microsoft.com/office/drawing/2014/main" id="{94922F75-95BC-435D-B4BB-BCE65BAC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6" name="Freeform 36">
              <a:extLst>
                <a:ext uri="{FF2B5EF4-FFF2-40B4-BE49-F238E27FC236}">
                  <a16:creationId xmlns:a16="http://schemas.microsoft.com/office/drawing/2014/main" id="{CFB94884-EF28-419D-9147-20B2C9B1A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7" name="Freeform 37">
              <a:extLst>
                <a:ext uri="{FF2B5EF4-FFF2-40B4-BE49-F238E27FC236}">
                  <a16:creationId xmlns:a16="http://schemas.microsoft.com/office/drawing/2014/main" id="{94C72871-F5AC-46D1-97EF-94E4070A7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8" name="Freeform 38">
              <a:extLst>
                <a:ext uri="{FF2B5EF4-FFF2-40B4-BE49-F238E27FC236}">
                  <a16:creationId xmlns:a16="http://schemas.microsoft.com/office/drawing/2014/main" id="{03ED1B15-6247-43B3-BEAE-DB699DE29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9" name="Freeform 39">
              <a:extLst>
                <a:ext uri="{FF2B5EF4-FFF2-40B4-BE49-F238E27FC236}">
                  <a16:creationId xmlns:a16="http://schemas.microsoft.com/office/drawing/2014/main" id="{FA3EA466-B483-4B4A-9FCB-9FFA8E538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0" name="Freeform 40">
              <a:extLst>
                <a:ext uri="{FF2B5EF4-FFF2-40B4-BE49-F238E27FC236}">
                  <a16:creationId xmlns:a16="http://schemas.microsoft.com/office/drawing/2014/main" id="{CCE5E17C-696E-46EB-B70D-5862742169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1" name="Freeform 41">
              <a:extLst>
                <a:ext uri="{FF2B5EF4-FFF2-40B4-BE49-F238E27FC236}">
                  <a16:creationId xmlns:a16="http://schemas.microsoft.com/office/drawing/2014/main" id="{AB6022EC-6D09-4098-9A97-5A911C08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2" name="Freeform 42">
              <a:extLst>
                <a:ext uri="{FF2B5EF4-FFF2-40B4-BE49-F238E27FC236}">
                  <a16:creationId xmlns:a16="http://schemas.microsoft.com/office/drawing/2014/main" id="{7E18073E-1315-4400-ABD9-C34AEAFBFF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3" name="Freeform 43">
              <a:extLst>
                <a:ext uri="{FF2B5EF4-FFF2-40B4-BE49-F238E27FC236}">
                  <a16:creationId xmlns:a16="http://schemas.microsoft.com/office/drawing/2014/main" id="{5510509E-411D-4F1B-BDC6-3E5666896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4" name="Freeform 44">
              <a:extLst>
                <a:ext uri="{FF2B5EF4-FFF2-40B4-BE49-F238E27FC236}">
                  <a16:creationId xmlns:a16="http://schemas.microsoft.com/office/drawing/2014/main" id="{46F1A7E1-EC01-4288-87AE-C3B6434BD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5" name="Rectangle 45">
              <a:extLst>
                <a:ext uri="{FF2B5EF4-FFF2-40B4-BE49-F238E27FC236}">
                  <a16:creationId xmlns:a16="http://schemas.microsoft.com/office/drawing/2014/main" id="{F7BBA432-5463-415B-BA54-3AA2B92D28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16" name="Freeform 46">
              <a:extLst>
                <a:ext uri="{FF2B5EF4-FFF2-40B4-BE49-F238E27FC236}">
                  <a16:creationId xmlns:a16="http://schemas.microsoft.com/office/drawing/2014/main" id="{66E19F01-137B-4A95-9313-CE6F77806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7" name="Freeform 47">
              <a:extLst>
                <a:ext uri="{FF2B5EF4-FFF2-40B4-BE49-F238E27FC236}">
                  <a16:creationId xmlns:a16="http://schemas.microsoft.com/office/drawing/2014/main" id="{38C0AACC-51F2-424F-9988-F3B621941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8" name="Freeform 48">
              <a:extLst>
                <a:ext uri="{FF2B5EF4-FFF2-40B4-BE49-F238E27FC236}">
                  <a16:creationId xmlns:a16="http://schemas.microsoft.com/office/drawing/2014/main" id="{7364A775-01A6-4012-88CF-58FDDBE4C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9" name="Freeform 49">
              <a:extLst>
                <a:ext uri="{FF2B5EF4-FFF2-40B4-BE49-F238E27FC236}">
                  <a16:creationId xmlns:a16="http://schemas.microsoft.com/office/drawing/2014/main" id="{C8C770C5-535A-4F1B-81CA-FD6F32C09A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0" name="Freeform 50">
              <a:extLst>
                <a:ext uri="{FF2B5EF4-FFF2-40B4-BE49-F238E27FC236}">
                  <a16:creationId xmlns:a16="http://schemas.microsoft.com/office/drawing/2014/main" id="{55F9C3EF-BEB8-4836-8DE0-319E54496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1" name="Freeform 51">
              <a:extLst>
                <a:ext uri="{FF2B5EF4-FFF2-40B4-BE49-F238E27FC236}">
                  <a16:creationId xmlns:a16="http://schemas.microsoft.com/office/drawing/2014/main" id="{0976D9A1-85FC-406B-8AEA-AE3C056A4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2" name="Freeform 52">
              <a:extLst>
                <a:ext uri="{FF2B5EF4-FFF2-40B4-BE49-F238E27FC236}">
                  <a16:creationId xmlns:a16="http://schemas.microsoft.com/office/drawing/2014/main" id="{68BC6126-2A3A-4F1D-A565-BEF620660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3" name="Freeform 53">
              <a:extLst>
                <a:ext uri="{FF2B5EF4-FFF2-40B4-BE49-F238E27FC236}">
                  <a16:creationId xmlns:a16="http://schemas.microsoft.com/office/drawing/2014/main" id="{D8C7B98D-F83E-485D-B01D-270242E8F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4" name="Freeform 54">
              <a:extLst>
                <a:ext uri="{FF2B5EF4-FFF2-40B4-BE49-F238E27FC236}">
                  <a16:creationId xmlns:a16="http://schemas.microsoft.com/office/drawing/2014/main" id="{93D5E722-D236-478A-A13F-8FA4141D94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5" name="Freeform 55">
              <a:extLst>
                <a:ext uri="{FF2B5EF4-FFF2-40B4-BE49-F238E27FC236}">
                  <a16:creationId xmlns:a16="http://schemas.microsoft.com/office/drawing/2014/main" id="{ABE1456F-F283-4BD5-A1B9-EF2423B68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6" name="Freeform 56">
              <a:extLst>
                <a:ext uri="{FF2B5EF4-FFF2-40B4-BE49-F238E27FC236}">
                  <a16:creationId xmlns:a16="http://schemas.microsoft.com/office/drawing/2014/main" id="{E4D1AC66-8164-4BBC-89D5-69FE7A4FC2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7" name="Freeform 57">
              <a:extLst>
                <a:ext uri="{FF2B5EF4-FFF2-40B4-BE49-F238E27FC236}">
                  <a16:creationId xmlns:a16="http://schemas.microsoft.com/office/drawing/2014/main" id="{845A8868-488C-447D-979F-7E01B82AC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8" name="Freeform 58">
              <a:extLst>
                <a:ext uri="{FF2B5EF4-FFF2-40B4-BE49-F238E27FC236}">
                  <a16:creationId xmlns:a16="http://schemas.microsoft.com/office/drawing/2014/main" id="{948639B9-9B88-432B-914E-6B70BAEB1D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grpSp>
        <p:nvGrpSpPr>
          <p:cNvPr id="130" name="Group 129">
            <a:extLst>
              <a:ext uri="{FF2B5EF4-FFF2-40B4-BE49-F238E27FC236}">
                <a16:creationId xmlns:a16="http://schemas.microsoft.com/office/drawing/2014/main" id="{77EB1C59-16D1-4C5E-9775-50CB40E022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1" name="Freeform 32">
              <a:extLst>
                <a:ext uri="{FF2B5EF4-FFF2-40B4-BE49-F238E27FC236}">
                  <a16:creationId xmlns:a16="http://schemas.microsoft.com/office/drawing/2014/main" id="{08680D14-7FE7-4522-B5EE-76447F833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2" name="Freeform 33">
              <a:extLst>
                <a:ext uri="{FF2B5EF4-FFF2-40B4-BE49-F238E27FC236}">
                  <a16:creationId xmlns:a16="http://schemas.microsoft.com/office/drawing/2014/main" id="{D82C01B5-EC9C-4883-B130-115321E8B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3" name="Freeform 34">
              <a:extLst>
                <a:ext uri="{FF2B5EF4-FFF2-40B4-BE49-F238E27FC236}">
                  <a16:creationId xmlns:a16="http://schemas.microsoft.com/office/drawing/2014/main" id="{DBBE5E83-362F-4EA7-A96D-0BC830A217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4" name="Freeform 35">
              <a:extLst>
                <a:ext uri="{FF2B5EF4-FFF2-40B4-BE49-F238E27FC236}">
                  <a16:creationId xmlns:a16="http://schemas.microsoft.com/office/drawing/2014/main" id="{3971FE03-8B37-43AF-8842-8D4411C3C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5" name="Freeform 36">
              <a:extLst>
                <a:ext uri="{FF2B5EF4-FFF2-40B4-BE49-F238E27FC236}">
                  <a16:creationId xmlns:a16="http://schemas.microsoft.com/office/drawing/2014/main" id="{8E4E3D41-4CF7-4D15-854A-C4330D390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6" name="Freeform 37">
              <a:extLst>
                <a:ext uri="{FF2B5EF4-FFF2-40B4-BE49-F238E27FC236}">
                  <a16:creationId xmlns:a16="http://schemas.microsoft.com/office/drawing/2014/main" id="{78B649D7-3C5D-462D-B06A-D065135FE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7" name="Freeform 38">
              <a:extLst>
                <a:ext uri="{FF2B5EF4-FFF2-40B4-BE49-F238E27FC236}">
                  <a16:creationId xmlns:a16="http://schemas.microsoft.com/office/drawing/2014/main" id="{7A3DDEF1-D28A-48D9-8E48-B2003DF2EE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8" name="Freeform 39">
              <a:extLst>
                <a:ext uri="{FF2B5EF4-FFF2-40B4-BE49-F238E27FC236}">
                  <a16:creationId xmlns:a16="http://schemas.microsoft.com/office/drawing/2014/main" id="{4A56A02B-D000-45AB-B7DB-E47CA8E77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9" name="Freeform 40">
              <a:extLst>
                <a:ext uri="{FF2B5EF4-FFF2-40B4-BE49-F238E27FC236}">
                  <a16:creationId xmlns:a16="http://schemas.microsoft.com/office/drawing/2014/main" id="{343CE08B-7325-4244-99EA-5E58C982DB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0" name="Rectangle 41">
              <a:extLst>
                <a:ext uri="{FF2B5EF4-FFF2-40B4-BE49-F238E27FC236}">
                  <a16:creationId xmlns:a16="http://schemas.microsoft.com/office/drawing/2014/main" id="{7F08E29E-A67F-410A-A810-7000201BFA8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302498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7ED8C-D917-9EDB-3C3F-7A2E60062529}"/>
              </a:ext>
            </a:extLst>
          </p:cNvPr>
          <p:cNvSpPr>
            <a:spLocks noGrp="1"/>
          </p:cNvSpPr>
          <p:nvPr>
            <p:ph type="title"/>
          </p:nvPr>
        </p:nvSpPr>
        <p:spPr>
          <a:xfrm>
            <a:off x="838200" y="1"/>
            <a:ext cx="10515600" cy="812800"/>
          </a:xfrm>
        </p:spPr>
        <p:txBody>
          <a:bodyPr/>
          <a:lstStyle/>
          <a:p>
            <a:pPr algn="ctr"/>
            <a:r>
              <a:rPr lang="en-US" b="1" dirty="0">
                <a:latin typeface="+mn-lt"/>
              </a:rPr>
              <a:t>Data Analysis with PowerBI</a:t>
            </a:r>
            <a:endParaRPr lang="en-US" dirty="0"/>
          </a:p>
        </p:txBody>
      </p:sp>
      <p:sp>
        <p:nvSpPr>
          <p:cNvPr id="3" name="Content Placeholder 2">
            <a:extLst>
              <a:ext uri="{FF2B5EF4-FFF2-40B4-BE49-F238E27FC236}">
                <a16:creationId xmlns:a16="http://schemas.microsoft.com/office/drawing/2014/main" id="{32D12E6E-63D9-98F4-D264-56C2CB6B71B5}"/>
              </a:ext>
            </a:extLst>
          </p:cNvPr>
          <p:cNvSpPr>
            <a:spLocks noGrp="1"/>
          </p:cNvSpPr>
          <p:nvPr>
            <p:ph sz="half" idx="1"/>
          </p:nvPr>
        </p:nvSpPr>
        <p:spPr>
          <a:xfrm>
            <a:off x="6299200" y="657224"/>
            <a:ext cx="5892800" cy="6200775"/>
          </a:xfrm>
        </p:spPr>
        <p:txBody>
          <a:bodyPr numCol="2">
            <a:normAutofit/>
          </a:bodyPr>
          <a:lstStyle/>
          <a:p>
            <a:pPr marL="0" indent="0" algn="just">
              <a:lnSpc>
                <a:spcPct val="100000"/>
              </a:lnSpc>
              <a:buNone/>
            </a:pPr>
            <a:r>
              <a:rPr lang="en-IN" sz="1100" b="1" i="0" dirty="0">
                <a:solidFill>
                  <a:srgbClr val="0D0D0D"/>
                </a:solidFill>
                <a:effectLst/>
              </a:rPr>
              <a:t>5. </a:t>
            </a:r>
            <a:endParaRPr lang="en-US" sz="1100" dirty="0"/>
          </a:p>
        </p:txBody>
      </p:sp>
      <p:sp>
        <p:nvSpPr>
          <p:cNvPr id="4" name="Text Placeholder 3">
            <a:extLst>
              <a:ext uri="{FF2B5EF4-FFF2-40B4-BE49-F238E27FC236}">
                <a16:creationId xmlns:a16="http://schemas.microsoft.com/office/drawing/2014/main" id="{B426FF5A-C14C-1640-9109-29642DDC17A0}"/>
              </a:ext>
            </a:extLst>
          </p:cNvPr>
          <p:cNvSpPr>
            <a:spLocks noGrp="1"/>
          </p:cNvSpPr>
          <p:nvPr>
            <p:ph sz="half" idx="2"/>
          </p:nvPr>
        </p:nvSpPr>
        <p:spPr>
          <a:xfrm>
            <a:off x="0" y="657224"/>
            <a:ext cx="12192000" cy="6200775"/>
          </a:xfrm>
        </p:spPr>
        <p:txBody>
          <a:bodyPr numCol="3">
            <a:noAutofit/>
          </a:bodyPr>
          <a:lstStyle/>
          <a:p>
            <a:pPr marL="0" indent="0" algn="just">
              <a:lnSpc>
                <a:spcPct val="100000"/>
              </a:lnSpc>
              <a:buNone/>
            </a:pPr>
            <a:r>
              <a:rPr lang="en-IN" sz="1100" b="1" i="0" dirty="0">
                <a:solidFill>
                  <a:srgbClr val="0D0D0D"/>
                </a:solidFill>
                <a:effectLst/>
              </a:rPr>
              <a:t>1. Connect to Data Sources:</a:t>
            </a:r>
            <a:endParaRPr lang="en-IN" sz="1100" b="0" i="0" dirty="0">
              <a:solidFill>
                <a:srgbClr val="0D0D0D"/>
              </a:solidFill>
              <a:effectLst/>
            </a:endParaRPr>
          </a:p>
          <a:p>
            <a:pPr algn="just">
              <a:lnSpc>
                <a:spcPct val="100000"/>
              </a:lnSpc>
              <a:buFont typeface="Arial" panose="020B0604020202020204" pitchFamily="34" charset="0"/>
              <a:buChar char="•"/>
            </a:pPr>
            <a:r>
              <a:rPr lang="en-IN" sz="1100" b="0" i="0" dirty="0">
                <a:solidFill>
                  <a:srgbClr val="0D0D0D"/>
                </a:solidFill>
                <a:effectLst/>
              </a:rPr>
              <a:t>Launch Power BI Desktop and click on the "Get Data" button in the Home tab.</a:t>
            </a:r>
          </a:p>
          <a:p>
            <a:pPr algn="just">
              <a:lnSpc>
                <a:spcPct val="100000"/>
              </a:lnSpc>
              <a:buFont typeface="Arial" panose="020B0604020202020204" pitchFamily="34" charset="0"/>
              <a:buChar char="•"/>
            </a:pPr>
            <a:r>
              <a:rPr lang="en-IN" sz="1100" b="0" i="0" dirty="0">
                <a:solidFill>
                  <a:srgbClr val="0D0D0D"/>
                </a:solidFill>
                <a:effectLst/>
              </a:rPr>
              <a:t>Select the data source you want to connect to (e.g., Excel, SQL Server, CSV file, web service).</a:t>
            </a:r>
          </a:p>
          <a:p>
            <a:pPr algn="just">
              <a:lnSpc>
                <a:spcPct val="100000"/>
              </a:lnSpc>
              <a:buFont typeface="Arial" panose="020B0604020202020204" pitchFamily="34" charset="0"/>
              <a:buChar char="•"/>
            </a:pPr>
            <a:r>
              <a:rPr lang="en-IN" sz="1100" b="0" i="0" dirty="0">
                <a:solidFill>
                  <a:srgbClr val="0D0D0D"/>
                </a:solidFill>
                <a:effectLst/>
              </a:rPr>
              <a:t>Follow the prompts to connect to your data source and import the data into Power BI.</a:t>
            </a:r>
          </a:p>
          <a:p>
            <a:pPr marL="0" indent="0" algn="just">
              <a:lnSpc>
                <a:spcPct val="100000"/>
              </a:lnSpc>
              <a:buNone/>
            </a:pPr>
            <a:r>
              <a:rPr lang="en-IN" sz="1100" b="1" i="0" dirty="0">
                <a:solidFill>
                  <a:srgbClr val="0D0D0D"/>
                </a:solidFill>
                <a:effectLst/>
              </a:rPr>
              <a:t>2. Prepare and Transform Data:</a:t>
            </a:r>
            <a:endParaRPr lang="en-IN" sz="1100" b="0" i="0" dirty="0">
              <a:solidFill>
                <a:srgbClr val="0D0D0D"/>
              </a:solidFill>
              <a:effectLst/>
            </a:endParaRPr>
          </a:p>
          <a:p>
            <a:pPr algn="just">
              <a:lnSpc>
                <a:spcPct val="100000"/>
              </a:lnSpc>
              <a:buFont typeface="Arial" panose="020B0604020202020204" pitchFamily="34" charset="0"/>
              <a:buChar char="•"/>
            </a:pPr>
            <a:r>
              <a:rPr lang="en-IN" sz="1100" b="0" i="0" dirty="0">
                <a:solidFill>
                  <a:srgbClr val="0D0D0D"/>
                </a:solidFill>
                <a:effectLst/>
              </a:rPr>
              <a:t>Use the Power Query Editor to clean, transform, and shape your data as needed.</a:t>
            </a:r>
          </a:p>
          <a:p>
            <a:pPr algn="just">
              <a:lnSpc>
                <a:spcPct val="100000"/>
              </a:lnSpc>
              <a:buFont typeface="Arial" panose="020B0604020202020204" pitchFamily="34" charset="0"/>
              <a:buChar char="•"/>
            </a:pPr>
            <a:r>
              <a:rPr lang="en-IN" sz="1100" b="0" i="0" dirty="0">
                <a:solidFill>
                  <a:srgbClr val="0D0D0D"/>
                </a:solidFill>
                <a:effectLst/>
              </a:rPr>
              <a:t>Perform operations such as removing duplicates, renaming columns, changing data types, and merging or appending tables.</a:t>
            </a:r>
          </a:p>
          <a:p>
            <a:pPr algn="just">
              <a:lnSpc>
                <a:spcPct val="100000"/>
              </a:lnSpc>
              <a:buFont typeface="Arial" panose="020B0604020202020204" pitchFamily="34" charset="0"/>
              <a:buChar char="•"/>
            </a:pPr>
            <a:r>
              <a:rPr lang="en-IN" sz="1100" b="0" i="0" dirty="0">
                <a:solidFill>
                  <a:srgbClr val="0D0D0D"/>
                </a:solidFill>
                <a:effectLst/>
              </a:rPr>
              <a:t>Apply transformations to ensure that your data is structured appropriately for analysis.</a:t>
            </a:r>
          </a:p>
          <a:p>
            <a:pPr marL="0" indent="0" algn="just">
              <a:lnSpc>
                <a:spcPct val="100000"/>
              </a:lnSpc>
              <a:buNone/>
            </a:pPr>
            <a:r>
              <a:rPr lang="en-IN" sz="1100" b="1" i="0" dirty="0">
                <a:solidFill>
                  <a:srgbClr val="0D0D0D"/>
                </a:solidFill>
                <a:effectLst/>
              </a:rPr>
              <a:t>3. Design Visualizations:</a:t>
            </a:r>
            <a:endParaRPr lang="en-IN" sz="1100" b="0" i="0" dirty="0">
              <a:solidFill>
                <a:srgbClr val="0D0D0D"/>
              </a:solidFill>
              <a:effectLst/>
            </a:endParaRPr>
          </a:p>
          <a:p>
            <a:pPr algn="just">
              <a:lnSpc>
                <a:spcPct val="100000"/>
              </a:lnSpc>
              <a:buFont typeface="Arial" panose="020B0604020202020204" pitchFamily="34" charset="0"/>
              <a:buChar char="•"/>
            </a:pPr>
            <a:r>
              <a:rPr lang="en-IN" sz="1100" b="0" i="0" dirty="0">
                <a:solidFill>
                  <a:srgbClr val="0D0D0D"/>
                </a:solidFill>
                <a:effectLst/>
              </a:rPr>
              <a:t>Navigate to the Report view in Power BI Desktop.</a:t>
            </a:r>
          </a:p>
          <a:p>
            <a:pPr algn="just">
              <a:lnSpc>
                <a:spcPct val="100000"/>
              </a:lnSpc>
              <a:buFont typeface="Arial" panose="020B0604020202020204" pitchFamily="34" charset="0"/>
              <a:buChar char="•"/>
            </a:pPr>
            <a:r>
              <a:rPr lang="en-IN" sz="1100" b="0" i="0" dirty="0">
                <a:solidFill>
                  <a:srgbClr val="0D0D0D"/>
                </a:solidFill>
                <a:effectLst/>
              </a:rPr>
              <a:t>Drag and drop fields from your dataset onto the canvas to create visualizations such as charts, graphs, tables, and maps.</a:t>
            </a:r>
          </a:p>
          <a:p>
            <a:pPr algn="just">
              <a:lnSpc>
                <a:spcPct val="100000"/>
              </a:lnSpc>
              <a:buFont typeface="Arial" panose="020B0604020202020204" pitchFamily="34" charset="0"/>
              <a:buChar char="•"/>
            </a:pPr>
            <a:r>
              <a:rPr lang="en-IN" sz="1100" b="0" i="0" dirty="0">
                <a:solidFill>
                  <a:srgbClr val="0D0D0D"/>
                </a:solidFill>
                <a:effectLst/>
              </a:rPr>
              <a:t>Customize each visualization by adjusting properties such as colors, fonts, labels, and formatting options.</a:t>
            </a:r>
          </a:p>
          <a:p>
            <a:pPr algn="just">
              <a:lnSpc>
                <a:spcPct val="100000"/>
              </a:lnSpc>
              <a:buFont typeface="Arial" panose="020B0604020202020204" pitchFamily="34" charset="0"/>
              <a:buChar char="•"/>
            </a:pPr>
            <a:r>
              <a:rPr lang="en-IN" sz="1100" b="0" i="0" dirty="0">
                <a:solidFill>
                  <a:srgbClr val="0D0D0D"/>
                </a:solidFill>
                <a:effectLst/>
              </a:rPr>
              <a:t>Use the Visualization pane to add additional visualizations and modify their settings.</a:t>
            </a:r>
          </a:p>
          <a:p>
            <a:pPr marL="0" indent="0" algn="just">
              <a:lnSpc>
                <a:spcPct val="100000"/>
              </a:lnSpc>
              <a:buNone/>
            </a:pPr>
            <a:r>
              <a:rPr lang="en-IN" sz="1100" b="1" i="0" dirty="0">
                <a:solidFill>
                  <a:srgbClr val="0D0D0D"/>
                </a:solidFill>
                <a:effectLst/>
              </a:rPr>
              <a:t>4. Add Interactivity:</a:t>
            </a:r>
            <a:endParaRPr lang="en-IN" sz="1100" b="0" i="0" dirty="0">
              <a:solidFill>
                <a:srgbClr val="0D0D0D"/>
              </a:solidFill>
              <a:effectLst/>
            </a:endParaRPr>
          </a:p>
          <a:p>
            <a:pPr algn="just">
              <a:lnSpc>
                <a:spcPct val="100000"/>
              </a:lnSpc>
              <a:buFont typeface="Arial" panose="020B0604020202020204" pitchFamily="34" charset="0"/>
              <a:buChar char="•"/>
            </a:pPr>
            <a:r>
              <a:rPr lang="en-IN" sz="1100" b="0" i="0" dirty="0">
                <a:solidFill>
                  <a:srgbClr val="0D0D0D"/>
                </a:solidFill>
                <a:effectLst/>
              </a:rPr>
              <a:t>Enhance your reports with interactive features such as slicers, filters, and drill-downs.</a:t>
            </a:r>
          </a:p>
          <a:p>
            <a:pPr algn="just">
              <a:lnSpc>
                <a:spcPct val="100000"/>
              </a:lnSpc>
              <a:buFont typeface="Arial" panose="020B0604020202020204" pitchFamily="34" charset="0"/>
              <a:buChar char="•"/>
            </a:pPr>
            <a:r>
              <a:rPr lang="en-IN" sz="1100" b="0" i="0" dirty="0">
                <a:solidFill>
                  <a:srgbClr val="0D0D0D"/>
                </a:solidFill>
                <a:effectLst/>
              </a:rPr>
              <a:t>Add slicers to enable users to filter data dynamically based on specific criteria (e.g., product category, date range).</a:t>
            </a:r>
          </a:p>
          <a:p>
            <a:pPr algn="just">
              <a:lnSpc>
                <a:spcPct val="100000"/>
              </a:lnSpc>
              <a:buFont typeface="Arial" panose="020B0604020202020204" pitchFamily="34" charset="0"/>
              <a:buChar char="•"/>
            </a:pPr>
            <a:r>
              <a:rPr lang="en-IN" sz="1100" b="0" i="0" dirty="0">
                <a:solidFill>
                  <a:srgbClr val="0D0D0D"/>
                </a:solidFill>
                <a:effectLst/>
              </a:rPr>
              <a:t>Use filters to apply additional criteria to your visualizations, such as excluding certain categories or focusing on specific regions.</a:t>
            </a:r>
          </a:p>
          <a:p>
            <a:pPr algn="just">
              <a:lnSpc>
                <a:spcPct val="100000"/>
              </a:lnSpc>
              <a:buFont typeface="Arial" panose="020B0604020202020204" pitchFamily="34" charset="0"/>
              <a:buChar char="•"/>
            </a:pPr>
            <a:r>
              <a:rPr lang="en-IN" sz="1100" b="0" i="0" dirty="0">
                <a:solidFill>
                  <a:srgbClr val="0D0D0D"/>
                </a:solidFill>
                <a:effectLst/>
              </a:rPr>
              <a:t>Enable drill-down capabilities to allow users to explore hierarchical data in more detail by expanding or collapsing levels of detail.</a:t>
            </a:r>
          </a:p>
          <a:p>
            <a:pPr marL="0" indent="0" algn="just">
              <a:lnSpc>
                <a:spcPct val="100000"/>
              </a:lnSpc>
              <a:buNone/>
            </a:pPr>
            <a:r>
              <a:rPr lang="en-IN" sz="1100" b="1" i="0" dirty="0">
                <a:solidFill>
                  <a:srgbClr val="0D0D0D"/>
                </a:solidFill>
                <a:effectLst/>
              </a:rPr>
              <a:t>Create Dashboards:</a:t>
            </a:r>
            <a:endParaRPr lang="en-IN" sz="1100" b="0" i="0" dirty="0">
              <a:solidFill>
                <a:srgbClr val="0D0D0D"/>
              </a:solidFill>
              <a:effectLst/>
            </a:endParaRPr>
          </a:p>
          <a:p>
            <a:pPr algn="just">
              <a:lnSpc>
                <a:spcPct val="100000"/>
              </a:lnSpc>
              <a:buFont typeface="Arial" panose="020B0604020202020204" pitchFamily="34" charset="0"/>
              <a:buChar char="•"/>
            </a:pPr>
            <a:r>
              <a:rPr lang="en-IN" sz="1100" b="0" i="0" dirty="0">
                <a:solidFill>
                  <a:srgbClr val="0D0D0D"/>
                </a:solidFill>
                <a:effectLst/>
              </a:rPr>
              <a:t>Once you've designed your reports, navigate to the Dashboard view in Power BI Desktop.</a:t>
            </a:r>
          </a:p>
          <a:p>
            <a:pPr algn="just">
              <a:lnSpc>
                <a:spcPct val="100000"/>
              </a:lnSpc>
              <a:buFont typeface="Arial" panose="020B0604020202020204" pitchFamily="34" charset="0"/>
              <a:buChar char="•"/>
            </a:pPr>
            <a:r>
              <a:rPr lang="en-IN" sz="1100" b="0" i="0" dirty="0">
                <a:solidFill>
                  <a:srgbClr val="0D0D0D"/>
                </a:solidFill>
                <a:effectLst/>
              </a:rPr>
              <a:t>Drag visualizations from your reports onto the dashboard canvas to create tiles.</a:t>
            </a:r>
          </a:p>
          <a:p>
            <a:pPr algn="just">
              <a:lnSpc>
                <a:spcPct val="100000"/>
              </a:lnSpc>
              <a:buFont typeface="Arial" panose="020B0604020202020204" pitchFamily="34" charset="0"/>
              <a:buChar char="•"/>
            </a:pPr>
            <a:r>
              <a:rPr lang="en-IN" sz="1100" b="0" i="0" dirty="0">
                <a:solidFill>
                  <a:srgbClr val="0D0D0D"/>
                </a:solidFill>
                <a:effectLst/>
              </a:rPr>
              <a:t>Arrange tiles and resize them as needed to create a visually appealing layout for your dashboard.</a:t>
            </a:r>
          </a:p>
          <a:p>
            <a:pPr algn="just">
              <a:lnSpc>
                <a:spcPct val="100000"/>
              </a:lnSpc>
              <a:buFont typeface="Arial" panose="020B0604020202020204" pitchFamily="34" charset="0"/>
              <a:buChar char="•"/>
            </a:pPr>
            <a:r>
              <a:rPr lang="en-IN" sz="1100" b="0" i="0" dirty="0">
                <a:solidFill>
                  <a:srgbClr val="0D0D0D"/>
                </a:solidFill>
                <a:effectLst/>
              </a:rPr>
              <a:t>Add text boxes, images, and other elements to provide context and additional information.</a:t>
            </a:r>
          </a:p>
          <a:p>
            <a:pPr marL="0" indent="0" algn="just">
              <a:lnSpc>
                <a:spcPct val="100000"/>
              </a:lnSpc>
              <a:buNone/>
            </a:pPr>
            <a:r>
              <a:rPr lang="en-IN" sz="1100" b="1" i="0" dirty="0">
                <a:solidFill>
                  <a:srgbClr val="0D0D0D"/>
                </a:solidFill>
                <a:effectLst/>
              </a:rPr>
              <a:t>4. Interactive Reports and Dashboards:</a:t>
            </a:r>
            <a:endParaRPr lang="en-IN" sz="1100" b="0" i="0" dirty="0">
              <a:solidFill>
                <a:srgbClr val="0D0D0D"/>
              </a:solidFill>
              <a:effectLst/>
            </a:endParaRPr>
          </a:p>
          <a:p>
            <a:pPr algn="just">
              <a:lnSpc>
                <a:spcPct val="100000"/>
              </a:lnSpc>
              <a:buFont typeface="Arial" panose="020B0604020202020204" pitchFamily="34" charset="0"/>
              <a:buChar char="•"/>
            </a:pPr>
            <a:r>
              <a:rPr lang="en-IN" sz="1100" b="0" i="0" dirty="0">
                <a:solidFill>
                  <a:srgbClr val="0D0D0D"/>
                </a:solidFill>
                <a:effectLst/>
              </a:rPr>
              <a:t>Power BI enables users to create interactive reports and dashboards that allow stakeholders to explore data dynamically.</a:t>
            </a:r>
          </a:p>
          <a:p>
            <a:pPr algn="just">
              <a:lnSpc>
                <a:spcPct val="100000"/>
              </a:lnSpc>
              <a:buFont typeface="Arial" panose="020B0604020202020204" pitchFamily="34" charset="0"/>
              <a:buChar char="•"/>
            </a:pPr>
            <a:r>
              <a:rPr lang="en-IN" sz="1100" b="0" i="0" dirty="0">
                <a:solidFill>
                  <a:srgbClr val="0D0D0D"/>
                </a:solidFill>
                <a:effectLst/>
              </a:rPr>
              <a:t>Users can add slicers, filters, and drill-down capabilities to reports to facilitate interactive data exploration and analysis.</a:t>
            </a:r>
          </a:p>
          <a:p>
            <a:pPr algn="just">
              <a:lnSpc>
                <a:spcPct val="100000"/>
              </a:lnSpc>
              <a:buFont typeface="Arial" panose="020B0604020202020204" pitchFamily="34" charset="0"/>
              <a:buChar char="•"/>
            </a:pPr>
            <a:r>
              <a:rPr lang="en-IN" sz="1100" b="0" i="0" dirty="0">
                <a:solidFill>
                  <a:srgbClr val="0D0D0D"/>
                </a:solidFill>
                <a:effectLst/>
              </a:rPr>
              <a:t>Power BI dashboards provide a high-level overview of key metrics and KPIs, allowing users to monitor performance at a glance.</a:t>
            </a:r>
          </a:p>
          <a:p>
            <a:pPr marL="0" indent="0" algn="just">
              <a:lnSpc>
                <a:spcPct val="100000"/>
              </a:lnSpc>
              <a:buNone/>
            </a:pPr>
            <a:r>
              <a:rPr lang="en-IN" sz="1100" b="1" i="0" dirty="0">
                <a:solidFill>
                  <a:srgbClr val="0D0D0D"/>
                </a:solidFill>
                <a:effectLst/>
              </a:rPr>
              <a:t>6. Configure Interactions:</a:t>
            </a:r>
            <a:endParaRPr lang="en-IN" sz="1100" b="0" i="0" dirty="0">
              <a:solidFill>
                <a:srgbClr val="0D0D0D"/>
              </a:solidFill>
              <a:effectLst/>
            </a:endParaRPr>
          </a:p>
          <a:p>
            <a:pPr algn="just">
              <a:lnSpc>
                <a:spcPct val="100000"/>
              </a:lnSpc>
              <a:buFont typeface="Arial" panose="020B0604020202020204" pitchFamily="34" charset="0"/>
              <a:buChar char="•"/>
            </a:pPr>
            <a:r>
              <a:rPr lang="en-IN" sz="1100" b="0" i="0" dirty="0">
                <a:solidFill>
                  <a:srgbClr val="0D0D0D"/>
                </a:solidFill>
                <a:effectLst/>
              </a:rPr>
              <a:t>Configure interactions between visualizations on your dashboard to create a seamless user experience.</a:t>
            </a:r>
          </a:p>
          <a:p>
            <a:pPr algn="just">
              <a:lnSpc>
                <a:spcPct val="100000"/>
              </a:lnSpc>
              <a:buFont typeface="Arial" panose="020B0604020202020204" pitchFamily="34" charset="0"/>
              <a:buChar char="•"/>
            </a:pPr>
            <a:r>
              <a:rPr lang="en-IN" sz="1100" b="0" i="0" dirty="0">
                <a:solidFill>
                  <a:srgbClr val="0D0D0D"/>
                </a:solidFill>
                <a:effectLst/>
              </a:rPr>
              <a:t>Use the "Edit Interactions" feature to define how each visualization responds to selections and interactions from users.</a:t>
            </a:r>
          </a:p>
          <a:p>
            <a:pPr algn="just">
              <a:lnSpc>
                <a:spcPct val="100000"/>
              </a:lnSpc>
              <a:buFont typeface="Arial" panose="020B0604020202020204" pitchFamily="34" charset="0"/>
              <a:buChar char="•"/>
            </a:pPr>
            <a:r>
              <a:rPr lang="en-IN" sz="1100" b="0" i="0" dirty="0">
                <a:solidFill>
                  <a:srgbClr val="0D0D0D"/>
                </a:solidFill>
                <a:effectLst/>
              </a:rPr>
              <a:t>Choose from options such as "Highlight," "Filter," or "None" to control how visualizations interact with each other.</a:t>
            </a:r>
          </a:p>
          <a:p>
            <a:pPr marL="0" indent="0" algn="just">
              <a:lnSpc>
                <a:spcPct val="100000"/>
              </a:lnSpc>
              <a:buNone/>
            </a:pPr>
            <a:r>
              <a:rPr lang="en-IN" sz="1100" b="1" i="0" dirty="0">
                <a:solidFill>
                  <a:srgbClr val="0D0D0D"/>
                </a:solidFill>
                <a:effectLst/>
              </a:rPr>
              <a:t>7. Publish and Share:</a:t>
            </a:r>
            <a:endParaRPr lang="en-IN" sz="1100" b="0" i="0" dirty="0">
              <a:solidFill>
                <a:srgbClr val="0D0D0D"/>
              </a:solidFill>
              <a:effectLst/>
            </a:endParaRPr>
          </a:p>
          <a:p>
            <a:pPr algn="just">
              <a:lnSpc>
                <a:spcPct val="100000"/>
              </a:lnSpc>
              <a:buFont typeface="Arial" panose="020B0604020202020204" pitchFamily="34" charset="0"/>
              <a:buChar char="•"/>
            </a:pPr>
            <a:r>
              <a:rPr lang="en-IN" sz="1100" b="0" i="0" dirty="0">
                <a:solidFill>
                  <a:srgbClr val="0D0D0D"/>
                </a:solidFill>
                <a:effectLst/>
              </a:rPr>
              <a:t>Once you're satisfied with your dashboard and reports, save your work in Power BI Desktop.</a:t>
            </a:r>
          </a:p>
          <a:p>
            <a:pPr algn="just">
              <a:lnSpc>
                <a:spcPct val="100000"/>
              </a:lnSpc>
              <a:buFont typeface="Arial" panose="020B0604020202020204" pitchFamily="34" charset="0"/>
              <a:buChar char="•"/>
            </a:pPr>
            <a:r>
              <a:rPr lang="en-IN" sz="1100" b="0" i="0" dirty="0">
                <a:solidFill>
                  <a:srgbClr val="0D0D0D"/>
                </a:solidFill>
                <a:effectLst/>
              </a:rPr>
              <a:t>Publish your dashboard to the Power BI Service by clicking on the "Publish" button in the Home tab.</a:t>
            </a:r>
          </a:p>
          <a:p>
            <a:pPr algn="just">
              <a:lnSpc>
                <a:spcPct val="100000"/>
              </a:lnSpc>
              <a:buFont typeface="Arial" panose="020B0604020202020204" pitchFamily="34" charset="0"/>
              <a:buChar char="•"/>
            </a:pPr>
            <a:r>
              <a:rPr lang="en-IN" sz="1100" b="0" i="0" dirty="0">
                <a:solidFill>
                  <a:srgbClr val="0D0D0D"/>
                </a:solidFill>
                <a:effectLst/>
              </a:rPr>
              <a:t>Share your dashboard with colleagues and stakeholders by granting them access to view or edit the dashboard in the Power BI Service.</a:t>
            </a:r>
          </a:p>
          <a:p>
            <a:pPr algn="just">
              <a:lnSpc>
                <a:spcPct val="100000"/>
              </a:lnSpc>
              <a:buFont typeface="Arial" panose="020B0604020202020204" pitchFamily="34" charset="0"/>
              <a:buChar char="•"/>
            </a:pPr>
            <a:r>
              <a:rPr lang="en-IN" sz="1100" b="0" i="0" dirty="0">
                <a:solidFill>
                  <a:srgbClr val="0D0D0D"/>
                </a:solidFill>
                <a:effectLst/>
              </a:rPr>
              <a:t>Embed your dashboard in websites, portals, or applications using the provided embed code or publish it to the web for public access.</a:t>
            </a:r>
          </a:p>
        </p:txBody>
      </p:sp>
    </p:spTree>
    <p:extLst>
      <p:ext uri="{BB962C8B-B14F-4D97-AF65-F5344CB8AC3E}">
        <p14:creationId xmlns:p14="http://schemas.microsoft.com/office/powerpoint/2010/main" val="784720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5DB9CD-2132-C4CF-7587-358D3F52EA94}"/>
              </a:ext>
            </a:extLst>
          </p:cNvPr>
          <p:cNvSpPr>
            <a:spLocks noGrp="1"/>
          </p:cNvSpPr>
          <p:nvPr>
            <p:ph type="title"/>
          </p:nvPr>
        </p:nvSpPr>
        <p:spPr/>
        <p:txBody>
          <a:bodyPr/>
          <a:lstStyle/>
          <a:p>
            <a:r>
              <a:rPr lang="en-US" dirty="0"/>
              <a:t>Data Visualization with PowerBI</a:t>
            </a:r>
          </a:p>
        </p:txBody>
      </p:sp>
      <p:sp>
        <p:nvSpPr>
          <p:cNvPr id="6" name="Content Placeholder 5">
            <a:extLst>
              <a:ext uri="{FF2B5EF4-FFF2-40B4-BE49-F238E27FC236}">
                <a16:creationId xmlns:a16="http://schemas.microsoft.com/office/drawing/2014/main" id="{F5385E61-432D-1516-C2D5-1AD4FE4A2991}"/>
              </a:ext>
            </a:extLst>
          </p:cNvPr>
          <p:cNvSpPr>
            <a:spLocks noGrp="1"/>
          </p:cNvSpPr>
          <p:nvPr>
            <p:ph idx="1"/>
          </p:nvPr>
        </p:nvSpPr>
        <p:spPr/>
        <p:txBody>
          <a:bodyPr/>
          <a:lstStyle/>
          <a:p>
            <a:r>
              <a:rPr lang="en-US" dirty="0"/>
              <a:t>Pictures (Screenshots) &amp; Insights</a:t>
            </a:r>
          </a:p>
        </p:txBody>
      </p:sp>
    </p:spTree>
    <p:extLst>
      <p:ext uri="{BB962C8B-B14F-4D97-AF65-F5344CB8AC3E}">
        <p14:creationId xmlns:p14="http://schemas.microsoft.com/office/powerpoint/2010/main" val="1349531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2A66-B817-315F-0252-100EACDF698D}"/>
              </a:ext>
            </a:extLst>
          </p:cNvPr>
          <p:cNvSpPr>
            <a:spLocks noGrp="1"/>
          </p:cNvSpPr>
          <p:nvPr>
            <p:ph type="title"/>
          </p:nvPr>
        </p:nvSpPr>
        <p:spPr>
          <a:xfrm>
            <a:off x="839788" y="365125"/>
            <a:ext cx="10515600" cy="823913"/>
          </a:xfrm>
        </p:spPr>
        <p:txBody>
          <a:bodyPr/>
          <a:lstStyle/>
          <a:p>
            <a:pPr algn="ctr"/>
            <a:r>
              <a:rPr lang="en-IN" b="1" i="0" dirty="0">
                <a:solidFill>
                  <a:srgbClr val="0D0D0D"/>
                </a:solidFill>
                <a:effectLst/>
                <a:latin typeface="+mn-lt"/>
              </a:rPr>
              <a:t>Challenges and Best Practices</a:t>
            </a:r>
            <a:endParaRPr lang="en-US" dirty="0"/>
          </a:p>
        </p:txBody>
      </p:sp>
      <p:sp>
        <p:nvSpPr>
          <p:cNvPr id="3" name="Text Placeholder 2">
            <a:extLst>
              <a:ext uri="{FF2B5EF4-FFF2-40B4-BE49-F238E27FC236}">
                <a16:creationId xmlns:a16="http://schemas.microsoft.com/office/drawing/2014/main" id="{E650A867-3FA0-EC6F-786E-EEE9D2F6974C}"/>
              </a:ext>
            </a:extLst>
          </p:cNvPr>
          <p:cNvSpPr>
            <a:spLocks noGrp="1"/>
          </p:cNvSpPr>
          <p:nvPr>
            <p:ph type="body" idx="1"/>
          </p:nvPr>
        </p:nvSpPr>
        <p:spPr>
          <a:xfrm>
            <a:off x="865190" y="1293018"/>
            <a:ext cx="5157787" cy="536575"/>
          </a:xfrm>
        </p:spPr>
        <p:txBody>
          <a:bodyPr/>
          <a:lstStyle/>
          <a:p>
            <a:pPr algn="ctr"/>
            <a:r>
              <a:rPr lang="en-US" dirty="0"/>
              <a:t>Challenges</a:t>
            </a:r>
          </a:p>
        </p:txBody>
      </p:sp>
      <p:sp>
        <p:nvSpPr>
          <p:cNvPr id="4" name="Content Placeholder 3">
            <a:extLst>
              <a:ext uri="{FF2B5EF4-FFF2-40B4-BE49-F238E27FC236}">
                <a16:creationId xmlns:a16="http://schemas.microsoft.com/office/drawing/2014/main" id="{EDB08714-5046-0244-1E37-C80F2E929B08}"/>
              </a:ext>
            </a:extLst>
          </p:cNvPr>
          <p:cNvSpPr>
            <a:spLocks noGrp="1"/>
          </p:cNvSpPr>
          <p:nvPr>
            <p:ph sz="half" idx="2"/>
          </p:nvPr>
        </p:nvSpPr>
        <p:spPr>
          <a:xfrm>
            <a:off x="938213" y="1870075"/>
            <a:ext cx="5157787" cy="4137025"/>
          </a:xfrm>
        </p:spPr>
        <p:txBody>
          <a:bodyPr>
            <a:noAutofit/>
          </a:bodyPr>
          <a:lstStyle/>
          <a:p>
            <a:pPr algn="just">
              <a:lnSpc>
                <a:spcPct val="120000"/>
              </a:lnSpc>
              <a:buFont typeface="+mj-lt"/>
              <a:buAutoNum type="arabicPeriod"/>
            </a:pPr>
            <a:r>
              <a:rPr lang="en-IN" sz="1600" i="0" dirty="0">
                <a:solidFill>
                  <a:srgbClr val="000000"/>
                </a:solidFill>
                <a:effectLst/>
              </a:rPr>
              <a:t>Data Quality and Integration</a:t>
            </a:r>
          </a:p>
          <a:p>
            <a:pPr algn="just">
              <a:lnSpc>
                <a:spcPct val="120000"/>
              </a:lnSpc>
              <a:buFont typeface="+mj-lt"/>
              <a:buAutoNum type="arabicPeriod"/>
            </a:pPr>
            <a:r>
              <a:rPr lang="en-IN" sz="1600" i="0" dirty="0">
                <a:solidFill>
                  <a:srgbClr val="000000"/>
                </a:solidFill>
                <a:effectLst/>
              </a:rPr>
              <a:t>Regulatory Compliance</a:t>
            </a:r>
          </a:p>
          <a:p>
            <a:pPr algn="just">
              <a:lnSpc>
                <a:spcPct val="120000"/>
              </a:lnSpc>
              <a:buFont typeface="+mj-lt"/>
              <a:buAutoNum type="arabicPeriod"/>
            </a:pPr>
            <a:r>
              <a:rPr lang="en-IN" sz="1600" i="0" dirty="0">
                <a:solidFill>
                  <a:srgbClr val="000000"/>
                </a:solidFill>
                <a:effectLst/>
              </a:rPr>
              <a:t>Data Security and Privacy</a:t>
            </a:r>
          </a:p>
          <a:p>
            <a:pPr algn="just">
              <a:lnSpc>
                <a:spcPct val="120000"/>
              </a:lnSpc>
              <a:buFont typeface="+mj-lt"/>
              <a:buAutoNum type="arabicPeriod"/>
            </a:pPr>
            <a:r>
              <a:rPr lang="en-IN" sz="1600" i="0" dirty="0">
                <a:solidFill>
                  <a:srgbClr val="000000"/>
                </a:solidFill>
                <a:effectLst/>
              </a:rPr>
              <a:t>Modeling Complex Financial Products</a:t>
            </a:r>
          </a:p>
          <a:p>
            <a:pPr algn="just">
              <a:lnSpc>
                <a:spcPct val="120000"/>
              </a:lnSpc>
              <a:buFont typeface="+mj-lt"/>
              <a:buAutoNum type="arabicPeriod"/>
            </a:pPr>
            <a:r>
              <a:rPr lang="en-IN" sz="1600" i="0" dirty="0">
                <a:solidFill>
                  <a:srgbClr val="000000"/>
                </a:solidFill>
                <a:effectLst/>
              </a:rPr>
              <a:t>Credit Risk Management</a:t>
            </a:r>
          </a:p>
          <a:p>
            <a:pPr algn="just">
              <a:lnSpc>
                <a:spcPct val="120000"/>
              </a:lnSpc>
              <a:buFont typeface="+mj-lt"/>
              <a:buAutoNum type="arabicPeriod"/>
            </a:pPr>
            <a:r>
              <a:rPr lang="en-IN" sz="1600" i="0" dirty="0">
                <a:solidFill>
                  <a:srgbClr val="000000"/>
                </a:solidFill>
                <a:effectLst/>
              </a:rPr>
              <a:t>Market Risk Analysis</a:t>
            </a:r>
          </a:p>
          <a:p>
            <a:pPr algn="just">
              <a:lnSpc>
                <a:spcPct val="120000"/>
              </a:lnSpc>
              <a:buFont typeface="+mj-lt"/>
              <a:buAutoNum type="arabicPeriod"/>
            </a:pPr>
            <a:r>
              <a:rPr lang="en-IN" sz="1600" i="0" dirty="0">
                <a:solidFill>
                  <a:srgbClr val="000000"/>
                </a:solidFill>
                <a:effectLst/>
              </a:rPr>
              <a:t>Operational Efficiency</a:t>
            </a:r>
          </a:p>
          <a:p>
            <a:pPr algn="just">
              <a:lnSpc>
                <a:spcPct val="120000"/>
              </a:lnSpc>
              <a:buFont typeface="+mj-lt"/>
              <a:buAutoNum type="arabicPeriod"/>
            </a:pPr>
            <a:r>
              <a:rPr lang="en-IN" sz="1600" i="0" dirty="0">
                <a:solidFill>
                  <a:srgbClr val="000000"/>
                </a:solidFill>
                <a:effectLst/>
              </a:rPr>
              <a:t>Customer Insights and Retention</a:t>
            </a:r>
          </a:p>
          <a:p>
            <a:pPr algn="just">
              <a:lnSpc>
                <a:spcPct val="120000"/>
              </a:lnSpc>
              <a:buFont typeface="+mj-lt"/>
              <a:buAutoNum type="arabicPeriod"/>
            </a:pPr>
            <a:r>
              <a:rPr lang="en-IN" sz="1600" i="0" dirty="0">
                <a:solidFill>
                  <a:srgbClr val="000000"/>
                </a:solidFill>
                <a:effectLst/>
              </a:rPr>
              <a:t>Technological Infrastructure</a:t>
            </a:r>
          </a:p>
          <a:p>
            <a:pPr algn="just">
              <a:lnSpc>
                <a:spcPct val="120000"/>
              </a:lnSpc>
              <a:buFont typeface="+mj-lt"/>
              <a:buAutoNum type="arabicPeriod"/>
            </a:pPr>
            <a:r>
              <a:rPr lang="en-IN" sz="1600" i="0" dirty="0">
                <a:solidFill>
                  <a:srgbClr val="000000"/>
                </a:solidFill>
                <a:effectLst/>
              </a:rPr>
              <a:t>Change Management and Adoption</a:t>
            </a:r>
          </a:p>
        </p:txBody>
      </p:sp>
      <p:sp>
        <p:nvSpPr>
          <p:cNvPr id="5" name="Text Placeholder 4">
            <a:extLst>
              <a:ext uri="{FF2B5EF4-FFF2-40B4-BE49-F238E27FC236}">
                <a16:creationId xmlns:a16="http://schemas.microsoft.com/office/drawing/2014/main" id="{AABA0DD2-266A-1E09-5BCB-CA7A3677ADF5}"/>
              </a:ext>
            </a:extLst>
          </p:cNvPr>
          <p:cNvSpPr>
            <a:spLocks noGrp="1"/>
          </p:cNvSpPr>
          <p:nvPr>
            <p:ph type="body" sz="quarter" idx="3"/>
          </p:nvPr>
        </p:nvSpPr>
        <p:spPr>
          <a:xfrm>
            <a:off x="6169024" y="1293018"/>
            <a:ext cx="5183188" cy="536575"/>
          </a:xfrm>
        </p:spPr>
        <p:txBody>
          <a:bodyPr/>
          <a:lstStyle/>
          <a:p>
            <a:pPr algn="ctr"/>
            <a:r>
              <a:rPr lang="en-US" dirty="0"/>
              <a:t>Best Practices</a:t>
            </a:r>
          </a:p>
        </p:txBody>
      </p:sp>
      <p:sp>
        <p:nvSpPr>
          <p:cNvPr id="6" name="Content Placeholder 5">
            <a:extLst>
              <a:ext uri="{FF2B5EF4-FFF2-40B4-BE49-F238E27FC236}">
                <a16:creationId xmlns:a16="http://schemas.microsoft.com/office/drawing/2014/main" id="{2CCF64BA-896F-8E91-AA1F-A3F2B679DF8D}"/>
              </a:ext>
            </a:extLst>
          </p:cNvPr>
          <p:cNvSpPr>
            <a:spLocks noGrp="1"/>
          </p:cNvSpPr>
          <p:nvPr>
            <p:ph sz="quarter" idx="4"/>
          </p:nvPr>
        </p:nvSpPr>
        <p:spPr>
          <a:xfrm>
            <a:off x="6169024" y="1870075"/>
            <a:ext cx="5549900" cy="4987925"/>
          </a:xfrm>
        </p:spPr>
        <p:txBody>
          <a:bodyPr numCol="2">
            <a:normAutofit/>
          </a:bodyPr>
          <a:lstStyle/>
          <a:p>
            <a:pPr marL="0" indent="0" algn="just">
              <a:lnSpc>
                <a:spcPct val="120000"/>
              </a:lnSpc>
              <a:buNone/>
            </a:pPr>
            <a:r>
              <a:rPr lang="en-IN" sz="1600" b="1" i="0" dirty="0">
                <a:solidFill>
                  <a:srgbClr val="0D0D0D"/>
                </a:solidFill>
                <a:effectLst/>
              </a:rPr>
              <a:t>1. Data Management:</a:t>
            </a:r>
            <a:endParaRPr lang="en-IN" sz="1600" b="0" i="0" dirty="0">
              <a:solidFill>
                <a:srgbClr val="0D0D0D"/>
              </a:solidFill>
              <a:effectLst/>
            </a:endParaRPr>
          </a:p>
          <a:p>
            <a:pPr marL="285750" indent="-285750" algn="just">
              <a:lnSpc>
                <a:spcPct val="120000"/>
              </a:lnSpc>
              <a:buFont typeface="Arial" panose="020B0604020202020204" pitchFamily="34" charset="0"/>
              <a:buChar char="•"/>
            </a:pPr>
            <a:r>
              <a:rPr lang="en-IN" sz="1600" i="0" dirty="0">
                <a:solidFill>
                  <a:srgbClr val="0D0D0D"/>
                </a:solidFill>
                <a:effectLst/>
              </a:rPr>
              <a:t>Data Quality Assurance</a:t>
            </a:r>
          </a:p>
          <a:p>
            <a:pPr marL="285750" indent="-285750" algn="just">
              <a:lnSpc>
                <a:spcPct val="120000"/>
              </a:lnSpc>
              <a:buFont typeface="Arial" panose="020B0604020202020204" pitchFamily="34" charset="0"/>
              <a:buChar char="•"/>
            </a:pPr>
            <a:r>
              <a:rPr lang="en-IN" sz="1600" i="0" dirty="0">
                <a:solidFill>
                  <a:srgbClr val="0D0D0D"/>
                </a:solidFill>
                <a:effectLst/>
              </a:rPr>
              <a:t>Data Governance</a:t>
            </a:r>
          </a:p>
          <a:p>
            <a:pPr marL="285750" indent="-285750" algn="just">
              <a:lnSpc>
                <a:spcPct val="120000"/>
              </a:lnSpc>
              <a:buFont typeface="Arial" panose="020B0604020202020204" pitchFamily="34" charset="0"/>
              <a:buChar char="•"/>
            </a:pPr>
            <a:r>
              <a:rPr lang="en-IN" sz="1600" i="0" dirty="0">
                <a:solidFill>
                  <a:srgbClr val="0D0D0D"/>
                </a:solidFill>
                <a:effectLst/>
              </a:rPr>
              <a:t>Data Integration</a:t>
            </a:r>
          </a:p>
          <a:p>
            <a:pPr marL="285750" indent="-285750" algn="just">
              <a:lnSpc>
                <a:spcPct val="120000"/>
              </a:lnSpc>
              <a:buFont typeface="Arial" panose="020B0604020202020204" pitchFamily="34" charset="0"/>
              <a:buChar char="•"/>
            </a:pPr>
            <a:r>
              <a:rPr lang="en-IN" sz="1600" i="0" dirty="0">
                <a:solidFill>
                  <a:srgbClr val="0D0D0D"/>
                </a:solidFill>
                <a:effectLst/>
              </a:rPr>
              <a:t>Data Security</a:t>
            </a:r>
          </a:p>
          <a:p>
            <a:pPr marL="285750" indent="-285750" algn="just">
              <a:lnSpc>
                <a:spcPct val="120000"/>
              </a:lnSpc>
              <a:buFont typeface="Arial" panose="020B0604020202020204" pitchFamily="34" charset="0"/>
              <a:buChar char="•"/>
            </a:pPr>
            <a:r>
              <a:rPr lang="en-IN" sz="1600" i="0" dirty="0">
                <a:solidFill>
                  <a:srgbClr val="0D0D0D"/>
                </a:solidFill>
                <a:effectLst/>
              </a:rPr>
              <a:t>Data Documentation</a:t>
            </a:r>
          </a:p>
          <a:p>
            <a:pPr marL="0" indent="0" algn="just">
              <a:lnSpc>
                <a:spcPct val="120000"/>
              </a:lnSpc>
              <a:buNone/>
            </a:pPr>
            <a:r>
              <a:rPr lang="en-IN" sz="1600" b="1" i="0" dirty="0">
                <a:solidFill>
                  <a:srgbClr val="0D0D0D"/>
                </a:solidFill>
                <a:effectLst/>
              </a:rPr>
              <a:t>2. Data Analysis:</a:t>
            </a:r>
            <a:endParaRPr lang="en-IN" sz="1600" b="0" i="0" dirty="0">
              <a:solidFill>
                <a:srgbClr val="0D0D0D"/>
              </a:solidFill>
              <a:effectLst/>
            </a:endParaRPr>
          </a:p>
          <a:p>
            <a:pPr marL="285750" indent="-285750" algn="just">
              <a:lnSpc>
                <a:spcPct val="120000"/>
              </a:lnSpc>
              <a:buFont typeface="Arial" panose="020B0604020202020204" pitchFamily="34" charset="0"/>
              <a:buChar char="•"/>
            </a:pPr>
            <a:r>
              <a:rPr lang="en-IN" sz="1600" i="0" dirty="0">
                <a:solidFill>
                  <a:srgbClr val="0D0D0D"/>
                </a:solidFill>
                <a:effectLst/>
              </a:rPr>
              <a:t>Clear Objectives</a:t>
            </a:r>
          </a:p>
          <a:p>
            <a:pPr marL="285750" indent="-285750" algn="just">
              <a:lnSpc>
                <a:spcPct val="120000"/>
              </a:lnSpc>
              <a:buFont typeface="Arial" panose="020B0604020202020204" pitchFamily="34" charset="0"/>
              <a:buChar char="•"/>
            </a:pPr>
            <a:r>
              <a:rPr lang="en-IN" sz="1600" i="0" dirty="0">
                <a:solidFill>
                  <a:srgbClr val="0D0D0D"/>
                </a:solidFill>
                <a:effectLst/>
              </a:rPr>
              <a:t>Exploratory Analysis</a:t>
            </a:r>
          </a:p>
          <a:p>
            <a:pPr marL="285750" indent="-285750" algn="just">
              <a:lnSpc>
                <a:spcPct val="120000"/>
              </a:lnSpc>
              <a:buFont typeface="Arial" panose="020B0604020202020204" pitchFamily="34" charset="0"/>
              <a:buChar char="•"/>
            </a:pPr>
            <a:r>
              <a:rPr lang="en-IN" sz="1600" i="0" dirty="0">
                <a:solidFill>
                  <a:srgbClr val="0D0D0D"/>
                </a:solidFill>
                <a:effectLst/>
              </a:rPr>
              <a:t>Hypothesis Testing</a:t>
            </a:r>
          </a:p>
          <a:p>
            <a:pPr marL="285750" indent="-285750" algn="just">
              <a:lnSpc>
                <a:spcPct val="120000"/>
              </a:lnSpc>
              <a:buFont typeface="Arial" panose="020B0604020202020204" pitchFamily="34" charset="0"/>
              <a:buChar char="•"/>
            </a:pPr>
            <a:r>
              <a:rPr lang="en-IN" sz="1600" i="0" dirty="0">
                <a:solidFill>
                  <a:srgbClr val="0D0D0D"/>
                </a:solidFill>
                <a:effectLst/>
              </a:rPr>
              <a:t>Predictive Modeling</a:t>
            </a:r>
          </a:p>
          <a:p>
            <a:pPr marL="285750" indent="-285750" algn="just">
              <a:lnSpc>
                <a:spcPct val="120000"/>
              </a:lnSpc>
              <a:buFont typeface="Arial" panose="020B0604020202020204" pitchFamily="34" charset="0"/>
              <a:buChar char="•"/>
            </a:pPr>
            <a:r>
              <a:rPr lang="en-IN" sz="1600" i="0" dirty="0">
                <a:solidFill>
                  <a:srgbClr val="0D0D0D"/>
                </a:solidFill>
                <a:effectLst/>
              </a:rPr>
              <a:t>Model Interpretation</a:t>
            </a:r>
          </a:p>
          <a:p>
            <a:pPr marL="0" indent="0" algn="just">
              <a:lnSpc>
                <a:spcPct val="120000"/>
              </a:lnSpc>
              <a:buNone/>
            </a:pPr>
            <a:r>
              <a:rPr lang="en-IN" sz="1600" b="1" i="0" dirty="0">
                <a:solidFill>
                  <a:srgbClr val="0D0D0D"/>
                </a:solidFill>
                <a:effectLst/>
              </a:rPr>
              <a:t>3. Data Visualization:</a:t>
            </a:r>
            <a:endParaRPr lang="en-IN" sz="1600" b="0" i="0" dirty="0">
              <a:solidFill>
                <a:srgbClr val="0D0D0D"/>
              </a:solidFill>
              <a:effectLst/>
            </a:endParaRPr>
          </a:p>
          <a:p>
            <a:pPr marL="285750" indent="-285750" algn="just">
              <a:lnSpc>
                <a:spcPct val="120000"/>
              </a:lnSpc>
              <a:buFont typeface="Arial" panose="020B0604020202020204" pitchFamily="34" charset="0"/>
              <a:buChar char="•"/>
            </a:pPr>
            <a:r>
              <a:rPr lang="en-IN" sz="1600" i="0" dirty="0">
                <a:solidFill>
                  <a:srgbClr val="0D0D0D"/>
                </a:solidFill>
                <a:effectLst/>
              </a:rPr>
              <a:t>Visual Clarity</a:t>
            </a:r>
          </a:p>
          <a:p>
            <a:pPr marL="285750" indent="-285750" algn="just">
              <a:lnSpc>
                <a:spcPct val="120000"/>
              </a:lnSpc>
              <a:buFont typeface="Arial" panose="020B0604020202020204" pitchFamily="34" charset="0"/>
              <a:buChar char="•"/>
            </a:pPr>
            <a:r>
              <a:rPr lang="en-IN" sz="1600" i="0" dirty="0">
                <a:solidFill>
                  <a:srgbClr val="0D0D0D"/>
                </a:solidFill>
                <a:effectLst/>
              </a:rPr>
              <a:t>Interactivity</a:t>
            </a:r>
          </a:p>
          <a:p>
            <a:pPr marL="285750" indent="-285750" algn="just">
              <a:lnSpc>
                <a:spcPct val="120000"/>
              </a:lnSpc>
              <a:buFont typeface="Arial" panose="020B0604020202020204" pitchFamily="34" charset="0"/>
              <a:buChar char="•"/>
            </a:pPr>
            <a:r>
              <a:rPr lang="en-IN" sz="1600" i="0" dirty="0">
                <a:solidFill>
                  <a:srgbClr val="0D0D0D"/>
                </a:solidFill>
                <a:effectLst/>
              </a:rPr>
              <a:t>Storytelling</a:t>
            </a:r>
          </a:p>
          <a:p>
            <a:pPr marL="285750" indent="-285750" algn="just">
              <a:lnSpc>
                <a:spcPct val="120000"/>
              </a:lnSpc>
              <a:buFont typeface="Arial" panose="020B0604020202020204" pitchFamily="34" charset="0"/>
              <a:buChar char="•"/>
            </a:pPr>
            <a:r>
              <a:rPr lang="en-IN" sz="1600" i="0" dirty="0">
                <a:solidFill>
                  <a:srgbClr val="0D0D0D"/>
                </a:solidFill>
                <a:effectLst/>
              </a:rPr>
              <a:t>Dashboard Design</a:t>
            </a:r>
          </a:p>
          <a:p>
            <a:pPr marL="285750" indent="-285750" algn="just">
              <a:lnSpc>
                <a:spcPct val="120000"/>
              </a:lnSpc>
              <a:buFont typeface="Arial" panose="020B0604020202020204" pitchFamily="34" charset="0"/>
              <a:buChar char="•"/>
            </a:pPr>
            <a:r>
              <a:rPr lang="en-IN" sz="1600" i="0" dirty="0">
                <a:solidFill>
                  <a:srgbClr val="0D0D0D"/>
                </a:solidFill>
                <a:effectLst/>
              </a:rPr>
              <a:t>Accessibility</a:t>
            </a:r>
            <a:endParaRPr lang="en-US" sz="1600" dirty="0"/>
          </a:p>
        </p:txBody>
      </p:sp>
    </p:spTree>
    <p:extLst>
      <p:ext uri="{BB962C8B-B14F-4D97-AF65-F5344CB8AC3E}">
        <p14:creationId xmlns:p14="http://schemas.microsoft.com/office/powerpoint/2010/main" val="1856901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B3D6B-22E7-4194-1B65-50C4AEA6A411}"/>
              </a:ext>
            </a:extLst>
          </p:cNvPr>
          <p:cNvSpPr>
            <a:spLocks noGrp="1"/>
          </p:cNvSpPr>
          <p:nvPr>
            <p:ph type="title"/>
          </p:nvPr>
        </p:nvSpPr>
        <p:spPr>
          <a:xfrm>
            <a:off x="838200" y="1"/>
            <a:ext cx="10515600" cy="723900"/>
          </a:xfrm>
        </p:spPr>
        <p:txBody>
          <a:bodyPr/>
          <a:lstStyle/>
          <a:p>
            <a:pPr algn="ctr"/>
            <a:r>
              <a:rPr lang="en-IN" b="1" i="0" dirty="0">
                <a:effectLst/>
                <a:latin typeface="+mn-lt"/>
              </a:rPr>
              <a:t>Future Trends in Bank Analytics</a:t>
            </a:r>
            <a:endParaRPr lang="en-US" dirty="0">
              <a:latin typeface="+mn-lt"/>
            </a:endParaRPr>
          </a:p>
        </p:txBody>
      </p:sp>
      <p:sp>
        <p:nvSpPr>
          <p:cNvPr id="3" name="Content Placeholder 2">
            <a:extLst>
              <a:ext uri="{FF2B5EF4-FFF2-40B4-BE49-F238E27FC236}">
                <a16:creationId xmlns:a16="http://schemas.microsoft.com/office/drawing/2014/main" id="{9E5EE6F2-0D1A-56DB-5BA3-B09BFD7DDDA8}"/>
              </a:ext>
            </a:extLst>
          </p:cNvPr>
          <p:cNvSpPr>
            <a:spLocks noGrp="1"/>
          </p:cNvSpPr>
          <p:nvPr>
            <p:ph idx="1"/>
          </p:nvPr>
        </p:nvSpPr>
        <p:spPr>
          <a:xfrm>
            <a:off x="165100" y="723902"/>
            <a:ext cx="12026900" cy="6134098"/>
          </a:xfrm>
        </p:spPr>
        <p:txBody>
          <a:bodyPr numCol="1">
            <a:noAutofit/>
          </a:bodyPr>
          <a:lstStyle/>
          <a:p>
            <a:pPr marL="0" indent="0" algn="just">
              <a:lnSpc>
                <a:spcPct val="120000"/>
              </a:lnSpc>
              <a:buNone/>
            </a:pPr>
            <a:r>
              <a:rPr lang="en-IN" sz="1400" b="1" i="0" dirty="0">
                <a:effectLst/>
                <a:latin typeface="Calibri" panose="020F0502020204030204" pitchFamily="34" charset="0"/>
                <a:cs typeface="Calibri" panose="020F0502020204030204" pitchFamily="34" charset="0"/>
              </a:rPr>
              <a:t>1. Digital Transformation:</a:t>
            </a:r>
            <a:r>
              <a:rPr lang="en-IN" sz="1400" dirty="0">
                <a:latin typeface="Calibri" panose="020F0502020204030204" pitchFamily="34" charset="0"/>
                <a:cs typeface="Calibri" panose="020F0502020204030204" pitchFamily="34" charset="0"/>
              </a:rPr>
              <a:t> </a:t>
            </a:r>
            <a:r>
              <a:rPr lang="en-IN" sz="1400" b="0" i="0" dirty="0">
                <a:effectLst/>
                <a:latin typeface="Calibri" panose="020F0502020204030204" pitchFamily="34" charset="0"/>
                <a:cs typeface="Calibri" panose="020F0502020204030204" pitchFamily="34" charset="0"/>
              </a:rPr>
              <a:t>This includes developing and enhancing digital channels such as online banking platforms, mobile apps, and chatbots to provide seamless and convenient banking experiences for customers.</a:t>
            </a:r>
          </a:p>
          <a:p>
            <a:pPr marL="0" indent="0" algn="just">
              <a:lnSpc>
                <a:spcPct val="120000"/>
              </a:lnSpc>
              <a:buNone/>
            </a:pPr>
            <a:r>
              <a:rPr lang="en-IN" sz="1400" b="1" i="0" dirty="0">
                <a:effectLst/>
                <a:latin typeface="Calibri" panose="020F0502020204030204" pitchFamily="34" charset="0"/>
                <a:cs typeface="Calibri" panose="020F0502020204030204" pitchFamily="34" charset="0"/>
              </a:rPr>
              <a:t>2. Personalized Banking Services:</a:t>
            </a:r>
            <a:r>
              <a:rPr lang="en-IN" sz="1400" dirty="0">
                <a:latin typeface="Calibri" panose="020F0502020204030204" pitchFamily="34" charset="0"/>
                <a:cs typeface="Calibri" panose="020F0502020204030204" pitchFamily="34" charset="0"/>
              </a:rPr>
              <a:t> </a:t>
            </a:r>
            <a:r>
              <a:rPr lang="en-IN" sz="1400" b="0" i="0" dirty="0">
                <a:effectLst/>
                <a:latin typeface="Calibri" panose="020F0502020204030204" pitchFamily="34" charset="0"/>
                <a:cs typeface="Calibri" panose="020F0502020204030204" pitchFamily="34" charset="0"/>
              </a:rPr>
              <a:t>Leveraging data analytics and artificial intelligence, banks can offer personalized banking services tailored to individual customer needs and preferences. </a:t>
            </a:r>
          </a:p>
          <a:p>
            <a:pPr marL="0" indent="0" algn="just">
              <a:lnSpc>
                <a:spcPct val="120000"/>
              </a:lnSpc>
              <a:buNone/>
            </a:pPr>
            <a:r>
              <a:rPr lang="en-IN" sz="1400" b="1" i="0" dirty="0">
                <a:effectLst/>
                <a:latin typeface="Calibri" panose="020F0502020204030204" pitchFamily="34" charset="0"/>
                <a:cs typeface="Calibri" panose="020F0502020204030204" pitchFamily="34" charset="0"/>
              </a:rPr>
              <a:t>3. Fintech Collaboration:</a:t>
            </a:r>
            <a:r>
              <a:rPr lang="en-IN" sz="1400" dirty="0">
                <a:latin typeface="Calibri" panose="020F0502020204030204" pitchFamily="34" charset="0"/>
                <a:cs typeface="Calibri" panose="020F0502020204030204" pitchFamily="34" charset="0"/>
              </a:rPr>
              <a:t> </a:t>
            </a:r>
            <a:r>
              <a:rPr lang="en-IN" sz="1400" b="0" i="0" dirty="0">
                <a:effectLst/>
                <a:latin typeface="Calibri" panose="020F0502020204030204" pitchFamily="34" charset="0"/>
                <a:cs typeface="Calibri" panose="020F0502020204030204" pitchFamily="34" charset="0"/>
              </a:rPr>
              <a:t>Partnering with fintech startups can enable banks to tap into innovative technologies such as blockchain, artificial intelligence, and machine learning to enhance their offerings and improve operational efficiency.</a:t>
            </a:r>
          </a:p>
          <a:p>
            <a:pPr marL="0" indent="0" algn="just">
              <a:lnSpc>
                <a:spcPct val="120000"/>
              </a:lnSpc>
              <a:buNone/>
            </a:pPr>
            <a:r>
              <a:rPr lang="en-IN" sz="1400" b="1" i="0" dirty="0">
                <a:effectLst/>
                <a:latin typeface="Calibri" panose="020F0502020204030204" pitchFamily="34" charset="0"/>
                <a:cs typeface="Calibri" panose="020F0502020204030204" pitchFamily="34" charset="0"/>
              </a:rPr>
              <a:t>4. Open Banking and APIs:</a:t>
            </a:r>
            <a:r>
              <a:rPr lang="en-IN" sz="1400" dirty="0">
                <a:latin typeface="Calibri" panose="020F0502020204030204" pitchFamily="34" charset="0"/>
                <a:cs typeface="Calibri" panose="020F0502020204030204" pitchFamily="34" charset="0"/>
              </a:rPr>
              <a:t> </a:t>
            </a:r>
            <a:r>
              <a:rPr lang="en-IN" sz="1400" b="0" i="0" dirty="0">
                <a:effectLst/>
                <a:latin typeface="Calibri" panose="020F0502020204030204" pitchFamily="34" charset="0"/>
                <a:cs typeface="Calibri" panose="020F0502020204030204" pitchFamily="34" charset="0"/>
              </a:rPr>
              <a:t>Open banking initiatives and the use of application programming interfaces (APIs) enable banks to securely share customer data with third-party developers and fintech partners. </a:t>
            </a:r>
          </a:p>
          <a:p>
            <a:pPr marL="0" indent="0" algn="just">
              <a:lnSpc>
                <a:spcPct val="120000"/>
              </a:lnSpc>
              <a:buNone/>
            </a:pPr>
            <a:r>
              <a:rPr lang="en-IN" sz="1400" b="1" i="0" dirty="0">
                <a:effectLst/>
                <a:latin typeface="Calibri" panose="020F0502020204030204" pitchFamily="34" charset="0"/>
                <a:cs typeface="Calibri" panose="020F0502020204030204" pitchFamily="34" charset="0"/>
              </a:rPr>
              <a:t>5. Cybersecurity and Fraud Prevention:</a:t>
            </a:r>
            <a:r>
              <a:rPr lang="en-IN" sz="1400" dirty="0">
                <a:latin typeface="Calibri" panose="020F0502020204030204" pitchFamily="34" charset="0"/>
                <a:cs typeface="Calibri" panose="020F0502020204030204" pitchFamily="34" charset="0"/>
              </a:rPr>
              <a:t> </a:t>
            </a:r>
            <a:r>
              <a:rPr lang="en-IN" sz="1400" b="0" i="0" dirty="0">
                <a:effectLst/>
                <a:latin typeface="Calibri" panose="020F0502020204030204" pitchFamily="34" charset="0"/>
                <a:cs typeface="Calibri" panose="020F0502020204030204" pitchFamily="34" charset="0"/>
              </a:rPr>
              <a:t>With the increasing frequency and sophistication of cyber threats, there is a growing need for innovative cybersecurity solutions and fraud prevention measures. Banks can invest in advanced technologies such as machine learning, behavioural analytics, and biometrics to detect and mitigate cyber risks and protect customer data.</a:t>
            </a:r>
          </a:p>
          <a:p>
            <a:pPr marL="0" indent="0" algn="just">
              <a:lnSpc>
                <a:spcPct val="120000"/>
              </a:lnSpc>
              <a:buNone/>
            </a:pPr>
            <a:r>
              <a:rPr lang="en-IN" sz="1400" b="1" i="0" dirty="0">
                <a:effectLst/>
                <a:latin typeface="Calibri" panose="020F0502020204030204" pitchFamily="34" charset="0"/>
                <a:cs typeface="Calibri" panose="020F0502020204030204" pitchFamily="34" charset="0"/>
              </a:rPr>
              <a:t>6. Financial Inclusion:</a:t>
            </a:r>
            <a:r>
              <a:rPr lang="en-IN" sz="1400" dirty="0">
                <a:latin typeface="Calibri" panose="020F0502020204030204" pitchFamily="34" charset="0"/>
                <a:cs typeface="Calibri" panose="020F0502020204030204" pitchFamily="34" charset="0"/>
              </a:rPr>
              <a:t> </a:t>
            </a:r>
            <a:r>
              <a:rPr lang="en-IN" sz="1400" b="0" i="0" dirty="0">
                <a:effectLst/>
                <a:latin typeface="Calibri" panose="020F0502020204030204" pitchFamily="34" charset="0"/>
                <a:cs typeface="Calibri" panose="020F0502020204030204" pitchFamily="34" charset="0"/>
              </a:rPr>
              <a:t>There are significant opportunities for banks to promote financial inclusion by reaching underserved populations and offering innovative banking solutions tailored to their needs. This includes digital banking services, microfinance initiatives, and partnerships with community organizations to provide access to financial services for unbanked and underbanked individuals.</a:t>
            </a:r>
          </a:p>
          <a:p>
            <a:pPr marL="0" indent="0" algn="just">
              <a:lnSpc>
                <a:spcPct val="120000"/>
              </a:lnSpc>
              <a:buNone/>
            </a:pPr>
            <a:r>
              <a:rPr lang="en-IN" sz="1400" b="1" i="0" dirty="0">
                <a:effectLst/>
                <a:latin typeface="Calibri" panose="020F0502020204030204" pitchFamily="34" charset="0"/>
                <a:cs typeface="Calibri" panose="020F0502020204030204" pitchFamily="34" charset="0"/>
              </a:rPr>
              <a:t>7. Sustainable Finance:</a:t>
            </a:r>
            <a:r>
              <a:rPr lang="en-IN" sz="1400" dirty="0">
                <a:latin typeface="Calibri" panose="020F0502020204030204" pitchFamily="34" charset="0"/>
                <a:cs typeface="Calibri" panose="020F0502020204030204" pitchFamily="34" charset="0"/>
              </a:rPr>
              <a:t> </a:t>
            </a:r>
            <a:r>
              <a:rPr lang="en-IN" sz="1400" b="0" i="0" dirty="0">
                <a:effectLst/>
                <a:latin typeface="Calibri" panose="020F0502020204030204" pitchFamily="34" charset="0"/>
                <a:cs typeface="Calibri" panose="020F0502020204030204" pitchFamily="34" charset="0"/>
              </a:rPr>
              <a:t>There is a growing focus on sustainable finance and environmental, social, and governance (ESG) criteria among consumers, investors, and regulators. Banks can innovate by offering green financial products, investing in renewable energy projects, and incorporating ESG considerations into their lending and investment decisions.</a:t>
            </a:r>
          </a:p>
          <a:p>
            <a:pPr marL="0" indent="0" algn="just">
              <a:lnSpc>
                <a:spcPct val="120000"/>
              </a:lnSpc>
              <a:buNone/>
            </a:pPr>
            <a:r>
              <a:rPr lang="en-IN" sz="1400" dirty="0">
                <a:latin typeface="Calibri" panose="020F0502020204030204" pitchFamily="34" charset="0"/>
                <a:cs typeface="Calibri" panose="020F0502020204030204" pitchFamily="34" charset="0"/>
              </a:rPr>
              <a:t>8. </a:t>
            </a:r>
            <a:r>
              <a:rPr lang="en-IN" sz="1400" b="1" i="0" dirty="0">
                <a:effectLst/>
                <a:latin typeface="Calibri" panose="020F0502020204030204" pitchFamily="34" charset="0"/>
                <a:cs typeface="Calibri" panose="020F0502020204030204" pitchFamily="34" charset="0"/>
              </a:rPr>
              <a:t>Customer Experience Innovation:</a:t>
            </a:r>
            <a:r>
              <a:rPr lang="en-IN" sz="1400" dirty="0">
                <a:latin typeface="Calibri" panose="020F0502020204030204" pitchFamily="34" charset="0"/>
                <a:cs typeface="Calibri" panose="020F0502020204030204" pitchFamily="34" charset="0"/>
              </a:rPr>
              <a:t> </a:t>
            </a:r>
            <a:r>
              <a:rPr lang="en-IN" sz="1400" b="0" i="0" dirty="0">
                <a:effectLst/>
                <a:latin typeface="Calibri" panose="020F0502020204030204" pitchFamily="34" charset="0"/>
                <a:cs typeface="Calibri" panose="020F0502020204030204" pitchFamily="34" charset="0"/>
              </a:rPr>
              <a:t>Improving the overall customer experience remains a key area of focus for banks. By investing in innovative technologies, such as augmented reality, virtual reality, and voice interfaces, banks can create immersive and engaging experiences that differentiate them from competitors and drive customer loyalty.</a:t>
            </a:r>
          </a:p>
        </p:txBody>
      </p:sp>
    </p:spTree>
    <p:extLst>
      <p:ext uri="{BB962C8B-B14F-4D97-AF65-F5344CB8AC3E}">
        <p14:creationId xmlns:p14="http://schemas.microsoft.com/office/powerpoint/2010/main" val="3193409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2511C-9A8F-F211-5B13-5FACE47BBA85}"/>
              </a:ext>
            </a:extLst>
          </p:cNvPr>
          <p:cNvSpPr>
            <a:spLocks noGrp="1"/>
          </p:cNvSpPr>
          <p:nvPr>
            <p:ph type="title"/>
          </p:nvPr>
        </p:nvSpPr>
        <p:spPr>
          <a:xfrm>
            <a:off x="1141413" y="618518"/>
            <a:ext cx="9905998" cy="1478570"/>
          </a:xfrm>
        </p:spPr>
        <p:txBody>
          <a:bodyPr>
            <a:normAutofit/>
          </a:bodyPr>
          <a:lstStyle/>
          <a:p>
            <a:r>
              <a:rPr lang="en-US" b="1">
                <a:latin typeface="+mn-lt"/>
              </a:rPr>
              <a:t>Overview of the Project</a:t>
            </a:r>
          </a:p>
        </p:txBody>
      </p:sp>
      <p:graphicFrame>
        <p:nvGraphicFramePr>
          <p:cNvPr id="12" name="Content Placeholder 2">
            <a:extLst>
              <a:ext uri="{FF2B5EF4-FFF2-40B4-BE49-F238E27FC236}">
                <a16:creationId xmlns:a16="http://schemas.microsoft.com/office/drawing/2014/main" id="{7DAE5465-A330-D2C5-1609-67EE380B3225}"/>
              </a:ext>
            </a:extLst>
          </p:cNvPr>
          <p:cNvGraphicFramePr>
            <a:graphicFrameLocks noGrp="1"/>
          </p:cNvGraphicFramePr>
          <p:nvPr>
            <p:ph idx="1"/>
            <p:extLst>
              <p:ext uri="{D42A27DB-BD31-4B8C-83A1-F6EECF244321}">
                <p14:modId xmlns:p14="http://schemas.microsoft.com/office/powerpoint/2010/main" val="3148340074"/>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5554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6" name="Rectangle 155">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7" name="Group 156">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58"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59"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0"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1"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2"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3"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3"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4"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5"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6"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7"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8"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29"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9"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0"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1"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2"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73"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5"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4"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5"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6"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7"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8"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9"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0"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3"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6EF81695-3FB7-54FC-8DCD-7930324A02B2}"/>
              </a:ext>
            </a:extLst>
          </p:cNvPr>
          <p:cNvSpPr>
            <a:spLocks noGrp="1"/>
          </p:cNvSpPr>
          <p:nvPr>
            <p:ph type="title"/>
          </p:nvPr>
        </p:nvSpPr>
        <p:spPr>
          <a:xfrm>
            <a:off x="1141413" y="618518"/>
            <a:ext cx="9905998" cy="1478570"/>
          </a:xfrm>
        </p:spPr>
        <p:txBody>
          <a:bodyPr>
            <a:normAutofit/>
          </a:bodyPr>
          <a:lstStyle/>
          <a:p>
            <a:r>
              <a:rPr lang="en-US" b="1">
                <a:latin typeface="+mn-lt"/>
              </a:rPr>
              <a:t>Conclusion</a:t>
            </a:r>
          </a:p>
        </p:txBody>
      </p:sp>
      <p:sp>
        <p:nvSpPr>
          <p:cNvPr id="3" name="Content Placeholder 2">
            <a:extLst>
              <a:ext uri="{FF2B5EF4-FFF2-40B4-BE49-F238E27FC236}">
                <a16:creationId xmlns:a16="http://schemas.microsoft.com/office/drawing/2014/main" id="{2D1914CE-C42A-00B8-D4F3-6D4382E48B6C}"/>
              </a:ext>
            </a:extLst>
          </p:cNvPr>
          <p:cNvSpPr>
            <a:spLocks noGrp="1"/>
          </p:cNvSpPr>
          <p:nvPr>
            <p:ph idx="1"/>
          </p:nvPr>
        </p:nvSpPr>
        <p:spPr>
          <a:xfrm>
            <a:off x="1141412" y="2249487"/>
            <a:ext cx="9905999" cy="3541714"/>
          </a:xfrm>
        </p:spPr>
        <p:txBody>
          <a:bodyPr numCol="1">
            <a:normAutofit/>
          </a:bodyPr>
          <a:lstStyle/>
          <a:p>
            <a:pPr>
              <a:lnSpc>
                <a:spcPct val="110000"/>
              </a:lnSpc>
            </a:pPr>
            <a:r>
              <a:rPr lang="en-IN" sz="2000" b="0" i="0">
                <a:effectLst/>
              </a:rPr>
              <a:t>In conclusion, bank loan analytics is a critical aspect of banking operations, offering opportunities for banks to gain insights, manage risk, and drive growth through data-driven decision-making. By leveraging advanced analytics tools and technologies and adopting best practices for data management and analysis, banks can unlock the full potential of their data assets and stay ahead in an increasingly competitive market landscape. Overall, encouraging further exploration and learning in bank analytics is essential for individuals and organizations to thrive in an increasingly data-driven and competitive banking landscape. By embracing a mindset of curiosity, continuous learning, and innovation, individuals can unlock new opportunities, drive business growth, and make a meaningful impact within their organizations and the broader banking industry.</a:t>
            </a:r>
          </a:p>
        </p:txBody>
      </p:sp>
      <p:grpSp>
        <p:nvGrpSpPr>
          <p:cNvPr id="145" name="Group 144">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181"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7"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8"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9"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0"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1"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2"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3"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4"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5"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161309162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3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grpSp>
      <p:sp useBgFill="1">
        <p:nvSpPr>
          <p:cNvPr id="67" name="Rectangle 66">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BA218E9-8BE0-E753-5A95-6D3DB71447F6}"/>
              </a:ext>
            </a:extLst>
          </p:cNvPr>
          <p:cNvSpPr>
            <a:spLocks noGrp="1"/>
          </p:cNvSpPr>
          <p:nvPr>
            <p:ph type="title"/>
          </p:nvPr>
        </p:nvSpPr>
        <p:spPr>
          <a:xfrm>
            <a:off x="3108960" y="1122363"/>
            <a:ext cx="7559039" cy="3027360"/>
          </a:xfrm>
        </p:spPr>
        <p:txBody>
          <a:bodyPr vert="horz" lIns="91440" tIns="45720" rIns="91440" bIns="45720" rtlCol="0" anchor="b">
            <a:normAutofit/>
          </a:bodyPr>
          <a:lstStyle/>
          <a:p>
            <a:pPr algn="ctr"/>
            <a:r>
              <a:rPr lang="en-US" sz="5400" b="1" dirty="0">
                <a:solidFill>
                  <a:schemeClr val="bg1"/>
                </a:solidFill>
              </a:rPr>
              <a:t>Thank YOU</a:t>
            </a:r>
          </a:p>
        </p:txBody>
      </p:sp>
      <p:grpSp>
        <p:nvGrpSpPr>
          <p:cNvPr id="69" name="Group 68">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70"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1"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4"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8"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4"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5"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6"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7"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8"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9"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0"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1"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2"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3"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4"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5"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6"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7"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8"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99"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0"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1"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2"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3"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4"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5"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6"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7"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8"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9"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0"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11"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2"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3"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4"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5"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6"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7"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8"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9"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0"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1"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2"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3"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76321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financial graph">
            <a:extLst>
              <a:ext uri="{FF2B5EF4-FFF2-40B4-BE49-F238E27FC236}">
                <a16:creationId xmlns:a16="http://schemas.microsoft.com/office/drawing/2014/main" id="{46D054AB-9F08-ED61-D4F6-C93196072925}"/>
              </a:ext>
            </a:extLst>
          </p:cNvPr>
          <p:cNvPicPr>
            <a:picLocks noChangeAspect="1"/>
          </p:cNvPicPr>
          <p:nvPr/>
        </p:nvPicPr>
        <p:blipFill rotWithShape="1">
          <a:blip r:embed="rId2"/>
          <a:srcRect l="17952" r="2737"/>
          <a:stretch/>
        </p:blipFill>
        <p:spPr>
          <a:xfrm>
            <a:off x="0" y="10"/>
            <a:ext cx="12191998" cy="6857990"/>
          </a:xfrm>
          <a:prstGeom prst="rect">
            <a:avLst/>
          </a:prstGeom>
        </p:spPr>
      </p:pic>
      <p:sp>
        <p:nvSpPr>
          <p:cNvPr id="2" name="Title 1">
            <a:extLst>
              <a:ext uri="{FF2B5EF4-FFF2-40B4-BE49-F238E27FC236}">
                <a16:creationId xmlns:a16="http://schemas.microsoft.com/office/drawing/2014/main" id="{09848066-EA3F-11C8-CAE8-AD766B1D6AA4}"/>
              </a:ext>
            </a:extLst>
          </p:cNvPr>
          <p:cNvSpPr>
            <a:spLocks noGrp="1"/>
          </p:cNvSpPr>
          <p:nvPr>
            <p:ph type="title"/>
          </p:nvPr>
        </p:nvSpPr>
        <p:spPr>
          <a:xfrm>
            <a:off x="838200" y="365125"/>
            <a:ext cx="5610101" cy="1899912"/>
          </a:xfrm>
        </p:spPr>
        <p:txBody>
          <a:bodyPr>
            <a:normAutofit/>
          </a:bodyPr>
          <a:lstStyle/>
          <a:p>
            <a:pPr algn="ctr"/>
            <a:r>
              <a:rPr lang="en-IN" sz="4000" b="1" i="0">
                <a:effectLst/>
                <a:latin typeface="Söhne"/>
              </a:rPr>
              <a:t>Introduction to Excel</a:t>
            </a:r>
            <a:endParaRPr lang="en-US" sz="4000" b="1" dirty="0"/>
          </a:p>
        </p:txBody>
      </p:sp>
      <p:graphicFrame>
        <p:nvGraphicFramePr>
          <p:cNvPr id="7" name="Content Placeholder 2">
            <a:extLst>
              <a:ext uri="{FF2B5EF4-FFF2-40B4-BE49-F238E27FC236}">
                <a16:creationId xmlns:a16="http://schemas.microsoft.com/office/drawing/2014/main" id="{01CE36D1-A6B1-D55C-6D4B-E83FF5707E4C}"/>
              </a:ext>
            </a:extLst>
          </p:cNvPr>
          <p:cNvGraphicFramePr>
            <a:graphicFrameLocks noGrp="1"/>
          </p:cNvGraphicFramePr>
          <p:nvPr>
            <p:ph idx="1"/>
          </p:nvPr>
        </p:nvGraphicFramePr>
        <p:xfrm>
          <a:off x="596900" y="2104001"/>
          <a:ext cx="6565900" cy="3953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0394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4" name="Rectangle 73">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3D0594F6-86C1-91CE-C975-356C0B37F027}"/>
              </a:ext>
            </a:extLst>
          </p:cNvPr>
          <p:cNvSpPr>
            <a:spLocks noGrp="1"/>
          </p:cNvSpPr>
          <p:nvPr>
            <p:ph type="title"/>
          </p:nvPr>
        </p:nvSpPr>
        <p:spPr>
          <a:xfrm>
            <a:off x="7962519" y="618518"/>
            <a:ext cx="4229480" cy="1478570"/>
          </a:xfrm>
        </p:spPr>
        <p:txBody>
          <a:bodyPr>
            <a:normAutofit/>
          </a:bodyPr>
          <a:lstStyle/>
          <a:p>
            <a:r>
              <a:rPr lang="en-IN" sz="3200" b="1" i="0">
                <a:effectLst/>
                <a:latin typeface="Söhne"/>
              </a:rPr>
              <a:t>Introduction to SQL</a:t>
            </a:r>
            <a:endParaRPr lang="en-US" sz="3200" b="1"/>
          </a:p>
        </p:txBody>
      </p:sp>
      <p:pic>
        <p:nvPicPr>
          <p:cNvPr id="5" name="Picture 4" descr="Computer script on a screen">
            <a:extLst>
              <a:ext uri="{FF2B5EF4-FFF2-40B4-BE49-F238E27FC236}">
                <a16:creationId xmlns:a16="http://schemas.microsoft.com/office/drawing/2014/main" id="{8C5695BA-A157-905C-31CE-0DBEE03E7E7D}"/>
              </a:ext>
            </a:extLst>
          </p:cNvPr>
          <p:cNvPicPr>
            <a:picLocks noChangeAspect="1"/>
          </p:cNvPicPr>
          <p:nvPr/>
        </p:nvPicPr>
        <p:blipFill rotWithShape="1">
          <a:blip r:embed="rId4"/>
          <a:srcRect r="26430" b="-1"/>
          <a:stretch/>
        </p:blipFill>
        <p:spPr>
          <a:xfrm>
            <a:off x="-5597" y="10"/>
            <a:ext cx="7558541" cy="6857990"/>
          </a:xfrm>
          <a:prstGeom prst="rect">
            <a:avLst/>
          </a:prstGeom>
        </p:spPr>
      </p:pic>
      <p:grpSp>
        <p:nvGrpSpPr>
          <p:cNvPr id="77" name="Group 76">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8" name="Rectangle 77">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79"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0"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1" name="Rectangle 80">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82"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3"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4"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5"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6"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7"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8"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9"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0"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1"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2"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3"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4"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5"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6"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7"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8"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9"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0"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1"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2"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3"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4"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5"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6" name="Rectangle 105">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07"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8"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9"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0"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1"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2"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3"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4"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5"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6"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7"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8" name="Rectangle 117">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19"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0"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1"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2"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3"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4"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5"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6"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7"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8"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9"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0"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1"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082BFD6C-E738-6DA4-1FE4-16B4CC5FE5C4}"/>
              </a:ext>
            </a:extLst>
          </p:cNvPr>
          <p:cNvSpPr>
            <a:spLocks noGrp="1"/>
          </p:cNvSpPr>
          <p:nvPr>
            <p:ph idx="1"/>
          </p:nvPr>
        </p:nvSpPr>
        <p:spPr>
          <a:xfrm>
            <a:off x="7633906" y="1860550"/>
            <a:ext cx="4419979" cy="4759325"/>
          </a:xfrm>
        </p:spPr>
        <p:txBody>
          <a:bodyPr>
            <a:noAutofit/>
          </a:bodyPr>
          <a:lstStyle/>
          <a:p>
            <a:pPr>
              <a:lnSpc>
                <a:spcPct val="110000"/>
              </a:lnSpc>
            </a:pPr>
            <a:r>
              <a:rPr lang="en-IN" sz="1600" b="1" i="0" dirty="0">
                <a:effectLst/>
              </a:rPr>
              <a:t>Role</a:t>
            </a:r>
            <a:r>
              <a:rPr lang="en-IN" sz="1600" b="0" i="0" dirty="0">
                <a:effectLst/>
              </a:rPr>
              <a:t>: SQL is a programming language used for managing and querying relational databases. In bank analytics, SQL is essential for accessing and manipulating data stored in databases efficiently.</a:t>
            </a:r>
          </a:p>
          <a:p>
            <a:pPr>
              <a:lnSpc>
                <a:spcPct val="110000"/>
              </a:lnSpc>
              <a:buFont typeface="Arial" panose="020B0604020202020204" pitchFamily="34" charset="0"/>
              <a:buChar char="•"/>
            </a:pPr>
            <a:r>
              <a:rPr lang="en-IN" sz="1600" b="1" i="0" dirty="0">
                <a:effectLst/>
              </a:rPr>
              <a:t>Functions</a:t>
            </a:r>
            <a:r>
              <a:rPr lang="en-IN" sz="1600" b="0" i="0" dirty="0">
                <a:effectLst/>
              </a:rPr>
              <a:t>: SQL provides commands for querying, updating, inserting, and deleting data from databases. It allows analysts to retrieve specific data subsets, perform aggregations, join multiple tables, and filter data based on specified criteria.</a:t>
            </a:r>
          </a:p>
          <a:p>
            <a:pPr>
              <a:lnSpc>
                <a:spcPct val="110000"/>
              </a:lnSpc>
              <a:buFont typeface="Arial" panose="020B0604020202020204" pitchFamily="34" charset="0"/>
              <a:buChar char="•"/>
            </a:pPr>
            <a:r>
              <a:rPr lang="en-IN" sz="1600" b="1" i="0" dirty="0">
                <a:effectLst/>
              </a:rPr>
              <a:t>Applications</a:t>
            </a:r>
            <a:r>
              <a:rPr lang="en-IN" sz="1600" b="0" i="0" dirty="0">
                <a:effectLst/>
              </a:rPr>
              <a:t>: Analysts use SQL to extract data from transactional databases, perform data transformations, calculate metrics, and generate custom reports for analysis in other tools such as Excel, </a:t>
            </a:r>
            <a:r>
              <a:rPr lang="en-IN" sz="1600" b="0" i="0" dirty="0" err="1">
                <a:effectLst/>
              </a:rPr>
              <a:t>PowerBI</a:t>
            </a:r>
            <a:r>
              <a:rPr lang="en-IN" sz="1600" b="0" i="0" dirty="0">
                <a:effectLst/>
              </a:rPr>
              <a:t>, or Tableau.</a:t>
            </a:r>
          </a:p>
        </p:txBody>
      </p:sp>
    </p:spTree>
    <p:extLst>
      <p:ext uri="{BB962C8B-B14F-4D97-AF65-F5344CB8AC3E}">
        <p14:creationId xmlns:p14="http://schemas.microsoft.com/office/powerpoint/2010/main" val="2029798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F635E-4E80-FCEF-7AB3-785B6077E588}"/>
              </a:ext>
            </a:extLst>
          </p:cNvPr>
          <p:cNvSpPr>
            <a:spLocks noGrp="1"/>
          </p:cNvSpPr>
          <p:nvPr>
            <p:ph type="title"/>
          </p:nvPr>
        </p:nvSpPr>
        <p:spPr>
          <a:xfrm>
            <a:off x="1141413" y="618518"/>
            <a:ext cx="9905998" cy="1478570"/>
          </a:xfrm>
        </p:spPr>
        <p:txBody>
          <a:bodyPr>
            <a:normAutofit/>
          </a:bodyPr>
          <a:lstStyle/>
          <a:p>
            <a:pPr algn="ctr"/>
            <a:r>
              <a:rPr lang="en-IN" b="1" i="0">
                <a:effectLst/>
                <a:latin typeface="+mn-lt"/>
              </a:rPr>
              <a:t>Introduction to Tableau</a:t>
            </a:r>
            <a:endParaRPr lang="en-US" b="1">
              <a:latin typeface="+mn-lt"/>
            </a:endParaRPr>
          </a:p>
        </p:txBody>
      </p:sp>
      <p:pic>
        <p:nvPicPr>
          <p:cNvPr id="13" name="Picture 12" descr="Graph">
            <a:extLst>
              <a:ext uri="{FF2B5EF4-FFF2-40B4-BE49-F238E27FC236}">
                <a16:creationId xmlns:a16="http://schemas.microsoft.com/office/drawing/2014/main" id="{DE985A80-87C1-64D0-9B16-6BC3E6CAFA66}"/>
              </a:ext>
            </a:extLst>
          </p:cNvPr>
          <p:cNvPicPr>
            <a:picLocks noChangeAspect="1"/>
          </p:cNvPicPr>
          <p:nvPr/>
        </p:nvPicPr>
        <p:blipFill rotWithShape="1">
          <a:blip r:embed="rId3"/>
          <a:srcRect r="4402" b="4"/>
          <a:stretch/>
        </p:blipFill>
        <p:spPr>
          <a:xfrm>
            <a:off x="1141412" y="2497720"/>
            <a:ext cx="4662140"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45E5D51C-2C34-7E6C-3B0F-B17D3D869580}"/>
              </a:ext>
            </a:extLst>
          </p:cNvPr>
          <p:cNvSpPr>
            <a:spLocks noGrp="1"/>
          </p:cNvSpPr>
          <p:nvPr>
            <p:ph idx="1"/>
          </p:nvPr>
        </p:nvSpPr>
        <p:spPr>
          <a:xfrm>
            <a:off x="6204479" y="2249486"/>
            <a:ext cx="4844521" cy="3989995"/>
          </a:xfrm>
        </p:spPr>
        <p:txBody>
          <a:bodyPr anchor="ctr">
            <a:noAutofit/>
          </a:bodyPr>
          <a:lstStyle/>
          <a:p>
            <a:pPr>
              <a:lnSpc>
                <a:spcPct val="110000"/>
              </a:lnSpc>
            </a:pPr>
            <a:r>
              <a:rPr lang="en-IN" sz="1600" b="1" i="0" dirty="0">
                <a:effectLst/>
              </a:rPr>
              <a:t>Role</a:t>
            </a:r>
            <a:r>
              <a:rPr lang="en-IN" sz="1600" b="0" i="0" dirty="0">
                <a:effectLst/>
              </a:rPr>
              <a:t>: Tableau is a data visualization software that enables users to create interactive and shareable dashboards, reports, and visualizations from various data sources.</a:t>
            </a:r>
          </a:p>
          <a:p>
            <a:pPr>
              <a:lnSpc>
                <a:spcPct val="110000"/>
              </a:lnSpc>
              <a:buFont typeface="Arial" panose="020B0604020202020204" pitchFamily="34" charset="0"/>
              <a:buChar char="•"/>
            </a:pPr>
            <a:r>
              <a:rPr lang="en-IN" sz="1600" b="1" i="0" dirty="0">
                <a:effectLst/>
              </a:rPr>
              <a:t>Functions</a:t>
            </a:r>
            <a:r>
              <a:rPr lang="en-IN" sz="1600" b="0" i="0" dirty="0">
                <a:effectLst/>
              </a:rPr>
              <a:t>: Tableau offers drag-and-drop functionality, intuitive visualization tools, and advanced analytics capabilities, allowing users to explore data, uncover insights, and communicate findings effectively.</a:t>
            </a:r>
          </a:p>
          <a:p>
            <a:pPr>
              <a:lnSpc>
                <a:spcPct val="110000"/>
              </a:lnSpc>
              <a:buFont typeface="Arial" panose="020B0604020202020204" pitchFamily="34" charset="0"/>
              <a:buChar char="•"/>
            </a:pPr>
            <a:r>
              <a:rPr lang="en-IN" sz="1600" b="1" i="0" dirty="0">
                <a:effectLst/>
              </a:rPr>
              <a:t>Applications</a:t>
            </a:r>
            <a:r>
              <a:rPr lang="en-IN" sz="1600" b="0" i="0" dirty="0">
                <a:effectLst/>
              </a:rPr>
              <a:t>: In bank analytics, Tableau is used to create visually compelling dashboards for monitoring portfolio performance, analyzing customer demographics, visualizing risk exposure, and presenting insights to stakeholders.</a:t>
            </a:r>
          </a:p>
        </p:txBody>
      </p:sp>
    </p:spTree>
    <p:extLst>
      <p:ext uri="{BB962C8B-B14F-4D97-AF65-F5344CB8AC3E}">
        <p14:creationId xmlns:p14="http://schemas.microsoft.com/office/powerpoint/2010/main" val="2517199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descr="Graphs on a display with reflection of office">
            <a:extLst>
              <a:ext uri="{FF2B5EF4-FFF2-40B4-BE49-F238E27FC236}">
                <a16:creationId xmlns:a16="http://schemas.microsoft.com/office/drawing/2014/main" id="{D905D4C1-21D3-A33F-610A-E1FBC67BD58E}"/>
              </a:ext>
            </a:extLst>
          </p:cNvPr>
          <p:cNvPicPr>
            <a:picLocks noChangeAspect="1"/>
          </p:cNvPicPr>
          <p:nvPr/>
        </p:nvPicPr>
        <p:blipFill rotWithShape="1">
          <a:blip r:embed="rId4">
            <a:alphaModFix/>
          </a:blip>
          <a:srcRect t="9050" b="6656"/>
          <a:stretch/>
        </p:blipFill>
        <p:spPr>
          <a:xfrm>
            <a:off x="3611" y="10"/>
            <a:ext cx="12188389" cy="6857990"/>
          </a:xfrm>
          <a:prstGeom prst="rect">
            <a:avLst/>
          </a:prstGeom>
        </p:spPr>
      </p:pic>
      <p:grpSp>
        <p:nvGrpSpPr>
          <p:cNvPr id="14" name="Group 13">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5"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36"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37"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38"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9"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17" name="Group 16">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0"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31"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32"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3"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34"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5"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US"/>
              </a:p>
            </p:txBody>
          </p:sp>
        </p:grpSp>
        <p:grpSp>
          <p:nvGrpSpPr>
            <p:cNvPr id="18" name="Group 17">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6"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27"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28"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9"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19" name="Group 18">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20"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21"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22"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3"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24"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5"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US"/>
              </a:p>
            </p:txBody>
          </p:sp>
        </p:grpSp>
      </p:grpSp>
      <p:sp>
        <p:nvSpPr>
          <p:cNvPr id="2" name="Title 1">
            <a:extLst>
              <a:ext uri="{FF2B5EF4-FFF2-40B4-BE49-F238E27FC236}">
                <a16:creationId xmlns:a16="http://schemas.microsoft.com/office/drawing/2014/main" id="{69C403FE-1A47-EA20-4609-772E98F64F48}"/>
              </a:ext>
            </a:extLst>
          </p:cNvPr>
          <p:cNvSpPr>
            <a:spLocks noGrp="1"/>
          </p:cNvSpPr>
          <p:nvPr>
            <p:ph type="title"/>
          </p:nvPr>
        </p:nvSpPr>
        <p:spPr>
          <a:xfrm>
            <a:off x="1143001" y="1007533"/>
            <a:ext cx="9905998" cy="1092200"/>
          </a:xfrm>
        </p:spPr>
        <p:txBody>
          <a:bodyPr>
            <a:normAutofit/>
          </a:bodyPr>
          <a:lstStyle/>
          <a:p>
            <a:pPr algn="ctr"/>
            <a:r>
              <a:rPr lang="en-IN" b="1" i="0">
                <a:effectLst/>
                <a:latin typeface="+mn-lt"/>
              </a:rPr>
              <a:t>Introduction to Power BI</a:t>
            </a:r>
            <a:endParaRPr lang="en-US" b="1">
              <a:latin typeface="+mn-lt"/>
            </a:endParaRPr>
          </a:p>
        </p:txBody>
      </p:sp>
      <p:sp>
        <p:nvSpPr>
          <p:cNvPr id="3" name="Content Placeholder 2">
            <a:extLst>
              <a:ext uri="{FF2B5EF4-FFF2-40B4-BE49-F238E27FC236}">
                <a16:creationId xmlns:a16="http://schemas.microsoft.com/office/drawing/2014/main" id="{10718A5D-DEE7-6863-A2BC-BE4761A8AEF8}"/>
              </a:ext>
            </a:extLst>
          </p:cNvPr>
          <p:cNvSpPr>
            <a:spLocks noGrp="1"/>
          </p:cNvSpPr>
          <p:nvPr>
            <p:ph idx="1"/>
          </p:nvPr>
        </p:nvSpPr>
        <p:spPr>
          <a:xfrm>
            <a:off x="1143001" y="2252134"/>
            <a:ext cx="9905999" cy="3454399"/>
          </a:xfrm>
        </p:spPr>
        <p:txBody>
          <a:bodyPr anchor="ctr">
            <a:normAutofit/>
          </a:bodyPr>
          <a:lstStyle/>
          <a:p>
            <a:r>
              <a:rPr lang="en-IN" sz="2000" b="1" i="0">
                <a:effectLst/>
              </a:rPr>
              <a:t>Role</a:t>
            </a:r>
            <a:r>
              <a:rPr lang="en-IN" sz="2000" b="0" i="0">
                <a:effectLst/>
              </a:rPr>
              <a:t>: PowerBI is a business intelligence tool developed by Microsoft that enables users to visualize and analyze data from various sources, create interactive dashboards and reports, and share insights with stakeholders.</a:t>
            </a:r>
          </a:p>
          <a:p>
            <a:pPr>
              <a:buFont typeface="Arial" panose="020B0604020202020204" pitchFamily="34" charset="0"/>
              <a:buChar char="•"/>
            </a:pPr>
            <a:r>
              <a:rPr lang="en-IN" sz="2000" b="1" i="0">
                <a:effectLst/>
              </a:rPr>
              <a:t>Functions</a:t>
            </a:r>
            <a:r>
              <a:rPr lang="en-IN" sz="2000" b="0" i="0">
                <a:effectLst/>
              </a:rPr>
              <a:t>: PowerBI offers data connectivity, data preparation, data modeling, visualization, and collaboration features, making it suitable for end-to-end analytics workflows.</a:t>
            </a:r>
          </a:p>
          <a:p>
            <a:pPr>
              <a:buFont typeface="Arial" panose="020B0604020202020204" pitchFamily="34" charset="0"/>
              <a:buChar char="•"/>
            </a:pPr>
            <a:r>
              <a:rPr lang="en-IN" sz="2000" b="1" i="0">
                <a:effectLst/>
              </a:rPr>
              <a:t>Applications</a:t>
            </a:r>
            <a:r>
              <a:rPr lang="en-IN" sz="2000" b="0" i="0">
                <a:effectLst/>
              </a:rPr>
              <a:t>: In bank analytics, PowerBI is used to integrate data from multiple sources, create interactive dashboards for monitoring key performance indicators (KPIs), analyze customer behavior, detect fraud, and identify trends and patterns in data.</a:t>
            </a:r>
          </a:p>
        </p:txBody>
      </p:sp>
    </p:spTree>
    <p:extLst>
      <p:ext uri="{BB962C8B-B14F-4D97-AF65-F5344CB8AC3E}">
        <p14:creationId xmlns:p14="http://schemas.microsoft.com/office/powerpoint/2010/main" val="2893806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9" name="Rectangle 18">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FAB10444-2146-7696-866D-1520CC5DE340}"/>
              </a:ext>
            </a:extLst>
          </p:cNvPr>
          <p:cNvSpPr>
            <a:spLocks noGrp="1"/>
          </p:cNvSpPr>
          <p:nvPr>
            <p:ph type="title"/>
          </p:nvPr>
        </p:nvSpPr>
        <p:spPr>
          <a:xfrm>
            <a:off x="6448425" y="618518"/>
            <a:ext cx="4598985" cy="1478570"/>
          </a:xfrm>
        </p:spPr>
        <p:txBody>
          <a:bodyPr>
            <a:normAutofit/>
          </a:bodyPr>
          <a:lstStyle/>
          <a:p>
            <a:r>
              <a:rPr lang="en-IN" sz="3300" b="1" i="0">
                <a:effectLst/>
                <a:latin typeface="+mn-lt"/>
              </a:rPr>
              <a:t>Importance of Data in Banking </a:t>
            </a:r>
            <a:r>
              <a:rPr lang="en-IN" sz="3300" b="1">
                <a:latin typeface="+mn-lt"/>
              </a:rPr>
              <a:t>A</a:t>
            </a:r>
            <a:r>
              <a:rPr lang="en-IN" sz="3300" b="1" i="0">
                <a:effectLst/>
                <a:latin typeface="+mn-lt"/>
              </a:rPr>
              <a:t>nalytics</a:t>
            </a:r>
            <a:endParaRPr lang="en-US" sz="3300" b="1">
              <a:latin typeface="+mn-lt"/>
            </a:endParaRPr>
          </a:p>
        </p:txBody>
      </p:sp>
      <p:pic>
        <p:nvPicPr>
          <p:cNvPr id="13" name="Picture 12" descr="Desk with productivity items">
            <a:extLst>
              <a:ext uri="{FF2B5EF4-FFF2-40B4-BE49-F238E27FC236}">
                <a16:creationId xmlns:a16="http://schemas.microsoft.com/office/drawing/2014/main" id="{417A6151-241B-7230-2188-9F61422341C0}"/>
              </a:ext>
            </a:extLst>
          </p:cNvPr>
          <p:cNvPicPr>
            <a:picLocks noChangeAspect="1"/>
          </p:cNvPicPr>
          <p:nvPr/>
        </p:nvPicPr>
        <p:blipFill rotWithShape="1">
          <a:blip r:embed="rId4"/>
          <a:srcRect l="27871" r="12740" b="-1"/>
          <a:stretch/>
        </p:blipFill>
        <p:spPr>
          <a:xfrm>
            <a:off x="-5597" y="10"/>
            <a:ext cx="6101597" cy="6857990"/>
          </a:xfrm>
          <a:prstGeom prst="rect">
            <a:avLst/>
          </a:prstGeom>
        </p:spPr>
      </p:pic>
      <p:grpSp>
        <p:nvGrpSpPr>
          <p:cNvPr id="22" name="Group 21">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23" name="Rectangle 22">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24"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 name="Rectangle 25">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27"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9"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0"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1"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2"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3"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4"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5"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6"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7"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8"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9"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0"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1"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2"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3"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4"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5"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6"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7"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8"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9"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0"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1" name="Rectangle 50">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52"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3"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4"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5"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6"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7"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8"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9"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0"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1"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2"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3" name="Rectangle 62">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64"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5"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6"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7"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8"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9"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0"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1"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2"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3"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4"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5"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6"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1C33C3A4-9546-97E7-DDD3-1D0323C131DE}"/>
              </a:ext>
            </a:extLst>
          </p:cNvPr>
          <p:cNvSpPr>
            <a:spLocks noGrp="1"/>
          </p:cNvSpPr>
          <p:nvPr>
            <p:ph idx="1"/>
          </p:nvPr>
        </p:nvSpPr>
        <p:spPr>
          <a:xfrm>
            <a:off x="6448424" y="2249487"/>
            <a:ext cx="4924425" cy="3541714"/>
          </a:xfrm>
        </p:spPr>
        <p:txBody>
          <a:bodyPr>
            <a:normAutofit/>
          </a:bodyPr>
          <a:lstStyle/>
          <a:p>
            <a:pPr>
              <a:lnSpc>
                <a:spcPct val="110000"/>
              </a:lnSpc>
              <a:buFont typeface="+mj-lt"/>
              <a:buAutoNum type="arabicPeriod"/>
            </a:pPr>
            <a:r>
              <a:rPr lang="en-IN" sz="2000" dirty="0"/>
              <a:t> </a:t>
            </a:r>
            <a:r>
              <a:rPr lang="en-IN" sz="2000" i="0" dirty="0">
                <a:effectLst/>
              </a:rPr>
              <a:t>Informed Decision-Making</a:t>
            </a:r>
          </a:p>
          <a:p>
            <a:pPr>
              <a:lnSpc>
                <a:spcPct val="110000"/>
              </a:lnSpc>
              <a:buFont typeface="+mj-lt"/>
              <a:buAutoNum type="arabicPeriod"/>
            </a:pPr>
            <a:r>
              <a:rPr lang="en-IN" sz="2000" i="0" dirty="0">
                <a:effectLst/>
              </a:rPr>
              <a:t> Risk Management</a:t>
            </a:r>
          </a:p>
          <a:p>
            <a:pPr>
              <a:lnSpc>
                <a:spcPct val="110000"/>
              </a:lnSpc>
              <a:buFont typeface="+mj-lt"/>
              <a:buAutoNum type="arabicPeriod"/>
            </a:pPr>
            <a:r>
              <a:rPr lang="en-IN" sz="2000" i="0" dirty="0">
                <a:effectLst/>
              </a:rPr>
              <a:t> Customer Insights</a:t>
            </a:r>
          </a:p>
          <a:p>
            <a:pPr>
              <a:lnSpc>
                <a:spcPct val="110000"/>
              </a:lnSpc>
              <a:buFont typeface="+mj-lt"/>
              <a:buAutoNum type="arabicPeriod"/>
            </a:pPr>
            <a:r>
              <a:rPr lang="en-IN" sz="2000" i="0" dirty="0">
                <a:effectLst/>
              </a:rPr>
              <a:t> Fraud Detection and Prevention</a:t>
            </a:r>
          </a:p>
          <a:p>
            <a:pPr>
              <a:lnSpc>
                <a:spcPct val="110000"/>
              </a:lnSpc>
              <a:buFont typeface="+mj-lt"/>
              <a:buAutoNum type="arabicPeriod"/>
            </a:pPr>
            <a:r>
              <a:rPr lang="en-IN" sz="2000" i="0" dirty="0">
                <a:effectLst/>
              </a:rPr>
              <a:t> Operational Efficiency</a:t>
            </a:r>
          </a:p>
          <a:p>
            <a:pPr>
              <a:lnSpc>
                <a:spcPct val="110000"/>
              </a:lnSpc>
              <a:buFont typeface="+mj-lt"/>
              <a:buAutoNum type="arabicPeriod"/>
            </a:pPr>
            <a:r>
              <a:rPr lang="en-IN" sz="2000" i="0" dirty="0">
                <a:effectLst/>
              </a:rPr>
              <a:t> Compliance and Regulatory Requirements</a:t>
            </a:r>
          </a:p>
          <a:p>
            <a:pPr>
              <a:lnSpc>
                <a:spcPct val="110000"/>
              </a:lnSpc>
              <a:buFont typeface="+mj-lt"/>
              <a:buAutoNum type="arabicPeriod"/>
            </a:pPr>
            <a:r>
              <a:rPr lang="en-IN" sz="2000" i="0" dirty="0">
                <a:effectLst/>
              </a:rPr>
              <a:t> Strategic Planning and Innovation</a:t>
            </a:r>
            <a:endParaRPr lang="en-US" sz="2000" dirty="0"/>
          </a:p>
        </p:txBody>
      </p:sp>
    </p:spTree>
    <p:extLst>
      <p:ext uri="{BB962C8B-B14F-4D97-AF65-F5344CB8AC3E}">
        <p14:creationId xmlns:p14="http://schemas.microsoft.com/office/powerpoint/2010/main" val="1368296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CF8B7B-DAF7-A607-01DA-F23CA4227C72}"/>
              </a:ext>
            </a:extLst>
          </p:cNvPr>
          <p:cNvSpPr>
            <a:spLocks noGrp="1"/>
          </p:cNvSpPr>
          <p:nvPr>
            <p:ph type="title"/>
          </p:nvPr>
        </p:nvSpPr>
        <p:spPr>
          <a:xfrm>
            <a:off x="1141413" y="618518"/>
            <a:ext cx="9905998" cy="1478570"/>
          </a:xfrm>
        </p:spPr>
        <p:txBody>
          <a:bodyPr>
            <a:normAutofit/>
          </a:bodyPr>
          <a:lstStyle/>
          <a:p>
            <a:r>
              <a:rPr lang="en-IN" b="1" i="0">
                <a:effectLst/>
                <a:latin typeface="+mn-lt"/>
              </a:rPr>
              <a:t>Data Cleaning and Pre-processing using Excel</a:t>
            </a:r>
            <a:endParaRPr lang="en-US" b="1" dirty="0">
              <a:latin typeface="+mn-lt"/>
            </a:endParaRPr>
          </a:p>
        </p:txBody>
      </p:sp>
      <p:graphicFrame>
        <p:nvGraphicFramePr>
          <p:cNvPr id="70" name="Content Placeholder 2">
            <a:extLst>
              <a:ext uri="{FF2B5EF4-FFF2-40B4-BE49-F238E27FC236}">
                <a16:creationId xmlns:a16="http://schemas.microsoft.com/office/drawing/2014/main" id="{16D2B6DC-53F9-5DC9-81B6-01416266BE19}"/>
              </a:ext>
            </a:extLst>
          </p:cNvPr>
          <p:cNvGraphicFramePr>
            <a:graphicFrameLocks noGrp="1"/>
          </p:cNvGraphicFramePr>
          <p:nvPr>
            <p:ph idx="1"/>
            <p:extLst>
              <p:ext uri="{D42A27DB-BD31-4B8C-83A1-F6EECF244321}">
                <p14:modId xmlns:p14="http://schemas.microsoft.com/office/powerpoint/2010/main" val="2352564053"/>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2426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0FDA7-67B9-E66A-32A2-FBC35EB54FCE}"/>
              </a:ext>
            </a:extLst>
          </p:cNvPr>
          <p:cNvSpPr>
            <a:spLocks noGrp="1"/>
          </p:cNvSpPr>
          <p:nvPr>
            <p:ph type="title"/>
          </p:nvPr>
        </p:nvSpPr>
        <p:spPr>
          <a:xfrm>
            <a:off x="1141412" y="618518"/>
            <a:ext cx="10237787" cy="1478570"/>
          </a:xfrm>
        </p:spPr>
        <p:txBody>
          <a:bodyPr>
            <a:normAutofit/>
          </a:bodyPr>
          <a:lstStyle/>
          <a:p>
            <a:r>
              <a:rPr lang="en-IN" b="1" i="0">
                <a:effectLst/>
                <a:latin typeface="+mn-lt"/>
              </a:rPr>
              <a:t>Data Cleaning and Pre-processing using SQL</a:t>
            </a:r>
            <a:endParaRPr lang="en-US" b="1">
              <a:latin typeface="+mn-lt"/>
            </a:endParaRPr>
          </a:p>
        </p:txBody>
      </p:sp>
      <p:pic>
        <p:nvPicPr>
          <p:cNvPr id="7" name="Graphic 6" descr="Database">
            <a:extLst>
              <a:ext uri="{FF2B5EF4-FFF2-40B4-BE49-F238E27FC236}">
                <a16:creationId xmlns:a16="http://schemas.microsoft.com/office/drawing/2014/main" id="{6A102016-D414-D0DB-F171-D3F32EE96C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aphicFrame>
        <p:nvGraphicFramePr>
          <p:cNvPr id="9" name="Content Placeholder 2">
            <a:extLst>
              <a:ext uri="{FF2B5EF4-FFF2-40B4-BE49-F238E27FC236}">
                <a16:creationId xmlns:a16="http://schemas.microsoft.com/office/drawing/2014/main" id="{6DE4EA19-5D55-E098-7DAF-3B729EA7EDC5}"/>
              </a:ext>
            </a:extLst>
          </p:cNvPr>
          <p:cNvGraphicFramePr>
            <a:graphicFrameLocks noGrp="1"/>
          </p:cNvGraphicFramePr>
          <p:nvPr>
            <p:ph idx="1"/>
          </p:nvPr>
        </p:nvGraphicFramePr>
        <p:xfrm>
          <a:off x="5034579" y="2249487"/>
          <a:ext cx="6012832" cy="35417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527826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{377F0EB1-5D41-DC4B-8152-C647B32710D2}tf10001122</Template>
  <TotalTime>176</TotalTime>
  <Words>3480</Words>
  <Application>Microsoft Macintosh PowerPoint</Application>
  <PresentationFormat>Widescreen</PresentationFormat>
  <Paragraphs>204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Söhne</vt:lpstr>
      <vt:lpstr>Tw Cen MT</vt:lpstr>
      <vt:lpstr>Circuit</vt:lpstr>
      <vt:lpstr>Bank Loan Analytics</vt:lpstr>
      <vt:lpstr>Overview of the Project</vt:lpstr>
      <vt:lpstr>Introduction to Excel</vt:lpstr>
      <vt:lpstr>Introduction to SQL</vt:lpstr>
      <vt:lpstr>Introduction to Tableau</vt:lpstr>
      <vt:lpstr>Introduction to Power BI</vt:lpstr>
      <vt:lpstr>Importance of Data in Banking Analytics</vt:lpstr>
      <vt:lpstr>Data Cleaning and Pre-processing using Excel</vt:lpstr>
      <vt:lpstr>Data Cleaning and Pre-processing using SQL</vt:lpstr>
      <vt:lpstr>Data Analysis with Excel</vt:lpstr>
      <vt:lpstr>Data Visualization with Excel</vt:lpstr>
      <vt:lpstr>Data Analysis with SQL</vt:lpstr>
      <vt:lpstr>Data Visualization with SQL</vt:lpstr>
      <vt:lpstr>Data Analysis with Tableau</vt:lpstr>
      <vt:lpstr>Data Visualization with Tableau</vt:lpstr>
      <vt:lpstr>Data Analysis with PowerBI</vt:lpstr>
      <vt:lpstr>Data Visualization with PowerBI</vt:lpstr>
      <vt:lpstr>Challenges and Best Practices</vt:lpstr>
      <vt:lpstr>Future Trends in Bank Analytics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Analytics</dc:title>
  <dc:creator>nabzdc29@outlook.com</dc:creator>
  <cp:lastModifiedBy>nabzdc29@outlook.com</cp:lastModifiedBy>
  <cp:revision>1</cp:revision>
  <dcterms:created xsi:type="dcterms:W3CDTF">2024-02-25T16:40:58Z</dcterms:created>
  <dcterms:modified xsi:type="dcterms:W3CDTF">2024-02-25T19:37:51Z</dcterms:modified>
</cp:coreProperties>
</file>