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4" r:id="rId12"/>
    <p:sldId id="266" r:id="rId13"/>
    <p:sldId id="268" r:id="rId14"/>
    <p:sldId id="267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60"/>
  </p:normalViewPr>
  <p:slideViewPr>
    <p:cSldViewPr snapToGrid="0">
      <p:cViewPr>
        <p:scale>
          <a:sx n="50" d="100"/>
          <a:sy n="50" d="100"/>
        </p:scale>
        <p:origin x="44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ris\Desktop\Estimated%20Life%20Expectancy_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ris\Desktop\Estimated%20Life%20Expectancy_Visual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1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A:\smith\project%20big%20data\alzheimer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Location of gun-related deaths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4.4486001749782294E-3"/>
                  <c:y val="-0.17774715660542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054680664916887E-2"/>
                  <c:y val="-1.0147273257509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8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Sheet1!$B$1:$B$3</c:f>
              <c:strCache>
                <c:ptCount val="3"/>
                <c:pt idx="0">
                  <c:v>Home</c:v>
                </c:pt>
                <c:pt idx="1">
                  <c:v>Streets and highways</c:v>
                </c:pt>
                <c:pt idx="2">
                  <c:v>Others</c:v>
                </c:pt>
              </c:strCache>
            </c:strRef>
          </c:cat>
          <c:val>
            <c:numRef>
              <c:f>Sheet1!$C$1:$C$3</c:f>
              <c:numCache>
                <c:formatCode>0.00%</c:formatCode>
                <c:ptCount val="3"/>
                <c:pt idx="0">
                  <c:v>0.626</c:v>
                </c:pt>
                <c:pt idx="1">
                  <c:v>0.11219999999999999</c:v>
                </c:pt>
                <c:pt idx="2">
                  <c:v>0.26180000000000003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Estimated Life Expectancy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2.2222222222222223E-2"/>
                  <c:y val="-0.324074074074074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333333333333332E-3"/>
                  <c:y val="-0.36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69.95</c:v>
                </c:pt>
                <c:pt idx="1">
                  <c:v>76.47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3"/>
        <c:gapDepth val="120"/>
        <c:shape val="box"/>
        <c:axId val="-566684224"/>
        <c:axId val="-566685856"/>
        <c:axId val="0"/>
      </c:bar3DChart>
      <c:catAx>
        <c:axId val="-56668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685856"/>
        <c:crosses val="autoZero"/>
        <c:auto val="1"/>
        <c:lblAlgn val="ctr"/>
        <c:lblOffset val="100"/>
        <c:noMultiLvlLbl val="0"/>
      </c:catAx>
      <c:valAx>
        <c:axId val="-566685856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68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Estimated Life Expectancy(Married)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8.3333333333332829E-3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3888888888888888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Sheet1!$J$1:$K$1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Sheet1!$J$2:$K$2</c:f>
              <c:numCache>
                <c:formatCode>General</c:formatCode>
                <c:ptCount val="2"/>
                <c:pt idx="0">
                  <c:v>73.06</c:v>
                </c:pt>
                <c:pt idx="1">
                  <c:v>69.81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3"/>
        <c:gapDepth val="106"/>
        <c:shape val="box"/>
        <c:axId val="-566686400"/>
        <c:axId val="-566685312"/>
        <c:axId val="0"/>
      </c:bar3DChart>
      <c:catAx>
        <c:axId val="-56668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685312"/>
        <c:crosses val="autoZero"/>
        <c:auto val="1"/>
        <c:lblAlgn val="ctr"/>
        <c:lblOffset val="100"/>
        <c:noMultiLvlLbl val="0"/>
      </c:catAx>
      <c:valAx>
        <c:axId val="-566685312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6864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2"/>
          <c:order val="2"/>
          <c:tx>
            <c:strRef>
              <c:f>'Marital Status and Suicide'!$A$4</c:f>
              <c:strCache>
                <c:ptCount val="1"/>
                <c:pt idx="0">
                  <c:v>% of Suicide out of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'Marital Status and Suicide'!$B$1:$E$1</c:f>
              <c:strCache>
                <c:ptCount val="4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  <c:pt idx="3">
                  <c:v>Widowed</c:v>
                </c:pt>
              </c:strCache>
            </c:strRef>
          </c:cat>
          <c:val>
            <c:numRef>
              <c:f>'Marital Status and Suicide'!$B$4:$E$4</c:f>
              <c:numCache>
                <c:formatCode>0.00%</c:formatCode>
                <c:ptCount val="4"/>
                <c:pt idx="0">
                  <c:v>2.382585574282443E-2</c:v>
                </c:pt>
                <c:pt idx="1">
                  <c:v>1.5551036276567629E-2</c:v>
                </c:pt>
                <c:pt idx="2">
                  <c:v>4.5272977372521457E-2</c:v>
                </c:pt>
                <c:pt idx="3">
                  <c:v>3.114356314418646E-3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91-478F-8534-70DB82DD1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-566689664"/>
        <c:axId val="-56668857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'Marital Status and Suicide'!$A$2</c15:sqref>
                        </c15:formulaRef>
                      </c:ext>
                    </c:extLst>
                    <c:strCache>
                      <c:ptCount val="1"/>
                      <c:pt idx="0">
                        <c:v>Number of Suicide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'Marital Status and Suicide'!$B$1:$E$1</c15:sqref>
                        </c15:formulaRef>
                      </c:ext>
                    </c:extLst>
                    <c:strCache>
                      <c:ptCount val="4"/>
                      <c:pt idx="0">
                        <c:v>Divorced</c:v>
                      </c:pt>
                      <c:pt idx="1">
                        <c:v>Married</c:v>
                      </c:pt>
                      <c:pt idx="2">
                        <c:v>Single</c:v>
                      </c:pt>
                      <c:pt idx="3">
                        <c:v>Widowed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'Marital Status and Suicide'!$B$2:$E$2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9552</c:v>
                      </c:pt>
                      <c:pt idx="1">
                        <c:v>15240</c:v>
                      </c:pt>
                      <c:pt idx="2">
                        <c:v>15074</c:v>
                      </c:pt>
                      <c:pt idx="3">
                        <c:v>2798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3B91-478F-8534-70DB82DD1E6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'Marital Status and Suicide'!$A$3</c15:sqref>
                        </c15:formulaRef>
                      </c:ext>
                    </c:extLst>
                    <c:strCache>
                      <c:ptCount val="1"/>
                      <c:pt idx="0">
                        <c:v>Total Number of Death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'Marital Status and Suicide'!$B$1:$E$1</c15:sqref>
                        </c15:formulaRef>
                      </c:ext>
                    </c:extLst>
                    <c:strCache>
                      <c:ptCount val="4"/>
                      <c:pt idx="0">
                        <c:v>Divorced</c:v>
                      </c:pt>
                      <c:pt idx="1">
                        <c:v>Married</c:v>
                      </c:pt>
                      <c:pt idx="2">
                        <c:v>Single</c:v>
                      </c:pt>
                      <c:pt idx="3">
                        <c:v>Widowed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'Marital Status and Suicide'!$B$3:$E$3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400909</c:v>
                      </c:pt>
                      <c:pt idx="1">
                        <c:v>979999</c:v>
                      </c:pt>
                      <c:pt idx="2">
                        <c:v>332958</c:v>
                      </c:pt>
                      <c:pt idx="3">
                        <c:v>898420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3B91-478F-8534-70DB82DD1E66}"/>
                  </c:ext>
                </c:extLst>
              </c15:ser>
            </c15:filteredBarSeries>
          </c:ext>
        </c:extLst>
      </c:bar3DChart>
      <c:catAx>
        <c:axId val="-566689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66688576"/>
        <c:crosses val="autoZero"/>
        <c:auto val="1"/>
        <c:lblAlgn val="ctr"/>
        <c:lblOffset val="100"/>
        <c:noMultiLvlLbl val="0"/>
      </c:catAx>
      <c:valAx>
        <c:axId val="-56668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68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en-US" sz="1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Total Deaths due to Alzheimer's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Deaths due to Alzheimer's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8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15 - 24 years</c:v>
                </c:pt>
                <c:pt idx="1">
                  <c:v>35 - 44 years</c:v>
                </c:pt>
                <c:pt idx="2">
                  <c:v>45 - 54 years</c:v>
                </c:pt>
                <c:pt idx="3">
                  <c:v>55 - 64 years</c:v>
                </c:pt>
                <c:pt idx="4">
                  <c:v>65 - 74 years</c:v>
                </c:pt>
                <c:pt idx="5">
                  <c:v>75 - 84 years</c:v>
                </c:pt>
                <c:pt idx="6">
                  <c:v>85 years and over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11</c:v>
                </c:pt>
                <c:pt idx="2">
                  <c:v>74</c:v>
                </c:pt>
                <c:pt idx="3">
                  <c:v>851</c:v>
                </c:pt>
                <c:pt idx="4">
                  <c:v>5172</c:v>
                </c:pt>
                <c:pt idx="5">
                  <c:v>25400</c:v>
                </c:pt>
                <c:pt idx="6">
                  <c:v>62058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66324160"/>
        <c:axId val="-566325248"/>
      </c:barChart>
      <c:catAx>
        <c:axId val="-566324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 algn="ctr" rtl="0">
              <a:defRPr lang="en-US" sz="1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325248"/>
        <c:crosses val="autoZero"/>
        <c:auto val="1"/>
        <c:lblAlgn val="ctr"/>
        <c:lblOffset val="100"/>
        <c:noMultiLvlLbl val="0"/>
      </c:catAx>
      <c:valAx>
        <c:axId val="-56632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 sz="1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6324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68C41-91CA-49B4-BED3-8F8F51EC905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1D2B-D3DB-488C-B44B-C911060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3FFC-53CC-44EF-A27D-1207B3422CD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37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7"/>
          <p:cNvSpPr/>
          <p:nvPr userDrawn="1"/>
        </p:nvSpPr>
        <p:spPr>
          <a:xfrm>
            <a:off x="2351618" y="0"/>
            <a:ext cx="984038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627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7"/>
          <p:cNvSpPr/>
          <p:nvPr userDrawn="1"/>
        </p:nvSpPr>
        <p:spPr>
          <a:xfrm>
            <a:off x="0" y="0"/>
            <a:ext cx="9840384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188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E7CE-D8DD-4D58-82EC-02026B0105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1AF1-4231-4A00-96D3-753FD67C1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414184" y="836712"/>
            <a:ext cx="0" cy="547260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9403" y="3061217"/>
            <a:ext cx="2496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BUDT758B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4184" y="2212604"/>
            <a:ext cx="87778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Learning from the Dead</a:t>
            </a:r>
          </a:p>
          <a:p>
            <a:pP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CDC </a:t>
            </a:r>
            <a:r>
              <a:rPr lang="en-US" altLang="zh-CN" sz="4800" b="1" dirty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Dataset on Death in the </a:t>
            </a:r>
            <a:r>
              <a:rPr lang="en-US" altLang="zh-CN" sz="48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US</a:t>
            </a:r>
            <a:endParaRPr lang="en-US" altLang="zh-CN" sz="4800" b="1" dirty="0">
              <a:solidFill>
                <a:schemeClr val="bg1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455591" y="1487051"/>
            <a:ext cx="451273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33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Big Data Project</a:t>
            </a:r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3835400" y="4197351"/>
            <a:ext cx="5621867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178" indent="-457178">
              <a:lnSpc>
                <a:spcPct val="110000"/>
              </a:lnSpc>
            </a:pPr>
            <a:r>
              <a:rPr lang="en-US" altLang="zh-CN" sz="2667" b="1" kern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0501 Group 2</a:t>
            </a: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983765" y="4749297"/>
            <a:ext cx="3456384" cy="26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Aditya </a:t>
            </a:r>
            <a:r>
              <a:rPr lang="en-US" sz="2133" dirty="0" err="1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Damle</a:t>
            </a:r>
            <a:endParaRPr lang="en-US" sz="2133" dirty="0" smtClean="0">
              <a:solidFill>
                <a:schemeClr val="bg1"/>
              </a:solidFill>
              <a:latin typeface="+mj-lt"/>
              <a:ea typeface="微软雅黑" pitchFamily="34" charset="-122"/>
            </a:endParaRPr>
          </a:p>
          <a:p>
            <a:r>
              <a:rPr lang="en-US" sz="2133" dirty="0" err="1">
                <a:solidFill>
                  <a:schemeClr val="bg1"/>
                </a:solidFill>
                <a:ea typeface="微软雅黑" pitchFamily="34" charset="-122"/>
              </a:rPr>
              <a:t>Sarika</a:t>
            </a:r>
            <a:r>
              <a:rPr lang="en-US" sz="2133" dirty="0">
                <a:solidFill>
                  <a:schemeClr val="bg1"/>
                </a:solidFill>
                <a:ea typeface="微软雅黑" pitchFamily="34" charset="-122"/>
              </a:rPr>
              <a:t> Dhoot</a:t>
            </a:r>
          </a:p>
          <a:p>
            <a:r>
              <a:rPr lang="en-US" sz="2133" dirty="0" err="1">
                <a:solidFill>
                  <a:schemeClr val="bg1"/>
                </a:solidFill>
                <a:ea typeface="微软雅黑" pitchFamily="34" charset="-122"/>
              </a:rPr>
              <a:t>Yutong</a:t>
            </a:r>
            <a:r>
              <a:rPr lang="en-US" sz="2133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sz="2133" dirty="0" smtClean="0">
                <a:solidFill>
                  <a:schemeClr val="bg1"/>
                </a:solidFill>
                <a:ea typeface="微软雅黑" pitchFamily="34" charset="-122"/>
              </a:rPr>
              <a:t>Chen</a:t>
            </a:r>
          </a:p>
          <a:p>
            <a:r>
              <a:rPr lang="en-US" sz="2133" dirty="0">
                <a:solidFill>
                  <a:schemeClr val="bg1"/>
                </a:solidFill>
                <a:ea typeface="微软雅黑" pitchFamily="34" charset="-122"/>
              </a:rPr>
              <a:t>Aditya </a:t>
            </a:r>
            <a:r>
              <a:rPr lang="en-US" sz="2133" dirty="0" smtClean="0">
                <a:solidFill>
                  <a:schemeClr val="bg1"/>
                </a:solidFill>
                <a:ea typeface="微软雅黑" pitchFamily="34" charset="-122"/>
              </a:rPr>
              <a:t>Safi</a:t>
            </a:r>
            <a:endParaRPr lang="en-US" sz="2133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  <a:p>
            <a:r>
              <a:rPr lang="en-US" sz="2133" dirty="0" err="1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Aasish</a:t>
            </a:r>
            <a:r>
              <a:rPr lang="en-US" sz="2133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+mj-lt"/>
                <a:ea typeface="微软雅黑" pitchFamily="34" charset="-122"/>
              </a:rPr>
              <a:t>Sipani</a:t>
            </a:r>
            <a:endParaRPr lang="en-US" sz="2133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  <a:p>
            <a:r>
              <a:rPr lang="en-US" sz="2133" dirty="0" smtClean="0">
                <a:solidFill>
                  <a:schemeClr val="bg1"/>
                </a:solidFill>
                <a:ea typeface="微软雅黑" pitchFamily="34" charset="-122"/>
              </a:rPr>
              <a:t>Bo </a:t>
            </a:r>
            <a:r>
              <a:rPr lang="en-US" sz="2133" dirty="0">
                <a:solidFill>
                  <a:schemeClr val="bg1"/>
                </a:solidFill>
                <a:ea typeface="微软雅黑" pitchFamily="34" charset="-122"/>
              </a:rPr>
              <a:t>Tang</a:t>
            </a:r>
          </a:p>
          <a:p>
            <a:endParaRPr lang="en-US" sz="2133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  <a:p>
            <a:endParaRPr lang="en-US" sz="2133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1" grpId="0"/>
      <p:bldP spid="1946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700394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543605" y="1913037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2543606" y="1917742"/>
            <a:ext cx="76808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Patterns across Race, Gender and Education 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19" y="2428240"/>
            <a:ext cx="8787687" cy="4429760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04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8" t="10985" r="7418" b="-2825"/>
          <a:stretch/>
        </p:blipFill>
        <p:spPr>
          <a:xfrm>
            <a:off x="8344244" y="204474"/>
            <a:ext cx="3834920" cy="2973056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710020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543605" y="1913037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2543606" y="1917742"/>
            <a:ext cx="76808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Patterns across Race, Gender and Education 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4" y="2713326"/>
            <a:ext cx="7907966" cy="406287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525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0"/>
            <a:ext cx="4084320" cy="30632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700394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543605" y="1913037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2543606" y="1917742"/>
            <a:ext cx="5464613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Gun-related 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deaths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02438"/>
              </p:ext>
            </p:extLst>
          </p:nvPr>
        </p:nvGraphicFramePr>
        <p:xfrm>
          <a:off x="2466480" y="3063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86323" y="3545116"/>
            <a:ext cx="4620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Across all the deaths about </a:t>
            </a:r>
            <a:r>
              <a:rPr lang="en-US" b="1" dirty="0">
                <a:solidFill>
                  <a:srgbClr val="FF0000"/>
                </a:solidFill>
                <a:ea typeface="经典特宋简" pitchFamily="49" charset="-122"/>
              </a:rPr>
              <a:t>1.263% </a:t>
            </a: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of the deaths are due to gun related issues</a:t>
            </a:r>
            <a:r>
              <a:rPr lang="en-US" b="1" dirty="0" smtClean="0">
                <a:solidFill>
                  <a:srgbClr val="002060"/>
                </a:solidFill>
                <a:ea typeface="经典特宋简" pitchFamily="49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2060"/>
              </a:solidFill>
              <a:ea typeface="经典特宋简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The percentage of autopsy is </a:t>
            </a:r>
            <a:r>
              <a:rPr lang="en-US" b="1" dirty="0">
                <a:solidFill>
                  <a:srgbClr val="FF0000"/>
                </a:solidFill>
                <a:ea typeface="经典特宋简" pitchFamily="49" charset="-122"/>
              </a:rPr>
              <a:t>67.5% </a:t>
            </a: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in the gun related deaths compared to only </a:t>
            </a:r>
            <a:r>
              <a:rPr lang="en-US" b="1" dirty="0">
                <a:solidFill>
                  <a:srgbClr val="FF0000"/>
                </a:solidFill>
                <a:ea typeface="经典特宋简" pitchFamily="49" charset="-122"/>
              </a:rPr>
              <a:t>7.7% </a:t>
            </a: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across all the deaths</a:t>
            </a:r>
            <a:r>
              <a:rPr lang="en-US" b="1" dirty="0" smtClean="0">
                <a:solidFill>
                  <a:srgbClr val="002060"/>
                </a:solidFill>
                <a:ea typeface="经典特宋简" pitchFamily="49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ea typeface="经典特宋简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Blacks (Race) have a higher percentage of gun related deaths </a:t>
            </a:r>
            <a:r>
              <a:rPr lang="en-US" b="1" dirty="0">
                <a:solidFill>
                  <a:srgbClr val="FF0000"/>
                </a:solidFill>
                <a:ea typeface="经典特宋简" pitchFamily="49" charset="-122"/>
              </a:rPr>
              <a:t>(2.47%) </a:t>
            </a:r>
            <a:r>
              <a:rPr lang="en-US" b="1" dirty="0">
                <a:solidFill>
                  <a:srgbClr val="002060"/>
                </a:solidFill>
                <a:ea typeface="经典特宋简" pitchFamily="49" charset="-122"/>
              </a:rPr>
              <a:t>compared to White </a:t>
            </a:r>
            <a:r>
              <a:rPr lang="en-US" b="1" dirty="0">
                <a:solidFill>
                  <a:srgbClr val="FF0000"/>
                </a:solidFill>
                <a:ea typeface="经典特宋简" pitchFamily="49" charset="-122"/>
              </a:rPr>
              <a:t>(1.108%).</a:t>
            </a:r>
          </a:p>
        </p:txBody>
      </p:sp>
    </p:spTree>
    <p:extLst>
      <p:ext uri="{BB962C8B-B14F-4D97-AF65-F5344CB8AC3E}">
        <p14:creationId xmlns:p14="http://schemas.microsoft.com/office/powerpoint/2010/main" val="3043634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Graphic spid="12" grpId="0">
        <p:bldAsOne/>
      </p:bldGraphic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690767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543605" y="1913037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2543606" y="1917742"/>
            <a:ext cx="7680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Prediction model: C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remation or Burial? </a:t>
            </a: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73" y="2540447"/>
            <a:ext cx="6691968" cy="399443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2392853" y="3525011"/>
            <a:ext cx="28803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Naïve Bayes Model: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Accuracy =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56.5%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经典特宋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3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710020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543605" y="1913037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2543606" y="1917742"/>
            <a:ext cx="7680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Prediction model: C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remation or Burial? </a:t>
            </a: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5" y="2649081"/>
            <a:ext cx="7260791" cy="33720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9535065" y="3307319"/>
            <a:ext cx="26882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Logistic Regression Model: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Accuracy =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65.3%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经典特宋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74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4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521029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808895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9483" y="2022846"/>
            <a:ext cx="390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Some interesting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discovery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:</a:t>
            </a:r>
            <a:endParaRPr lang="en-US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graphicFrame>
        <p:nvGraphicFramePr>
          <p:cNvPr id="76" name="Chart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618932"/>
              </p:ext>
            </p:extLst>
          </p:nvPr>
        </p:nvGraphicFramePr>
        <p:xfrm>
          <a:off x="2475473" y="2592845"/>
          <a:ext cx="4735311" cy="371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908017"/>
              </p:ext>
            </p:extLst>
          </p:nvPr>
        </p:nvGraphicFramePr>
        <p:xfrm>
          <a:off x="7051040" y="2571770"/>
          <a:ext cx="4670266" cy="3712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 rot="20225390">
            <a:off x="10508419" y="2990489"/>
            <a:ext cx="1310221" cy="123110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624" y="5983598"/>
            <a:ext cx="2655688" cy="61555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(deceptive)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20341" y="1297100"/>
            <a:ext cx="6144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Highlights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&amp;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Policy Suggestions</a:t>
            </a:r>
          </a:p>
        </p:txBody>
      </p:sp>
    </p:spTree>
    <p:extLst>
      <p:ext uri="{BB962C8B-B14F-4D97-AF65-F5344CB8AC3E}">
        <p14:creationId xmlns:p14="http://schemas.microsoft.com/office/powerpoint/2010/main" val="3907872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Graphic spid="76" grpId="0">
        <p:bldAsOne/>
      </p:bldGraphic>
      <p:bldGraphic spid="77" grpId="0">
        <p:bldAsOne/>
      </p:bldGraphic>
      <p:bldP spid="4" grpId="0"/>
      <p:bldP spid="4" grpId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4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521029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808895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9483" y="2022846"/>
            <a:ext cx="204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Suicide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176509"/>
            <a:ext cx="3810000" cy="2857500"/>
          </a:xfrm>
          <a:prstGeom prst="rect">
            <a:avLst/>
          </a:prstGeom>
          <a:effectLst>
            <a:softEdge rad="88900"/>
          </a:effectLst>
        </p:spPr>
      </p:pic>
      <p:graphicFrame>
        <p:nvGraphicFramePr>
          <p:cNvPr id="12" name="Chart 11"/>
          <p:cNvGraphicFramePr/>
          <p:nvPr>
            <p:extLst/>
          </p:nvPr>
        </p:nvGraphicFramePr>
        <p:xfrm>
          <a:off x="3227638" y="2372883"/>
          <a:ext cx="758323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20341" y="1297100"/>
            <a:ext cx="6144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Highlights &amp;</a:t>
            </a:r>
            <a:r>
              <a:rPr lang="en-US" altLang="zh-CN" sz="3200" b="1" dirty="0" smtClean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Policy Suggestions</a:t>
            </a:r>
            <a:endParaRPr lang="en-US" altLang="zh-CN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5483" y="5918855"/>
            <a:ext cx="8406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ea typeface="经典特宋简" pitchFamily="49" charset="-122"/>
              </a:rPr>
              <a:t>Policy 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Suggestion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: Create support groups to target singles with </a:t>
            </a:r>
          </a:p>
          <a:p>
            <a:r>
              <a:rPr lang="en-US" altLang="zh-CN" sz="2400" dirty="0">
                <a:solidFill>
                  <a:srgbClr val="002060"/>
                </a:solidFill>
                <a:ea typeface="经典特宋简" pitchFamily="49" charset="-122"/>
              </a:rPr>
              <a:t>	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	            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stress and depression</a:t>
            </a:r>
            <a:endParaRPr lang="en-US" sz="2400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95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Graphic spid="12" grpId="0">
        <p:bldAsOne/>
      </p:bldGraphic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9483" y="2022846"/>
            <a:ext cx="560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Distribution of deaths due to Alzheimer’s </a:t>
            </a:r>
            <a:endParaRPr lang="en-US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4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5521029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5808895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220341" y="1297100"/>
            <a:ext cx="6144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Highlights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&amp;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Policy Suggestions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89695909"/>
              </p:ext>
            </p:extLst>
          </p:nvPr>
        </p:nvGraphicFramePr>
        <p:xfrm>
          <a:off x="3022624" y="2385391"/>
          <a:ext cx="9029676" cy="341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65483" y="5918855"/>
            <a:ext cx="9237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ea typeface="经典特宋简" pitchFamily="49" charset="-122"/>
              </a:rPr>
              <a:t>Policy 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Suggestion</a:t>
            </a:r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: Make health policy decisions and allocate funds for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  <a:ea typeface="经典特宋简" pitchFamily="49" charset="-122"/>
              </a:rPr>
              <a:t> 		            special diseases in a particular age group</a:t>
            </a:r>
            <a:endParaRPr lang="en-US" sz="2400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5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Graphic spid="8" grpId="0">
        <p:bldAsOne/>
      </p:bldGraphic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15085" y="592668"/>
            <a:ext cx="1576916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3225" y="683643"/>
            <a:ext cx="1680633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end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749" name="矩形 4"/>
          <p:cNvSpPr>
            <a:spLocks noChangeArrowheads="1"/>
          </p:cNvSpPr>
          <p:nvPr/>
        </p:nvSpPr>
        <p:spPr bwMode="auto">
          <a:xfrm>
            <a:off x="2639617" y="4199771"/>
            <a:ext cx="45620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7200" b="1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Thank you! </a:t>
            </a:r>
            <a:endParaRPr lang="zh-CN" altLang="en-US" sz="7200" b="1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31976" y="5014383"/>
            <a:ext cx="385233" cy="383117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19842" y="5014383"/>
            <a:ext cx="385233" cy="383117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95400" y="4320118"/>
            <a:ext cx="0" cy="194098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64637"/>
            <a:ext cx="8256025" cy="3952240"/>
          </a:xfrm>
          <a:prstGeom prst="roundRect">
            <a:avLst>
              <a:gd name="adj" fmla="val 3814"/>
            </a:avLst>
          </a:prstGeom>
        </p:spPr>
      </p:pic>
      <p:cxnSp>
        <p:nvCxnSpPr>
          <p:cNvPr id="21" name="直接连接符 20"/>
          <p:cNvCxnSpPr/>
          <p:nvPr/>
        </p:nvCxnSpPr>
        <p:spPr>
          <a:xfrm>
            <a:off x="8991600" y="4330701"/>
            <a:ext cx="0" cy="19431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6" r="23279"/>
          <a:stretch/>
        </p:blipFill>
        <p:spPr>
          <a:xfrm>
            <a:off x="7201629" y="4694480"/>
            <a:ext cx="1016000" cy="102292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44671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" b="22353"/>
          <a:stretch/>
        </p:blipFill>
        <p:spPr>
          <a:xfrm>
            <a:off x="6263173" y="3689648"/>
            <a:ext cx="5928827" cy="3168352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2" name="圆角矩形 1"/>
          <p:cNvSpPr/>
          <p:nvPr/>
        </p:nvSpPr>
        <p:spPr>
          <a:xfrm>
            <a:off x="3023659" y="1432952"/>
            <a:ext cx="6624736" cy="757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rgbClr val="FFC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22542" name="TextBox 6"/>
          <p:cNvSpPr txBox="1">
            <a:spLocks noChangeArrowheads="1"/>
          </p:cNvSpPr>
          <p:nvPr/>
        </p:nvSpPr>
        <p:spPr bwMode="auto">
          <a:xfrm>
            <a:off x="3599723" y="1438356"/>
            <a:ext cx="572559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33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en-US" altLang="zh-CN" sz="2667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Question Proposing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393267" y="2755900"/>
            <a:ext cx="0" cy="603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99617" y="3795184"/>
            <a:ext cx="0" cy="601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99617" y="4842934"/>
            <a:ext cx="0" cy="601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燕尾形 33"/>
          <p:cNvSpPr/>
          <p:nvPr/>
        </p:nvSpPr>
        <p:spPr>
          <a:xfrm>
            <a:off x="3627221" y="473907"/>
            <a:ext cx="670984" cy="67098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3993406" y="473907"/>
            <a:ext cx="673100" cy="670984"/>
          </a:xfrm>
          <a:prstGeom prst="chevr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1169636" y="276511"/>
            <a:ext cx="2982912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333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Con</a:t>
            </a:r>
            <a:r>
              <a:rPr lang="en-US" altLang="zh-CN" sz="5333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tents</a:t>
            </a:r>
            <a:endParaRPr lang="zh-CN" altLang="en-US" sz="5333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9" name="圆角矩形 2"/>
          <p:cNvSpPr/>
          <p:nvPr/>
        </p:nvSpPr>
        <p:spPr>
          <a:xfrm>
            <a:off x="3023659" y="2468995"/>
            <a:ext cx="6624736" cy="757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rgbClr val="FFC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3023659" y="3535099"/>
            <a:ext cx="6624736" cy="757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rgbClr val="FFC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21" name="圆角矩形 4"/>
          <p:cNvSpPr/>
          <p:nvPr/>
        </p:nvSpPr>
        <p:spPr>
          <a:xfrm>
            <a:off x="3023659" y="4591216"/>
            <a:ext cx="6624736" cy="757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rgbClr val="FFC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99790" y="2484314"/>
            <a:ext cx="572552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33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en-US" altLang="zh-CN" sz="2667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Data Processing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3552004" y="3585716"/>
            <a:ext cx="590000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33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667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Visualization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552004" y="4648012"/>
            <a:ext cx="5900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4    Highlights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&amp;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Policy Suggestions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9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542" grpId="0"/>
      <p:bldP spid="34" grpId="0" animBg="1"/>
      <p:bldP spid="36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82" y="1413704"/>
            <a:ext cx="6418063" cy="421661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729270" y="1277277"/>
            <a:ext cx="6624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Question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Proposing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1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079777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367643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39616" y="2269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矩形 14"/>
          <p:cNvSpPr>
            <a:spLocks noChangeArrowheads="1"/>
          </p:cNvSpPr>
          <p:nvPr/>
        </p:nvSpPr>
        <p:spPr bwMode="auto">
          <a:xfrm>
            <a:off x="2831637" y="2084851"/>
            <a:ext cx="604867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Death record of all 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people who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died in the US in 2014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What we have: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causes of death 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and the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demographic background 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(age, gender, race, marital status, place of injury, etc.)</a:t>
            </a:r>
          </a:p>
          <a:p>
            <a:pPr marL="380990" lvl="2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What we want: use this data set to 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address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important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policy-related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questions</a:t>
            </a:r>
            <a:endParaRPr lang="zh-CN" altLang="en-US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857567" y="4428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92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4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48" y="155607"/>
            <a:ext cx="4826827" cy="362012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429978" y="1277276"/>
            <a:ext cx="29193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Data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Processing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2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175787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463654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39616" y="2269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矩形 14"/>
          <p:cNvSpPr>
            <a:spLocks noChangeArrowheads="1"/>
          </p:cNvSpPr>
          <p:nvPr/>
        </p:nvSpPr>
        <p:spPr bwMode="auto">
          <a:xfrm>
            <a:off x="2931241" y="2932347"/>
            <a:ext cx="78021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Preliminary work</a:t>
            </a:r>
            <a:r>
              <a:rPr lang="zh-CN" alt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Remove 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redundant columns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that have less significance.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Unify 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metrics measurement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. 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Remove records that contain 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unknown data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. </a:t>
            </a:r>
            <a:endParaRPr lang="zh-CN" altLang="en-US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857567" y="4428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62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4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420353" y="1277276"/>
            <a:ext cx="29193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Data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Processing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2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175787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463654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39616" y="2269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矩形 14"/>
          <p:cNvSpPr>
            <a:spLocks noChangeArrowheads="1"/>
          </p:cNvSpPr>
          <p:nvPr/>
        </p:nvSpPr>
        <p:spPr bwMode="auto">
          <a:xfrm>
            <a:off x="4846769" y="1239651"/>
            <a:ext cx="3040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Pig/Hive + AWS/VM: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1857567" y="4428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2"/>
          <p:cNvSpPr/>
          <p:nvPr/>
        </p:nvSpPr>
        <p:spPr>
          <a:xfrm>
            <a:off x="10155120" y="4677139"/>
            <a:ext cx="1035051" cy="276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www.1ppt.com/hangye/ </a:t>
            </a:r>
          </a:p>
          <a:p>
            <a:pPr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www.1ppt.com/sucai/</a:t>
            </a:r>
          </a:p>
          <a:p>
            <a:pPr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www.1ppt.com/tubiao/      </a:t>
            </a:r>
          </a:p>
          <a:p>
            <a:pPr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www.1ppt.com/powerpoint/      </a:t>
            </a:r>
          </a:p>
          <a:p>
            <a:pPr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www.1ppt.com/excel/  </a:t>
            </a:r>
          </a:p>
          <a:p>
            <a:pPr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www.1ppt.com/kejian/ </a:t>
            </a:r>
          </a:p>
          <a:p>
            <a:pPr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www.1ppt.com/shiti/  </a:t>
            </a:r>
          </a:p>
          <a:p>
            <a:pPr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www.1ppt.cn</a:t>
            </a:r>
          </a:p>
          <a:p>
            <a:pPr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82" name="Group 2"/>
          <p:cNvGrpSpPr>
            <a:grpSpLocks/>
          </p:cNvGrpSpPr>
          <p:nvPr/>
        </p:nvGrpSpPr>
        <p:grpSpPr bwMode="auto">
          <a:xfrm>
            <a:off x="6139804" y="1389955"/>
            <a:ext cx="5568949" cy="5105400"/>
            <a:chOff x="1149" y="1417"/>
            <a:chExt cx="2540" cy="2328"/>
          </a:xfrm>
        </p:grpSpPr>
        <p:sp>
          <p:nvSpPr>
            <p:cNvPr id="83" name="Freeform 3"/>
            <p:cNvSpPr>
              <a:spLocks/>
            </p:cNvSpPr>
            <p:nvPr/>
          </p:nvSpPr>
          <p:spPr bwMode="auto">
            <a:xfrm>
              <a:off x="2419" y="1840"/>
              <a:ext cx="1270" cy="1905"/>
            </a:xfrm>
            <a:custGeom>
              <a:avLst/>
              <a:gdLst>
                <a:gd name="T0" fmla="*/ 0 w 1270"/>
                <a:gd name="T1" fmla="*/ 1905 h 1905"/>
                <a:gd name="T2" fmla="*/ 0 w 1270"/>
                <a:gd name="T3" fmla="*/ 1481 h 1905"/>
                <a:gd name="T4" fmla="*/ 423 w 1270"/>
                <a:gd name="T5" fmla="*/ 1270 h 1905"/>
                <a:gd name="T6" fmla="*/ 423 w 1270"/>
                <a:gd name="T7" fmla="*/ 847 h 1905"/>
                <a:gd name="T8" fmla="*/ 846 w 1270"/>
                <a:gd name="T9" fmla="*/ 635 h 1905"/>
                <a:gd name="T10" fmla="*/ 846 w 1270"/>
                <a:gd name="T11" fmla="*/ 212 h 1905"/>
                <a:gd name="T12" fmla="*/ 1270 w 1270"/>
                <a:gd name="T13" fmla="*/ 0 h 1905"/>
                <a:gd name="T14" fmla="*/ 1270 w 1270"/>
                <a:gd name="T15" fmla="*/ 1270 h 1905"/>
                <a:gd name="T16" fmla="*/ 0 w 1270"/>
                <a:gd name="T17" fmla="*/ 1905 h 19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0"/>
                <a:gd name="T28" fmla="*/ 0 h 1905"/>
                <a:gd name="T29" fmla="*/ 1270 w 1270"/>
                <a:gd name="T30" fmla="*/ 1905 h 19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0" h="1905">
                  <a:moveTo>
                    <a:pt x="0" y="1905"/>
                  </a:moveTo>
                  <a:lnTo>
                    <a:pt x="0" y="1481"/>
                  </a:lnTo>
                  <a:lnTo>
                    <a:pt x="423" y="1270"/>
                  </a:lnTo>
                  <a:lnTo>
                    <a:pt x="423" y="847"/>
                  </a:lnTo>
                  <a:lnTo>
                    <a:pt x="846" y="635"/>
                  </a:lnTo>
                  <a:lnTo>
                    <a:pt x="846" y="212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4" name="Freeform 4"/>
            <p:cNvSpPr>
              <a:spLocks/>
            </p:cNvSpPr>
            <p:nvPr/>
          </p:nvSpPr>
          <p:spPr bwMode="auto">
            <a:xfrm>
              <a:off x="1149" y="2898"/>
              <a:ext cx="1270" cy="847"/>
            </a:xfrm>
            <a:custGeom>
              <a:avLst/>
              <a:gdLst>
                <a:gd name="T0" fmla="*/ 1270 w 1270"/>
                <a:gd name="T1" fmla="*/ 423 h 847"/>
                <a:gd name="T2" fmla="*/ 0 w 1270"/>
                <a:gd name="T3" fmla="*/ 0 h 847"/>
                <a:gd name="T4" fmla="*/ 0 w 1270"/>
                <a:gd name="T5" fmla="*/ 423 h 847"/>
                <a:gd name="T6" fmla="*/ 1270 w 1270"/>
                <a:gd name="T7" fmla="*/ 847 h 847"/>
                <a:gd name="T8" fmla="*/ 1270 w 1270"/>
                <a:gd name="T9" fmla="*/ 423 h 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0"/>
                <a:gd name="T16" fmla="*/ 0 h 847"/>
                <a:gd name="T17" fmla="*/ 1270 w 1270"/>
                <a:gd name="T18" fmla="*/ 847 h 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0" h="847">
                  <a:moveTo>
                    <a:pt x="1270" y="423"/>
                  </a:moveTo>
                  <a:lnTo>
                    <a:pt x="0" y="0"/>
                  </a:lnTo>
                  <a:lnTo>
                    <a:pt x="0" y="423"/>
                  </a:lnTo>
                  <a:lnTo>
                    <a:pt x="1270" y="847"/>
                  </a:lnTo>
                  <a:lnTo>
                    <a:pt x="1270" y="42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1573" y="2263"/>
              <a:ext cx="1270" cy="845"/>
            </a:xfrm>
            <a:custGeom>
              <a:avLst/>
              <a:gdLst>
                <a:gd name="T0" fmla="*/ 1269 w 1269"/>
                <a:gd name="T1" fmla="*/ 424 h 847"/>
                <a:gd name="T2" fmla="*/ 0 w 1269"/>
                <a:gd name="T3" fmla="*/ 0 h 847"/>
                <a:gd name="T4" fmla="*/ 0 w 1269"/>
                <a:gd name="T5" fmla="*/ 424 h 847"/>
                <a:gd name="T6" fmla="*/ 1269 w 1269"/>
                <a:gd name="T7" fmla="*/ 847 h 847"/>
                <a:gd name="T8" fmla="*/ 1269 w 1269"/>
                <a:gd name="T9" fmla="*/ 424 h 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847"/>
                <a:gd name="T17" fmla="*/ 1269 w 1269"/>
                <a:gd name="T18" fmla="*/ 847 h 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847">
                  <a:moveTo>
                    <a:pt x="1269" y="424"/>
                  </a:moveTo>
                  <a:lnTo>
                    <a:pt x="0" y="0"/>
                  </a:lnTo>
                  <a:lnTo>
                    <a:pt x="0" y="424"/>
                  </a:lnTo>
                  <a:lnTo>
                    <a:pt x="1269" y="847"/>
                  </a:lnTo>
                  <a:lnTo>
                    <a:pt x="1269" y="42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2003" y="1629"/>
              <a:ext cx="1269" cy="845"/>
            </a:xfrm>
            <a:custGeom>
              <a:avLst/>
              <a:gdLst>
                <a:gd name="T0" fmla="*/ 1269 w 1269"/>
                <a:gd name="T1" fmla="*/ 423 h 846"/>
                <a:gd name="T2" fmla="*/ 0 w 1269"/>
                <a:gd name="T3" fmla="*/ 0 h 846"/>
                <a:gd name="T4" fmla="*/ 0 w 1269"/>
                <a:gd name="T5" fmla="*/ 423 h 846"/>
                <a:gd name="T6" fmla="*/ 1269 w 1269"/>
                <a:gd name="T7" fmla="*/ 846 h 846"/>
                <a:gd name="T8" fmla="*/ 1269 w 1269"/>
                <a:gd name="T9" fmla="*/ 423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846"/>
                <a:gd name="T17" fmla="*/ 1269 w 1269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846">
                  <a:moveTo>
                    <a:pt x="1269" y="423"/>
                  </a:moveTo>
                  <a:lnTo>
                    <a:pt x="0" y="0"/>
                  </a:lnTo>
                  <a:lnTo>
                    <a:pt x="0" y="423"/>
                  </a:lnTo>
                  <a:lnTo>
                    <a:pt x="1269" y="846"/>
                  </a:lnTo>
                  <a:lnTo>
                    <a:pt x="1269" y="42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1996" y="1417"/>
              <a:ext cx="1693" cy="635"/>
            </a:xfrm>
            <a:custGeom>
              <a:avLst/>
              <a:gdLst>
                <a:gd name="T0" fmla="*/ 1693 w 1693"/>
                <a:gd name="T1" fmla="*/ 423 h 635"/>
                <a:gd name="T2" fmla="*/ 423 w 1693"/>
                <a:gd name="T3" fmla="*/ 0 h 635"/>
                <a:gd name="T4" fmla="*/ 0 w 1693"/>
                <a:gd name="T5" fmla="*/ 212 h 635"/>
                <a:gd name="T6" fmla="*/ 1269 w 1693"/>
                <a:gd name="T7" fmla="*/ 635 h 635"/>
                <a:gd name="T8" fmla="*/ 1693 w 1693"/>
                <a:gd name="T9" fmla="*/ 423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3"/>
                <a:gd name="T16" fmla="*/ 0 h 635"/>
                <a:gd name="T17" fmla="*/ 1693 w 169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3" h="635">
                  <a:moveTo>
                    <a:pt x="1693" y="423"/>
                  </a:moveTo>
                  <a:lnTo>
                    <a:pt x="423" y="0"/>
                  </a:lnTo>
                  <a:lnTo>
                    <a:pt x="0" y="212"/>
                  </a:lnTo>
                  <a:lnTo>
                    <a:pt x="1269" y="635"/>
                  </a:lnTo>
                  <a:lnTo>
                    <a:pt x="1693" y="423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1573" y="2052"/>
              <a:ext cx="1692" cy="635"/>
            </a:xfrm>
            <a:custGeom>
              <a:avLst/>
              <a:gdLst>
                <a:gd name="T0" fmla="*/ 1692 w 1692"/>
                <a:gd name="T1" fmla="*/ 423 h 635"/>
                <a:gd name="T2" fmla="*/ 423 w 1692"/>
                <a:gd name="T3" fmla="*/ 0 h 635"/>
                <a:gd name="T4" fmla="*/ 0 w 1692"/>
                <a:gd name="T5" fmla="*/ 211 h 635"/>
                <a:gd name="T6" fmla="*/ 1269 w 1692"/>
                <a:gd name="T7" fmla="*/ 635 h 635"/>
                <a:gd name="T8" fmla="*/ 1692 w 1692"/>
                <a:gd name="T9" fmla="*/ 423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2"/>
                <a:gd name="T16" fmla="*/ 0 h 635"/>
                <a:gd name="T17" fmla="*/ 1692 w 1692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2" h="635">
                  <a:moveTo>
                    <a:pt x="1692" y="423"/>
                  </a:moveTo>
                  <a:lnTo>
                    <a:pt x="423" y="0"/>
                  </a:lnTo>
                  <a:lnTo>
                    <a:pt x="0" y="211"/>
                  </a:lnTo>
                  <a:lnTo>
                    <a:pt x="1269" y="635"/>
                  </a:lnTo>
                  <a:lnTo>
                    <a:pt x="1692" y="423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1149" y="2687"/>
              <a:ext cx="1693" cy="634"/>
            </a:xfrm>
            <a:custGeom>
              <a:avLst/>
              <a:gdLst>
                <a:gd name="T0" fmla="*/ 1693 w 1693"/>
                <a:gd name="T1" fmla="*/ 423 h 634"/>
                <a:gd name="T2" fmla="*/ 424 w 1693"/>
                <a:gd name="T3" fmla="*/ 0 h 634"/>
                <a:gd name="T4" fmla="*/ 0 w 1693"/>
                <a:gd name="T5" fmla="*/ 211 h 634"/>
                <a:gd name="T6" fmla="*/ 1270 w 1693"/>
                <a:gd name="T7" fmla="*/ 634 h 634"/>
                <a:gd name="T8" fmla="*/ 1693 w 1693"/>
                <a:gd name="T9" fmla="*/ 423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3"/>
                <a:gd name="T16" fmla="*/ 0 h 634"/>
                <a:gd name="T17" fmla="*/ 1693 w 169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3" h="634">
                  <a:moveTo>
                    <a:pt x="1693" y="423"/>
                  </a:moveTo>
                  <a:lnTo>
                    <a:pt x="424" y="0"/>
                  </a:lnTo>
                  <a:lnTo>
                    <a:pt x="0" y="211"/>
                  </a:lnTo>
                  <a:lnTo>
                    <a:pt x="1270" y="634"/>
                  </a:lnTo>
                  <a:lnTo>
                    <a:pt x="1693" y="423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2400"/>
            </a:p>
          </p:txBody>
        </p:sp>
      </p:grpSp>
      <p:sp>
        <p:nvSpPr>
          <p:cNvPr id="90" name="Freeform 10"/>
          <p:cNvSpPr>
            <a:spLocks/>
          </p:cNvSpPr>
          <p:nvPr/>
        </p:nvSpPr>
        <p:spPr bwMode="auto">
          <a:xfrm>
            <a:off x="8925337" y="2306473"/>
            <a:ext cx="2783416" cy="4178300"/>
          </a:xfrm>
          <a:custGeom>
            <a:avLst/>
            <a:gdLst/>
            <a:ahLst/>
            <a:cxnLst>
              <a:cxn ang="0">
                <a:pos x="0" y="1905"/>
              </a:cxn>
              <a:cxn ang="0">
                <a:pos x="0" y="1481"/>
              </a:cxn>
              <a:cxn ang="0">
                <a:pos x="423" y="1270"/>
              </a:cxn>
              <a:cxn ang="0">
                <a:pos x="423" y="847"/>
              </a:cxn>
              <a:cxn ang="0">
                <a:pos x="846" y="635"/>
              </a:cxn>
              <a:cxn ang="0">
                <a:pos x="846" y="212"/>
              </a:cxn>
              <a:cxn ang="0">
                <a:pos x="1270" y="0"/>
              </a:cxn>
              <a:cxn ang="0">
                <a:pos x="1270" y="1270"/>
              </a:cxn>
              <a:cxn ang="0">
                <a:pos x="0" y="1905"/>
              </a:cxn>
            </a:cxnLst>
            <a:rect l="0" t="0" r="r" b="b"/>
            <a:pathLst>
              <a:path w="1270" h="1905">
                <a:moveTo>
                  <a:pt x="0" y="1905"/>
                </a:moveTo>
                <a:lnTo>
                  <a:pt x="0" y="1481"/>
                </a:lnTo>
                <a:lnTo>
                  <a:pt x="423" y="1270"/>
                </a:lnTo>
                <a:lnTo>
                  <a:pt x="423" y="847"/>
                </a:lnTo>
                <a:lnTo>
                  <a:pt x="846" y="635"/>
                </a:lnTo>
                <a:lnTo>
                  <a:pt x="846" y="212"/>
                </a:lnTo>
                <a:lnTo>
                  <a:pt x="1270" y="0"/>
                </a:lnTo>
                <a:lnTo>
                  <a:pt x="1270" y="1270"/>
                </a:lnTo>
                <a:lnTo>
                  <a:pt x="0" y="1905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0"/>
                </a:schemeClr>
              </a:gs>
              <a:gs pos="90000">
                <a:srgbClr val="002060"/>
              </a:gs>
            </a:gsLst>
            <a:lin ang="2700000" scaled="1"/>
          </a:gradFill>
          <a:ln w="952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grpSp>
        <p:nvGrpSpPr>
          <p:cNvPr id="91" name="Group 11"/>
          <p:cNvGrpSpPr>
            <a:grpSpLocks/>
          </p:cNvGrpSpPr>
          <p:nvPr/>
        </p:nvGrpSpPr>
        <p:grpSpPr bwMode="auto">
          <a:xfrm>
            <a:off x="6345123" y="5183022"/>
            <a:ext cx="1460501" cy="1485900"/>
            <a:chOff x="2884" y="2115"/>
            <a:chExt cx="690" cy="702"/>
          </a:xfrm>
        </p:grpSpPr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924" y="2613"/>
              <a:ext cx="590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93" name="Group 13"/>
            <p:cNvGrpSpPr>
              <a:grpSpLocks/>
            </p:cNvGrpSpPr>
            <p:nvPr/>
          </p:nvGrpSpPr>
          <p:grpSpPr bwMode="auto">
            <a:xfrm>
              <a:off x="2884" y="2115"/>
              <a:ext cx="690" cy="613"/>
              <a:chOff x="1116" y="1798"/>
              <a:chExt cx="690" cy="613"/>
            </a:xfrm>
          </p:grpSpPr>
          <p:grpSp>
            <p:nvGrpSpPr>
              <p:cNvPr id="94" name="Group 14"/>
              <p:cNvGrpSpPr>
                <a:grpSpLocks/>
              </p:cNvGrpSpPr>
              <p:nvPr/>
            </p:nvGrpSpPr>
            <p:grpSpPr bwMode="auto">
              <a:xfrm>
                <a:off x="1157" y="1798"/>
                <a:ext cx="613" cy="613"/>
                <a:chOff x="2335" y="1139"/>
                <a:chExt cx="1089" cy="1089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000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/>
                </a:p>
              </p:txBody>
            </p:sp>
            <p:grpSp>
              <p:nvGrpSpPr>
                <p:cNvPr id="97" name="Group 16"/>
                <p:cNvGrpSpPr>
                  <a:grpSpLocks/>
                </p:cNvGrpSpPr>
                <p:nvPr/>
              </p:nvGrpSpPr>
              <p:grpSpPr bwMode="auto">
                <a:xfrm>
                  <a:off x="2426" y="1169"/>
                  <a:ext cx="908" cy="296"/>
                  <a:chOff x="1431" y="1843"/>
                  <a:chExt cx="907" cy="295"/>
                </a:xfrm>
              </p:grpSpPr>
              <p:sp>
                <p:nvSpPr>
                  <p:cNvPr id="98" name="Freeform 17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7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/>
                  </a:p>
                </p:txBody>
              </p:sp>
              <p:sp>
                <p:nvSpPr>
                  <p:cNvPr id="9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967"/>
                <a:ext cx="69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Create SQL</a:t>
                </a:r>
              </a:p>
              <a:p>
                <a:pPr algn="ctr" eaLnBrk="1" latinLnBrk="1" hangingPunct="1"/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queries</a:t>
                </a:r>
                <a:endParaRPr kumimoji="1" lang="ko-KR" altLang="en-US" sz="16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Group 29"/>
          <p:cNvGrpSpPr>
            <a:grpSpLocks/>
          </p:cNvGrpSpPr>
          <p:nvPr/>
        </p:nvGrpSpPr>
        <p:grpSpPr bwMode="auto">
          <a:xfrm>
            <a:off x="9213206" y="958155"/>
            <a:ext cx="1299634" cy="1485900"/>
            <a:chOff x="2924" y="2115"/>
            <a:chExt cx="614" cy="702"/>
          </a:xfrm>
        </p:grpSpPr>
        <p:sp>
          <p:nvSpPr>
            <p:cNvPr id="110" name="Oval 30"/>
            <p:cNvSpPr>
              <a:spLocks noChangeArrowheads="1"/>
            </p:cNvSpPr>
            <p:nvPr/>
          </p:nvSpPr>
          <p:spPr bwMode="auto">
            <a:xfrm>
              <a:off x="2924" y="2613"/>
              <a:ext cx="590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11" name="Group 31"/>
            <p:cNvGrpSpPr>
              <a:grpSpLocks/>
            </p:cNvGrpSpPr>
            <p:nvPr/>
          </p:nvGrpSpPr>
          <p:grpSpPr bwMode="auto">
            <a:xfrm>
              <a:off x="2925" y="2115"/>
              <a:ext cx="613" cy="613"/>
              <a:chOff x="1157" y="1798"/>
              <a:chExt cx="613" cy="613"/>
            </a:xfrm>
          </p:grpSpPr>
          <p:grpSp>
            <p:nvGrpSpPr>
              <p:cNvPr id="112" name="Group 32"/>
              <p:cNvGrpSpPr>
                <a:grpSpLocks/>
              </p:cNvGrpSpPr>
              <p:nvPr/>
            </p:nvGrpSpPr>
            <p:grpSpPr bwMode="auto">
              <a:xfrm>
                <a:off x="1157" y="1798"/>
                <a:ext cx="613" cy="613"/>
                <a:chOff x="2335" y="1139"/>
                <a:chExt cx="1089" cy="1089"/>
              </a:xfrm>
            </p:grpSpPr>
            <p:sp>
              <p:nvSpPr>
                <p:cNvPr id="114" name="Oval 33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15" name="Group 34"/>
                <p:cNvGrpSpPr>
                  <a:grpSpLocks/>
                </p:cNvGrpSpPr>
                <p:nvPr/>
              </p:nvGrpSpPr>
              <p:grpSpPr bwMode="auto">
                <a:xfrm>
                  <a:off x="2426" y="1169"/>
                  <a:ext cx="908" cy="296"/>
                  <a:chOff x="1431" y="1843"/>
                  <a:chExt cx="907" cy="295"/>
                </a:xfrm>
              </p:grpSpPr>
              <p:sp>
                <p:nvSpPr>
                  <p:cNvPr id="116" name="Freeform 35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7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/>
                  </a:p>
                </p:txBody>
              </p:sp>
              <p:sp>
                <p:nvSpPr>
                  <p:cNvPr id="11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Text Box 37"/>
              <p:cNvSpPr txBox="1">
                <a:spLocks noChangeArrowheads="1"/>
              </p:cNvSpPr>
              <p:nvPr/>
            </p:nvSpPr>
            <p:spPr bwMode="auto">
              <a:xfrm>
                <a:off x="1205" y="2021"/>
                <a:ext cx="51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Results!</a:t>
                </a:r>
                <a:endParaRPr kumimoji="1" lang="ko-KR" altLang="en-US" sz="16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8" name="Group 38"/>
          <p:cNvGrpSpPr>
            <a:grpSpLocks/>
          </p:cNvGrpSpPr>
          <p:nvPr/>
        </p:nvGrpSpPr>
        <p:grpSpPr bwMode="auto">
          <a:xfrm>
            <a:off x="8220497" y="2350922"/>
            <a:ext cx="1526119" cy="1485900"/>
            <a:chOff x="2886" y="2115"/>
            <a:chExt cx="721" cy="702"/>
          </a:xfrm>
        </p:grpSpPr>
        <p:sp>
          <p:nvSpPr>
            <p:cNvPr id="119" name="Oval 39"/>
            <p:cNvSpPr>
              <a:spLocks noChangeArrowheads="1"/>
            </p:cNvSpPr>
            <p:nvPr/>
          </p:nvSpPr>
          <p:spPr bwMode="auto">
            <a:xfrm>
              <a:off x="2924" y="2613"/>
              <a:ext cx="590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20" name="Group 40"/>
            <p:cNvGrpSpPr>
              <a:grpSpLocks/>
            </p:cNvGrpSpPr>
            <p:nvPr/>
          </p:nvGrpSpPr>
          <p:grpSpPr bwMode="auto">
            <a:xfrm>
              <a:off x="2886" y="2115"/>
              <a:ext cx="721" cy="613"/>
              <a:chOff x="1118" y="1798"/>
              <a:chExt cx="721" cy="613"/>
            </a:xfrm>
          </p:grpSpPr>
          <p:grpSp>
            <p:nvGrpSpPr>
              <p:cNvPr id="121" name="Group 41"/>
              <p:cNvGrpSpPr>
                <a:grpSpLocks/>
              </p:cNvGrpSpPr>
              <p:nvPr/>
            </p:nvGrpSpPr>
            <p:grpSpPr bwMode="auto">
              <a:xfrm>
                <a:off x="1157" y="1798"/>
                <a:ext cx="613" cy="613"/>
                <a:chOff x="2335" y="1139"/>
                <a:chExt cx="1089" cy="1089"/>
              </a:xfrm>
            </p:grpSpPr>
            <p:sp>
              <p:nvSpPr>
                <p:cNvPr id="123" name="Oval 42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9E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24" name="Group 43"/>
                <p:cNvGrpSpPr>
                  <a:grpSpLocks/>
                </p:cNvGrpSpPr>
                <p:nvPr/>
              </p:nvGrpSpPr>
              <p:grpSpPr bwMode="auto">
                <a:xfrm>
                  <a:off x="2426" y="1169"/>
                  <a:ext cx="908" cy="296"/>
                  <a:chOff x="1431" y="1843"/>
                  <a:chExt cx="907" cy="295"/>
                </a:xfrm>
              </p:grpSpPr>
              <p:sp>
                <p:nvSpPr>
                  <p:cNvPr id="125" name="Freeform 44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7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/>
                  </a:p>
                </p:txBody>
              </p:sp>
              <p:sp>
                <p:nvSpPr>
                  <p:cNvPr id="12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46"/>
              <p:cNvSpPr txBox="1">
                <a:spLocks noChangeArrowheads="1"/>
              </p:cNvSpPr>
              <p:nvPr/>
            </p:nvSpPr>
            <p:spPr bwMode="auto">
              <a:xfrm>
                <a:off x="1118" y="1962"/>
                <a:ext cx="721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Run scripts </a:t>
                </a:r>
                <a:b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</a:br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on an AWS</a:t>
                </a:r>
                <a:b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</a:br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cluster</a:t>
                </a:r>
                <a:endParaRPr kumimoji="1" lang="ko-KR" altLang="en-US" sz="16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7" name="AutoShape 47"/>
          <p:cNvSpPr>
            <a:spLocks noChangeArrowheads="1"/>
          </p:cNvSpPr>
          <p:nvPr/>
        </p:nvSpPr>
        <p:spPr bwMode="auto">
          <a:xfrm rot="15300000">
            <a:off x="6237171" y="3597639"/>
            <a:ext cx="999067" cy="999067"/>
          </a:xfrm>
          <a:custGeom>
            <a:avLst/>
            <a:gdLst>
              <a:gd name="T0" fmla="*/ 21291464 w 21600"/>
              <a:gd name="T1" fmla="*/ 2991615 h 21600"/>
              <a:gd name="T2" fmla="*/ 11190275 w 21600"/>
              <a:gd name="T3" fmla="*/ 3417606 h 21600"/>
              <a:gd name="T4" fmla="*/ 17143394 w 21600"/>
              <a:gd name="T5" fmla="*/ 7994060 h 21600"/>
              <a:gd name="T6" fmla="*/ 29242196 w 21600"/>
              <a:gd name="T7" fmla="*/ 12996539 h 21600"/>
              <a:gd name="T8" fmla="*/ 22743961 w 21600"/>
              <a:gd name="T9" fmla="*/ 19494809 h 21600"/>
              <a:gd name="T10" fmla="*/ 16245657 w 21600"/>
              <a:gd name="T11" fmla="*/ 1299653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464" y="5399"/>
                  <a:pt x="10129" y="5431"/>
                  <a:pt x="9799" y="5493"/>
                </a:cubicBezTo>
                <a:lnTo>
                  <a:pt x="8799" y="186"/>
                </a:lnTo>
                <a:cubicBezTo>
                  <a:pt x="9459" y="62"/>
                  <a:pt x="1012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bg2">
                  <a:lumMod val="25000"/>
                  <a:alpha val="48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8" name="AutoShape 49"/>
          <p:cNvSpPr>
            <a:spLocks noChangeArrowheads="1"/>
          </p:cNvSpPr>
          <p:nvPr/>
        </p:nvSpPr>
        <p:spPr bwMode="auto">
          <a:xfrm rot="14895828">
            <a:off x="5455173" y="4815301"/>
            <a:ext cx="999067" cy="999067"/>
          </a:xfrm>
          <a:custGeom>
            <a:avLst/>
            <a:gdLst>
              <a:gd name="T0" fmla="*/ 21291464 w 21600"/>
              <a:gd name="T1" fmla="*/ 2991615 h 21600"/>
              <a:gd name="T2" fmla="*/ 11190275 w 21600"/>
              <a:gd name="T3" fmla="*/ 3417606 h 21600"/>
              <a:gd name="T4" fmla="*/ 17143394 w 21600"/>
              <a:gd name="T5" fmla="*/ 7994060 h 21600"/>
              <a:gd name="T6" fmla="*/ 29242196 w 21600"/>
              <a:gd name="T7" fmla="*/ 12996539 h 21600"/>
              <a:gd name="T8" fmla="*/ 22743961 w 21600"/>
              <a:gd name="T9" fmla="*/ 19494809 h 21600"/>
              <a:gd name="T10" fmla="*/ 16245657 w 21600"/>
              <a:gd name="T11" fmla="*/ 1299653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464" y="5399"/>
                  <a:pt x="10129" y="5431"/>
                  <a:pt x="9799" y="5493"/>
                </a:cubicBezTo>
                <a:lnTo>
                  <a:pt x="8799" y="186"/>
                </a:lnTo>
                <a:cubicBezTo>
                  <a:pt x="9459" y="62"/>
                  <a:pt x="1012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8000">
                <a:srgbClr val="FFFFFF">
                  <a:alpha val="0"/>
                </a:srgbClr>
              </a:gs>
              <a:gs pos="100000">
                <a:srgbClr val="FFC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grpSp>
        <p:nvGrpSpPr>
          <p:cNvPr id="129" name="Group 51"/>
          <p:cNvGrpSpPr>
            <a:grpSpLocks/>
          </p:cNvGrpSpPr>
          <p:nvPr/>
        </p:nvGrpSpPr>
        <p:grpSpPr bwMode="auto">
          <a:xfrm>
            <a:off x="3032288" y="5254355"/>
            <a:ext cx="543984" cy="622300"/>
            <a:chOff x="2744" y="-584"/>
            <a:chExt cx="614" cy="702"/>
          </a:xfrm>
        </p:grpSpPr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2744" y="-85"/>
              <a:ext cx="590" cy="203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31" name="Group 53"/>
            <p:cNvGrpSpPr>
              <a:grpSpLocks/>
            </p:cNvGrpSpPr>
            <p:nvPr/>
          </p:nvGrpSpPr>
          <p:grpSpPr bwMode="auto">
            <a:xfrm>
              <a:off x="2745" y="-584"/>
              <a:ext cx="613" cy="613"/>
              <a:chOff x="2335" y="1139"/>
              <a:chExt cx="1089" cy="1089"/>
            </a:xfrm>
          </p:grpSpPr>
          <p:sp>
            <p:nvSpPr>
              <p:cNvPr id="132" name="Oval 5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134" name="Freeform 56"/>
                <p:cNvSpPr>
                  <a:spLocks/>
                </p:cNvSpPr>
                <p:nvPr/>
              </p:nvSpPr>
              <p:spPr bwMode="auto">
                <a:xfrm>
                  <a:off x="1415" y="1843"/>
                  <a:ext cx="924" cy="296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/>
                </a:p>
              </p:txBody>
            </p:sp>
            <p:sp>
              <p:nvSpPr>
                <p:cNvPr id="135" name="Oval 57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36" name="Group 58"/>
          <p:cNvGrpSpPr>
            <a:grpSpLocks/>
          </p:cNvGrpSpPr>
          <p:nvPr/>
        </p:nvGrpSpPr>
        <p:grpSpPr bwMode="auto">
          <a:xfrm>
            <a:off x="3028305" y="3478775"/>
            <a:ext cx="543983" cy="622300"/>
            <a:chOff x="3061" y="-879"/>
            <a:chExt cx="614" cy="702"/>
          </a:xfrm>
        </p:grpSpPr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3061" y="-380"/>
              <a:ext cx="590" cy="203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38" name="Group 60"/>
            <p:cNvGrpSpPr>
              <a:grpSpLocks/>
            </p:cNvGrpSpPr>
            <p:nvPr/>
          </p:nvGrpSpPr>
          <p:grpSpPr bwMode="auto">
            <a:xfrm>
              <a:off x="3062" y="-879"/>
              <a:ext cx="613" cy="613"/>
              <a:chOff x="2335" y="1139"/>
              <a:chExt cx="1089" cy="1089"/>
            </a:xfrm>
          </p:grpSpPr>
          <p:sp>
            <p:nvSpPr>
              <p:cNvPr id="139" name="Oval 61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141" name="Freeform 63"/>
                <p:cNvSpPr>
                  <a:spLocks/>
                </p:cNvSpPr>
                <p:nvPr/>
              </p:nvSpPr>
              <p:spPr bwMode="auto">
                <a:xfrm>
                  <a:off x="1415" y="1843"/>
                  <a:ext cx="924" cy="296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/>
                </a:p>
              </p:txBody>
            </p:sp>
            <p:sp>
              <p:nvSpPr>
                <p:cNvPr id="142" name="Oval 64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3" name="Group 65"/>
          <p:cNvGrpSpPr>
            <a:grpSpLocks/>
          </p:cNvGrpSpPr>
          <p:nvPr/>
        </p:nvGrpSpPr>
        <p:grpSpPr bwMode="auto">
          <a:xfrm>
            <a:off x="3046363" y="1985193"/>
            <a:ext cx="543983" cy="622300"/>
            <a:chOff x="4195" y="-811"/>
            <a:chExt cx="614" cy="702"/>
          </a:xfrm>
        </p:grpSpPr>
        <p:sp>
          <p:nvSpPr>
            <p:cNvPr id="144" name="Oval 66"/>
            <p:cNvSpPr>
              <a:spLocks noChangeArrowheads="1"/>
            </p:cNvSpPr>
            <p:nvPr/>
          </p:nvSpPr>
          <p:spPr bwMode="auto">
            <a:xfrm>
              <a:off x="4195" y="-312"/>
              <a:ext cx="590" cy="203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45" name="Group 67"/>
            <p:cNvGrpSpPr>
              <a:grpSpLocks/>
            </p:cNvGrpSpPr>
            <p:nvPr/>
          </p:nvGrpSpPr>
          <p:grpSpPr bwMode="auto">
            <a:xfrm>
              <a:off x="4196" y="-811"/>
              <a:ext cx="613" cy="613"/>
              <a:chOff x="2335" y="1139"/>
              <a:chExt cx="1089" cy="1089"/>
            </a:xfrm>
          </p:grpSpPr>
          <p:sp>
            <p:nvSpPr>
              <p:cNvPr id="146" name="Oval 68"/>
              <p:cNvSpPr>
                <a:spLocks noChangeArrowheads="1"/>
              </p:cNvSpPr>
              <p:nvPr/>
            </p:nvSpPr>
            <p:spPr bwMode="auto">
              <a:xfrm>
                <a:off x="2333" y="1139"/>
                <a:ext cx="1091" cy="1090"/>
              </a:xfrm>
              <a:prstGeom prst="ellipse">
                <a:avLst/>
              </a:prstGeom>
              <a:gradFill rotWithShape="1">
                <a:gsLst>
                  <a:gs pos="0">
                    <a:srgbClr val="FFC000"/>
                  </a:gs>
                  <a:gs pos="100000">
                    <a:schemeClr val="bg2">
                      <a:lumMod val="2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grpSp>
            <p:nvGrpSpPr>
              <p:cNvPr id="147" name="Group 69"/>
              <p:cNvGrpSpPr>
                <a:grpSpLocks/>
              </p:cNvGrpSpPr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148" name="Freeform 70"/>
                <p:cNvSpPr>
                  <a:spLocks/>
                </p:cNvSpPr>
                <p:nvPr/>
              </p:nvSpPr>
              <p:spPr bwMode="auto">
                <a:xfrm>
                  <a:off x="1415" y="1843"/>
                  <a:ext cx="924" cy="296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/>
                </a:p>
              </p:txBody>
            </p:sp>
            <p:sp>
              <p:nvSpPr>
                <p:cNvPr id="149" name="Oval 71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50" name="Rectangle 72"/>
          <p:cNvSpPr>
            <a:spLocks noChangeArrowheads="1"/>
          </p:cNvSpPr>
          <p:nvPr/>
        </p:nvSpPr>
        <p:spPr bwMode="auto">
          <a:xfrm>
            <a:off x="2858971" y="5830523"/>
            <a:ext cx="2702983" cy="102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kumimoji="1" lang="en-US" altLang="zh-CN" sz="18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【Get the result】</a:t>
            </a:r>
            <a:endParaRPr kumimoji="1" lang="zh-CN" altLang="en-US" sz="18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Get the results and 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visualize</a:t>
            </a: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the results.</a:t>
            </a:r>
            <a:endParaRPr lang="zh-CN" altLang="en-US" sz="16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51" name="Rectangle 73"/>
          <p:cNvSpPr>
            <a:spLocks noChangeArrowheads="1"/>
          </p:cNvSpPr>
          <p:nvPr/>
        </p:nvSpPr>
        <p:spPr bwMode="auto">
          <a:xfrm>
            <a:off x="2858972" y="3950708"/>
            <a:ext cx="2964709" cy="1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kumimoji="1" lang="en-US" altLang="zh-CN" sz="1867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【Process the script】</a:t>
            </a:r>
            <a:endParaRPr kumimoji="1" lang="zh-CN" altLang="en-US" sz="1867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Use SQL queries to create </a:t>
            </a:r>
            <a:b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</a:b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corresponding 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Pig scripts</a:t>
            </a: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, </a:t>
            </a:r>
            <a:b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</a:b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then run Pig on an 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AWS cluster</a:t>
            </a: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.</a:t>
            </a:r>
            <a:endParaRPr lang="zh-CN" altLang="en-US" sz="16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52" name="Rectangle 74"/>
          <p:cNvSpPr>
            <a:spLocks noChangeArrowheads="1"/>
          </p:cNvSpPr>
          <p:nvPr/>
        </p:nvSpPr>
        <p:spPr bwMode="auto">
          <a:xfrm>
            <a:off x="2839057" y="2488872"/>
            <a:ext cx="3300747" cy="102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kumimoji="1" lang="en-US" altLang="zh-CN" sz="1867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【Identify the question】</a:t>
            </a: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Create 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SQL queries </a:t>
            </a: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according to </a:t>
            </a:r>
            <a:b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</a:br>
            <a:r>
              <a:rPr lang="en-US" altLang="zh-CN" sz="16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the problem.</a:t>
            </a:r>
            <a:endParaRPr lang="zh-CN" altLang="en-US" sz="16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153" name="AutoShape 47"/>
          <p:cNvSpPr>
            <a:spLocks noChangeArrowheads="1"/>
          </p:cNvSpPr>
          <p:nvPr/>
        </p:nvSpPr>
        <p:spPr bwMode="auto">
          <a:xfrm rot="15300000">
            <a:off x="7033037" y="2295888"/>
            <a:ext cx="999067" cy="999067"/>
          </a:xfrm>
          <a:custGeom>
            <a:avLst/>
            <a:gdLst>
              <a:gd name="T0" fmla="*/ 21291464 w 21600"/>
              <a:gd name="T1" fmla="*/ 2991615 h 21600"/>
              <a:gd name="T2" fmla="*/ 11190275 w 21600"/>
              <a:gd name="T3" fmla="*/ 3417606 h 21600"/>
              <a:gd name="T4" fmla="*/ 17143394 w 21600"/>
              <a:gd name="T5" fmla="*/ 7994060 h 21600"/>
              <a:gd name="T6" fmla="*/ 29242196 w 21600"/>
              <a:gd name="T7" fmla="*/ 12996539 h 21600"/>
              <a:gd name="T8" fmla="*/ 22743961 w 21600"/>
              <a:gd name="T9" fmla="*/ 19494809 h 21600"/>
              <a:gd name="T10" fmla="*/ 16245657 w 21600"/>
              <a:gd name="T11" fmla="*/ 1299653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464" y="5399"/>
                  <a:pt x="10129" y="5431"/>
                  <a:pt x="9799" y="5493"/>
                </a:cubicBezTo>
                <a:lnTo>
                  <a:pt x="8799" y="186"/>
                </a:lnTo>
                <a:cubicBezTo>
                  <a:pt x="9459" y="62"/>
                  <a:pt x="1012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bg2">
                  <a:lumMod val="25000"/>
                  <a:alpha val="48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54" name="AutoShape 47"/>
          <p:cNvSpPr>
            <a:spLocks noChangeArrowheads="1"/>
          </p:cNvSpPr>
          <p:nvPr/>
        </p:nvSpPr>
        <p:spPr bwMode="auto">
          <a:xfrm rot="-6300000">
            <a:off x="7917804" y="1055521"/>
            <a:ext cx="999067" cy="99906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464" y="5399"/>
                  <a:pt x="10129" y="5431"/>
                  <a:pt x="9799" y="5493"/>
                </a:cubicBezTo>
                <a:lnTo>
                  <a:pt x="8799" y="186"/>
                </a:lnTo>
                <a:cubicBezTo>
                  <a:pt x="9459" y="62"/>
                  <a:pt x="1012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56" name="Group 20"/>
          <p:cNvGrpSpPr>
            <a:grpSpLocks/>
          </p:cNvGrpSpPr>
          <p:nvPr/>
        </p:nvGrpSpPr>
        <p:grpSpPr bwMode="auto">
          <a:xfrm>
            <a:off x="7342074" y="3743689"/>
            <a:ext cx="1380067" cy="1485900"/>
            <a:chOff x="2904" y="2115"/>
            <a:chExt cx="652" cy="702"/>
          </a:xfrm>
        </p:grpSpPr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2924" y="2613"/>
              <a:ext cx="590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grpSp>
          <p:nvGrpSpPr>
            <p:cNvPr id="158" name="Group 22"/>
            <p:cNvGrpSpPr>
              <a:grpSpLocks/>
            </p:cNvGrpSpPr>
            <p:nvPr/>
          </p:nvGrpSpPr>
          <p:grpSpPr bwMode="auto">
            <a:xfrm>
              <a:off x="2904" y="2115"/>
              <a:ext cx="652" cy="613"/>
              <a:chOff x="1136" y="1798"/>
              <a:chExt cx="652" cy="613"/>
            </a:xfrm>
          </p:grpSpPr>
          <p:grpSp>
            <p:nvGrpSpPr>
              <p:cNvPr id="159" name="Group 23"/>
              <p:cNvGrpSpPr>
                <a:grpSpLocks/>
              </p:cNvGrpSpPr>
              <p:nvPr/>
            </p:nvGrpSpPr>
            <p:grpSpPr bwMode="auto">
              <a:xfrm>
                <a:off x="1157" y="1798"/>
                <a:ext cx="613" cy="613"/>
                <a:chOff x="2335" y="1139"/>
                <a:chExt cx="1089" cy="1089"/>
              </a:xfrm>
            </p:grpSpPr>
            <p:sp>
              <p:nvSpPr>
                <p:cNvPr id="161" name="Oval 2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9E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62" name="Group 25"/>
                <p:cNvGrpSpPr>
                  <a:grpSpLocks/>
                </p:cNvGrpSpPr>
                <p:nvPr/>
              </p:nvGrpSpPr>
              <p:grpSpPr bwMode="auto">
                <a:xfrm>
                  <a:off x="2426" y="1169"/>
                  <a:ext cx="908" cy="296"/>
                  <a:chOff x="1431" y="1843"/>
                  <a:chExt cx="907" cy="295"/>
                </a:xfrm>
              </p:grpSpPr>
              <p:sp>
                <p:nvSpPr>
                  <p:cNvPr id="163" name="Freeform 26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7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/>
                  </a:p>
                </p:txBody>
              </p:sp>
              <p:sp>
                <p:nvSpPr>
                  <p:cNvPr id="164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0" name="Text Box 28"/>
              <p:cNvSpPr txBox="1">
                <a:spLocks noChangeArrowheads="1"/>
              </p:cNvSpPr>
              <p:nvPr/>
            </p:nvSpPr>
            <p:spPr bwMode="auto">
              <a:xfrm>
                <a:off x="1136" y="1967"/>
                <a:ext cx="65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Create </a:t>
                </a:r>
                <a:b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</a:br>
                <a:r>
                  <a:rPr kumimoji="1" lang="en-US" altLang="ko-KR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Pig scripts</a:t>
                </a:r>
                <a:endParaRPr kumimoji="1" lang="ko-KR" altLang="en-US" sz="16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17" y="3290752"/>
            <a:ext cx="5917572" cy="2623983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08" y="1524570"/>
            <a:ext cx="5014460" cy="2593433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57" y="464807"/>
            <a:ext cx="5670103" cy="2390531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7396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7" grpId="0" animBg="1"/>
      <p:bldP spid="128" grpId="0" animBg="1"/>
      <p:bldP spid="150" grpId="0"/>
      <p:bldP spid="151" grpId="0"/>
      <p:bldP spid="152" grpId="0"/>
      <p:bldP spid="153" grpId="0" animBg="1"/>
      <p:bldP spid="1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99" y="4832496"/>
            <a:ext cx="2901175" cy="1754571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420353" y="1277276"/>
            <a:ext cx="29193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经典特宋简" pitchFamily="49" charset="-122"/>
              </a:rPr>
              <a:t>Data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Processing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2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175787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463654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39616" y="2269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矩形 14"/>
          <p:cNvSpPr>
            <a:spLocks noChangeArrowheads="1"/>
          </p:cNvSpPr>
          <p:nvPr/>
        </p:nvSpPr>
        <p:spPr bwMode="auto">
          <a:xfrm>
            <a:off x="4866418" y="1277277"/>
            <a:ext cx="4205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Predict Model: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经典特宋简" pitchFamily="49" charset="-122"/>
              </a:rPr>
              <a:t>PySpark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+ AWS: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1857567" y="4428067"/>
            <a:ext cx="0" cy="2159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10"/>
          <p:cNvSpPr>
            <a:spLocks noChangeArrowheads="1"/>
          </p:cNvSpPr>
          <p:nvPr/>
        </p:nvSpPr>
        <p:spPr bwMode="auto">
          <a:xfrm rot="16200000">
            <a:off x="5929098" y="-314855"/>
            <a:ext cx="1390021" cy="7392723"/>
          </a:xfrm>
          <a:prstGeom prst="downArrow">
            <a:avLst>
              <a:gd name="adj1" fmla="val 49074"/>
              <a:gd name="adj2" fmla="val 44819"/>
            </a:avLst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zh-CN" sz="2667">
              <a:solidFill>
                <a:srgbClr val="000000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46"/>
          <p:cNvGrpSpPr>
            <a:grpSpLocks/>
          </p:cNvGrpSpPr>
          <p:nvPr/>
        </p:nvGrpSpPr>
        <p:grpSpPr bwMode="auto">
          <a:xfrm>
            <a:off x="4903060" y="2687893"/>
            <a:ext cx="1576985" cy="1654756"/>
            <a:chOff x="-586869" y="0"/>
            <a:chExt cx="1862495" cy="1893246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-530432" y="0"/>
              <a:ext cx="1753450" cy="1751017"/>
              <a:chOff x="-628" y="0"/>
              <a:chExt cx="1801" cy="1801"/>
            </a:xfrm>
          </p:grpSpPr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-628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zh-CN" sz="2667" kern="0">
                  <a:solidFill>
                    <a:srgbClr val="0070C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-520" y="116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defTabSz="1219170">
                  <a:defRPr/>
                </a:pPr>
                <a:endParaRPr lang="zh-CN" altLang="zh-CN" sz="2667" kern="0">
                  <a:solidFill>
                    <a:srgbClr val="0070C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26" name="Text Box 9"/>
            <p:cNvSpPr>
              <a:spLocks noChangeArrowheads="1"/>
            </p:cNvSpPr>
            <p:nvPr/>
          </p:nvSpPr>
          <p:spPr bwMode="auto">
            <a:xfrm>
              <a:off x="-586869" y="389664"/>
              <a:ext cx="1862495" cy="150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1219170">
                <a:defRPr/>
              </a:pPr>
              <a:r>
                <a:rPr lang="en-US" altLang="ko-KR" sz="1867" b="1" dirty="0">
                  <a:solidFill>
                    <a:schemeClr val="bg1"/>
                  </a:solidFill>
                  <a:latin typeface="+mj-lt"/>
                  <a:ea typeface="经典特宋简" pitchFamily="49" charset="-122"/>
                </a:rPr>
                <a:t>Login to the master node of SSH </a:t>
              </a:r>
              <a:br>
                <a:rPr lang="en-US" altLang="ko-KR" sz="1867" b="1" dirty="0">
                  <a:solidFill>
                    <a:schemeClr val="bg1"/>
                  </a:solidFill>
                  <a:latin typeface="+mj-lt"/>
                  <a:ea typeface="经典特宋简" pitchFamily="49" charset="-122"/>
                </a:rPr>
              </a:br>
              <a:endParaRPr lang="zh-CN" altLang="en-US" sz="1867" b="1" dirty="0">
                <a:solidFill>
                  <a:schemeClr val="bg1"/>
                </a:solidFill>
                <a:latin typeface="+mj-lt"/>
                <a:ea typeface="经典特宋简" pitchFamily="49" charset="-122"/>
                <a:sym typeface="方正兰亭粗黑_GBK" charset="-122"/>
              </a:endParaRPr>
            </a:p>
          </p:txBody>
        </p:sp>
      </p:grpSp>
      <p:grpSp>
        <p:nvGrpSpPr>
          <p:cNvPr id="29" name="组合 51"/>
          <p:cNvGrpSpPr>
            <a:grpSpLocks/>
          </p:cNvGrpSpPr>
          <p:nvPr/>
        </p:nvGrpSpPr>
        <p:grpSpPr bwMode="auto">
          <a:xfrm>
            <a:off x="8105315" y="2687893"/>
            <a:ext cx="1639091" cy="1596113"/>
            <a:chOff x="-2804666" y="0"/>
            <a:chExt cx="1935842" cy="1826150"/>
          </a:xfrm>
        </p:grpSpPr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-2693762" y="0"/>
              <a:ext cx="1753449" cy="1751017"/>
              <a:chOff x="-2850" y="0"/>
              <a:chExt cx="1801" cy="1801"/>
            </a:xfrm>
          </p:grpSpPr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-2850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zh-CN" sz="2667" kern="0">
                  <a:solidFill>
                    <a:srgbClr val="0070C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-2723" y="125"/>
                <a:ext cx="1556" cy="1556"/>
              </a:xfrm>
              <a:prstGeom prst="ellipse">
                <a:avLst/>
              </a:prstGeom>
              <a:solidFill>
                <a:srgbClr val="F49022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defTabSz="1219170">
                  <a:defRPr/>
                </a:pPr>
                <a:endParaRPr lang="zh-CN" altLang="zh-CN" sz="2667" kern="0">
                  <a:solidFill>
                    <a:srgbClr val="0070C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31" name="Text Box 9"/>
            <p:cNvSpPr>
              <a:spLocks noChangeArrowheads="1"/>
            </p:cNvSpPr>
            <p:nvPr/>
          </p:nvSpPr>
          <p:spPr bwMode="auto">
            <a:xfrm>
              <a:off x="-2804666" y="426007"/>
              <a:ext cx="1935842" cy="140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867" b="1" dirty="0">
                  <a:solidFill>
                    <a:schemeClr val="bg1"/>
                  </a:solidFill>
                  <a:latin typeface="+mj-lt"/>
                  <a:ea typeface="经典特宋简" pitchFamily="49" charset="-122"/>
                  <a:sym typeface="微软雅黑" pitchFamily="34" charset="-122"/>
                </a:rPr>
                <a:t>Run scripts </a:t>
              </a:r>
              <a:br>
                <a:rPr lang="en-US" altLang="zh-CN" sz="1867" b="1" dirty="0">
                  <a:solidFill>
                    <a:schemeClr val="bg1"/>
                  </a:solidFill>
                  <a:latin typeface="+mj-lt"/>
                  <a:ea typeface="经典特宋简" pitchFamily="49" charset="-122"/>
                  <a:sym typeface="微软雅黑" pitchFamily="34" charset="-122"/>
                </a:rPr>
              </a:br>
              <a:r>
                <a:rPr lang="en-US" altLang="zh-CN" sz="1867" b="1" dirty="0">
                  <a:solidFill>
                    <a:schemeClr val="bg1"/>
                  </a:solidFill>
                  <a:latin typeface="+mj-lt"/>
                  <a:ea typeface="经典特宋简" pitchFamily="49" charset="-122"/>
                  <a:sym typeface="微软雅黑" pitchFamily="34" charset="-122"/>
                </a:rPr>
                <a:t>in python terminal</a:t>
              </a:r>
              <a:endParaRPr lang="zh-CN" altLang="en-US" sz="1867" b="1" dirty="0">
                <a:solidFill>
                  <a:schemeClr val="bg1"/>
                </a:solidFill>
                <a:latin typeface="+mj-lt"/>
                <a:ea typeface="经典特宋简" pitchFamily="49" charset="-122"/>
                <a:sym typeface="微软雅黑" pitchFamily="34" charset="-122"/>
              </a:endParaRPr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3304784" y="2687893"/>
            <a:ext cx="1639089" cy="1530444"/>
            <a:chOff x="0" y="0"/>
            <a:chExt cx="1935848" cy="1751017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zh-CN" sz="2667">
                  <a:solidFill>
                    <a:srgbClr val="00000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zh-CN" sz="2667">
                  <a:solidFill>
                    <a:srgbClr val="000000"/>
                  </a:solidFill>
                  <a:latin typeface="+mj-lt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36" name="Text Box 9"/>
            <p:cNvSpPr>
              <a:spLocks noChangeArrowheads="1"/>
            </p:cNvSpPr>
            <p:nvPr/>
          </p:nvSpPr>
          <p:spPr bwMode="auto">
            <a:xfrm>
              <a:off x="0" y="135399"/>
              <a:ext cx="1935848" cy="157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经典特宋简" pitchFamily="49" charset="-122"/>
                  <a:sym typeface="微软雅黑" pitchFamily="34" charset="-122"/>
                </a:rPr>
                <a:t>Create python scripts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ea typeface="经典特宋简" pitchFamily="49" charset="-122"/>
                <a:sym typeface="微软雅黑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3"/>
          <a:stretch/>
        </p:blipFill>
        <p:spPr>
          <a:xfrm>
            <a:off x="10437335" y="2868015"/>
            <a:ext cx="1496359" cy="104103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" name="TextBox 2"/>
          <p:cNvSpPr txBox="1"/>
          <p:nvPr/>
        </p:nvSpPr>
        <p:spPr>
          <a:xfrm>
            <a:off x="10627984" y="2606716"/>
            <a:ext cx="11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esults!</a:t>
            </a:r>
            <a:endParaRPr lang="en-US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576054" y="2660915"/>
            <a:ext cx="1484657" cy="1530445"/>
          </a:xfrm>
          <a:prstGeom prst="ellipse">
            <a:avLst/>
          </a:prstGeom>
          <a:solidFill>
            <a:srgbClr val="D8D8D8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>
              <a:defRPr/>
            </a:pPr>
            <a:endParaRPr lang="zh-CN" altLang="zh-CN" sz="2667" kern="0">
              <a:solidFill>
                <a:srgbClr val="0070C0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6692324" y="2797011"/>
            <a:ext cx="1257437" cy="1295605"/>
          </a:xfrm>
          <a:prstGeom prst="ellipse">
            <a:avLst/>
          </a:prstGeom>
          <a:solidFill>
            <a:srgbClr val="53C3B0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/>
          <a:lstStyle/>
          <a:p>
            <a:pPr defTabSz="1219170">
              <a:defRPr/>
            </a:pPr>
            <a:endParaRPr lang="zh-CN" altLang="zh-CN" sz="2667" kern="0">
              <a:solidFill>
                <a:srgbClr val="0070C0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" name="Text Box 9"/>
          <p:cNvSpPr>
            <a:spLocks noChangeArrowheads="1"/>
          </p:cNvSpPr>
          <p:nvPr/>
        </p:nvSpPr>
        <p:spPr bwMode="auto">
          <a:xfrm>
            <a:off x="6672065" y="3018426"/>
            <a:ext cx="1330729" cy="71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j-lt"/>
                <a:ea typeface="经典特宋简" pitchFamily="49" charset="-122"/>
                <a:sym typeface="微软雅黑" pitchFamily="34" charset="-122"/>
              </a:rPr>
              <a:t>Start </a:t>
            </a:r>
            <a:r>
              <a:rPr lang="en-US" altLang="zh-CN" sz="2400" b="1" dirty="0" err="1">
                <a:solidFill>
                  <a:schemeClr val="bg1"/>
                </a:solidFill>
                <a:latin typeface="+mj-lt"/>
                <a:ea typeface="经典特宋简" pitchFamily="49" charset="-122"/>
                <a:sym typeface="微软雅黑" pitchFamily="34" charset="-122"/>
              </a:rPr>
              <a:t>PySpark</a:t>
            </a:r>
            <a:endParaRPr lang="zh-CN" altLang="en-US" sz="2400" b="1" dirty="0">
              <a:solidFill>
                <a:schemeClr val="bg1"/>
              </a:solidFill>
              <a:latin typeface="+mj-lt"/>
              <a:ea typeface="经典特宋简" pitchFamily="49" charset="-122"/>
              <a:sym typeface="方正兰亭粗黑_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4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3" grpId="0"/>
      <p:bldP spid="50" grpId="0" animBg="1"/>
      <p:bldP spid="45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710020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4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447595" y="1675312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Systematic patterns to the health issues: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72" y="2174648"/>
            <a:ext cx="9580467" cy="357864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67243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690768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7" name="image0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15782" y="375368"/>
            <a:ext cx="4442453" cy="3075337"/>
          </a:xfrm>
          <a:prstGeom prst="rect">
            <a:avLst/>
          </a:prstGeom>
          <a:ln/>
          <a:effectLst>
            <a:softEdge rad="101600"/>
          </a:effectLst>
        </p:spPr>
      </p:pic>
      <p:sp>
        <p:nvSpPr>
          <p:cNvPr id="8" name="Rectangle 7"/>
          <p:cNvSpPr/>
          <p:nvPr/>
        </p:nvSpPr>
        <p:spPr>
          <a:xfrm>
            <a:off x="7045093" y="54756"/>
            <a:ext cx="1583831" cy="49244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1,000 rows</a:t>
            </a:r>
          </a:p>
        </p:txBody>
      </p:sp>
      <p:pic>
        <p:nvPicPr>
          <p:cNvPr id="1026" name="Picture 2" descr="https://lh3.googleusercontent.com/M7J5ui-DQge9UvObtw2ZcNJEQMEGLQ8rgbWzTig1cMCFj2_HEHI06vkN_Y8vFKxVVbDwOj0e5tRIiiBGZjr0G-CBNe6JTLUQ9As-37sFRGyu-BAAUf8NiAKFzPuGeM5zBFsKMP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70" y="3909054"/>
            <a:ext cx="4187237" cy="2610313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96263" y="3511489"/>
            <a:ext cx="1891607" cy="49244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200,000 rows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151" y="3789286"/>
            <a:ext cx="4786467" cy="259696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2" name="Rectangle 11"/>
          <p:cNvSpPr/>
          <p:nvPr/>
        </p:nvSpPr>
        <p:spPr>
          <a:xfrm>
            <a:off x="8785456" y="3484553"/>
            <a:ext cx="2545569" cy="49244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经典特宋简" pitchFamily="49" charset="-122"/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2644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2505105" y="1796819"/>
            <a:ext cx="76808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Patterns across Race, Gender and Education </a:t>
            </a:r>
          </a:p>
          <a:p>
            <a:pPr marL="380990" indent="-38099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0" y="446618"/>
            <a:ext cx="1576917" cy="71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710020" y="1297483"/>
            <a:ext cx="4704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Results &amp; </a:t>
            </a:r>
            <a:r>
              <a:rPr lang="en-US" altLang="zh-CN" sz="3200" b="1" dirty="0">
                <a:solidFill>
                  <a:srgbClr val="002060"/>
                </a:solidFill>
                <a:latin typeface="+mj-lt"/>
                <a:ea typeface="经典特宋简" pitchFamily="49" charset="-122"/>
              </a:rPr>
              <a:t>Visualization</a:t>
            </a:r>
            <a:endParaRPr lang="zh-CN" altLang="en-US" sz="3200" b="1" dirty="0">
              <a:solidFill>
                <a:srgbClr val="002060"/>
              </a:solidFill>
              <a:latin typeface="+mj-lt"/>
              <a:ea typeface="经典特宋简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0800" y="537593"/>
            <a:ext cx="1678517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3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4" name="燕尾形 8"/>
          <p:cNvSpPr/>
          <p:nvPr/>
        </p:nvSpPr>
        <p:spPr>
          <a:xfrm>
            <a:off x="4560922" y="1413703"/>
            <a:ext cx="383116" cy="38311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燕尾形 10"/>
          <p:cNvSpPr/>
          <p:nvPr/>
        </p:nvSpPr>
        <p:spPr>
          <a:xfrm>
            <a:off x="4848789" y="1413703"/>
            <a:ext cx="383116" cy="38311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37" y="2323753"/>
            <a:ext cx="7946805" cy="314464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37" y="2675620"/>
            <a:ext cx="7998593" cy="363374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41198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0065 -0.32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4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00013 0.0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563</Words>
  <Application>Microsoft Office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宋体</vt:lpstr>
      <vt:lpstr>微软雅黑</vt:lpstr>
      <vt:lpstr>方正兰亭粗黑_GBK</vt:lpstr>
      <vt:lpstr>经典特宋简</vt:lpstr>
      <vt:lpstr>Arial</vt:lpstr>
      <vt:lpstr>Arial Black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Tang</dc:creator>
  <cp:lastModifiedBy>Boris Tang</cp:lastModifiedBy>
  <cp:revision>64</cp:revision>
  <dcterms:created xsi:type="dcterms:W3CDTF">2016-05-04T01:56:30Z</dcterms:created>
  <dcterms:modified xsi:type="dcterms:W3CDTF">2016-05-04T14:33:17Z</dcterms:modified>
</cp:coreProperties>
</file>