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94" r:id="rId4"/>
    <p:sldId id="281" r:id="rId5"/>
    <p:sldId id="284" r:id="rId6"/>
    <p:sldId id="290" r:id="rId7"/>
    <p:sldId id="291" r:id="rId8"/>
    <p:sldId id="292" r:id="rId9"/>
    <p:sldId id="293" r:id="rId10"/>
    <p:sldId id="295" r:id="rId11"/>
    <p:sldId id="297" r:id="rId12"/>
    <p:sldId id="296" r:id="rId13"/>
    <p:sldId id="278" r:id="rId14"/>
    <p:sldId id="279" r:id="rId15"/>
    <p:sldId id="28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CC3399"/>
    <a:srgbClr val="FFFFFF"/>
    <a:srgbClr val="3366FF"/>
    <a:srgbClr val="00FFFF"/>
    <a:srgbClr val="EC0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B1D20E-24A7-4D6B-9AD8-A975690E1F01}">
  <a:tblStyle styleId="{8DB1D20E-24A7-4D6B-9AD8-A975690E1F01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B373FF-0E46-47F9-93A5-04F8902E35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0455B0-24FB-45F2-BF89-30A9120043F9}" styleName="Table_2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tcBdr/>
        <a:fill>
          <a:solidFill>
            <a:srgbClr val="CED2E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D2E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24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055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811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sz="7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sz="7200" b="1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w="10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marL="914400" lvl="1" indent="-3708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marL="1371600" lvl="2" indent="-35051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sz="4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03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11658" y="1481525"/>
            <a:ext cx="10674849" cy="224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CROWD DETECTION AND TRACKING FROM MULTI-CAMERA SURVEILLANCE VIDEOS</a:t>
            </a:r>
            <a:endParaRPr lang="en-US" sz="4400" u="sng" dirty="0">
              <a:solidFill>
                <a:schemeClr val="accent2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976121" y="5376475"/>
            <a:ext cx="4215879" cy="69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Sarika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Sasi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1085248" y="269072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dirty="0"/>
          </a:p>
        </p:txBody>
      </p: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F82A9-083B-470C-1982-46AD7B017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3" y="1384879"/>
            <a:ext cx="11360734" cy="48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5423-13E9-2284-D165-730E410989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B79B8-9DE0-75EF-5862-7F75D5FE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2" y="1000000"/>
            <a:ext cx="11373435" cy="4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5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1085248" y="269072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581192" y="1790299"/>
            <a:ext cx="11029615" cy="463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828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 the surveillance world, counting people and detecting their numbers are essential.</a:t>
            </a:r>
          </a:p>
          <a:p>
            <a:pPr marL="228600" lvl="0" indent="-18288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YOLOv4 and Deep SORT are used for detection and tracking.</a:t>
            </a:r>
          </a:p>
          <a:p>
            <a:pPr marL="228600" indent="-182880" algn="just">
              <a:lnSpc>
                <a:spcPct val="150000"/>
              </a:lnSpc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Low accuracy because of occlusion.</a:t>
            </a:r>
          </a:p>
          <a:p>
            <a:pPr marL="228600" indent="-182880" algn="just">
              <a:lnSpc>
                <a:spcPct val="150000"/>
              </a:lnSpc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People with same features leads to mismatching.</a:t>
            </a:r>
            <a:endParaRPr lang="en-US" sz="23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lvl="0" indent="-18288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 the future 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matching can be improved and this project can be used as a reference for future works.</a:t>
            </a:r>
            <a:endParaRPr lang="en-US" sz="2300" b="0" i="0" u="none" strike="noStrik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lvl="0" indent="-18288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endParaRPr lang="en-US" sz="23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lvl="0" indent="-36829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300" b="0" i="0" u="none" strike="noStrik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lvl="0" indent="-36829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94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429802" y="1869898"/>
            <a:ext cx="11332396" cy="437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3444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3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en-US" sz="2300" b="0" i="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Xie</a:t>
            </a:r>
            <a:r>
              <a:rPr lang="en-US" sz="2300" b="0" i="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300" b="0" i="0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Shaoci</a:t>
            </a:r>
            <a:r>
              <a:rPr lang="en-US" sz="2300" b="0" i="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300" b="0" i="0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Xiaohong</a:t>
            </a:r>
            <a:r>
              <a:rPr lang="en-US" sz="2300" b="0" i="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Zhang, and Jing Cai. "Video crowd detection and abnormal behavior model detection based on machine learning method." </a:t>
            </a:r>
            <a:r>
              <a:rPr lang="en-US" sz="2300" b="0" i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Computing and Applications</a:t>
            </a:r>
            <a:r>
              <a:rPr lang="en-US" sz="2300" b="0" i="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31.1 (2019): 175-184.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3444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40"/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en-US" sz="2300" b="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Ullah, Habib, et al. "Multi-feature-based crowd video modeling for visual event detection." </a:t>
            </a:r>
            <a:r>
              <a:rPr lang="en-US" sz="2300" b="0" i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Multimedia Systems</a:t>
            </a:r>
            <a:r>
              <a:rPr lang="en-US" sz="2300" b="0" i="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27.4 (2021): 589-597.</a:t>
            </a:r>
            <a:endParaRPr dirty="0"/>
          </a:p>
          <a:p>
            <a:pPr marL="123444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40"/>
              <a:buNone/>
            </a:pPr>
            <a:r>
              <a:rPr lang="en-US" sz="23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r>
              <a:rPr lang="en-US" sz="2300" b="0" i="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Xu, Jian, </a:t>
            </a:r>
            <a:r>
              <a:rPr lang="en-US" sz="2300" b="0" i="0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Chunjuan</a:t>
            </a:r>
            <a:r>
              <a:rPr lang="en-US" sz="2300" b="0" i="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Bo, and Dong Wang. "A novel multi-target multi-camera tracking approach based on feature grouping." </a:t>
            </a:r>
            <a:r>
              <a:rPr lang="en-US" sz="2300" b="0" i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Computers &amp; Electrical Engineering</a:t>
            </a:r>
            <a:r>
              <a:rPr lang="en-US" sz="2300" b="0" i="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92 (2021): 107153.</a:t>
            </a:r>
            <a:endParaRPr dirty="0"/>
          </a:p>
          <a:p>
            <a:pPr marL="123444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40"/>
              <a:buNone/>
            </a:pPr>
            <a:r>
              <a:rPr lang="en-US" sz="2300" b="0" i="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r>
              <a:rPr lang="en-US" sz="2300" b="0" i="0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Shorfuzzaman</a:t>
            </a:r>
            <a:r>
              <a:rPr lang="en-US" sz="2300" b="0" i="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Mohammad, M. Shamim Hossain, and Mohammed F. </a:t>
            </a:r>
            <a:r>
              <a:rPr lang="en-US" sz="2300" b="0" i="0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Alhamid</a:t>
            </a:r>
            <a:r>
              <a:rPr lang="en-US" sz="2300" b="0" i="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"Towards the sustainable development of smart cities through mass video surveillance: A response to the COVID-19 pandemic." </a:t>
            </a:r>
            <a:r>
              <a:rPr lang="en-US" sz="2300" b="0" i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Sustainable cities and society</a:t>
            </a:r>
            <a:r>
              <a:rPr lang="en-US" sz="2300" b="0" i="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64 (2021): 102582.</a:t>
            </a:r>
            <a:endParaRPr dirty="0"/>
          </a:p>
          <a:p>
            <a:pPr marL="123444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40"/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/>
        </p:nvSpPr>
        <p:spPr>
          <a:xfrm>
            <a:off x="547958" y="1005197"/>
            <a:ext cx="11096100" cy="540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3444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Times New Roman"/>
              <a:buNone/>
            </a:pPr>
            <a:r>
              <a:rPr lang="en-US" sz="23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[5]</a:t>
            </a:r>
            <a:r>
              <a:rPr lang="en-US" sz="2300" b="0" i="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Shareef, Ahmed Abdullah A., et al. "YOLOv4-Based Monitoring Model for COVID-19 Social Distancing Control." </a:t>
            </a:r>
            <a:r>
              <a:rPr lang="en-US" sz="2300" b="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Smart Systems: Innovations in Computing</a:t>
            </a:r>
            <a:r>
              <a:rPr lang="en-US" sz="2300" b="0" i="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Springer, Singapore, 2022. 333-346.</a:t>
            </a:r>
            <a:endParaRPr sz="2300" dirty="0">
              <a:solidFill>
                <a:srgbClr val="222222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3444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Times New Roman"/>
              <a:buNone/>
            </a:pPr>
            <a:r>
              <a:rPr lang="en-US" sz="23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[6]</a:t>
            </a:r>
            <a:r>
              <a:rPr lang="en-US" sz="2300" b="0" i="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Feng, Fujian, et al. "Abnormal Crowd Behavior Detection Based on Movement Trajectory." </a:t>
            </a:r>
            <a:r>
              <a:rPr lang="en-US" sz="2300" b="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Chinese Conference on Image and Graphics Technologies</a:t>
            </a:r>
            <a:r>
              <a:rPr lang="en-US" sz="2300" b="0" i="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Springer, Singapore, 2020.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3444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Times New Roman"/>
              <a:buNone/>
            </a:pPr>
            <a:r>
              <a:rPr lang="en-US" sz="23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[7]</a:t>
            </a:r>
            <a:r>
              <a:rPr lang="en-US" sz="2300" b="0" i="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300" b="0" i="0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Ciaparrone</a:t>
            </a:r>
            <a:r>
              <a:rPr lang="en-US" sz="2300" b="0" i="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2300" b="0" i="0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Gioele</a:t>
            </a:r>
            <a:r>
              <a:rPr lang="en-US" sz="2300" b="0" i="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et al. "Deep learning in video multi-object tracking: A survey." </a:t>
            </a:r>
            <a:r>
              <a:rPr lang="en-US" sz="2300" b="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Neurocomputing</a:t>
            </a:r>
            <a:r>
              <a:rPr lang="en-US" sz="2300" b="0" i="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 381 (2021): 61-88.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3444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Times New Roman"/>
              <a:buNone/>
            </a:pPr>
            <a:r>
              <a:rPr lang="en-US" sz="23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[8]</a:t>
            </a:r>
            <a:r>
              <a:rPr lang="en-US" sz="2300" b="0" i="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Amir </a:t>
            </a:r>
            <a:r>
              <a:rPr lang="en-US" sz="2300" b="0" i="0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Sjarif</a:t>
            </a:r>
            <a:r>
              <a:rPr lang="en-US" sz="2300" b="0" i="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2300" b="0" i="0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Nilam</a:t>
            </a:r>
            <a:r>
              <a:rPr lang="en-US" sz="2300" b="0" i="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Nur, et al. "Crowd analysis and its applications." </a:t>
            </a:r>
            <a:r>
              <a:rPr lang="en-US" sz="2300" b="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International Conference on Software Engineering and Computer Systems</a:t>
            </a:r>
            <a:r>
              <a:rPr lang="en-US" sz="2300" b="0" i="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Springer, Berlin, Heidelberg, 2011.</a:t>
            </a:r>
          </a:p>
          <a:p>
            <a:pPr marL="123444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Times New Roman"/>
              <a:buNone/>
            </a:pPr>
            <a:r>
              <a:rPr lang="en-US" sz="23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[9]</a:t>
            </a:r>
            <a:r>
              <a:rPr lang="en-IN" sz="23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Zaidi, Syed Sahil Abbas, et al. "A survey of modern deep learning based object detection models." </a:t>
            </a:r>
            <a:r>
              <a:rPr lang="en-IN" sz="23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23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arXiv:2104.11892</a:t>
            </a:r>
            <a:r>
              <a:rPr lang="en-IN" sz="23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(2021).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3444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rbel"/>
              <a:buNone/>
            </a:pPr>
            <a:endParaRPr sz="23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56" name="Google Shape;256;p36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/>
        </p:nvSpPr>
        <p:spPr>
          <a:xfrm>
            <a:off x="3234648" y="3123343"/>
            <a:ext cx="5866544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81191" y="790932"/>
            <a:ext cx="11029616" cy="71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US" sz="44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44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73304" y="2022067"/>
            <a:ext cx="10397448" cy="168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design a model </a:t>
            </a: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crowd detection </a:t>
            </a: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tracking along with the behavior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crowd from multi-camera surveillance visuals.</a:t>
            </a:r>
            <a:br>
              <a:rPr lang="en-US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3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81191" y="790932"/>
            <a:ext cx="11029616" cy="71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US" sz="44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METHODS</a:t>
            </a:r>
            <a:endParaRPr sz="44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73304" y="2022067"/>
            <a:ext cx="10397448" cy="168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3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Detection: YOLOv3, YOLOv4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Tracking: Kalman Filter, Deep SORT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3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Matching: Histogram</a:t>
            </a:r>
            <a:r>
              <a:rPr lang="en-IN" sz="23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SSIM</a:t>
            </a:r>
            <a:endParaRPr sz="23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632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EF53-5701-4FBE-A061-3ACA235A1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769" y="1148333"/>
            <a:ext cx="10510462" cy="4980655"/>
          </a:xfrm>
        </p:spPr>
        <p:txBody>
          <a:bodyPr>
            <a:noAutofit/>
          </a:bodyPr>
          <a:lstStyle/>
          <a:p>
            <a:pPr marL="228600" lvl="0" indent="-18288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 detection of pedestrians from the video YOLOv4 algorithm is used.</a:t>
            </a: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18288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Track person using Deep-SORT algorithm, a unique ID for each person present in the frame.</a:t>
            </a:r>
          </a:p>
          <a:p>
            <a:pPr marL="228600" lvl="0" indent="-18288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Two cameras, primary camera, and secondary camera.</a:t>
            </a:r>
          </a:p>
          <a:p>
            <a:pPr marL="228600" indent="-182880" algn="just">
              <a:lnSpc>
                <a:spcPct val="150000"/>
              </a:lnSpc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Primary camera do initial processing, Deep SORT is applied.</a:t>
            </a:r>
          </a:p>
          <a:p>
            <a:pPr marL="228600" indent="-182880" algn="just">
              <a:lnSpc>
                <a:spcPct val="150000"/>
              </a:lnSpc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Matching people using Histogram</a:t>
            </a: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18288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Detect people in other cameras and count the number of people.</a:t>
            </a: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endParaRPr lang="en-IN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FED0B-0930-4345-8EDE-1678771464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34;p33">
            <a:extLst>
              <a:ext uri="{FF2B5EF4-FFF2-40B4-BE49-F238E27FC236}">
                <a16:creationId xmlns:a16="http://schemas.microsoft.com/office/drawing/2014/main" id="{C5F437D8-0DA0-4884-91D4-882779E85E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8240" y="1512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63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AF11-83A5-4B1B-B477-A5CF1401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27" y="-6588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AND SYSTEM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47E3C-7E82-4595-9130-E1CC1EE0DC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9AC44C-2AF6-42CC-827A-E312C94C9584}"/>
              </a:ext>
            </a:extLst>
          </p:cNvPr>
          <p:cNvCxnSpPr>
            <a:cxnSpLocks/>
          </p:cNvCxnSpPr>
          <p:nvPr/>
        </p:nvCxnSpPr>
        <p:spPr>
          <a:xfrm>
            <a:off x="9105687" y="441403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0D1D50-11A1-4D9D-B066-B2130DC2D864}"/>
              </a:ext>
            </a:extLst>
          </p:cNvPr>
          <p:cNvSpPr txBox="1"/>
          <p:nvPr/>
        </p:nvSpPr>
        <p:spPr>
          <a:xfrm>
            <a:off x="948538" y="1666025"/>
            <a:ext cx="10087209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CAVIAR Test case scenarios, EPFL videos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Video sequence from multiple cameras.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Detection of pedestrians from the video using YOLOV4 algorithm.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Tracking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Tracks the pedestrians by giving unique ID.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Zonal counting to count the number of people.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analysis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Movement trajectory is obtained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1C43E47-3EAE-F4F8-9C8B-70EE2F7B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00" y="4235959"/>
            <a:ext cx="9802847" cy="208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3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628E-6001-4F88-8736-CAFC8470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30" y="26904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4030D-FAF4-4454-95AA-AE76D4EE7D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E6CE3-2A38-419A-87F5-8CB076C26C26}"/>
              </a:ext>
            </a:extLst>
          </p:cNvPr>
          <p:cNvSpPr txBox="1"/>
          <p:nvPr/>
        </p:nvSpPr>
        <p:spPr>
          <a:xfrm>
            <a:off x="1187349" y="1625407"/>
            <a:ext cx="7610141" cy="1667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Detection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Multi-camera video of same location.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detection: YOLOV4 pre-trained on COCO dataset.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0C586F-FB07-4488-BD69-FB02F2AC7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16" y="3429000"/>
            <a:ext cx="7122694" cy="28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4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EEE17-5EF8-4605-87B2-7EFD7CE3A0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E530E-B941-4D19-A751-5DB4D4BDE4D3}"/>
              </a:ext>
            </a:extLst>
          </p:cNvPr>
          <p:cNvSpPr txBox="1"/>
          <p:nvPr/>
        </p:nvSpPr>
        <p:spPr>
          <a:xfrm>
            <a:off x="1052595" y="634172"/>
            <a:ext cx="5174949" cy="1667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Tracking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YOLOV4 detected images.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64DF3D-40B3-4175-9129-944EC75C8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74" y="2049974"/>
            <a:ext cx="6910939" cy="41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5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6ADFB-7BB2-4270-ABC0-CCE9EDEC6D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6751B-9BFE-4EFD-A8A8-817783DD617E}"/>
              </a:ext>
            </a:extLst>
          </p:cNvPr>
          <p:cNvSpPr txBox="1"/>
          <p:nvPr/>
        </p:nvSpPr>
        <p:spPr>
          <a:xfrm>
            <a:off x="1062221" y="759134"/>
            <a:ext cx="4587808" cy="113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Counting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frame in to four zones.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22B46-239F-4E16-AD70-082D6DC30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92" y="1779910"/>
            <a:ext cx="5111015" cy="431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8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ED77B-D3C0-45D4-9AA4-D84E0994CA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09367-082A-495B-A416-97E874358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2" y="1458931"/>
            <a:ext cx="11232682" cy="4839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C5A9AF-F51D-46E5-BF65-5104A8BD9F3A}"/>
              </a:ext>
            </a:extLst>
          </p:cNvPr>
          <p:cNvSpPr txBox="1"/>
          <p:nvPr/>
        </p:nvSpPr>
        <p:spPr>
          <a:xfrm>
            <a:off x="2515456" y="369870"/>
            <a:ext cx="7161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15672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623</Words>
  <Application>Microsoft Office PowerPoint</Application>
  <PresentationFormat>Widescreen</PresentationFormat>
  <Paragraphs>64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Times New Roman</vt:lpstr>
      <vt:lpstr>Corbel</vt:lpstr>
      <vt:lpstr>Arial</vt:lpstr>
      <vt:lpstr>Basis</vt:lpstr>
      <vt:lpstr>CROWD DETECTION AND TRACKING FROM MULTI-CAMERA SURVEILLANCE VIDEOS</vt:lpstr>
      <vt:lpstr>PROBLEM STATEMENT</vt:lpstr>
      <vt:lpstr>EXISTING METHODS</vt:lpstr>
      <vt:lpstr>PROPOSED SOLUTION</vt:lpstr>
      <vt:lpstr>ARCHITECTURE AND SYSTEM DESIGN</vt:lpstr>
      <vt:lpstr>DESIGN DIAGRAMS</vt:lpstr>
      <vt:lpstr>PowerPoint Presentation</vt:lpstr>
      <vt:lpstr>PowerPoint Presentation</vt:lpstr>
      <vt:lpstr>PowerPoint Presentation</vt:lpstr>
      <vt:lpstr>RESULT</vt:lpstr>
      <vt:lpstr>PowerPoint Presentation</vt:lpstr>
      <vt:lpstr>CONCLUSION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DETECTION AND BEHAVIOR ANALYSIS FROM MULTI-CAMERA SURVEILLANCE VIDEO</dc:title>
  <dc:creator>Sarika Sasi A</dc:creator>
  <cp:lastModifiedBy>sarika.sivadam0@gmail.com</cp:lastModifiedBy>
  <cp:revision>58</cp:revision>
  <dcterms:modified xsi:type="dcterms:W3CDTF">2022-05-13T04:35:22Z</dcterms:modified>
</cp:coreProperties>
</file>