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7" r:id="rId3"/>
    <p:sldId id="257" r:id="rId4"/>
    <p:sldId id="258" r:id="rId5"/>
    <p:sldId id="259" r:id="rId6"/>
    <p:sldId id="274" r:id="rId7"/>
    <p:sldId id="275" r:id="rId8"/>
    <p:sldId id="264" r:id="rId9"/>
    <p:sldId id="261" r:id="rId10"/>
    <p:sldId id="262" r:id="rId11"/>
    <p:sldId id="265" r:id="rId12"/>
    <p:sldId id="263" r:id="rId13"/>
    <p:sldId id="276" r:id="rId14"/>
    <p:sldId id="266" r:id="rId15"/>
    <p:sldId id="277" r:id="rId16"/>
    <p:sldId id="267" r:id="rId17"/>
    <p:sldId id="273" r:id="rId18"/>
    <p:sldId id="268" r:id="rId19"/>
    <p:sldId id="269" r:id="rId20"/>
    <p:sldId id="270" r:id="rId21"/>
    <p:sldId id="271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7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 varScale="1">
        <p:scale>
          <a:sx n="66" d="100"/>
          <a:sy n="66" d="100"/>
        </p:scale>
        <p:origin x="1276" y="-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4612-227B-42EC-BCC7-8BA39F5F094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EF8-C6C9-49D0-A8B8-3278D057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6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4612-227B-42EC-BCC7-8BA39F5F094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EF8-C6C9-49D0-A8B8-3278D057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4612-227B-42EC-BCC7-8BA39F5F094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EF8-C6C9-49D0-A8B8-3278D057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03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4612-227B-42EC-BCC7-8BA39F5F094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EF8-C6C9-49D0-A8B8-3278D05709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76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4612-227B-42EC-BCC7-8BA39F5F094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EF8-C6C9-49D0-A8B8-3278D057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90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4612-227B-42EC-BCC7-8BA39F5F094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EF8-C6C9-49D0-A8B8-3278D057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1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4612-227B-42EC-BCC7-8BA39F5F094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EF8-C6C9-49D0-A8B8-3278D057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1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4612-227B-42EC-BCC7-8BA39F5F094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EF8-C6C9-49D0-A8B8-3278D057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4612-227B-42EC-BCC7-8BA39F5F094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EF8-C6C9-49D0-A8B8-3278D057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4612-227B-42EC-BCC7-8BA39F5F094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EF8-C6C9-49D0-A8B8-3278D057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4612-227B-42EC-BCC7-8BA39F5F094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EF8-C6C9-49D0-A8B8-3278D057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2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4612-227B-42EC-BCC7-8BA39F5F094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EF8-C6C9-49D0-A8B8-3278D057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5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4612-227B-42EC-BCC7-8BA39F5F094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EF8-C6C9-49D0-A8B8-3278D057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1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4612-227B-42EC-BCC7-8BA39F5F094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EF8-C6C9-49D0-A8B8-3278D057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4612-227B-42EC-BCC7-8BA39F5F094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EF8-C6C9-49D0-A8B8-3278D057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0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4612-227B-42EC-BCC7-8BA39F5F094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EF8-C6C9-49D0-A8B8-3278D057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4612-227B-42EC-BCC7-8BA39F5F094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EF8-C6C9-49D0-A8B8-3278D057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0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654612-227B-42EC-BCC7-8BA39F5F094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9EF8-C6C9-49D0-A8B8-3278D057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5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pulSarin/IFT_Twitter_Hadoo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insightdataengineering.com/blog/hadoopdevops/" TargetMode="External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IFT 598 – Managing the Cloud</a:t>
            </a:r>
          </a:p>
          <a:p>
            <a:r>
              <a:rPr lang="en-US" dirty="0" err="1" smtClean="0"/>
              <a:t>Vipul</a:t>
            </a:r>
            <a:r>
              <a:rPr lang="en-US" dirty="0" smtClean="0"/>
              <a:t> </a:t>
            </a:r>
            <a:r>
              <a:rPr lang="en-US" dirty="0" err="1" smtClean="0"/>
              <a:t>Sarin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Dhruvrajsinh</a:t>
            </a:r>
            <a:r>
              <a:rPr lang="en-US" dirty="0" smtClean="0"/>
              <a:t> </a:t>
            </a:r>
            <a:r>
              <a:rPr lang="en-US" dirty="0" err="1" smtClean="0"/>
              <a:t>Parmar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Roy </a:t>
            </a:r>
            <a:r>
              <a:rPr lang="en-US" dirty="0" err="1" smtClean="0"/>
              <a:t>Sofiov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56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744890" cy="1400530"/>
          </a:xfrm>
        </p:spPr>
        <p:txBody>
          <a:bodyPr/>
          <a:lstStyle/>
          <a:p>
            <a:r>
              <a:rPr lang="en-US" dirty="0" smtClean="0"/>
              <a:t>MapReduce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7991712" cy="4800600"/>
          </a:xfrm>
        </p:spPr>
      </p:pic>
    </p:spTree>
    <p:extLst>
      <p:ext uri="{BB962C8B-B14F-4D97-AF65-F5344CB8AC3E}">
        <p14:creationId xmlns:p14="http://schemas.microsoft.com/office/powerpoint/2010/main" val="1994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Mapper calls the map method for each tweet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 </a:t>
            </a:r>
            <a:r>
              <a:rPr lang="en-US" dirty="0" smtClean="0"/>
              <a:t>Java Library -</a:t>
            </a:r>
            <a:r>
              <a:rPr lang="en-US" dirty="0" smtClean="0"/>
              <a:t>Twitter4j, </a:t>
            </a:r>
            <a:r>
              <a:rPr lang="en-US" dirty="0" smtClean="0"/>
              <a:t>is used to parse these objects.</a:t>
            </a:r>
          </a:p>
          <a:p>
            <a:r>
              <a:rPr lang="en-US" dirty="0" smtClean="0"/>
              <a:t>The status string keywords are mapped against each candidate and attributes are extracted.</a:t>
            </a:r>
          </a:p>
          <a:p>
            <a:r>
              <a:rPr lang="en-US" dirty="0" smtClean="0"/>
              <a:t>These are seriali</a:t>
            </a:r>
            <a:r>
              <a:rPr lang="en-US" dirty="0"/>
              <a:t>z</a:t>
            </a:r>
            <a:r>
              <a:rPr lang="en-US" dirty="0" smtClean="0"/>
              <a:t>ed using a Custom </a:t>
            </a:r>
            <a:r>
              <a:rPr lang="en-US" dirty="0" smtClean="0"/>
              <a:t>writable class </a:t>
            </a:r>
            <a:r>
              <a:rPr lang="en-US" dirty="0" smtClean="0"/>
              <a:t>and written to the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The output is a key-value pair with the key being the candidate name and the value being the Twitter Object.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1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7047359" cy="5285520"/>
          </a:xfrm>
        </p:spPr>
      </p:pic>
    </p:spTree>
    <p:extLst>
      <p:ext uri="{BB962C8B-B14F-4D97-AF65-F5344CB8AC3E}">
        <p14:creationId xmlns:p14="http://schemas.microsoft.com/office/powerpoint/2010/main" val="18973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- Shuffle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71800"/>
            <a:ext cx="7483321" cy="1524000"/>
          </a:xfrm>
        </p:spPr>
      </p:pic>
    </p:spTree>
    <p:extLst>
      <p:ext uri="{BB962C8B-B14F-4D97-AF65-F5344CB8AC3E}">
        <p14:creationId xmlns:p14="http://schemas.microsoft.com/office/powerpoint/2010/main" val="144010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shuffles and combines the output corresponding to each key i.e. Candidate key.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Reduced reads this output and performs quantitative analysis for each attribute.</a:t>
            </a:r>
          </a:p>
          <a:p>
            <a:endParaRPr lang="en-US" dirty="0"/>
          </a:p>
          <a:p>
            <a:r>
              <a:rPr lang="en-US" dirty="0" smtClean="0"/>
              <a:t>These counts are written to the output file and stored in the HDFS.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6248400" cy="4906293"/>
          </a:xfrm>
        </p:spPr>
      </p:pic>
    </p:spTree>
    <p:extLst>
      <p:ext uri="{BB962C8B-B14F-4D97-AF65-F5344CB8AC3E}">
        <p14:creationId xmlns:p14="http://schemas.microsoft.com/office/powerpoint/2010/main" val="287622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Amazon Web Services EC2 instances are created - t2.micro</a:t>
            </a:r>
            <a:endParaRPr lang="en-US" dirty="0"/>
          </a:p>
          <a:p>
            <a:r>
              <a:rPr lang="en-US" dirty="0" smtClean="0"/>
              <a:t>One instance is configured as the Namenode and three others as Datanodes.</a:t>
            </a:r>
          </a:p>
          <a:p>
            <a:r>
              <a:rPr lang="en-US" dirty="0" smtClean="0"/>
              <a:t>The configuration defines connections, security permissions and responsibilities for each node. </a:t>
            </a:r>
          </a:p>
        </p:txBody>
      </p:sp>
    </p:spTree>
    <p:extLst>
      <p:ext uri="{BB962C8B-B14F-4D97-AF65-F5344CB8AC3E}">
        <p14:creationId xmlns:p14="http://schemas.microsoft.com/office/powerpoint/2010/main" val="389250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selected basic t2.micro instances and installed Hadoop on it.</a:t>
            </a:r>
          </a:p>
          <a:p>
            <a:r>
              <a:rPr lang="en-US" dirty="0" smtClean="0"/>
              <a:t>We also configured SSH to allow connection between nodes.</a:t>
            </a:r>
          </a:p>
          <a:p>
            <a:r>
              <a:rPr lang="en-US" dirty="0" smtClean="0"/>
              <a:t>Java installed on all nodes to run the MapReduce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67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 stores data across multiple </a:t>
            </a:r>
            <a:r>
              <a:rPr lang="en-US" dirty="0" err="1" smtClean="0"/>
              <a:t>datanodes</a:t>
            </a:r>
            <a:r>
              <a:rPr lang="en-US" dirty="0" smtClean="0"/>
              <a:t> i.e. multiple instances</a:t>
            </a:r>
            <a:r>
              <a:rPr lang="en-US" dirty="0" smtClean="0"/>
              <a:t>. This provides redundancy of data.</a:t>
            </a:r>
            <a:endParaRPr lang="en-US" dirty="0" smtClean="0"/>
          </a:p>
          <a:p>
            <a:r>
              <a:rPr lang="en-US" dirty="0" smtClean="0"/>
              <a:t>Mapper works on this distributed data as assigned by the Namenode.</a:t>
            </a:r>
          </a:p>
          <a:p>
            <a:r>
              <a:rPr lang="en-US" dirty="0" smtClean="0"/>
              <a:t>The Namenode acts as a controller.</a:t>
            </a:r>
          </a:p>
          <a:p>
            <a:r>
              <a:rPr lang="en-US" dirty="0" smtClean="0"/>
              <a:t>Thus combination of Hadoop and AWS empowers speedy processing of large chunks of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system can be scaled to hundreds of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40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Instances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98" y="1600200"/>
            <a:ext cx="7745507" cy="4114800"/>
          </a:xfrm>
        </p:spPr>
      </p:pic>
    </p:spTree>
    <p:extLst>
      <p:ext uri="{BB962C8B-B14F-4D97-AF65-F5344CB8AC3E}">
        <p14:creationId xmlns:p14="http://schemas.microsoft.com/office/powerpoint/2010/main" val="291172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Project Summary</a:t>
            </a:r>
          </a:p>
          <a:p>
            <a:pPr marL="457200" indent="-457200">
              <a:buAutoNum type="arabicPeriod"/>
            </a:pPr>
            <a:r>
              <a:rPr lang="en-US" dirty="0" smtClean="0"/>
              <a:t>Project Environment</a:t>
            </a:r>
          </a:p>
          <a:p>
            <a:pPr marL="457200" indent="-457200">
              <a:buAutoNum type="arabicPeriod"/>
            </a:pPr>
            <a:r>
              <a:rPr lang="en-US" dirty="0" smtClean="0"/>
              <a:t>Getting the Data</a:t>
            </a:r>
          </a:p>
          <a:p>
            <a:pPr marL="457200" indent="-457200">
              <a:buAutoNum type="arabicPeriod"/>
            </a:pPr>
            <a:r>
              <a:rPr lang="en-US" dirty="0" smtClean="0"/>
              <a:t>Hadoop Workflow</a:t>
            </a:r>
          </a:p>
          <a:p>
            <a:pPr marL="457200" indent="-457200">
              <a:buAutoNum type="arabicPeriod"/>
            </a:pPr>
            <a:r>
              <a:rPr lang="en-US" dirty="0" smtClean="0"/>
              <a:t>Uploading data to HDFS</a:t>
            </a:r>
          </a:p>
          <a:p>
            <a:pPr marL="457200" indent="-457200">
              <a:buAutoNum type="arabicPeriod"/>
            </a:pPr>
            <a:r>
              <a:rPr lang="en-US" dirty="0" smtClean="0"/>
              <a:t>MapReduce Configuration and Code</a:t>
            </a:r>
          </a:p>
          <a:p>
            <a:pPr marL="457200" indent="-457200">
              <a:buAutoNum type="arabicPeriod"/>
            </a:pPr>
            <a:r>
              <a:rPr lang="en-US" dirty="0" smtClean="0"/>
              <a:t>Enter the Cloud</a:t>
            </a:r>
          </a:p>
          <a:p>
            <a:pPr marL="457200" indent="-457200">
              <a:buAutoNum type="arabicPeriod"/>
            </a:pPr>
            <a:r>
              <a:rPr lang="en-US" dirty="0" smtClean="0"/>
              <a:t>Screenshots and Output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782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9" y="1524000"/>
            <a:ext cx="8007533" cy="4572000"/>
          </a:xfrm>
        </p:spPr>
      </p:pic>
    </p:spTree>
    <p:extLst>
      <p:ext uri="{BB962C8B-B14F-4D97-AF65-F5344CB8AC3E}">
        <p14:creationId xmlns:p14="http://schemas.microsoft.com/office/powerpoint/2010/main" val="511663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Instance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752606"/>
            <a:ext cx="7973490" cy="45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4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Job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2133600"/>
            <a:ext cx="7411085" cy="4231451"/>
          </a:xfrm>
        </p:spPr>
      </p:pic>
    </p:spTree>
    <p:extLst>
      <p:ext uri="{BB962C8B-B14F-4D97-AF65-F5344CB8AC3E}">
        <p14:creationId xmlns:p14="http://schemas.microsoft.com/office/powerpoint/2010/main" val="4005581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– Input Directory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7631112" cy="4357078"/>
          </a:xfrm>
        </p:spPr>
      </p:pic>
    </p:spTree>
    <p:extLst>
      <p:ext uri="{BB962C8B-B14F-4D97-AF65-F5344CB8AC3E}">
        <p14:creationId xmlns:p14="http://schemas.microsoft.com/office/powerpoint/2010/main" val="2665526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- Output Directory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7430642" cy="4242617"/>
          </a:xfrm>
        </p:spPr>
      </p:pic>
    </p:spTree>
    <p:extLst>
      <p:ext uri="{BB962C8B-B14F-4D97-AF65-F5344CB8AC3E}">
        <p14:creationId xmlns:p14="http://schemas.microsoft.com/office/powerpoint/2010/main" val="2907418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Job Counters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234383"/>
            <a:ext cx="7478712" cy="4270063"/>
          </a:xfrm>
        </p:spPr>
      </p:pic>
    </p:spTree>
    <p:extLst>
      <p:ext uri="{BB962C8B-B14F-4D97-AF65-F5344CB8AC3E}">
        <p14:creationId xmlns:p14="http://schemas.microsoft.com/office/powerpoint/2010/main" val="3747921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Job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234383"/>
            <a:ext cx="6711950" cy="3832271"/>
          </a:xfrm>
        </p:spPr>
      </p:pic>
    </p:spTree>
    <p:extLst>
      <p:ext uri="{BB962C8B-B14F-4D97-AF65-F5344CB8AC3E}">
        <p14:creationId xmlns:p14="http://schemas.microsoft.com/office/powerpoint/2010/main" val="2995749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Tweet 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707312" cy="4400585"/>
          </a:xfrm>
        </p:spPr>
      </p:pic>
    </p:spTree>
    <p:extLst>
      <p:ext uri="{BB962C8B-B14F-4D97-AF65-F5344CB8AC3E}">
        <p14:creationId xmlns:p14="http://schemas.microsoft.com/office/powerpoint/2010/main" val="2587333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Follower Count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234383"/>
            <a:ext cx="6711950" cy="3832271"/>
          </a:xfrm>
        </p:spPr>
      </p:pic>
    </p:spTree>
    <p:extLst>
      <p:ext uri="{BB962C8B-B14F-4D97-AF65-F5344CB8AC3E}">
        <p14:creationId xmlns:p14="http://schemas.microsoft.com/office/powerpoint/2010/main" val="786701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Retweet 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707312" cy="4400585"/>
          </a:xfrm>
        </p:spPr>
      </p:pic>
    </p:spTree>
    <p:extLst>
      <p:ext uri="{BB962C8B-B14F-4D97-AF65-F5344CB8AC3E}">
        <p14:creationId xmlns:p14="http://schemas.microsoft.com/office/powerpoint/2010/main" val="235322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dirty="0"/>
              <a:t>Analyze the popularity and public visibility of the leading candidates for the Presidential election 2016, utilizing real time data from Twitter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analysis employed a distributed data processing system known as Apache Hadoop using several EC2 instances on Amazon Web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The entire project is on </a:t>
            </a:r>
            <a:r>
              <a:rPr lang="en-US" dirty="0" err="1" smtClean="0"/>
              <a:t>Github</a:t>
            </a:r>
            <a:r>
              <a:rPr lang="en-US" dirty="0" smtClean="0"/>
              <a:t> and can </a:t>
            </a:r>
            <a:r>
              <a:rPr lang="en-US" dirty="0"/>
              <a:t>be accessed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github.com/VipulSarin/IFT_Twitter_Hadoop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28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Tweets by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935912" cy="4531107"/>
          </a:xfrm>
        </p:spPr>
      </p:pic>
    </p:spTree>
    <p:extLst>
      <p:ext uri="{BB962C8B-B14F-4D97-AF65-F5344CB8AC3E}">
        <p14:creationId xmlns:p14="http://schemas.microsoft.com/office/powerpoint/2010/main" val="1467193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www.stackoverflow.com</a:t>
            </a:r>
            <a:endParaRPr lang="en-US" dirty="0" smtClean="0"/>
          </a:p>
          <a:p>
            <a:r>
              <a:rPr lang="en-US" dirty="0" smtClean="0"/>
              <a:t>Hadoop the Definitive Guide by Tom White</a:t>
            </a:r>
          </a:p>
          <a:p>
            <a:r>
              <a:rPr lang="en-US" dirty="0">
                <a:hlinkClick r:id="rId3"/>
              </a:rPr>
              <a:t>http://insightdataengineering.com/blog/hadoopdevops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6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Environment</a:t>
            </a:r>
            <a:endParaRPr lang="en-US" dirty="0"/>
          </a:p>
        </p:txBody>
      </p:sp>
      <p:sp>
        <p:nvSpPr>
          <p:cNvPr id="4" name="AutoShape 2" descr="Image result for Twit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39686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 descr="Image result for apache hadoo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43112"/>
            <a:ext cx="2057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76800"/>
            <a:ext cx="2438401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057525" y="2743200"/>
            <a:ext cx="1895475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35766" y="3616388"/>
            <a:ext cx="571500" cy="1260412"/>
          </a:xfrm>
          <a:prstGeom prst="downArrow">
            <a:avLst>
              <a:gd name="adj1" fmla="val 50000"/>
              <a:gd name="adj2" fmla="val 398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</a:t>
            </a:r>
            <a:r>
              <a:rPr lang="en-US" dirty="0" smtClean="0"/>
              <a:t>provides a streaming API to stream real time twitter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Python library – </a:t>
            </a:r>
            <a:r>
              <a:rPr lang="en-US" dirty="0" err="1" smtClean="0"/>
              <a:t>Tweepy</a:t>
            </a:r>
            <a:r>
              <a:rPr lang="en-US" dirty="0" smtClean="0"/>
              <a:t> was utilized to access the Streaming API and download the twitter data.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filter is based on a list of keywords supplied in the Python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676400"/>
            <a:ext cx="8032377" cy="4267200"/>
          </a:xfrm>
        </p:spPr>
      </p:pic>
    </p:spTree>
    <p:extLst>
      <p:ext uri="{BB962C8B-B14F-4D97-AF65-F5344CB8AC3E}">
        <p14:creationId xmlns:p14="http://schemas.microsoft.com/office/powerpoint/2010/main" val="79041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606118" cy="4572000"/>
          </a:xfrm>
        </p:spPr>
      </p:pic>
    </p:spTree>
    <p:extLst>
      <p:ext uri="{BB962C8B-B14F-4D97-AF65-F5344CB8AC3E}">
        <p14:creationId xmlns:p14="http://schemas.microsoft.com/office/powerpoint/2010/main" val="291425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Workflow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304800" y="1600200"/>
            <a:ext cx="1447800" cy="12954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 Input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795914" y="2132830"/>
            <a:ext cx="871086" cy="266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743200" y="1770880"/>
            <a:ext cx="1981200" cy="990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800600" y="2100943"/>
            <a:ext cx="914400" cy="266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15000" y="1752600"/>
            <a:ext cx="3124200" cy="1143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Shuffle Mapper </a:t>
            </a:r>
            <a:r>
              <a:rPr lang="en-US" dirty="0" smtClean="0"/>
              <a:t>Output (</a:t>
            </a:r>
            <a:r>
              <a:rPr lang="en-US" dirty="0" smtClean="0"/>
              <a:t>Reduce by Key)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6205686" y="3403334"/>
            <a:ext cx="1419327" cy="457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62849" y="4371476"/>
            <a:ext cx="1905000" cy="10667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3919888" y="4752475"/>
            <a:ext cx="1828800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2286000" y="4250873"/>
            <a:ext cx="1600198" cy="1464128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data to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665" y="1600200"/>
            <a:ext cx="6711654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input file contains JSON objects for each tweet.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file is uploaded to HDFS directory on the EC2 instances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HDFS replicates the data (replication factor – 3) and distributes it to multiple nodes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mapper takes as input all files present in the directory specified on the HDFS</a:t>
            </a:r>
            <a:r>
              <a:rPr lang="en-US" dirty="0" smtClean="0"/>
              <a:t>. </a:t>
            </a:r>
            <a:r>
              <a:rPr lang="en-US" dirty="0" smtClean="0"/>
              <a:t>(/project/input/*)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531</Words>
  <Application>Microsoft Office PowerPoint</Application>
  <PresentationFormat>On-screen Show (4:3)</PresentationFormat>
  <Paragraphs>88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Ion</vt:lpstr>
      <vt:lpstr>Project Presentation</vt:lpstr>
      <vt:lpstr>Agenda</vt:lpstr>
      <vt:lpstr>Project Summary</vt:lpstr>
      <vt:lpstr>Project Environment</vt:lpstr>
      <vt:lpstr>Getting the data</vt:lpstr>
      <vt:lpstr>Getting the data</vt:lpstr>
      <vt:lpstr>Getting the Data</vt:lpstr>
      <vt:lpstr>Hadoop Workflow</vt:lpstr>
      <vt:lpstr>Uploading data to HDFS</vt:lpstr>
      <vt:lpstr>MapReduce Configuration</vt:lpstr>
      <vt:lpstr>Mapper</vt:lpstr>
      <vt:lpstr>Mapper </vt:lpstr>
      <vt:lpstr>MapReduce - Shuffle</vt:lpstr>
      <vt:lpstr>Reducer</vt:lpstr>
      <vt:lpstr>Reducer</vt:lpstr>
      <vt:lpstr>Enter the Cloud</vt:lpstr>
      <vt:lpstr>Infrastructure as a Service</vt:lpstr>
      <vt:lpstr>Distributed Advantage</vt:lpstr>
      <vt:lpstr>EC2 Instances</vt:lpstr>
      <vt:lpstr>Hadoop Overview</vt:lpstr>
      <vt:lpstr>Hadoop Instance Details</vt:lpstr>
      <vt:lpstr>MapReduce Job</vt:lpstr>
      <vt:lpstr>HDFS – Input Directory</vt:lpstr>
      <vt:lpstr>HDFS - Output Directory</vt:lpstr>
      <vt:lpstr>Hadoop Job Counters</vt:lpstr>
      <vt:lpstr>MapReduce Job History</vt:lpstr>
      <vt:lpstr>Total Tweet Count</vt:lpstr>
      <vt:lpstr>Follower Count</vt:lpstr>
      <vt:lpstr>Retweet Count</vt:lpstr>
      <vt:lpstr>Tweets by Location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Acer</dc:creator>
  <cp:lastModifiedBy>Vipul Sarin</cp:lastModifiedBy>
  <cp:revision>24</cp:revision>
  <dcterms:created xsi:type="dcterms:W3CDTF">2015-12-02T06:45:40Z</dcterms:created>
  <dcterms:modified xsi:type="dcterms:W3CDTF">2015-12-03T07:04:37Z</dcterms:modified>
</cp:coreProperties>
</file>