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6" r:id="rId7"/>
    <p:sldId id="267" r:id="rId8"/>
    <p:sldId id="268" r:id="rId9"/>
    <p:sldId id="273" r:id="rId10"/>
    <p:sldId id="260" r:id="rId11"/>
    <p:sldId id="271" r:id="rId12"/>
    <p:sldId id="272" r:id="rId13"/>
    <p:sldId id="261" r:id="rId14"/>
    <p:sldId id="265" r:id="rId15"/>
    <p:sldId id="274" r:id="rId16"/>
    <p:sldId id="275" r:id="rId17"/>
    <p:sldId id="264" r:id="rId18"/>
    <p:sldId id="270" r:id="rId19"/>
    <p:sldId id="263"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5B1332-2B2A-429E-BA33-B80E303EB679}"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0D334-3E09-4464-ADA5-8FD8A83BA1BA}" type="slidenum">
              <a:rPr lang="en-IN" smtClean="0"/>
              <a:t>‹#›</a:t>
            </a:fld>
            <a:endParaRPr lang="en-IN"/>
          </a:p>
        </p:txBody>
      </p:sp>
    </p:spTree>
    <p:extLst>
      <p:ext uri="{BB962C8B-B14F-4D97-AF65-F5344CB8AC3E}">
        <p14:creationId xmlns:p14="http://schemas.microsoft.com/office/powerpoint/2010/main" val="9310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5B1332-2B2A-429E-BA33-B80E303EB679}"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0D334-3E09-4464-ADA5-8FD8A83BA1BA}" type="slidenum">
              <a:rPr lang="en-IN" smtClean="0"/>
              <a:t>‹#›</a:t>
            </a:fld>
            <a:endParaRPr lang="en-IN"/>
          </a:p>
        </p:txBody>
      </p:sp>
    </p:spTree>
    <p:extLst>
      <p:ext uri="{BB962C8B-B14F-4D97-AF65-F5344CB8AC3E}">
        <p14:creationId xmlns:p14="http://schemas.microsoft.com/office/powerpoint/2010/main" val="7381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5B1332-2B2A-429E-BA33-B80E303EB679}"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0D334-3E09-4464-ADA5-8FD8A83BA1BA}" type="slidenum">
              <a:rPr lang="en-IN" smtClean="0"/>
              <a:t>‹#›</a:t>
            </a:fld>
            <a:endParaRPr lang="en-IN"/>
          </a:p>
        </p:txBody>
      </p:sp>
    </p:spTree>
    <p:extLst>
      <p:ext uri="{BB962C8B-B14F-4D97-AF65-F5344CB8AC3E}">
        <p14:creationId xmlns:p14="http://schemas.microsoft.com/office/powerpoint/2010/main" val="268080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5B1332-2B2A-429E-BA33-B80E303EB679}"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0D334-3E09-4464-ADA5-8FD8A83BA1BA}" type="slidenum">
              <a:rPr lang="en-IN" smtClean="0"/>
              <a:t>‹#›</a:t>
            </a:fld>
            <a:endParaRPr lang="en-IN"/>
          </a:p>
        </p:txBody>
      </p:sp>
    </p:spTree>
    <p:extLst>
      <p:ext uri="{BB962C8B-B14F-4D97-AF65-F5344CB8AC3E}">
        <p14:creationId xmlns:p14="http://schemas.microsoft.com/office/powerpoint/2010/main" val="95693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5B1332-2B2A-429E-BA33-B80E303EB679}"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0D334-3E09-4464-ADA5-8FD8A83BA1BA}" type="slidenum">
              <a:rPr lang="en-IN" smtClean="0"/>
              <a:t>‹#›</a:t>
            </a:fld>
            <a:endParaRPr lang="en-IN"/>
          </a:p>
        </p:txBody>
      </p:sp>
    </p:spTree>
    <p:extLst>
      <p:ext uri="{BB962C8B-B14F-4D97-AF65-F5344CB8AC3E}">
        <p14:creationId xmlns:p14="http://schemas.microsoft.com/office/powerpoint/2010/main" val="125149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5B1332-2B2A-429E-BA33-B80E303EB679}"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70D334-3E09-4464-ADA5-8FD8A83BA1BA}" type="slidenum">
              <a:rPr lang="en-IN" smtClean="0"/>
              <a:t>‹#›</a:t>
            </a:fld>
            <a:endParaRPr lang="en-IN"/>
          </a:p>
        </p:txBody>
      </p:sp>
    </p:spTree>
    <p:extLst>
      <p:ext uri="{BB962C8B-B14F-4D97-AF65-F5344CB8AC3E}">
        <p14:creationId xmlns:p14="http://schemas.microsoft.com/office/powerpoint/2010/main" val="380725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5B1332-2B2A-429E-BA33-B80E303EB679}" type="datetimeFigureOut">
              <a:rPr lang="en-IN" smtClean="0"/>
              <a:t>16-08-2024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70D334-3E09-4464-ADA5-8FD8A83BA1BA}" type="slidenum">
              <a:rPr lang="en-IN" smtClean="0"/>
              <a:t>‹#›</a:t>
            </a:fld>
            <a:endParaRPr lang="en-IN"/>
          </a:p>
        </p:txBody>
      </p:sp>
    </p:spTree>
    <p:extLst>
      <p:ext uri="{BB962C8B-B14F-4D97-AF65-F5344CB8AC3E}">
        <p14:creationId xmlns:p14="http://schemas.microsoft.com/office/powerpoint/2010/main" val="141221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5B1332-2B2A-429E-BA33-B80E303EB679}" type="datetimeFigureOut">
              <a:rPr lang="en-IN" smtClean="0"/>
              <a:t>16-08-2024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70D334-3E09-4464-ADA5-8FD8A83BA1BA}" type="slidenum">
              <a:rPr lang="en-IN" smtClean="0"/>
              <a:t>‹#›</a:t>
            </a:fld>
            <a:endParaRPr lang="en-IN"/>
          </a:p>
        </p:txBody>
      </p:sp>
    </p:spTree>
    <p:extLst>
      <p:ext uri="{BB962C8B-B14F-4D97-AF65-F5344CB8AC3E}">
        <p14:creationId xmlns:p14="http://schemas.microsoft.com/office/powerpoint/2010/main" val="1543244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B1332-2B2A-429E-BA33-B80E303EB679}" type="datetimeFigureOut">
              <a:rPr lang="en-IN" smtClean="0"/>
              <a:t>16-08-2024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70D334-3E09-4464-ADA5-8FD8A83BA1BA}" type="slidenum">
              <a:rPr lang="en-IN" smtClean="0"/>
              <a:t>‹#›</a:t>
            </a:fld>
            <a:endParaRPr lang="en-IN"/>
          </a:p>
        </p:txBody>
      </p:sp>
    </p:spTree>
    <p:extLst>
      <p:ext uri="{BB962C8B-B14F-4D97-AF65-F5344CB8AC3E}">
        <p14:creationId xmlns:p14="http://schemas.microsoft.com/office/powerpoint/2010/main" val="620690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5B1332-2B2A-429E-BA33-B80E303EB679}"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70D334-3E09-4464-ADA5-8FD8A83BA1BA}" type="slidenum">
              <a:rPr lang="en-IN" smtClean="0"/>
              <a:t>‹#›</a:t>
            </a:fld>
            <a:endParaRPr lang="en-IN"/>
          </a:p>
        </p:txBody>
      </p:sp>
    </p:spTree>
    <p:extLst>
      <p:ext uri="{BB962C8B-B14F-4D97-AF65-F5344CB8AC3E}">
        <p14:creationId xmlns:p14="http://schemas.microsoft.com/office/powerpoint/2010/main" val="3284646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5B1332-2B2A-429E-BA33-B80E303EB679}"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70D334-3E09-4464-ADA5-8FD8A83BA1BA}" type="slidenum">
              <a:rPr lang="en-IN" smtClean="0"/>
              <a:t>‹#›</a:t>
            </a:fld>
            <a:endParaRPr lang="en-IN"/>
          </a:p>
        </p:txBody>
      </p:sp>
    </p:spTree>
    <p:extLst>
      <p:ext uri="{BB962C8B-B14F-4D97-AF65-F5344CB8AC3E}">
        <p14:creationId xmlns:p14="http://schemas.microsoft.com/office/powerpoint/2010/main" val="829889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B1332-2B2A-429E-BA33-B80E303EB679}" type="datetimeFigureOut">
              <a:rPr lang="en-IN" smtClean="0"/>
              <a:t>16-08-2024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0D334-3E09-4464-ADA5-8FD8A83BA1BA}" type="slidenum">
              <a:rPr lang="en-IN" smtClean="0"/>
              <a:t>‹#›</a:t>
            </a:fld>
            <a:endParaRPr lang="en-IN"/>
          </a:p>
        </p:txBody>
      </p:sp>
    </p:spTree>
    <p:extLst>
      <p:ext uri="{BB962C8B-B14F-4D97-AF65-F5344CB8AC3E}">
        <p14:creationId xmlns:p14="http://schemas.microsoft.com/office/powerpoint/2010/main" val="2094283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93B7D0-931B-198D-FFFE-F81064AF5D3F}"/>
              </a:ext>
            </a:extLst>
          </p:cNvPr>
          <p:cNvPicPr>
            <a:picLocks noChangeAspect="1"/>
          </p:cNvPicPr>
          <p:nvPr/>
        </p:nvPicPr>
        <p:blipFill>
          <a:blip r:embed="rId2"/>
          <a:stretch>
            <a:fillRect/>
          </a:stretch>
        </p:blipFill>
        <p:spPr>
          <a:xfrm>
            <a:off x="0" y="0"/>
            <a:ext cx="12197660" cy="6858000"/>
          </a:xfrm>
          <a:prstGeom prst="rect">
            <a:avLst/>
          </a:prstGeom>
        </p:spPr>
      </p:pic>
    </p:spTree>
    <p:extLst>
      <p:ext uri="{BB962C8B-B14F-4D97-AF65-F5344CB8AC3E}">
        <p14:creationId xmlns:p14="http://schemas.microsoft.com/office/powerpoint/2010/main" val="9712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E07C46-14B6-FCC2-7032-7E7C111F8A3F}"/>
              </a:ext>
            </a:extLst>
          </p:cNvPr>
          <p:cNvPicPr>
            <a:picLocks noChangeAspect="1"/>
          </p:cNvPicPr>
          <p:nvPr/>
        </p:nvPicPr>
        <p:blipFill>
          <a:blip r:embed="rId2"/>
          <a:stretch>
            <a:fillRect/>
          </a:stretch>
        </p:blipFill>
        <p:spPr>
          <a:xfrm>
            <a:off x="0" y="0"/>
            <a:ext cx="12264679" cy="6858000"/>
          </a:xfrm>
          <a:prstGeom prst="rect">
            <a:avLst/>
          </a:prstGeom>
        </p:spPr>
      </p:pic>
    </p:spTree>
    <p:extLst>
      <p:ext uri="{BB962C8B-B14F-4D97-AF65-F5344CB8AC3E}">
        <p14:creationId xmlns:p14="http://schemas.microsoft.com/office/powerpoint/2010/main" val="1202780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5746B3-2CE9-E7ED-07D1-11D095FC8E20}"/>
              </a:ext>
            </a:extLst>
          </p:cNvPr>
          <p:cNvPicPr>
            <a:picLocks noChangeAspect="1"/>
          </p:cNvPicPr>
          <p:nvPr/>
        </p:nvPicPr>
        <p:blipFill>
          <a:blip r:embed="rId2"/>
          <a:stretch>
            <a:fillRect/>
          </a:stretch>
        </p:blipFill>
        <p:spPr>
          <a:xfrm>
            <a:off x="0" y="0"/>
            <a:ext cx="12250790" cy="6858000"/>
          </a:xfrm>
          <a:prstGeom prst="rect">
            <a:avLst/>
          </a:prstGeom>
        </p:spPr>
      </p:pic>
    </p:spTree>
    <p:extLst>
      <p:ext uri="{BB962C8B-B14F-4D97-AF65-F5344CB8AC3E}">
        <p14:creationId xmlns:p14="http://schemas.microsoft.com/office/powerpoint/2010/main" val="1538872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F1CBE2-9215-9AB2-0056-836803535257}"/>
              </a:ext>
            </a:extLst>
          </p:cNvPr>
          <p:cNvPicPr>
            <a:picLocks noChangeAspect="1"/>
          </p:cNvPicPr>
          <p:nvPr/>
        </p:nvPicPr>
        <p:blipFill>
          <a:blip r:embed="rId2"/>
          <a:stretch>
            <a:fillRect/>
          </a:stretch>
        </p:blipFill>
        <p:spPr>
          <a:xfrm>
            <a:off x="0" y="0"/>
            <a:ext cx="12192000" cy="6838918"/>
          </a:xfrm>
          <a:prstGeom prst="rect">
            <a:avLst/>
          </a:prstGeom>
        </p:spPr>
      </p:pic>
      <p:pic>
        <p:nvPicPr>
          <p:cNvPr id="5" name="Picture 4">
            <a:extLst>
              <a:ext uri="{FF2B5EF4-FFF2-40B4-BE49-F238E27FC236}">
                <a16:creationId xmlns:a16="http://schemas.microsoft.com/office/drawing/2014/main" id="{F2FE06ED-A3E5-BD31-D874-437BD2C9A50D}"/>
              </a:ext>
            </a:extLst>
          </p:cNvPr>
          <p:cNvPicPr>
            <a:picLocks noChangeAspect="1"/>
          </p:cNvPicPr>
          <p:nvPr/>
        </p:nvPicPr>
        <p:blipFill>
          <a:blip r:embed="rId3"/>
          <a:stretch>
            <a:fillRect/>
          </a:stretch>
        </p:blipFill>
        <p:spPr>
          <a:xfrm>
            <a:off x="617345" y="2287173"/>
            <a:ext cx="5478655" cy="4377417"/>
          </a:xfrm>
          <a:prstGeom prst="rect">
            <a:avLst/>
          </a:prstGeom>
        </p:spPr>
      </p:pic>
      <p:sp>
        <p:nvSpPr>
          <p:cNvPr id="7" name="TextBox 6">
            <a:extLst>
              <a:ext uri="{FF2B5EF4-FFF2-40B4-BE49-F238E27FC236}">
                <a16:creationId xmlns:a16="http://schemas.microsoft.com/office/drawing/2014/main" id="{FD7B2402-2120-2D73-49B5-2A837CD86249}"/>
              </a:ext>
            </a:extLst>
          </p:cNvPr>
          <p:cNvSpPr txBox="1"/>
          <p:nvPr/>
        </p:nvSpPr>
        <p:spPr>
          <a:xfrm>
            <a:off x="6469626" y="2287173"/>
            <a:ext cx="5478655" cy="1754326"/>
          </a:xfrm>
          <a:prstGeom prst="rect">
            <a:avLst/>
          </a:prstGeom>
          <a:noFill/>
        </p:spPr>
        <p:txBody>
          <a:bodyPr wrap="square" rtlCol="0">
            <a:spAutoFit/>
          </a:bodyPr>
          <a:lstStyle/>
          <a:p>
            <a:r>
              <a:rPr lang="en-IN" sz="1800" dirty="0">
                <a:solidFill>
                  <a:schemeClr val="bg1"/>
                </a:solidFill>
                <a:effectLst/>
                <a:latin typeface="Calibri" panose="020F0502020204030204" pitchFamily="34" charset="0"/>
                <a:ea typeface="Calibri" panose="020F0502020204030204" pitchFamily="34" charset="0"/>
              </a:rPr>
              <a:t>The heatmap reveals the relationships between GDP per capita, life expectancy, and population. A strong positive correlation between GDP per capita and life expectancy might indicate that wealthier countries tend to have better healthcare and living conditions, leading to longer life expectancy.</a:t>
            </a:r>
            <a:endParaRPr lang="en-IN" dirty="0">
              <a:solidFill>
                <a:schemeClr val="bg1"/>
              </a:solidFill>
            </a:endParaRPr>
          </a:p>
        </p:txBody>
      </p:sp>
    </p:spTree>
    <p:extLst>
      <p:ext uri="{BB962C8B-B14F-4D97-AF65-F5344CB8AC3E}">
        <p14:creationId xmlns:p14="http://schemas.microsoft.com/office/powerpoint/2010/main" val="383842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35511F-D2B6-ACC2-349A-8B229DE4515B}"/>
              </a:ext>
            </a:extLst>
          </p:cNvPr>
          <p:cNvPicPr>
            <a:picLocks noChangeAspect="1"/>
          </p:cNvPicPr>
          <p:nvPr/>
        </p:nvPicPr>
        <p:blipFill>
          <a:blip r:embed="rId2"/>
          <a:stretch>
            <a:fillRect/>
          </a:stretch>
        </p:blipFill>
        <p:spPr>
          <a:xfrm>
            <a:off x="0" y="0"/>
            <a:ext cx="12192000" cy="6905744"/>
          </a:xfrm>
          <a:prstGeom prst="rect">
            <a:avLst/>
          </a:prstGeom>
        </p:spPr>
      </p:pic>
    </p:spTree>
    <p:extLst>
      <p:ext uri="{BB962C8B-B14F-4D97-AF65-F5344CB8AC3E}">
        <p14:creationId xmlns:p14="http://schemas.microsoft.com/office/powerpoint/2010/main" val="82733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0BE067-4D23-BE08-9713-C1AA5D6C7996}"/>
              </a:ext>
            </a:extLst>
          </p:cNvPr>
          <p:cNvPicPr>
            <a:picLocks noChangeAspect="1"/>
          </p:cNvPicPr>
          <p:nvPr/>
        </p:nvPicPr>
        <p:blipFill>
          <a:blip r:embed="rId2"/>
          <a:stretch>
            <a:fillRect/>
          </a:stretch>
        </p:blipFill>
        <p:spPr>
          <a:xfrm>
            <a:off x="0" y="0"/>
            <a:ext cx="12192000" cy="6902674"/>
          </a:xfrm>
          <a:prstGeom prst="rect">
            <a:avLst/>
          </a:prstGeom>
        </p:spPr>
      </p:pic>
      <p:pic>
        <p:nvPicPr>
          <p:cNvPr id="6" name="Picture 5">
            <a:extLst>
              <a:ext uri="{FF2B5EF4-FFF2-40B4-BE49-F238E27FC236}">
                <a16:creationId xmlns:a16="http://schemas.microsoft.com/office/drawing/2014/main" id="{5EFE64D1-48B0-44D8-0D7C-14AE1D2FD4EF}"/>
              </a:ext>
            </a:extLst>
          </p:cNvPr>
          <p:cNvPicPr>
            <a:picLocks noChangeAspect="1"/>
          </p:cNvPicPr>
          <p:nvPr/>
        </p:nvPicPr>
        <p:blipFill>
          <a:blip r:embed="rId3"/>
          <a:stretch>
            <a:fillRect/>
          </a:stretch>
        </p:blipFill>
        <p:spPr>
          <a:xfrm>
            <a:off x="2436115" y="2526819"/>
            <a:ext cx="7319769" cy="3484716"/>
          </a:xfrm>
          <a:prstGeom prst="rect">
            <a:avLst/>
          </a:prstGeom>
        </p:spPr>
      </p:pic>
    </p:spTree>
    <p:extLst>
      <p:ext uri="{BB962C8B-B14F-4D97-AF65-F5344CB8AC3E}">
        <p14:creationId xmlns:p14="http://schemas.microsoft.com/office/powerpoint/2010/main" val="1422320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3D1C7D-B717-AD02-760F-8AF9DDEF5ECE}"/>
              </a:ext>
            </a:extLst>
          </p:cNvPr>
          <p:cNvPicPr>
            <a:picLocks noChangeAspect="1"/>
          </p:cNvPicPr>
          <p:nvPr/>
        </p:nvPicPr>
        <p:blipFill>
          <a:blip r:embed="rId2"/>
          <a:stretch>
            <a:fillRect/>
          </a:stretch>
        </p:blipFill>
        <p:spPr>
          <a:xfrm>
            <a:off x="-60277" y="0"/>
            <a:ext cx="12252277" cy="6858000"/>
          </a:xfrm>
          <a:prstGeom prst="rect">
            <a:avLst/>
          </a:prstGeom>
        </p:spPr>
      </p:pic>
      <p:pic>
        <p:nvPicPr>
          <p:cNvPr id="4" name="Picture 3">
            <a:extLst>
              <a:ext uri="{FF2B5EF4-FFF2-40B4-BE49-F238E27FC236}">
                <a16:creationId xmlns:a16="http://schemas.microsoft.com/office/drawing/2014/main" id="{9B2859B7-4ACC-F7C8-6F8E-767871D8695D}"/>
              </a:ext>
            </a:extLst>
          </p:cNvPr>
          <p:cNvPicPr>
            <a:picLocks noChangeAspect="1"/>
          </p:cNvPicPr>
          <p:nvPr/>
        </p:nvPicPr>
        <p:blipFill>
          <a:blip r:embed="rId3"/>
          <a:stretch>
            <a:fillRect/>
          </a:stretch>
        </p:blipFill>
        <p:spPr>
          <a:xfrm>
            <a:off x="664026" y="2366931"/>
            <a:ext cx="6240644" cy="3925713"/>
          </a:xfrm>
          <a:prstGeom prst="rect">
            <a:avLst/>
          </a:prstGeom>
        </p:spPr>
      </p:pic>
      <p:sp>
        <p:nvSpPr>
          <p:cNvPr id="5" name="TextBox 4">
            <a:extLst>
              <a:ext uri="{FF2B5EF4-FFF2-40B4-BE49-F238E27FC236}">
                <a16:creationId xmlns:a16="http://schemas.microsoft.com/office/drawing/2014/main" id="{F8549E79-1191-C217-2565-747C00224CAF}"/>
              </a:ext>
            </a:extLst>
          </p:cNvPr>
          <p:cNvSpPr txBox="1"/>
          <p:nvPr/>
        </p:nvSpPr>
        <p:spPr>
          <a:xfrm>
            <a:off x="7223005" y="2107396"/>
            <a:ext cx="4650659" cy="4042132"/>
          </a:xfrm>
          <a:prstGeom prst="rect">
            <a:avLst/>
          </a:prstGeom>
          <a:noFill/>
        </p:spPr>
        <p:txBody>
          <a:bodyPr wrap="square" rtlCol="0">
            <a:spAutoFit/>
          </a:bodyPr>
          <a:lstStyle/>
          <a:p>
            <a:pPr indent="457200">
              <a:lnSpc>
                <a:spcPct val="115000"/>
              </a:lnSpc>
              <a:spcBef>
                <a:spcPts val="1100"/>
              </a:spcBef>
              <a:spcAft>
                <a:spcPts val="1100"/>
              </a:spcAft>
            </a:pPr>
            <a:r>
              <a:rPr lang="en-GB" u="sng" dirty="0">
                <a:solidFill>
                  <a:schemeClr val="bg1"/>
                </a:solidFill>
                <a:effectLst/>
                <a:ea typeface="Raleway Medium" pitchFamily="2" charset="0"/>
                <a:cs typeface="Raleway Medium" pitchFamily="2" charset="0"/>
              </a:rPr>
              <a:t>Long-term Trends</a:t>
            </a:r>
            <a:r>
              <a:rPr lang="en-GB" dirty="0">
                <a:solidFill>
                  <a:schemeClr val="bg1"/>
                </a:solidFill>
                <a:effectLst/>
                <a:ea typeface="Raleway Medium" pitchFamily="2" charset="0"/>
                <a:cs typeface="Raleway Medium" pitchFamily="2" charset="0"/>
              </a:rPr>
              <a:t>: The visualisations highlight the long-term trends in life expectancy and GDP per capita, showing how stability and development policies impact these metrics over time.</a:t>
            </a:r>
            <a:endParaRPr lang="en-IN" dirty="0">
              <a:solidFill>
                <a:schemeClr val="bg1"/>
              </a:solidFill>
              <a:effectLst/>
              <a:highlight>
                <a:srgbClr val="FFFFFF"/>
              </a:highlight>
              <a:ea typeface="Arial" panose="020B0604020202020204" pitchFamily="34" charset="0"/>
            </a:endParaRPr>
          </a:p>
          <a:p>
            <a:r>
              <a:rPr lang="en-GB" dirty="0">
                <a:solidFill>
                  <a:schemeClr val="bg1"/>
                </a:solidFill>
                <a:effectLst/>
                <a:ea typeface="Raleway" panose="020F0502020204030204" pitchFamily="2" charset="0"/>
                <a:cs typeface="Raleway" panose="020F0502020204030204" pitchFamily="2" charset="0"/>
              </a:rPr>
              <a:t>In summary, the stability or instability of a country significantly influences key metrics such as life expectancy and economic development. Stable countries like Switzerland exhibit higher life expectancy and GDP per capita, while Unstable</a:t>
            </a:r>
            <a:br>
              <a:rPr lang="en-GB" dirty="0">
                <a:solidFill>
                  <a:schemeClr val="bg1"/>
                </a:solidFill>
                <a:effectLst/>
                <a:ea typeface="Raleway" panose="020F0502020204030204" pitchFamily="2" charset="0"/>
                <a:cs typeface="Raleway" panose="020F0502020204030204" pitchFamily="2" charset="0"/>
              </a:rPr>
            </a:br>
            <a:r>
              <a:rPr lang="en-GB" dirty="0">
                <a:solidFill>
                  <a:schemeClr val="bg1"/>
                </a:solidFill>
                <a:effectLst/>
                <a:ea typeface="Raleway" panose="020F0502020204030204" pitchFamily="2" charset="0"/>
                <a:cs typeface="Raleway" panose="020F0502020204030204" pitchFamily="2" charset="0"/>
              </a:rPr>
              <a:t>countries like Afghanistan face challenges in improving these metrics.</a:t>
            </a:r>
            <a:endParaRPr lang="en-IN" dirty="0">
              <a:solidFill>
                <a:schemeClr val="bg1"/>
              </a:solidFill>
            </a:endParaRPr>
          </a:p>
        </p:txBody>
      </p:sp>
    </p:spTree>
    <p:extLst>
      <p:ext uri="{BB962C8B-B14F-4D97-AF65-F5344CB8AC3E}">
        <p14:creationId xmlns:p14="http://schemas.microsoft.com/office/powerpoint/2010/main" val="3736962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10DCF2-4652-19A5-8254-4D3765360244}"/>
              </a:ext>
            </a:extLst>
          </p:cNvPr>
          <p:cNvPicPr>
            <a:picLocks noChangeAspect="1"/>
          </p:cNvPicPr>
          <p:nvPr/>
        </p:nvPicPr>
        <p:blipFill>
          <a:blip r:embed="rId2"/>
          <a:stretch>
            <a:fillRect/>
          </a:stretch>
        </p:blipFill>
        <p:spPr>
          <a:xfrm>
            <a:off x="-29497" y="-1"/>
            <a:ext cx="12221497" cy="6854223"/>
          </a:xfrm>
          <a:prstGeom prst="rect">
            <a:avLst/>
          </a:prstGeom>
        </p:spPr>
      </p:pic>
    </p:spTree>
    <p:extLst>
      <p:ext uri="{BB962C8B-B14F-4D97-AF65-F5344CB8AC3E}">
        <p14:creationId xmlns:p14="http://schemas.microsoft.com/office/powerpoint/2010/main" val="313452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A32939-7BFB-9982-2F1E-1FDCAECB2B02}"/>
              </a:ext>
            </a:extLst>
          </p:cNvPr>
          <p:cNvPicPr>
            <a:picLocks noChangeAspect="1"/>
          </p:cNvPicPr>
          <p:nvPr/>
        </p:nvPicPr>
        <p:blipFill>
          <a:blip r:embed="rId2"/>
          <a:stretch>
            <a:fillRect/>
          </a:stretch>
        </p:blipFill>
        <p:spPr>
          <a:xfrm>
            <a:off x="0" y="0"/>
            <a:ext cx="12192000" cy="6868161"/>
          </a:xfrm>
          <a:prstGeom prst="rect">
            <a:avLst/>
          </a:prstGeom>
        </p:spPr>
      </p:pic>
    </p:spTree>
    <p:extLst>
      <p:ext uri="{BB962C8B-B14F-4D97-AF65-F5344CB8AC3E}">
        <p14:creationId xmlns:p14="http://schemas.microsoft.com/office/powerpoint/2010/main" val="2900303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DB777F-C123-B3EB-060C-F92CBEBB21A8}"/>
              </a:ext>
            </a:extLst>
          </p:cNvPr>
          <p:cNvPicPr>
            <a:picLocks noChangeAspect="1"/>
          </p:cNvPicPr>
          <p:nvPr/>
        </p:nvPicPr>
        <p:blipFill>
          <a:blip r:embed="rId2"/>
          <a:stretch>
            <a:fillRect/>
          </a:stretch>
        </p:blipFill>
        <p:spPr>
          <a:xfrm>
            <a:off x="0" y="-1"/>
            <a:ext cx="12192000" cy="6860549"/>
          </a:xfrm>
          <a:prstGeom prst="rect">
            <a:avLst/>
          </a:prstGeom>
        </p:spPr>
      </p:pic>
    </p:spTree>
    <p:extLst>
      <p:ext uri="{BB962C8B-B14F-4D97-AF65-F5344CB8AC3E}">
        <p14:creationId xmlns:p14="http://schemas.microsoft.com/office/powerpoint/2010/main" val="2765291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D6A8A7-AA70-54A3-9286-D38A20D7B45C}"/>
              </a:ext>
            </a:extLst>
          </p:cNvPr>
          <p:cNvPicPr>
            <a:picLocks noChangeAspect="1"/>
          </p:cNvPicPr>
          <p:nvPr/>
        </p:nvPicPr>
        <p:blipFill>
          <a:blip r:embed="rId2"/>
          <a:stretch>
            <a:fillRect/>
          </a:stretch>
        </p:blipFill>
        <p:spPr>
          <a:xfrm>
            <a:off x="0" y="0"/>
            <a:ext cx="12192000" cy="6849779"/>
          </a:xfrm>
          <a:prstGeom prst="rect">
            <a:avLst/>
          </a:prstGeom>
        </p:spPr>
      </p:pic>
    </p:spTree>
    <p:extLst>
      <p:ext uri="{BB962C8B-B14F-4D97-AF65-F5344CB8AC3E}">
        <p14:creationId xmlns:p14="http://schemas.microsoft.com/office/powerpoint/2010/main" val="243309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16AD19-E77C-0D50-CC46-BD9B5112EC9B}"/>
              </a:ext>
            </a:extLst>
          </p:cNvPr>
          <p:cNvPicPr>
            <a:picLocks noChangeAspect="1"/>
          </p:cNvPicPr>
          <p:nvPr/>
        </p:nvPicPr>
        <p:blipFill>
          <a:blip r:embed="rId2"/>
          <a:stretch>
            <a:fillRect/>
          </a:stretch>
        </p:blipFill>
        <p:spPr>
          <a:xfrm>
            <a:off x="0" y="-1"/>
            <a:ext cx="12192000" cy="6853551"/>
          </a:xfrm>
          <a:prstGeom prst="rect">
            <a:avLst/>
          </a:prstGeom>
        </p:spPr>
      </p:pic>
    </p:spTree>
    <p:extLst>
      <p:ext uri="{BB962C8B-B14F-4D97-AF65-F5344CB8AC3E}">
        <p14:creationId xmlns:p14="http://schemas.microsoft.com/office/powerpoint/2010/main" val="1393201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458BD1-FDB4-8862-242E-869664714A5B}"/>
              </a:ext>
            </a:extLst>
          </p:cNvPr>
          <p:cNvPicPr>
            <a:picLocks noChangeAspect="1"/>
          </p:cNvPicPr>
          <p:nvPr/>
        </p:nvPicPr>
        <p:blipFill>
          <a:blip r:embed="rId2"/>
          <a:stretch>
            <a:fillRect/>
          </a:stretch>
        </p:blipFill>
        <p:spPr>
          <a:xfrm>
            <a:off x="0" y="0"/>
            <a:ext cx="12192000" cy="6861167"/>
          </a:xfrm>
          <a:prstGeom prst="rect">
            <a:avLst/>
          </a:prstGeom>
        </p:spPr>
      </p:pic>
    </p:spTree>
    <p:extLst>
      <p:ext uri="{BB962C8B-B14F-4D97-AF65-F5344CB8AC3E}">
        <p14:creationId xmlns:p14="http://schemas.microsoft.com/office/powerpoint/2010/main" val="288666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52CA68-5BCA-64C7-920B-38338EEE8B25}"/>
              </a:ext>
            </a:extLst>
          </p:cNvPr>
          <p:cNvPicPr>
            <a:picLocks noChangeAspect="1"/>
          </p:cNvPicPr>
          <p:nvPr/>
        </p:nvPicPr>
        <p:blipFill>
          <a:blip r:embed="rId2"/>
          <a:stretch>
            <a:fillRect/>
          </a:stretch>
        </p:blipFill>
        <p:spPr>
          <a:xfrm>
            <a:off x="0" y="0"/>
            <a:ext cx="12192000" cy="6869448"/>
          </a:xfrm>
          <a:prstGeom prst="rect">
            <a:avLst/>
          </a:prstGeom>
        </p:spPr>
      </p:pic>
    </p:spTree>
    <p:extLst>
      <p:ext uri="{BB962C8B-B14F-4D97-AF65-F5344CB8AC3E}">
        <p14:creationId xmlns:p14="http://schemas.microsoft.com/office/powerpoint/2010/main" val="6103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247733-EA33-0DAA-2D51-3985B8578E28}"/>
              </a:ext>
            </a:extLst>
          </p:cNvPr>
          <p:cNvPicPr>
            <a:picLocks noChangeAspect="1"/>
          </p:cNvPicPr>
          <p:nvPr/>
        </p:nvPicPr>
        <p:blipFill>
          <a:blip r:embed="rId2"/>
          <a:stretch>
            <a:fillRect/>
          </a:stretch>
        </p:blipFill>
        <p:spPr>
          <a:xfrm>
            <a:off x="0" y="0"/>
            <a:ext cx="12192000" cy="6844631"/>
          </a:xfrm>
          <a:prstGeom prst="rect">
            <a:avLst/>
          </a:prstGeom>
        </p:spPr>
      </p:pic>
    </p:spTree>
    <p:extLst>
      <p:ext uri="{BB962C8B-B14F-4D97-AF65-F5344CB8AC3E}">
        <p14:creationId xmlns:p14="http://schemas.microsoft.com/office/powerpoint/2010/main" val="259885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E1E53-7C36-8826-5201-909501B2D039}"/>
              </a:ext>
            </a:extLst>
          </p:cNvPr>
          <p:cNvPicPr>
            <a:picLocks noChangeAspect="1"/>
          </p:cNvPicPr>
          <p:nvPr/>
        </p:nvPicPr>
        <p:blipFill>
          <a:blip r:embed="rId2"/>
          <a:stretch>
            <a:fillRect/>
          </a:stretch>
        </p:blipFill>
        <p:spPr>
          <a:xfrm>
            <a:off x="0" y="0"/>
            <a:ext cx="12192000" cy="6868161"/>
          </a:xfrm>
          <a:prstGeom prst="rect">
            <a:avLst/>
          </a:prstGeom>
        </p:spPr>
      </p:pic>
    </p:spTree>
    <p:extLst>
      <p:ext uri="{BB962C8B-B14F-4D97-AF65-F5344CB8AC3E}">
        <p14:creationId xmlns:p14="http://schemas.microsoft.com/office/powerpoint/2010/main" val="270019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AE4E60-E72B-5C48-7A97-6462DC926D0E}"/>
              </a:ext>
            </a:extLst>
          </p:cNvPr>
          <p:cNvPicPr>
            <a:picLocks noChangeAspect="1"/>
          </p:cNvPicPr>
          <p:nvPr/>
        </p:nvPicPr>
        <p:blipFill>
          <a:blip r:embed="rId2"/>
          <a:stretch>
            <a:fillRect/>
          </a:stretch>
        </p:blipFill>
        <p:spPr>
          <a:xfrm>
            <a:off x="0" y="0"/>
            <a:ext cx="12192000" cy="6878320"/>
          </a:xfrm>
          <a:prstGeom prst="rect">
            <a:avLst/>
          </a:prstGeom>
        </p:spPr>
      </p:pic>
    </p:spTree>
    <p:extLst>
      <p:ext uri="{BB962C8B-B14F-4D97-AF65-F5344CB8AC3E}">
        <p14:creationId xmlns:p14="http://schemas.microsoft.com/office/powerpoint/2010/main" val="374446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55BBC0-C651-CCE1-86D8-004CA4B8AFF3}"/>
              </a:ext>
            </a:extLst>
          </p:cNvPr>
          <p:cNvPicPr>
            <a:picLocks noChangeAspect="1"/>
          </p:cNvPicPr>
          <p:nvPr/>
        </p:nvPicPr>
        <p:blipFill>
          <a:blip r:embed="rId2"/>
          <a:stretch>
            <a:fillRect/>
          </a:stretch>
        </p:blipFill>
        <p:spPr>
          <a:xfrm>
            <a:off x="0" y="-1"/>
            <a:ext cx="12192000" cy="6853551"/>
          </a:xfrm>
          <a:prstGeom prst="rect">
            <a:avLst/>
          </a:prstGeom>
        </p:spPr>
      </p:pic>
    </p:spTree>
    <p:extLst>
      <p:ext uri="{BB962C8B-B14F-4D97-AF65-F5344CB8AC3E}">
        <p14:creationId xmlns:p14="http://schemas.microsoft.com/office/powerpoint/2010/main" val="642006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E32945-BD1D-110D-76C4-5BF9AA114F8A}"/>
              </a:ext>
            </a:extLst>
          </p:cNvPr>
          <p:cNvPicPr>
            <a:picLocks noChangeAspect="1"/>
          </p:cNvPicPr>
          <p:nvPr/>
        </p:nvPicPr>
        <p:blipFill>
          <a:blip r:embed="rId2"/>
          <a:stretch>
            <a:fillRect/>
          </a:stretch>
        </p:blipFill>
        <p:spPr>
          <a:xfrm>
            <a:off x="0" y="0"/>
            <a:ext cx="12192000" cy="6911841"/>
          </a:xfrm>
          <a:prstGeom prst="rect">
            <a:avLst/>
          </a:prstGeom>
        </p:spPr>
      </p:pic>
    </p:spTree>
    <p:extLst>
      <p:ext uri="{BB962C8B-B14F-4D97-AF65-F5344CB8AC3E}">
        <p14:creationId xmlns:p14="http://schemas.microsoft.com/office/powerpoint/2010/main" val="2076709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81085-82C9-9433-1395-C9E43CBA7067}"/>
              </a:ext>
            </a:extLst>
          </p:cNvPr>
          <p:cNvPicPr>
            <a:picLocks noChangeAspect="1"/>
          </p:cNvPicPr>
          <p:nvPr/>
        </p:nvPicPr>
        <p:blipFill>
          <a:blip r:embed="rId2"/>
          <a:stretch>
            <a:fillRect/>
          </a:stretch>
        </p:blipFill>
        <p:spPr>
          <a:xfrm>
            <a:off x="0" y="0"/>
            <a:ext cx="12192000" cy="6895559"/>
          </a:xfrm>
          <a:prstGeom prst="rect">
            <a:avLst/>
          </a:prstGeom>
        </p:spPr>
      </p:pic>
      <p:pic>
        <p:nvPicPr>
          <p:cNvPr id="5" name="Picture 4">
            <a:extLst>
              <a:ext uri="{FF2B5EF4-FFF2-40B4-BE49-F238E27FC236}">
                <a16:creationId xmlns:a16="http://schemas.microsoft.com/office/drawing/2014/main" id="{D6D120E0-A745-0BFC-D0A0-0244AD389F01}"/>
              </a:ext>
            </a:extLst>
          </p:cNvPr>
          <p:cNvPicPr>
            <a:picLocks noChangeAspect="1"/>
          </p:cNvPicPr>
          <p:nvPr/>
        </p:nvPicPr>
        <p:blipFill>
          <a:blip r:embed="rId3"/>
          <a:stretch>
            <a:fillRect/>
          </a:stretch>
        </p:blipFill>
        <p:spPr>
          <a:xfrm>
            <a:off x="590691" y="2689315"/>
            <a:ext cx="5505310" cy="4051661"/>
          </a:xfrm>
          <a:prstGeom prst="rect">
            <a:avLst/>
          </a:prstGeom>
        </p:spPr>
      </p:pic>
      <p:sp>
        <p:nvSpPr>
          <p:cNvPr id="6" name="TextBox 5">
            <a:extLst>
              <a:ext uri="{FF2B5EF4-FFF2-40B4-BE49-F238E27FC236}">
                <a16:creationId xmlns:a16="http://schemas.microsoft.com/office/drawing/2014/main" id="{78B2B229-5469-36AD-ADB1-6F069551B53B}"/>
              </a:ext>
            </a:extLst>
          </p:cNvPr>
          <p:cNvSpPr txBox="1"/>
          <p:nvPr/>
        </p:nvSpPr>
        <p:spPr>
          <a:xfrm>
            <a:off x="6499123" y="2005781"/>
            <a:ext cx="5505310" cy="5213735"/>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Africa shows several high outliers, possibly countries with unique economic advantages.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Americas have a few high outliers, likely representing wealthier nations.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Europe and Oceania show no significant outliers, suggesting more uniformity in GDP per capita within these regions.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boxplot illustrates the significant economic disparities across continents. Europe and Oceania are at the higher end of the spectrum, reflecting stronger and more consistent economic performance. In contrast, Africa shows the lowest GDP per capita with a narrow distribution, highlighting the continent's economic challenges. Asia and the Americas show more variability, indicating a mix of wealthier and less wealthy nations within these regions.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14987306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507</TotalTime>
  <Words>241</Words>
  <Application>Microsoft Office PowerPoint</Application>
  <PresentationFormat>Widescreen</PresentationFormat>
  <Paragraphs>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Raleway</vt:lpstr>
      <vt:lpstr>Raleway Medium</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mukesh saripilli</dc:creator>
  <cp:lastModifiedBy>mukesh saripilli</cp:lastModifiedBy>
  <cp:revision>1</cp:revision>
  <dcterms:created xsi:type="dcterms:W3CDTF">2024-08-16T07:01:48Z</dcterms:created>
  <dcterms:modified xsi:type="dcterms:W3CDTF">2024-08-16T15:29:20Z</dcterms:modified>
</cp:coreProperties>
</file>