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sldIdLst>
    <p:sldId id="256" r:id="rId3"/>
    <p:sldId id="268" r:id="rId4"/>
    <p:sldId id="261" r:id="rId5"/>
    <p:sldId id="262" r:id="rId6"/>
    <p:sldId id="260" r:id="rId7"/>
    <p:sldId id="263" r:id="rId8"/>
    <p:sldId id="266" r:id="rId9"/>
    <p:sldId id="264" r:id="rId10"/>
    <p:sldId id="265" r:id="rId11"/>
    <p:sldId id="257" r:id="rId12"/>
    <p:sldId id="258" r:id="rId13"/>
    <p:sldId id="25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CFF0"/>
    <a:srgbClr val="060606"/>
    <a:srgbClr val="071739"/>
    <a:srgbClr val="1546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5EFF-566B-897E-587F-FB9FAD076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CE2D31-511C-B629-83B9-991924435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5E0D46-5A8F-FB7B-F7EF-BC242AEE4BCA}"/>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a:extLst>
              <a:ext uri="{FF2B5EF4-FFF2-40B4-BE49-F238E27FC236}">
                <a16:creationId xmlns:a16="http://schemas.microsoft.com/office/drawing/2014/main" id="{C5A8A48B-2E20-A0A0-E0E4-384BBD4D2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79987-4F29-BDD5-E8B5-652FD4E1E3E2}"/>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223037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C9F8-C3BE-5C6E-7D65-A8827C1700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7E891-4D93-5966-0DBA-610914AE04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C42B31-32A9-C2AB-BC89-3041410231F2}"/>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a:extLst>
              <a:ext uri="{FF2B5EF4-FFF2-40B4-BE49-F238E27FC236}">
                <a16:creationId xmlns:a16="http://schemas.microsoft.com/office/drawing/2014/main" id="{6062AB0C-54A6-47A0-4497-D99C79FD2D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8DD34-621B-EDB0-A5C2-BF7B57CFA494}"/>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3590621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F3155-9348-160C-F46A-10C480F797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293E93-37EB-01A1-766F-86C86E042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50021-2C50-2975-4B14-AB9D7EA074BE}"/>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a:extLst>
              <a:ext uri="{FF2B5EF4-FFF2-40B4-BE49-F238E27FC236}">
                <a16:creationId xmlns:a16="http://schemas.microsoft.com/office/drawing/2014/main" id="{E542C194-E036-4170-0A38-D09B9067C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E73BC1-55AA-F3A3-E4FC-0A1747585AD1}"/>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3464204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3734515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1612063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3961373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6A68D6-EED7-4A27-99B4-18D4710CD597}"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1712397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6A68D6-EED7-4A27-99B4-18D4710CD597}"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2375763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6A68D6-EED7-4A27-99B4-18D4710CD597}"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3505456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A68D6-EED7-4A27-99B4-18D4710CD597}"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3418145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A68D6-EED7-4A27-99B4-18D4710CD597}"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184305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65F3-B23D-2AEE-8DF3-BB3F826DF3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2F36B3-99D3-8DD2-07FC-1C1ED40B95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FAF193-587E-EAF2-AC24-F46D0A356E4E}"/>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a:extLst>
              <a:ext uri="{FF2B5EF4-FFF2-40B4-BE49-F238E27FC236}">
                <a16:creationId xmlns:a16="http://schemas.microsoft.com/office/drawing/2014/main" id="{7482D90B-3C37-AFF9-BDB1-4C922E53C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4CB01-154F-3CA8-8B00-7179E92CAA47}"/>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1738715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6A68D6-EED7-4A27-99B4-18D4710CD597}"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2456308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4218229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272258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6B22-576B-58E6-D1A3-6B25F74249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05B965-453A-23A1-2CE4-F718CEDB6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B2B803-509B-8437-3601-05910B6E3370}"/>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5" name="Footer Placeholder 4">
            <a:extLst>
              <a:ext uri="{FF2B5EF4-FFF2-40B4-BE49-F238E27FC236}">
                <a16:creationId xmlns:a16="http://schemas.microsoft.com/office/drawing/2014/main" id="{04AFDDEF-26E0-449E-0F66-258AB919C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2EBE7-C0C6-668D-4473-42BCEC049413}"/>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312960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0B16-D5C0-BDA1-8E8E-15D3CBE3E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7E733A-27DA-0AA9-52D2-EEB329B44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BC14E8-02EF-C2FF-B8DC-B5F2C68394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39DBF9-9748-1A7A-CA22-B119E7EA7563}"/>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6" name="Footer Placeholder 5">
            <a:extLst>
              <a:ext uri="{FF2B5EF4-FFF2-40B4-BE49-F238E27FC236}">
                <a16:creationId xmlns:a16="http://schemas.microsoft.com/office/drawing/2014/main" id="{B48578CC-CBD0-E67A-2D89-BBE13F58E0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9A083-6110-C4F8-8C34-6A02B0970BC0}"/>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126190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AC0D-2001-EEBC-EFED-F3589825B2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712931-5849-FD89-5502-464B12D67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6A8B2-DD7F-5FEE-5BF6-469D84B99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E99DA2-F743-84A3-4782-EA6CE5718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667504-A561-FCC1-4762-07FB0DF000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F44490-A6C3-DE53-0A97-D5E3D7AC5C2B}"/>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8" name="Footer Placeholder 7">
            <a:extLst>
              <a:ext uri="{FF2B5EF4-FFF2-40B4-BE49-F238E27FC236}">
                <a16:creationId xmlns:a16="http://schemas.microsoft.com/office/drawing/2014/main" id="{E2F98D6A-3710-25DD-6C2A-B55491FA8D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00435A-AFF2-7DB6-8416-A0F6B70333EE}"/>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64287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A1D8-1A3A-632D-7760-35B0184271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A72A42-28D4-AE18-31AB-03A77388D279}"/>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4" name="Footer Placeholder 3">
            <a:extLst>
              <a:ext uri="{FF2B5EF4-FFF2-40B4-BE49-F238E27FC236}">
                <a16:creationId xmlns:a16="http://schemas.microsoft.com/office/drawing/2014/main" id="{F06A01D4-551D-687C-DC8A-9BDDAE2131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11EC5F-A7C3-7340-F97F-2538B58BB426}"/>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103129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A1D98-6E45-349F-A943-1207130637F4}"/>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3" name="Footer Placeholder 2">
            <a:extLst>
              <a:ext uri="{FF2B5EF4-FFF2-40B4-BE49-F238E27FC236}">
                <a16:creationId xmlns:a16="http://schemas.microsoft.com/office/drawing/2014/main" id="{02EBABF6-4B4B-EC08-B009-E0090C6D1F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CE7D1D-B0F2-5F76-31A7-56E19BFA6115}"/>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73106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77C2-F54A-3937-0718-B81CE881D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0AA651-9542-3F1E-2458-0D34815C4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E7244B-0D6B-7715-3FE1-857DDA117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7F2AD-A1B1-548F-ABD9-86A3DC137721}"/>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6" name="Footer Placeholder 5">
            <a:extLst>
              <a:ext uri="{FF2B5EF4-FFF2-40B4-BE49-F238E27FC236}">
                <a16:creationId xmlns:a16="http://schemas.microsoft.com/office/drawing/2014/main" id="{F170424E-5237-6D7D-81F3-2A239DE2D3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1A4346-0811-124D-82B5-8906B7104E9D}"/>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332572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7917-456F-9C59-7635-B93E6B787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8D0D7B-393E-2072-B8DF-5A3D093B2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860C2C-C694-10EE-A409-82752D356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0D5FB-37E9-3588-5659-9FD64BB99FA5}"/>
              </a:ext>
            </a:extLst>
          </p:cNvPr>
          <p:cNvSpPr>
            <a:spLocks noGrp="1"/>
          </p:cNvSpPr>
          <p:nvPr>
            <p:ph type="dt" sz="half" idx="10"/>
          </p:nvPr>
        </p:nvSpPr>
        <p:spPr/>
        <p:txBody>
          <a:bodyPr/>
          <a:lstStyle/>
          <a:p>
            <a:fld id="{6F6A68D6-EED7-4A27-99B4-18D4710CD597}" type="datetimeFigureOut">
              <a:rPr lang="en-IN" smtClean="0"/>
              <a:t>20-06-2024</a:t>
            </a:fld>
            <a:endParaRPr lang="en-IN"/>
          </a:p>
        </p:txBody>
      </p:sp>
      <p:sp>
        <p:nvSpPr>
          <p:cNvPr id="6" name="Footer Placeholder 5">
            <a:extLst>
              <a:ext uri="{FF2B5EF4-FFF2-40B4-BE49-F238E27FC236}">
                <a16:creationId xmlns:a16="http://schemas.microsoft.com/office/drawing/2014/main" id="{65A07408-D7BF-DA69-7852-226B38D8BB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A5E9C-15DD-188E-51EA-8BB4FC59D8DF}"/>
              </a:ext>
            </a:extLst>
          </p:cNvPr>
          <p:cNvSpPr>
            <a:spLocks noGrp="1"/>
          </p:cNvSpPr>
          <p:nvPr>
            <p:ph type="sldNum" sz="quarter" idx="12"/>
          </p:nvPr>
        </p:nvSpPr>
        <p:spPr/>
        <p:txBody>
          <a:bodyPr/>
          <a:lstStyle/>
          <a:p>
            <a:fld id="{6E531B3D-C0F9-42CA-BC99-F03F84A3B8C3}" type="slidenum">
              <a:rPr lang="en-IN" smtClean="0"/>
              <a:t>‹#›</a:t>
            </a:fld>
            <a:endParaRPr lang="en-IN"/>
          </a:p>
        </p:txBody>
      </p:sp>
    </p:spTree>
    <p:extLst>
      <p:ext uri="{BB962C8B-B14F-4D97-AF65-F5344CB8AC3E}">
        <p14:creationId xmlns:p14="http://schemas.microsoft.com/office/powerpoint/2010/main" val="284008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173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874C8-9B1B-3C84-44ED-F8C3295F8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0D4E09-C913-2C77-BCDC-31B0163AD4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7D96E-9E52-6432-79A3-37E1F1FF2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A68D6-EED7-4A27-99B4-18D4710CD597}" type="datetimeFigureOut">
              <a:rPr lang="en-IN" smtClean="0"/>
              <a:t>20-06-2024</a:t>
            </a:fld>
            <a:endParaRPr lang="en-IN"/>
          </a:p>
        </p:txBody>
      </p:sp>
      <p:sp>
        <p:nvSpPr>
          <p:cNvPr id="5" name="Footer Placeholder 4">
            <a:extLst>
              <a:ext uri="{FF2B5EF4-FFF2-40B4-BE49-F238E27FC236}">
                <a16:creationId xmlns:a16="http://schemas.microsoft.com/office/drawing/2014/main" id="{5E4EED5E-F2FC-F1B8-95CC-0391FAD3E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29EA22-BB97-C921-0D3E-BC419D9183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31B3D-C0F9-42CA-BC99-F03F84A3B8C3}" type="slidenum">
              <a:rPr lang="en-IN" smtClean="0"/>
              <a:t>‹#›</a:t>
            </a:fld>
            <a:endParaRPr lang="en-IN"/>
          </a:p>
        </p:txBody>
      </p:sp>
    </p:spTree>
    <p:extLst>
      <p:ext uri="{BB962C8B-B14F-4D97-AF65-F5344CB8AC3E}">
        <p14:creationId xmlns:p14="http://schemas.microsoft.com/office/powerpoint/2010/main" val="265682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A68D6-EED7-4A27-99B4-18D4710CD597}" type="datetimeFigureOut">
              <a:rPr lang="en-IN" smtClean="0"/>
              <a:t>20-06-2024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31B3D-C0F9-42CA-BC99-F03F84A3B8C3}" type="slidenum">
              <a:rPr lang="en-IN" smtClean="0"/>
              <a:t>‹#›</a:t>
            </a:fld>
            <a:endParaRPr lang="en-IN"/>
          </a:p>
        </p:txBody>
      </p:sp>
    </p:spTree>
    <p:extLst>
      <p:ext uri="{BB962C8B-B14F-4D97-AF65-F5344CB8AC3E}">
        <p14:creationId xmlns:p14="http://schemas.microsoft.com/office/powerpoint/2010/main" val="361609489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0606">
            <a:alpha val="9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A8BA-288B-BC27-0D4B-28251E26277B}"/>
              </a:ext>
            </a:extLst>
          </p:cNvPr>
          <p:cNvSpPr>
            <a:spLocks noGrp="1"/>
          </p:cNvSpPr>
          <p:nvPr>
            <p:ph type="ctrTitle"/>
          </p:nvPr>
        </p:nvSpPr>
        <p:spPr>
          <a:xfrm>
            <a:off x="147483" y="0"/>
            <a:ext cx="5683045" cy="6725265"/>
          </a:xfrm>
        </p:spPr>
        <p:txBody>
          <a:bodyPr>
            <a:normAutofit fontScale="90000"/>
          </a:bodyPr>
          <a:lstStyle/>
          <a:p>
            <a:pPr algn="l"/>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Analyzing Hospital Dataset with Power </a:t>
            </a:r>
            <a:r>
              <a:rPr lang="en-US" sz="4900" dirty="0"/>
              <a:t>BI</a:t>
            </a:r>
            <a:br>
              <a:rPr lang="en-US" sz="4900" dirty="0"/>
            </a:br>
            <a:r>
              <a:rPr lang="en-US" sz="2700" dirty="0"/>
              <a:t>Exploring Insights for Improved Healthcare Services</a:t>
            </a:r>
            <a:br>
              <a:rPr lang="en-US" sz="3600" dirty="0"/>
            </a:br>
            <a:br>
              <a:rPr lang="en-US" sz="3600" dirty="0"/>
            </a:br>
            <a:br>
              <a:rPr lang="en-US" sz="3600" dirty="0"/>
            </a:br>
            <a:br>
              <a:rPr lang="en-US" sz="3600" dirty="0"/>
            </a:br>
            <a:br>
              <a:rPr lang="en-US" sz="3600" dirty="0"/>
            </a:br>
            <a:br>
              <a:rPr lang="en-US" sz="3600" dirty="0"/>
            </a:br>
            <a:r>
              <a:rPr lang="en-US" sz="3600" dirty="0"/>
              <a:t>Mukesh Saripilli</a:t>
            </a:r>
            <a:endParaRPr lang="en-IN" dirty="0"/>
          </a:p>
        </p:txBody>
      </p:sp>
      <p:pic>
        <p:nvPicPr>
          <p:cNvPr id="5" name="Picture 4">
            <a:extLst>
              <a:ext uri="{FF2B5EF4-FFF2-40B4-BE49-F238E27FC236}">
                <a16:creationId xmlns:a16="http://schemas.microsoft.com/office/drawing/2014/main" id="{9526F8C2-BC08-2ACC-9F51-51EFB8D029AA}"/>
              </a:ext>
            </a:extLst>
          </p:cNvPr>
          <p:cNvPicPr>
            <a:picLocks noChangeAspect="1"/>
          </p:cNvPicPr>
          <p:nvPr/>
        </p:nvPicPr>
        <p:blipFill rotWithShape="1">
          <a:blip r:embed="rId2">
            <a:extLst>
              <a:ext uri="{28A0092B-C50C-407E-A947-70E740481C1C}">
                <a14:useLocalDpi xmlns:a14="http://schemas.microsoft.com/office/drawing/2010/main" val="0"/>
              </a:ext>
            </a:extLst>
          </a:blip>
          <a:srcRect t="1004" r="43871" b="-1004"/>
          <a:stretch/>
        </p:blipFill>
        <p:spPr>
          <a:xfrm>
            <a:off x="6096000" y="0"/>
            <a:ext cx="6096000" cy="6858000"/>
          </a:xfrm>
          <a:prstGeom prst="rect">
            <a:avLst/>
          </a:prstGeom>
        </p:spPr>
      </p:pic>
    </p:spTree>
    <p:extLst>
      <p:ext uri="{BB962C8B-B14F-4D97-AF65-F5344CB8AC3E}">
        <p14:creationId xmlns:p14="http://schemas.microsoft.com/office/powerpoint/2010/main" val="289290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8441E5-F2FC-80AE-63C7-9A2944B22A1F}"/>
              </a:ext>
            </a:extLst>
          </p:cNvPr>
          <p:cNvPicPr>
            <a:picLocks noChangeAspect="1"/>
          </p:cNvPicPr>
          <p:nvPr/>
        </p:nvPicPr>
        <p:blipFill>
          <a:blip r:embed="rId2"/>
          <a:stretch>
            <a:fillRect/>
          </a:stretch>
        </p:blipFill>
        <p:spPr>
          <a:xfrm>
            <a:off x="78658" y="68384"/>
            <a:ext cx="12034684" cy="6721231"/>
          </a:xfrm>
          <a:prstGeom prst="rect">
            <a:avLst/>
          </a:prstGeom>
        </p:spPr>
      </p:pic>
    </p:spTree>
    <p:extLst>
      <p:ext uri="{BB962C8B-B14F-4D97-AF65-F5344CB8AC3E}">
        <p14:creationId xmlns:p14="http://schemas.microsoft.com/office/powerpoint/2010/main" val="93141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2253FB-E1D1-93DF-6755-10C2D9A45564}"/>
              </a:ext>
            </a:extLst>
          </p:cNvPr>
          <p:cNvPicPr>
            <a:picLocks noChangeAspect="1"/>
          </p:cNvPicPr>
          <p:nvPr/>
        </p:nvPicPr>
        <p:blipFill>
          <a:blip r:embed="rId2"/>
          <a:stretch>
            <a:fillRect/>
          </a:stretch>
        </p:blipFill>
        <p:spPr>
          <a:xfrm>
            <a:off x="68826" y="36162"/>
            <a:ext cx="12054348" cy="6785676"/>
          </a:xfrm>
          <a:prstGeom prst="rect">
            <a:avLst/>
          </a:prstGeom>
          <a:solidFill>
            <a:srgbClr val="89CFF0"/>
          </a:solidFill>
        </p:spPr>
      </p:pic>
    </p:spTree>
    <p:extLst>
      <p:ext uri="{BB962C8B-B14F-4D97-AF65-F5344CB8AC3E}">
        <p14:creationId xmlns:p14="http://schemas.microsoft.com/office/powerpoint/2010/main" val="351103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4C7940-EFC7-C2BB-A069-231B3CA13AF5}"/>
              </a:ext>
            </a:extLst>
          </p:cNvPr>
          <p:cNvPicPr>
            <a:picLocks noChangeAspect="1"/>
          </p:cNvPicPr>
          <p:nvPr/>
        </p:nvPicPr>
        <p:blipFill rotWithShape="1">
          <a:blip r:embed="rId2"/>
          <a:srcRect l="3412"/>
          <a:stretch/>
        </p:blipFill>
        <p:spPr>
          <a:xfrm>
            <a:off x="98323" y="71275"/>
            <a:ext cx="12005187" cy="6703151"/>
          </a:xfrm>
          <a:prstGeom prst="rect">
            <a:avLst/>
          </a:prstGeom>
        </p:spPr>
      </p:pic>
    </p:spTree>
    <p:extLst>
      <p:ext uri="{BB962C8B-B14F-4D97-AF65-F5344CB8AC3E}">
        <p14:creationId xmlns:p14="http://schemas.microsoft.com/office/powerpoint/2010/main" val="139353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369EC-EC94-4E59-F3F8-667BC6E8DF78}"/>
              </a:ext>
            </a:extLst>
          </p:cNvPr>
          <p:cNvSpPr>
            <a:spLocks noGrp="1"/>
          </p:cNvSpPr>
          <p:nvPr>
            <p:ph idx="1"/>
          </p:nvPr>
        </p:nvSpPr>
        <p:spPr>
          <a:xfrm>
            <a:off x="334297" y="275303"/>
            <a:ext cx="11533238" cy="6243484"/>
          </a:xfrm>
        </p:spPr>
        <p:txBody>
          <a:bodyPr>
            <a:normAutofit fontScale="77500" lnSpcReduction="20000"/>
          </a:bodyPr>
          <a:lstStyle/>
          <a:p>
            <a:pPr marL="0" indent="0">
              <a:buNone/>
            </a:pPr>
            <a:r>
              <a:rPr lang="en-US" sz="4600" b="1" i="0" dirty="0">
                <a:solidFill>
                  <a:schemeClr val="accent1">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Conclusion</a:t>
            </a:r>
          </a:p>
          <a:p>
            <a:endParaRPr lang="en-US" b="0" i="0" dirty="0">
              <a:solidFill>
                <a:schemeClr val="accent1">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chemeClr val="accent1">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comprehensive analysis of the hospital dataset using Power BI has yielded several critical       insights that can significantly enhance the hospital's operational efficiency, patient satisfaction,    and overall healthcare delivery. Proper data cleaning was crucial in ensuring accurate analysis,      underscoring the importance of maintaining clean and consistent data for informed decision -       making. The average waiting time before treatment is 35.26 minutes, and reducing this can           improve patient satisfaction, as shorter wait times correlate with higher satisfaction scores.           Analyzing visits by department and understanding revenue generation helps in strategic financial planning and resource allocation. </a:t>
            </a:r>
          </a:p>
          <a:p>
            <a:endParaRPr lang="en-US" b="0" i="0" dirty="0">
              <a:solidFill>
                <a:schemeClr val="accent1">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chemeClr val="accent1">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Patients aged 26-45 utilize healthcare services the most, indicating a need for tailored services and outreach. Different demographics exhibit varying healthcare needs and frequencies, guiding targeted health interventions. There is no significant relationship between the number of visits and patient gender. Neurology charges the highest appointment fees, guiding pricing strategies. Seasonal trends show increased patient visits from April to October, necessitating increased staffing and resources. Hiring 2-3 new doctors in General Practice is recommended to reduce wait times and improve care. While revenue data provides insights into financial inflows, a complete profitability assessment requires detailed expense analysis. Strategic discount programs can improve accessibility and equity in healthcare services. By leveraging these insights, the hospital can make informed decisions to enhance patient care, streamline operations, and improve              financial performance.</a:t>
            </a:r>
            <a:endParaRPr lang="en-IN" dirty="0">
              <a:solidFill>
                <a:schemeClr val="accent1">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99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71AA9-1ABC-5C3C-A1E9-5E94ADAB7169}"/>
              </a:ext>
            </a:extLst>
          </p:cNvPr>
          <p:cNvSpPr>
            <a:spLocks noGrp="1"/>
          </p:cNvSpPr>
          <p:nvPr>
            <p:ph type="title"/>
          </p:nvPr>
        </p:nvSpPr>
        <p:spPr/>
        <p:txBody>
          <a:bodyPr/>
          <a:lstStyle/>
          <a:p>
            <a:r>
              <a:rPr lang="en-US" dirty="0">
                <a:solidFill>
                  <a:srgbClr val="89CFF0"/>
                </a:solidFill>
              </a:rPr>
              <a:t>Problem Statement </a:t>
            </a:r>
            <a:endParaRPr lang="en-IN" dirty="0">
              <a:solidFill>
                <a:srgbClr val="89CFF0"/>
              </a:solidFill>
            </a:endParaRPr>
          </a:p>
        </p:txBody>
      </p:sp>
      <p:sp>
        <p:nvSpPr>
          <p:cNvPr id="3" name="Content Placeholder 2">
            <a:extLst>
              <a:ext uri="{FF2B5EF4-FFF2-40B4-BE49-F238E27FC236}">
                <a16:creationId xmlns:a16="http://schemas.microsoft.com/office/drawing/2014/main" id="{F69C2C4F-1864-8989-93B7-EC9608F89C61}"/>
              </a:ext>
            </a:extLst>
          </p:cNvPr>
          <p:cNvSpPr>
            <a:spLocks noGrp="1"/>
          </p:cNvSpPr>
          <p:nvPr>
            <p:ph idx="1"/>
          </p:nvPr>
        </p:nvSpPr>
        <p:spPr/>
        <p:txBody>
          <a:bodyPr/>
          <a:lstStyle/>
          <a:p>
            <a:endParaRPr lang="en-US" sz="2000" dirty="0"/>
          </a:p>
          <a:p>
            <a:r>
              <a:rPr lang="en-US" sz="2000" dirty="0"/>
              <a:t>As a consultant data analyst hired by Columbia Asia Hospital, my task is to perform data analysis to address the following objectives:</a:t>
            </a:r>
          </a:p>
          <a:p>
            <a:pPr>
              <a:buFont typeface="+mj-lt"/>
              <a:buAutoNum type="arabicPeriod"/>
            </a:pPr>
            <a:r>
              <a:rPr lang="en-US" sz="2000" dirty="0"/>
              <a:t>Assess the hospital's revenue generation.</a:t>
            </a:r>
          </a:p>
          <a:p>
            <a:pPr>
              <a:buFont typeface="+mj-lt"/>
              <a:buAutoNum type="arabicPeriod"/>
            </a:pPr>
            <a:r>
              <a:rPr lang="en-US" sz="2000" dirty="0"/>
              <a:t>Provide insights about suitable departments for new hires.</a:t>
            </a:r>
          </a:p>
          <a:p>
            <a:pPr>
              <a:buFont typeface="+mj-lt"/>
              <a:buAutoNum type="arabicPeriod"/>
            </a:pPr>
            <a:r>
              <a:rPr lang="en-US" sz="2000" dirty="0"/>
              <a:t>Suggest strategies for patient discounts</a:t>
            </a:r>
          </a:p>
          <a:p>
            <a:pPr>
              <a:buFont typeface="+mj-lt"/>
              <a:buAutoNum type="arabicPeriod"/>
            </a:pPr>
            <a:endParaRPr lang="en-US" sz="2000" b="1" dirty="0"/>
          </a:p>
          <a:p>
            <a:pPr>
              <a:spcBef>
                <a:spcPts val="0"/>
              </a:spcBef>
            </a:pPr>
            <a:r>
              <a:rPr lang="en-US" sz="2000" i="0" u="none" strike="noStrike" dirty="0">
                <a:effectLst/>
              </a:rPr>
              <a:t>The hospital has asked for a report with three tabs:</a:t>
            </a:r>
          </a:p>
          <a:p>
            <a:pPr marL="0" indent="0">
              <a:spcBef>
                <a:spcPts val="0"/>
              </a:spcBef>
              <a:buNone/>
            </a:pPr>
            <a:endParaRPr lang="en-US" sz="2000" dirty="0">
              <a:effectLst/>
            </a:endParaRPr>
          </a:p>
          <a:p>
            <a:pPr rtl="0" fontAlgn="base">
              <a:spcBef>
                <a:spcPts val="0"/>
              </a:spcBef>
              <a:spcAft>
                <a:spcPts val="0"/>
              </a:spcAft>
              <a:buFont typeface="+mj-lt"/>
              <a:buAutoNum type="arabicPeriod"/>
            </a:pPr>
            <a:r>
              <a:rPr lang="en-US" sz="2000" i="0" u="none" strike="noStrike" dirty="0">
                <a:effectLst/>
              </a:rPr>
              <a:t>Main Tab</a:t>
            </a:r>
            <a:endParaRPr lang="en-US" sz="2000" b="1" i="0" u="none" strike="noStrike" dirty="0">
              <a:effectLst/>
            </a:endParaRPr>
          </a:p>
          <a:p>
            <a:pPr rtl="0" fontAlgn="base">
              <a:spcBef>
                <a:spcPts val="0"/>
              </a:spcBef>
              <a:spcAft>
                <a:spcPts val="0"/>
              </a:spcAft>
              <a:buFont typeface="+mj-lt"/>
              <a:buAutoNum type="arabicPeriod"/>
            </a:pPr>
            <a:r>
              <a:rPr lang="en-US" sz="2000" i="0" u="none" strike="noStrike" dirty="0">
                <a:effectLst/>
              </a:rPr>
              <a:t>Doctors’ Tab</a:t>
            </a:r>
            <a:endParaRPr lang="en-US" sz="2000" b="1" i="0" u="none" strike="noStrike" dirty="0">
              <a:effectLst/>
            </a:endParaRPr>
          </a:p>
          <a:p>
            <a:pPr rtl="0" fontAlgn="base">
              <a:spcBef>
                <a:spcPts val="0"/>
              </a:spcBef>
              <a:spcAft>
                <a:spcPts val="0"/>
              </a:spcAft>
              <a:buFont typeface="+mj-lt"/>
              <a:buAutoNum type="arabicPeriod"/>
            </a:pPr>
            <a:r>
              <a:rPr lang="en-US" sz="2000" i="0" u="none" strike="noStrike" dirty="0">
                <a:effectLst/>
              </a:rPr>
              <a:t>Patients’ Tab</a:t>
            </a:r>
            <a:endParaRPr lang="en-US" sz="2000" b="1" i="0" u="none" strike="noStrike" dirty="0">
              <a:effectLst/>
            </a:endParaRPr>
          </a:p>
          <a:p>
            <a:pPr marL="0" indent="0">
              <a:buNone/>
            </a:pPr>
            <a:endParaRPr lang="en-US" sz="2000" dirty="0"/>
          </a:p>
          <a:p>
            <a:endParaRPr lang="en-IN" dirty="0"/>
          </a:p>
          <a:p>
            <a:endParaRPr lang="en-IN" dirty="0"/>
          </a:p>
        </p:txBody>
      </p:sp>
    </p:spTree>
    <p:extLst>
      <p:ext uri="{BB962C8B-B14F-4D97-AF65-F5344CB8AC3E}">
        <p14:creationId xmlns:p14="http://schemas.microsoft.com/office/powerpoint/2010/main" val="256671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4351-BFC5-E110-DE04-553F593BE5E2}"/>
              </a:ext>
            </a:extLst>
          </p:cNvPr>
          <p:cNvSpPr>
            <a:spLocks noGrp="1"/>
          </p:cNvSpPr>
          <p:nvPr>
            <p:ph type="title"/>
          </p:nvPr>
        </p:nvSpPr>
        <p:spPr>
          <a:xfrm>
            <a:off x="159774" y="119318"/>
            <a:ext cx="10515600" cy="1325563"/>
          </a:xfrm>
        </p:spPr>
        <p:txBody>
          <a:bodyPr/>
          <a:lstStyle/>
          <a:p>
            <a:r>
              <a:rPr lang="en-IN" sz="1800" b="1" dirty="0">
                <a:solidFill>
                  <a:schemeClr val="accent5">
                    <a:lumMod val="40000"/>
                    <a:lumOff val="60000"/>
                  </a:schemeClr>
                </a:solidFill>
                <a:latin typeface="+mn-lt"/>
              </a:rPr>
              <a:t> </a:t>
            </a:r>
            <a:br>
              <a:rPr lang="en-IN" sz="1800" b="1" dirty="0">
                <a:solidFill>
                  <a:schemeClr val="accent5">
                    <a:lumMod val="40000"/>
                    <a:lumOff val="60000"/>
                  </a:schemeClr>
                </a:solidFill>
                <a:latin typeface="+mn-lt"/>
              </a:rPr>
            </a:br>
            <a:r>
              <a:rPr lang="en-IN" sz="2400" b="1" dirty="0">
                <a:solidFill>
                  <a:schemeClr val="accent5">
                    <a:lumMod val="40000"/>
                    <a:lumOff val="60000"/>
                  </a:schemeClr>
                </a:solidFill>
                <a:latin typeface="Roboto" panose="02000000000000000000" pitchFamily="2" charset="0"/>
              </a:rPr>
              <a:t>Analytical Approach </a:t>
            </a:r>
            <a:endParaRPr lang="en-IN" b="1" dirty="0">
              <a:solidFill>
                <a:schemeClr val="accent5">
                  <a:lumMod val="40000"/>
                  <a:lumOff val="60000"/>
                </a:schemeClr>
              </a:solidFill>
              <a:latin typeface="+mn-lt"/>
            </a:endParaRPr>
          </a:p>
        </p:txBody>
      </p:sp>
      <p:sp>
        <p:nvSpPr>
          <p:cNvPr id="8" name="Rectangle 1">
            <a:extLst>
              <a:ext uri="{FF2B5EF4-FFF2-40B4-BE49-F238E27FC236}">
                <a16:creationId xmlns:a16="http://schemas.microsoft.com/office/drawing/2014/main" id="{608228CF-3A14-042E-5906-15B76C1F6AF8}"/>
              </a:ext>
            </a:extLst>
          </p:cNvPr>
          <p:cNvSpPr>
            <a:spLocks noGrp="1" noChangeArrowheads="1"/>
          </p:cNvSpPr>
          <p:nvPr>
            <p:ph idx="1"/>
          </p:nvPr>
        </p:nvSpPr>
        <p:spPr bwMode="auto">
          <a:xfrm>
            <a:off x="7452852" y="3516505"/>
            <a:ext cx="271370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accent5">
                    <a:lumMod val="40000"/>
                    <a:lumOff val="60000"/>
                  </a:schemeClr>
                </a:solidFill>
                <a:effectLst/>
              </a:rPr>
              <a:t>Design Reports</a:t>
            </a:r>
            <a:r>
              <a:rPr kumimoji="0" lang="en-US" altLang="en-US" sz="900" b="0" i="0" u="none" strike="noStrike" cap="none" normalizeH="0" baseline="0" dirty="0">
                <a:ln>
                  <a:noFill/>
                </a:ln>
                <a:solidFill>
                  <a:schemeClr val="accent5">
                    <a:lumMod val="40000"/>
                    <a:lumOff val="60000"/>
                  </a:schemeClr>
                </a:solidFill>
                <a:effectLst/>
              </a:rPr>
              <a:t>: Create reports that visualize the data in a meaningful way, aligning with the business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accent5">
                    <a:lumMod val="40000"/>
                    <a:lumOff val="60000"/>
                  </a:schemeClr>
                </a:solidFill>
                <a:effectLst/>
              </a:rPr>
              <a:t>Build Dashboards</a:t>
            </a:r>
            <a:r>
              <a:rPr kumimoji="0" lang="en-US" altLang="en-US" sz="900" b="0" i="0" u="none" strike="noStrike" cap="none" normalizeH="0" baseline="0" dirty="0">
                <a:ln>
                  <a:noFill/>
                </a:ln>
                <a:solidFill>
                  <a:schemeClr val="accent5">
                    <a:lumMod val="40000"/>
                    <a:lumOff val="60000"/>
                  </a:schemeClr>
                </a:solidFill>
                <a:effectLst/>
              </a:rPr>
              <a:t>: Develop interactive dashboards that provide an overview of key metrics and allow for detailed exploration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accent5">
                    <a:lumMod val="40000"/>
                    <a:lumOff val="60000"/>
                  </a:schemeClr>
                </a:solidFill>
                <a:effectLst/>
              </a:rPr>
              <a:t>Add Visual Elements</a:t>
            </a:r>
            <a:r>
              <a:rPr kumimoji="0" lang="en-US" altLang="en-US" sz="900" b="0" i="0" u="none" strike="noStrike" cap="none" normalizeH="0" baseline="0" dirty="0">
                <a:ln>
                  <a:noFill/>
                </a:ln>
                <a:solidFill>
                  <a:schemeClr val="accent5">
                    <a:lumMod val="40000"/>
                    <a:lumOff val="60000"/>
                  </a:schemeClr>
                </a:solidFill>
                <a:effectLst/>
              </a:rPr>
              <a:t>: Incorporate charts, graphs, tables, and other visual elements to effectively convey insights. </a:t>
            </a:r>
          </a:p>
        </p:txBody>
      </p:sp>
      <p:sp>
        <p:nvSpPr>
          <p:cNvPr id="10" name="Rectangle 1">
            <a:extLst>
              <a:ext uri="{FF2B5EF4-FFF2-40B4-BE49-F238E27FC236}">
                <a16:creationId xmlns:a16="http://schemas.microsoft.com/office/drawing/2014/main" id="{7D3F2E25-F51B-0439-10F8-53BB51434932}"/>
              </a:ext>
            </a:extLst>
          </p:cNvPr>
          <p:cNvSpPr txBox="1">
            <a:spLocks noChangeArrowheads="1"/>
          </p:cNvSpPr>
          <p:nvPr/>
        </p:nvSpPr>
        <p:spPr bwMode="auto">
          <a:xfrm>
            <a:off x="2664543" y="4087950"/>
            <a:ext cx="199605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800" dirty="0">
                <a:solidFill>
                  <a:schemeClr val="accent5">
                    <a:lumMod val="40000"/>
                    <a:lumOff val="60000"/>
                  </a:schemeClr>
                </a:solidFill>
              </a:rPr>
              <a:t>Data preparation is crucial for ensuring that the dataset is clean, accurate, and ready for analysis. This process includes collecting data from various sources, cleaning it by removing duplicates, handling missing values, and correcting inaccuracies. Transforming data to the required format, creating calculated fields, and aggregating data as needed are essential steps. Integration of data from multiple sources through SQL joins and validating the accuracy of the data ensures reliability. Proper data preparation lays the groundwork for efficient and effective analysis, making sure that the data used in Power BI is of high quality.</a:t>
            </a:r>
            <a:endParaRPr lang="en-US" altLang="en-US" sz="900" dirty="0">
              <a:solidFill>
                <a:schemeClr val="accent5">
                  <a:lumMod val="40000"/>
                  <a:lumOff val="60000"/>
                </a:schemeClr>
              </a:solidFill>
            </a:endParaRPr>
          </a:p>
        </p:txBody>
      </p:sp>
      <p:sp>
        <p:nvSpPr>
          <p:cNvPr id="11" name="Rectangle 1">
            <a:extLst>
              <a:ext uri="{FF2B5EF4-FFF2-40B4-BE49-F238E27FC236}">
                <a16:creationId xmlns:a16="http://schemas.microsoft.com/office/drawing/2014/main" id="{D8B4B0A3-2C51-FD12-5E93-9B284AA4F3AD}"/>
              </a:ext>
            </a:extLst>
          </p:cNvPr>
          <p:cNvSpPr txBox="1">
            <a:spLocks noChangeArrowheads="1"/>
          </p:cNvSpPr>
          <p:nvPr/>
        </p:nvSpPr>
        <p:spPr bwMode="auto">
          <a:xfrm>
            <a:off x="288524" y="4676171"/>
            <a:ext cx="2225258"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900" dirty="0">
                <a:solidFill>
                  <a:schemeClr val="accent5">
                    <a:lumMod val="40000"/>
                    <a:lumOff val="60000"/>
                  </a:schemeClr>
                </a:solidFill>
              </a:rPr>
              <a:t>Understanding a dataset involves comprehending its structure, variables, and the nature of the data it contains. This includes identifying the type of data (e.g., numerical, categorical), the number of observations, and any potential missing values or outliers. </a:t>
            </a:r>
          </a:p>
          <a:p>
            <a:pPr marL="0" indent="0" eaLnBrk="0" fontAlgn="base" hangingPunct="0">
              <a:lnSpc>
                <a:spcPct val="100000"/>
              </a:lnSpc>
              <a:spcBef>
                <a:spcPct val="0"/>
              </a:spcBef>
              <a:spcAft>
                <a:spcPct val="0"/>
              </a:spcAft>
              <a:buNone/>
            </a:pPr>
            <a:r>
              <a:rPr lang="en-US" sz="900" dirty="0">
                <a:solidFill>
                  <a:schemeClr val="accent5">
                    <a:lumMod val="40000"/>
                    <a:lumOff val="60000"/>
                  </a:schemeClr>
                </a:solidFill>
              </a:rPr>
              <a:t>The dataset's structure must be thoroughly analyzed, including identifying the tables, fields, data types, and relationships between tables</a:t>
            </a:r>
            <a:endParaRPr lang="en-US" altLang="en-US" sz="1000" dirty="0">
              <a:solidFill>
                <a:schemeClr val="accent5">
                  <a:lumMod val="40000"/>
                  <a:lumOff val="60000"/>
                </a:schemeClr>
              </a:solidFill>
            </a:endParaRPr>
          </a:p>
        </p:txBody>
      </p:sp>
      <p:sp>
        <p:nvSpPr>
          <p:cNvPr id="5" name="Rectangle 1">
            <a:extLst>
              <a:ext uri="{FF2B5EF4-FFF2-40B4-BE49-F238E27FC236}">
                <a16:creationId xmlns:a16="http://schemas.microsoft.com/office/drawing/2014/main" id="{241F25EA-0E63-0E12-23E0-DED56C00CF80}"/>
              </a:ext>
            </a:extLst>
          </p:cNvPr>
          <p:cNvSpPr txBox="1">
            <a:spLocks noChangeArrowheads="1"/>
          </p:cNvSpPr>
          <p:nvPr/>
        </p:nvSpPr>
        <p:spPr bwMode="auto">
          <a:xfrm>
            <a:off x="4983371" y="3668202"/>
            <a:ext cx="222525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800" dirty="0">
                <a:solidFill>
                  <a:schemeClr val="accent5">
                    <a:lumMod val="40000"/>
                    <a:lumOff val="60000"/>
                  </a:schemeClr>
                </a:solidFill>
              </a:rPr>
              <a:t>Effective data modeling is key to harnessing the full potential of Power BI. This involves designing the data model by establishing relationships between tables, defining measures, and creating dimensions for analysis. Implementing hierarchies, such as date hierarchies, enables detailed drill-down capabilities in reports. The data model must be optimized for performance, ensuring that queries are efficient and the data structure supports the analytical needs. A well-constructed data model serves as the backbone of the reporting and visualization process, facilitating intuitive and insightful data exploration.</a:t>
            </a:r>
            <a:endParaRPr lang="en-US" altLang="en-US" sz="1000" dirty="0">
              <a:solidFill>
                <a:schemeClr val="accent5">
                  <a:lumMod val="40000"/>
                  <a:lumOff val="60000"/>
                </a:schemeClr>
              </a:solidFill>
            </a:endParaRPr>
          </a:p>
        </p:txBody>
      </p:sp>
    </p:spTree>
    <p:extLst>
      <p:ext uri="{BB962C8B-B14F-4D97-AF65-F5344CB8AC3E}">
        <p14:creationId xmlns:p14="http://schemas.microsoft.com/office/powerpoint/2010/main" val="39594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1204E8-20FA-6C87-103B-9EAAFE0BFCF0}"/>
              </a:ext>
            </a:extLst>
          </p:cNvPr>
          <p:cNvPicPr>
            <a:picLocks noChangeAspect="1"/>
          </p:cNvPicPr>
          <p:nvPr/>
        </p:nvPicPr>
        <p:blipFill>
          <a:blip r:embed="rId2"/>
          <a:stretch>
            <a:fillRect/>
          </a:stretch>
        </p:blipFill>
        <p:spPr>
          <a:xfrm>
            <a:off x="0" y="251886"/>
            <a:ext cx="12192000" cy="6354227"/>
          </a:xfrm>
          <a:prstGeom prst="rect">
            <a:avLst/>
          </a:prstGeom>
        </p:spPr>
      </p:pic>
    </p:spTree>
    <p:extLst>
      <p:ext uri="{BB962C8B-B14F-4D97-AF65-F5344CB8AC3E}">
        <p14:creationId xmlns:p14="http://schemas.microsoft.com/office/powerpoint/2010/main" val="121935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791F49-9D4A-665A-DC43-21C8DEEC8B3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250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D848207-7FCC-B806-F624-1586A8562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631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D39CF2-3D94-CF04-9A13-B54D49F0A14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7768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FD32768-134F-1C39-FEBF-E47EC78F6EA3}"/>
              </a:ext>
            </a:extLst>
          </p:cNvPr>
          <p:cNvPicPr>
            <a:picLocks noChangeAspect="1"/>
          </p:cNvPicPr>
          <p:nvPr/>
        </p:nvPicPr>
        <p:blipFill>
          <a:blip r:embed="rId2"/>
          <a:stretch>
            <a:fillRect/>
          </a:stretch>
        </p:blipFill>
        <p:spPr>
          <a:xfrm>
            <a:off x="-20814" y="0"/>
            <a:ext cx="12212813" cy="6853791"/>
          </a:xfrm>
          <a:prstGeom prst="rect">
            <a:avLst/>
          </a:prstGeom>
        </p:spPr>
      </p:pic>
    </p:spTree>
    <p:extLst>
      <p:ext uri="{BB962C8B-B14F-4D97-AF65-F5344CB8AC3E}">
        <p14:creationId xmlns:p14="http://schemas.microsoft.com/office/powerpoint/2010/main" val="194475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32436-02EF-CC1A-B018-9A039535838E}"/>
              </a:ext>
            </a:extLst>
          </p:cNvPr>
          <p:cNvPicPr>
            <a:picLocks noChangeAspect="1"/>
          </p:cNvPicPr>
          <p:nvPr/>
        </p:nvPicPr>
        <p:blipFill>
          <a:blip r:embed="rId2"/>
          <a:stretch>
            <a:fillRect/>
          </a:stretch>
        </p:blipFill>
        <p:spPr>
          <a:xfrm>
            <a:off x="-55743" y="0"/>
            <a:ext cx="12303486" cy="6858000"/>
          </a:xfrm>
          <a:prstGeom prst="rect">
            <a:avLst/>
          </a:prstGeom>
        </p:spPr>
      </p:pic>
    </p:spTree>
    <p:extLst>
      <p:ext uri="{BB962C8B-B14F-4D97-AF65-F5344CB8AC3E}">
        <p14:creationId xmlns:p14="http://schemas.microsoft.com/office/powerpoint/2010/main" val="889406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445</TotalTime>
  <Words>703</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Roboto</vt:lpstr>
      <vt:lpstr>Office Theme</vt:lpstr>
      <vt:lpstr>1_Office Theme</vt:lpstr>
      <vt:lpstr>                                Analyzing Hospital Dataset with Power BI Exploring Insights for Improved Healthcare Services      Mukesh Saripilli</vt:lpstr>
      <vt:lpstr>Problem Statement </vt:lpstr>
      <vt:lpstr>  Analytical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mukesh saripilli</dc:creator>
  <cp:lastModifiedBy>mukesh saripilli</cp:lastModifiedBy>
  <cp:revision>5</cp:revision>
  <dcterms:created xsi:type="dcterms:W3CDTF">2024-06-07T09:21:07Z</dcterms:created>
  <dcterms:modified xsi:type="dcterms:W3CDTF">2024-06-20T07:19:43Z</dcterms:modified>
</cp:coreProperties>
</file>