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F78892-7AC5-4EBF-BD47-AA5500172BE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78892-7AC5-4EBF-BD47-AA5500172BE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78892-7AC5-4EBF-BD47-AA5500172BE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78892-7AC5-4EBF-BD47-AA5500172BE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78892-7AC5-4EBF-BD47-AA5500172BE2}"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F78892-7AC5-4EBF-BD47-AA5500172BE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F78892-7AC5-4EBF-BD47-AA5500172BE2}"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F78892-7AC5-4EBF-BD47-AA5500172BE2}"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78892-7AC5-4EBF-BD47-AA5500172BE2}"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78892-7AC5-4EBF-BD47-AA5500172BE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78892-7AC5-4EBF-BD47-AA5500172BE2}"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31283-89EF-41EE-8CFD-F8F842AA56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78892-7AC5-4EBF-BD47-AA5500172BE2}" type="datetimeFigureOut">
              <a:rPr lang="en-US" smtClean="0"/>
              <a:t>11/21/2020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1283-89EF-41EE-8CFD-F8F842AA56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smtClean="0">
                <a:latin typeface="+mn-lt"/>
              </a:rPr>
              <a:t>Improving Seismic Resistance of ADOBE Construction</a:t>
            </a:r>
            <a:endParaRPr lang="en-US" sz="2600" dirty="0">
              <a:latin typeface="+mn-lt"/>
            </a:endParaRPr>
          </a:p>
        </p:txBody>
      </p:sp>
      <p:sp>
        <p:nvSpPr>
          <p:cNvPr id="3" name="Content Placeholder 2"/>
          <p:cNvSpPr>
            <a:spLocks noGrp="1"/>
          </p:cNvSpPr>
          <p:nvPr>
            <p:ph idx="1"/>
          </p:nvPr>
        </p:nvSpPr>
        <p:spPr/>
        <p:txBody>
          <a:bodyPr>
            <a:normAutofit/>
          </a:bodyPr>
          <a:lstStyle/>
          <a:p>
            <a:pPr>
              <a:buNone/>
            </a:pPr>
            <a:r>
              <a:rPr lang="en-GB" sz="2000" dirty="0" smtClean="0">
                <a:latin typeface="Cambria" pitchFamily="18" charset="0"/>
                <a:ea typeface="Cambria" pitchFamily="18" charset="0"/>
              </a:rPr>
              <a:t>SEISMIC REINFORCEMENT</a:t>
            </a:r>
          </a:p>
          <a:p>
            <a:r>
              <a:rPr lang="en-GB" sz="2000" dirty="0" smtClean="0">
                <a:latin typeface="Cambria" pitchFamily="18" charset="0"/>
                <a:ea typeface="Cambria" pitchFamily="18" charset="0"/>
              </a:rPr>
              <a:t>Earthquake shaking causes adobe walls to crack at the corners and break up in large blocks. The use of reinforcement such as </a:t>
            </a:r>
            <a:r>
              <a:rPr lang="en-GB" sz="2000" b="1" dirty="0" smtClean="0">
                <a:latin typeface="Cambria" pitchFamily="18" charset="0"/>
                <a:ea typeface="Cambria" pitchFamily="18" charset="0"/>
              </a:rPr>
              <a:t>Ring Beam </a:t>
            </a:r>
            <a:r>
              <a:rPr lang="en-GB" sz="2000" dirty="0" smtClean="0">
                <a:latin typeface="Cambria" pitchFamily="18" charset="0"/>
                <a:ea typeface="Cambria" pitchFamily="18" charset="0"/>
              </a:rPr>
              <a:t>ties the walls in a box-like structure and keeps the adobe wall together.</a:t>
            </a:r>
          </a:p>
          <a:p>
            <a:r>
              <a:rPr lang="en-GB" sz="2000" dirty="0" smtClean="0">
                <a:latin typeface="Cambria" pitchFamily="18" charset="0"/>
                <a:ea typeface="Cambria" pitchFamily="18" charset="0"/>
              </a:rPr>
              <a:t>Additional wall reinforcement made up of strong ductile materials such as bamboo, barbed wires or steel bars should also be provided. </a:t>
            </a:r>
          </a:p>
          <a:p>
            <a:pPr>
              <a:buNone/>
            </a:pPr>
            <a:endParaRPr lang="en-US" sz="2000" b="1" dirty="0">
              <a:latin typeface="Cambria" pitchFamily="18" charset="0"/>
              <a:ea typeface="Cambria" pitchFamily="18" charset="0"/>
            </a:endParaRPr>
          </a:p>
        </p:txBody>
      </p:sp>
      <p:pic>
        <p:nvPicPr>
          <p:cNvPr id="4" name="Picture 3"/>
          <p:cNvPicPr>
            <a:picLocks noChangeAspect="1" noChangeArrowheads="1"/>
          </p:cNvPicPr>
          <p:nvPr/>
        </p:nvPicPr>
        <p:blipFill>
          <a:blip r:embed="rId2"/>
          <a:srcRect/>
          <a:stretch>
            <a:fillRect/>
          </a:stretch>
        </p:blipFill>
        <p:spPr bwMode="auto">
          <a:xfrm>
            <a:off x="928662" y="4000504"/>
            <a:ext cx="3000396" cy="1928826"/>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4643438" y="4000504"/>
            <a:ext cx="3214710" cy="1928826"/>
          </a:xfrm>
          <a:prstGeom prst="rect">
            <a:avLst/>
          </a:prstGeom>
          <a:noFill/>
          <a:ln w="9525">
            <a:noFill/>
            <a:miter lim="800000"/>
            <a:headEnd/>
            <a:tailEnd/>
          </a:ln>
          <a:effectLst/>
        </p:spPr>
      </p:pic>
      <p:sp>
        <p:nvSpPr>
          <p:cNvPr id="6" name="TextBox 5"/>
          <p:cNvSpPr txBox="1"/>
          <p:nvPr/>
        </p:nvSpPr>
        <p:spPr>
          <a:xfrm>
            <a:off x="1643042" y="5929330"/>
            <a:ext cx="1643074" cy="369332"/>
          </a:xfrm>
          <a:prstGeom prst="rect">
            <a:avLst/>
          </a:prstGeom>
          <a:noFill/>
        </p:spPr>
        <p:txBody>
          <a:bodyPr wrap="square" rtlCol="0">
            <a:spAutoFit/>
          </a:bodyPr>
          <a:lstStyle/>
          <a:p>
            <a:r>
              <a:rPr lang="en-GB" dirty="0" smtClean="0"/>
              <a:t>Fig: Ring Beam</a:t>
            </a:r>
            <a:endParaRPr lang="en-US" dirty="0"/>
          </a:p>
        </p:txBody>
      </p:sp>
      <p:sp>
        <p:nvSpPr>
          <p:cNvPr id="7" name="Rectangle 6"/>
          <p:cNvSpPr/>
          <p:nvPr/>
        </p:nvSpPr>
        <p:spPr>
          <a:xfrm>
            <a:off x="5083052" y="5929330"/>
            <a:ext cx="2417906" cy="369332"/>
          </a:xfrm>
          <a:prstGeom prst="rect">
            <a:avLst/>
          </a:prstGeom>
        </p:spPr>
        <p:txBody>
          <a:bodyPr wrap="none">
            <a:spAutoFit/>
          </a:bodyPr>
          <a:lstStyle/>
          <a:p>
            <a:r>
              <a:rPr lang="en-GB" dirty="0" smtClean="0"/>
              <a:t>Fig: Wall Reinforcement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smtClean="0">
                <a:latin typeface="+mn-lt"/>
              </a:rPr>
              <a:t> </a:t>
            </a:r>
            <a:r>
              <a:rPr lang="en-GB" sz="2600" dirty="0"/>
              <a:t>Improving Seismic Resistance of ADOBE Construction </a:t>
            </a:r>
            <a:r>
              <a:rPr lang="en-GB" sz="2600" dirty="0" smtClean="0">
                <a:latin typeface="+mn-lt"/>
              </a:rPr>
              <a:t>(Cont.)</a:t>
            </a:r>
            <a:endParaRPr lang="en-US" sz="2600" dirty="0">
              <a:latin typeface="+mn-lt"/>
            </a:endParaRPr>
          </a:p>
        </p:txBody>
      </p:sp>
      <p:sp>
        <p:nvSpPr>
          <p:cNvPr id="3" name="Content Placeholder 2"/>
          <p:cNvSpPr>
            <a:spLocks noGrp="1"/>
          </p:cNvSpPr>
          <p:nvPr>
            <p:ph idx="1"/>
          </p:nvPr>
        </p:nvSpPr>
        <p:spPr/>
        <p:txBody>
          <a:bodyPr>
            <a:normAutofit/>
          </a:bodyPr>
          <a:lstStyle/>
          <a:p>
            <a:r>
              <a:rPr lang="en-GB" sz="2000" dirty="0" smtClean="0">
                <a:latin typeface="Cambria" pitchFamily="18" charset="0"/>
                <a:ea typeface="Cambria" pitchFamily="18" charset="0"/>
              </a:rPr>
              <a:t>Vertical reinforcement helps to tie the wall to the foundation and to the ring beam and restrains out-of-plane bending and in-plane shear.</a:t>
            </a:r>
          </a:p>
          <a:p>
            <a:r>
              <a:rPr lang="en-GB" sz="2000" dirty="0" smtClean="0">
                <a:latin typeface="Cambria" pitchFamily="18" charset="0"/>
                <a:ea typeface="Cambria" pitchFamily="18" charset="0"/>
              </a:rPr>
              <a:t>Horizontal reinforcement helps to transmit the out-of-plane  forces in transverse  walls to the supporting shear walls, restrain the shear stresses between  adjoining wall and even minimize vertical crack propagation.</a:t>
            </a:r>
          </a:p>
          <a:p>
            <a:r>
              <a:rPr lang="en-GB" sz="2000" dirty="0" smtClean="0">
                <a:latin typeface="Cambria" pitchFamily="18" charset="0"/>
                <a:ea typeface="Cambria" pitchFamily="18" charset="0"/>
              </a:rPr>
              <a:t>The horizontal and vertical reinforcement should be tied together and to the structural elements to provide stable matrix for maintaining the integrity of the walls even after they have been broken into larger pieces.</a:t>
            </a:r>
          </a:p>
          <a:p>
            <a:pPr>
              <a:buNone/>
            </a:pPr>
            <a:endParaRPr lang="en-US" sz="2000" dirty="0">
              <a:latin typeface="Cambria" pitchFamily="18" charset="0"/>
              <a:ea typeface="Cambr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smtClean="0"/>
              <a:t>Improving Seismic Resistance of ADOBE Construction </a:t>
            </a:r>
            <a:r>
              <a:rPr lang="en-GB" sz="2600" dirty="0"/>
              <a:t>(Cont.)</a:t>
            </a:r>
            <a:endParaRPr lang="en-US" sz="2600" dirty="0">
              <a:latin typeface="+mn-lt"/>
            </a:endParaRPr>
          </a:p>
        </p:txBody>
      </p:sp>
      <p:sp>
        <p:nvSpPr>
          <p:cNvPr id="3" name="Content Placeholder 2"/>
          <p:cNvSpPr>
            <a:spLocks noGrp="1"/>
          </p:cNvSpPr>
          <p:nvPr>
            <p:ph idx="1"/>
          </p:nvPr>
        </p:nvSpPr>
        <p:spPr/>
        <p:txBody>
          <a:bodyPr>
            <a:normAutofit/>
          </a:bodyPr>
          <a:lstStyle/>
          <a:p>
            <a:r>
              <a:rPr lang="en-GB" sz="2000" dirty="0" smtClean="0">
                <a:latin typeface="Cambria" pitchFamily="18" charset="0"/>
                <a:ea typeface="Cambria" pitchFamily="18" charset="0"/>
              </a:rPr>
              <a:t>Also, the use of buttresses and pilasters in the critical parts of the structure increases stability and stress resistance. Buttresses act as counter supports preventing inward and outward overturning of the wall.</a:t>
            </a:r>
          </a:p>
          <a:p>
            <a:pPr>
              <a:buNone/>
            </a:pPr>
            <a:endParaRPr lang="en-GB" sz="2000" dirty="0">
              <a:latin typeface="Cambria" pitchFamily="18" charset="0"/>
              <a:ea typeface="Cambria" pitchFamily="18" charset="0"/>
            </a:endParaRPr>
          </a:p>
          <a:p>
            <a:pPr>
              <a:buNone/>
            </a:pPr>
            <a:endParaRPr lang="en-GB" sz="2000" dirty="0" smtClean="0">
              <a:latin typeface="Cambria" pitchFamily="18" charset="0"/>
              <a:ea typeface="Cambria" pitchFamily="18" charset="0"/>
            </a:endParaRPr>
          </a:p>
          <a:p>
            <a:pPr>
              <a:buNone/>
            </a:pPr>
            <a:endParaRPr lang="en-GB" sz="2000" dirty="0">
              <a:latin typeface="Cambria" pitchFamily="18" charset="0"/>
              <a:ea typeface="Cambria" pitchFamily="18" charset="0"/>
            </a:endParaRPr>
          </a:p>
          <a:p>
            <a:pPr>
              <a:buNone/>
            </a:pPr>
            <a:endParaRPr lang="en-US" sz="2000" dirty="0">
              <a:latin typeface="Cambria" pitchFamily="18" charset="0"/>
              <a:ea typeface="Cambria" pitchFamily="18" charset="0"/>
            </a:endParaRPr>
          </a:p>
        </p:txBody>
      </p:sp>
      <p:pic>
        <p:nvPicPr>
          <p:cNvPr id="5" name="Picture 2"/>
          <p:cNvPicPr>
            <a:picLocks noChangeAspect="1" noChangeArrowheads="1"/>
          </p:cNvPicPr>
          <p:nvPr/>
        </p:nvPicPr>
        <p:blipFill>
          <a:blip r:embed="rId2"/>
          <a:srcRect/>
          <a:stretch>
            <a:fillRect/>
          </a:stretch>
        </p:blipFill>
        <p:spPr bwMode="auto">
          <a:xfrm>
            <a:off x="714348" y="3500438"/>
            <a:ext cx="3205059" cy="199851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00628" y="3286124"/>
            <a:ext cx="3143272" cy="2071702"/>
          </a:xfrm>
          <a:prstGeom prst="rect">
            <a:avLst/>
          </a:prstGeom>
          <a:noFill/>
          <a:ln w="9525">
            <a:noFill/>
            <a:miter lim="800000"/>
            <a:headEnd/>
            <a:tailEnd/>
          </a:ln>
          <a:effectLst/>
        </p:spPr>
      </p:pic>
      <p:sp>
        <p:nvSpPr>
          <p:cNvPr id="7" name="TextBox 6"/>
          <p:cNvSpPr txBox="1"/>
          <p:nvPr/>
        </p:nvSpPr>
        <p:spPr>
          <a:xfrm>
            <a:off x="1571604" y="5643578"/>
            <a:ext cx="1643074" cy="369332"/>
          </a:xfrm>
          <a:prstGeom prst="rect">
            <a:avLst/>
          </a:prstGeom>
          <a:noFill/>
        </p:spPr>
        <p:txBody>
          <a:bodyPr wrap="square" rtlCol="0">
            <a:spAutoFit/>
          </a:bodyPr>
          <a:lstStyle/>
          <a:p>
            <a:r>
              <a:rPr lang="en-GB" dirty="0" smtClean="0"/>
              <a:t>Fig: Buttress</a:t>
            </a:r>
            <a:endParaRPr lang="en-US" dirty="0"/>
          </a:p>
        </p:txBody>
      </p:sp>
      <p:sp>
        <p:nvSpPr>
          <p:cNvPr id="8" name="TextBox 7"/>
          <p:cNvSpPr txBox="1"/>
          <p:nvPr/>
        </p:nvSpPr>
        <p:spPr>
          <a:xfrm>
            <a:off x="6072198" y="5643578"/>
            <a:ext cx="1643074" cy="369332"/>
          </a:xfrm>
          <a:prstGeom prst="rect">
            <a:avLst/>
          </a:prstGeom>
          <a:noFill/>
        </p:spPr>
        <p:txBody>
          <a:bodyPr wrap="square" rtlCol="0">
            <a:spAutoFit/>
          </a:bodyPr>
          <a:lstStyle/>
          <a:p>
            <a:r>
              <a:rPr lang="en-GB" dirty="0" smtClean="0"/>
              <a:t>Fig: Pilaster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smtClean="0"/>
              <a:t>Improving Seismic Resistance of ADOBE Construction </a:t>
            </a:r>
            <a:r>
              <a:rPr lang="en-GB" sz="2600" dirty="0"/>
              <a:t>(Cont.)</a:t>
            </a:r>
            <a:endParaRPr lang="en-US" sz="2600" dirty="0">
              <a:latin typeface="+mn-lt"/>
            </a:endParaRPr>
          </a:p>
        </p:txBody>
      </p:sp>
      <p:sp>
        <p:nvSpPr>
          <p:cNvPr id="3" name="Content Placeholder 2"/>
          <p:cNvSpPr>
            <a:spLocks noGrp="1"/>
          </p:cNvSpPr>
          <p:nvPr>
            <p:ph idx="1"/>
          </p:nvPr>
        </p:nvSpPr>
        <p:spPr/>
        <p:txBody>
          <a:bodyPr>
            <a:normAutofit/>
          </a:bodyPr>
          <a:lstStyle/>
          <a:p>
            <a:pPr>
              <a:buNone/>
            </a:pPr>
            <a:r>
              <a:rPr lang="en-GB" sz="2000" dirty="0" smtClean="0">
                <a:latin typeface="Cambria" pitchFamily="18" charset="0"/>
                <a:ea typeface="Cambria" pitchFamily="18" charset="0"/>
              </a:rPr>
              <a:t>OTHER CONSIDERATIONS</a:t>
            </a:r>
          </a:p>
          <a:p>
            <a:pPr>
              <a:buNone/>
            </a:pPr>
            <a:r>
              <a:rPr lang="en-GB" sz="2000" dirty="0" smtClean="0">
                <a:latin typeface="Cambria" pitchFamily="18" charset="0"/>
                <a:ea typeface="Cambria" pitchFamily="18" charset="0"/>
              </a:rPr>
              <a:t>The following recommendations will be useful for achieving earthquake</a:t>
            </a:r>
          </a:p>
          <a:p>
            <a:pPr>
              <a:buNone/>
            </a:pPr>
            <a:r>
              <a:rPr lang="en-GB" sz="2000" dirty="0" smtClean="0">
                <a:latin typeface="Cambria" pitchFamily="18" charset="0"/>
                <a:ea typeface="Cambria" pitchFamily="18" charset="0"/>
              </a:rPr>
              <a:t>resistant abode houses;</a:t>
            </a:r>
          </a:p>
          <a:p>
            <a:r>
              <a:rPr lang="en-GB" sz="2000" dirty="0" smtClean="0">
                <a:latin typeface="Cambria" pitchFamily="18" charset="0"/>
                <a:ea typeface="Cambria" pitchFamily="18" charset="0"/>
              </a:rPr>
              <a:t>Build only one-storey houses</a:t>
            </a:r>
            <a:endParaRPr lang="en-GB" sz="2000" dirty="0" smtClean="0">
              <a:latin typeface="Cambria" pitchFamily="18" charset="0"/>
              <a:ea typeface="Cambria" pitchFamily="18" charset="0"/>
            </a:endParaRPr>
          </a:p>
          <a:p>
            <a:r>
              <a:rPr lang="en-GB" sz="2000" dirty="0" smtClean="0">
                <a:latin typeface="Cambria" pitchFamily="18" charset="0"/>
                <a:ea typeface="Cambria" pitchFamily="18" charset="0"/>
              </a:rPr>
              <a:t>Using insulated lightweight roof instead of heavy roof.</a:t>
            </a:r>
            <a:endParaRPr lang="en-GB" sz="2000" dirty="0" smtClean="0">
              <a:latin typeface="Cambria" pitchFamily="18" charset="0"/>
              <a:ea typeface="Cambria" pitchFamily="18" charset="0"/>
            </a:endParaRPr>
          </a:p>
          <a:p>
            <a:r>
              <a:rPr lang="en-GB" sz="2000" dirty="0" smtClean="0">
                <a:latin typeface="Cambria" pitchFamily="18" charset="0"/>
                <a:ea typeface="Cambria" pitchFamily="18" charset="0"/>
              </a:rPr>
              <a:t>Keeping the openings in the walls small and well spaced.</a:t>
            </a:r>
          </a:p>
          <a:p>
            <a:r>
              <a:rPr lang="en-GB" sz="2000" dirty="0" smtClean="0">
                <a:latin typeface="Cambria" pitchFamily="18" charset="0"/>
                <a:ea typeface="Cambria" pitchFamily="18" charset="0"/>
              </a:rPr>
              <a:t>Building on firm soil and providing a concrete or stone foundation. </a:t>
            </a:r>
            <a:r>
              <a:rPr lang="en-GB" sz="1600" dirty="0" smtClean="0">
                <a:latin typeface="Cambria" pitchFamily="18" charset="0"/>
                <a:ea typeface="Cambria" pitchFamily="18" charset="0"/>
              </a:rPr>
              <a:t>  </a:t>
            </a:r>
          </a:p>
          <a:p>
            <a:endParaRPr lang="en-US" sz="2000" dirty="0">
              <a:latin typeface="Cambria" pitchFamily="18" charset="0"/>
              <a:ea typeface="Cambri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a:t>Seismic Strengthening of Existing ADOBE Houses</a:t>
            </a:r>
            <a:endParaRPr lang="en-US" sz="2600" dirty="0">
              <a:latin typeface="+mn-lt"/>
            </a:endParaRPr>
          </a:p>
        </p:txBody>
      </p:sp>
      <p:sp>
        <p:nvSpPr>
          <p:cNvPr id="3" name="Content Placeholder 2"/>
          <p:cNvSpPr>
            <a:spLocks noGrp="1"/>
          </p:cNvSpPr>
          <p:nvPr>
            <p:ph idx="1"/>
          </p:nvPr>
        </p:nvSpPr>
        <p:spPr/>
        <p:txBody>
          <a:bodyPr>
            <a:normAutofit lnSpcReduction="10000"/>
          </a:bodyPr>
          <a:lstStyle/>
          <a:p>
            <a:r>
              <a:rPr lang="en-GB" sz="2000" dirty="0">
                <a:latin typeface="Cambria" pitchFamily="18" charset="0"/>
                <a:ea typeface="Cambria" pitchFamily="18" charset="0"/>
              </a:rPr>
              <a:t>D</a:t>
            </a:r>
            <a:r>
              <a:rPr lang="en-GB" sz="2000" dirty="0" smtClean="0">
                <a:latin typeface="Cambria" pitchFamily="18" charset="0"/>
                <a:ea typeface="Cambria" pitchFamily="18" charset="0"/>
              </a:rPr>
              <a:t>ynamic tests conducted by researchers in Peru have demonstrated that a good solution for existing adobe houses  is an external reinforcement consisting of wide strips of wire mesh (1mm wires spaced at ¾ inches) nailed with metallic bottle caps against the adobe</a:t>
            </a:r>
            <a:r>
              <a:rPr lang="en-GB" sz="2000" b="1" dirty="0" smtClean="0">
                <a:latin typeface="Cambria" pitchFamily="18" charset="0"/>
                <a:ea typeface="Cambria" pitchFamily="18" charset="0"/>
              </a:rPr>
              <a:t> </a:t>
            </a:r>
            <a:r>
              <a:rPr lang="en-GB" sz="2000" dirty="0" smtClean="0">
                <a:latin typeface="Cambria" pitchFamily="18" charset="0"/>
                <a:ea typeface="Cambria" pitchFamily="18" charset="0"/>
              </a:rPr>
              <a:t>wall.</a:t>
            </a:r>
          </a:p>
          <a:p>
            <a:r>
              <a:rPr lang="en-GB" sz="2000" dirty="0" smtClean="0">
                <a:latin typeface="Cambria" pitchFamily="18" charset="0"/>
                <a:ea typeface="Cambria" pitchFamily="18" charset="0"/>
              </a:rPr>
              <a:t>The mesh is placed in horizontal and vertical strips simulating beams and columns. It is then covered with cement and sand mortar.</a:t>
            </a:r>
          </a:p>
          <a:p>
            <a:r>
              <a:rPr lang="en-GB" sz="2000" dirty="0" smtClean="0">
                <a:latin typeface="Cambria" pitchFamily="18" charset="0"/>
                <a:ea typeface="Cambria" pitchFamily="18" charset="0"/>
              </a:rPr>
              <a:t>During 2001 earthquake in the south of Peru, several houses reinforced with this technique didn’t suffer any damage but similar unreinforced houses suffered significant damages.</a:t>
            </a:r>
          </a:p>
          <a:p>
            <a:r>
              <a:rPr lang="en-GB" sz="2000" dirty="0" smtClean="0">
                <a:latin typeface="Cambria" pitchFamily="18" charset="0"/>
                <a:ea typeface="Cambria" pitchFamily="18" charset="0"/>
              </a:rPr>
              <a:t>The Getty Conservation Institute carried out a project to develop technical procedures to prevent the structural instability of historic adobe buildings during earthquake with minimal intervention to their original fabric.</a:t>
            </a:r>
          </a:p>
          <a:p>
            <a:endParaRPr lang="en-GB" sz="2000" dirty="0" smtClean="0">
              <a:latin typeface="Cambria" pitchFamily="18" charset="0"/>
              <a:ea typeface="Cambria" pitchFamily="18" charset="0"/>
            </a:endParaRPr>
          </a:p>
          <a:p>
            <a:pPr>
              <a:buNone/>
            </a:pPr>
            <a:endParaRPr lang="en-US" sz="2000" dirty="0">
              <a:latin typeface="Cambria" pitchFamily="18" charset="0"/>
              <a:ea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600" dirty="0" smtClean="0">
                <a:latin typeface="+mn-lt"/>
              </a:rPr>
              <a:t>Seismic Strengthening of Existing ADOBE Houses</a:t>
            </a:r>
            <a:endParaRPr lang="en-US" sz="2600" dirty="0">
              <a:latin typeface="+mn-lt"/>
            </a:endParaRPr>
          </a:p>
        </p:txBody>
      </p:sp>
      <p:sp>
        <p:nvSpPr>
          <p:cNvPr id="3" name="Content Placeholder 2"/>
          <p:cNvSpPr>
            <a:spLocks noGrp="1"/>
          </p:cNvSpPr>
          <p:nvPr>
            <p:ph idx="1"/>
          </p:nvPr>
        </p:nvSpPr>
        <p:spPr/>
        <p:txBody>
          <a:bodyPr>
            <a:normAutofit/>
          </a:bodyPr>
          <a:lstStyle/>
          <a:p>
            <a:r>
              <a:rPr lang="en-GB" sz="2000" dirty="0" smtClean="0">
                <a:latin typeface="Cambria" pitchFamily="18" charset="0"/>
                <a:ea typeface="Cambria" pitchFamily="18" charset="0"/>
              </a:rPr>
              <a:t>Nine small-scale and two large-scale model buildings were subjected to shaking table tests for comparing different reinforcement systems.</a:t>
            </a:r>
          </a:p>
          <a:p>
            <a:r>
              <a:rPr lang="en-US" sz="2000" dirty="0" smtClean="0">
                <a:latin typeface="Cambria" pitchFamily="18" charset="0"/>
                <a:ea typeface="Cambria" pitchFamily="18" charset="0"/>
              </a:rPr>
              <a:t>An effective retrofit system was developed, consisting of straps made of woven nylon placed horizontally or vertically, forming loops around the entire building or around individual walls. Nylon cross-ties were added to hold these straps. </a:t>
            </a:r>
          </a:p>
          <a:p>
            <a:r>
              <a:rPr lang="en-US" sz="2000" dirty="0" smtClean="0">
                <a:latin typeface="Cambria" pitchFamily="18" charset="0"/>
                <a:ea typeface="Cambria" pitchFamily="18" charset="0"/>
              </a:rPr>
              <a:t>Vertical steel rods drilled directly into the adobe walls were effective in delaying and limiting both the in-plane and out-of-plane wall damage. </a:t>
            </a:r>
            <a:endParaRPr lang="en-US" sz="2000" dirty="0">
              <a:latin typeface="Cambria" pitchFamily="18" charset="0"/>
              <a:ea typeface="Cambria" pitchFamily="18" charset="0"/>
            </a:endParaRPr>
          </a:p>
        </p:txBody>
      </p:sp>
      <p:pic>
        <p:nvPicPr>
          <p:cNvPr id="4" name="Picture 2"/>
          <p:cNvPicPr>
            <a:picLocks noChangeAspect="1" noChangeArrowheads="1"/>
          </p:cNvPicPr>
          <p:nvPr/>
        </p:nvPicPr>
        <p:blipFill>
          <a:blip r:embed="rId2"/>
          <a:srcRect/>
          <a:stretch>
            <a:fillRect/>
          </a:stretch>
        </p:blipFill>
        <p:spPr bwMode="auto">
          <a:xfrm>
            <a:off x="1285852" y="4357694"/>
            <a:ext cx="2143140" cy="1944381"/>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5214942" y="4357694"/>
            <a:ext cx="2051431" cy="1785950"/>
          </a:xfrm>
          <a:prstGeom prst="rect">
            <a:avLst/>
          </a:prstGeom>
          <a:noFill/>
          <a:ln w="9525">
            <a:noFill/>
            <a:miter lim="800000"/>
            <a:headEnd/>
            <a:tailEnd/>
          </a:ln>
          <a:effectLst/>
        </p:spPr>
      </p:pic>
      <p:sp>
        <p:nvSpPr>
          <p:cNvPr id="6" name="Rectangle 5"/>
          <p:cNvSpPr/>
          <p:nvPr/>
        </p:nvSpPr>
        <p:spPr>
          <a:xfrm>
            <a:off x="1000100" y="6357958"/>
            <a:ext cx="2611805" cy="369332"/>
          </a:xfrm>
          <a:prstGeom prst="rect">
            <a:avLst/>
          </a:prstGeom>
        </p:spPr>
        <p:txBody>
          <a:bodyPr wrap="none">
            <a:spAutoFit/>
          </a:bodyPr>
          <a:lstStyle/>
          <a:p>
            <a:r>
              <a:rPr lang="en-GB" dirty="0" smtClean="0">
                <a:ea typeface="Cambria" pitchFamily="18" charset="0"/>
              </a:rPr>
              <a:t>Fig:</a:t>
            </a:r>
            <a:r>
              <a:rPr lang="en-US" dirty="0" smtClean="0">
                <a:ea typeface="Cambria" pitchFamily="18" charset="0"/>
              </a:rPr>
              <a:t> Nailing the wire mesh</a:t>
            </a:r>
            <a:endParaRPr lang="en-US" dirty="0">
              <a:ea typeface="Cambria" pitchFamily="18" charset="0"/>
            </a:endParaRPr>
          </a:p>
        </p:txBody>
      </p:sp>
      <p:sp>
        <p:nvSpPr>
          <p:cNvPr id="7" name="TextBox 6"/>
          <p:cNvSpPr txBox="1"/>
          <p:nvPr/>
        </p:nvSpPr>
        <p:spPr>
          <a:xfrm>
            <a:off x="4071934" y="6286520"/>
            <a:ext cx="5214974" cy="400110"/>
          </a:xfrm>
          <a:prstGeom prst="rect">
            <a:avLst/>
          </a:prstGeom>
          <a:noFill/>
        </p:spPr>
        <p:txBody>
          <a:bodyPr wrap="square" rtlCol="0">
            <a:spAutoFit/>
          </a:bodyPr>
          <a:lstStyle/>
          <a:p>
            <a:r>
              <a:rPr lang="en-GB" sz="2000" dirty="0" smtClean="0"/>
              <a:t>Fig: </a:t>
            </a:r>
            <a:r>
              <a:rPr lang="en-US" sz="2000" dirty="0" smtClean="0"/>
              <a:t>Layout of the wire mesh reinforcement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522</Words>
  <Application>Microsoft Office PowerPoint</Application>
  <PresentationFormat>On-screen Show (4:3)</PresentationFormat>
  <Paragraphs>35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Improving Seismic Resistance of ADOBE Construction</vt:lpstr>
      <vt:lpstr> Improving Seismic Resistance of ADOBE Construction (Cont.)</vt:lpstr>
      <vt:lpstr>Improving Seismic Resistance of ADOBE Construction (Cont.)</vt:lpstr>
      <vt:lpstr>Improving Seismic Resistance of ADOBE Construction (Cont.)</vt:lpstr>
      <vt:lpstr>Seismic Strengthening of Existing ADOBE Houses</vt:lpstr>
      <vt:lpstr>Seismic Strengthening of Existing ADOBE Houses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Headings</dc:title>
  <dc:creator>Dell</dc:creator>
  <cp:lastModifiedBy>Dell</cp:lastModifiedBy>
  <cp:revision>16</cp:revision>
  <dcterms:created xsi:type="dcterms:W3CDTF">2020-11-21T03:54:14Z</dcterms:created>
  <dcterms:modified xsi:type="dcterms:W3CDTF">2020-11-21T06:29:34Z</dcterms:modified>
</cp:coreProperties>
</file>