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1" r:id="rId3"/>
    <p:sldId id="262" r:id="rId4"/>
    <p:sldId id="263" r:id="rId5"/>
    <p:sldId id="264" r:id="rId6"/>
    <p:sldId id="257" r:id="rId7"/>
    <p:sldId id="258" r:id="rId8"/>
    <p:sldId id="259" r:id="rId9"/>
    <p:sldId id="260" r:id="rId10"/>
    <p:sldId id="261" r:id="rId11"/>
    <p:sldId id="265" r:id="rId12"/>
    <p:sldId id="269" r:id="rId13"/>
    <p:sldId id="267" r:id="rId14"/>
    <p:sldId id="268" r:id="rId15"/>
    <p:sldId id="27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8A615043-CC38-4683-8654-10CFA06D9C80}" type="datetimeFigureOut">
              <a:rPr lang="en-US" smtClean="0"/>
              <a:t>1/4/2021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8A10E5AE-EE15-41B1-B849-566B66F16F2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A615043-CC38-4683-8654-10CFA06D9C80}" type="datetimeFigureOut">
              <a:rPr lang="en-US" smtClean="0"/>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10E5AE-EE15-41B1-B849-566B66F16F2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A615043-CC38-4683-8654-10CFA06D9C80}" type="datetimeFigureOut">
              <a:rPr lang="en-US" smtClean="0"/>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10E5AE-EE15-41B1-B849-566B66F16F2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8A615043-CC38-4683-8654-10CFA06D9C80}" type="datetimeFigureOut">
              <a:rPr lang="en-US" smtClean="0"/>
              <a:t>1/4/2021</a:t>
            </a:fld>
            <a:endParaRPr lang="en-US"/>
          </a:p>
        </p:txBody>
      </p:sp>
      <p:sp>
        <p:nvSpPr>
          <p:cNvPr id="9" name="Slide Number Placeholder 8"/>
          <p:cNvSpPr>
            <a:spLocks noGrp="1"/>
          </p:cNvSpPr>
          <p:nvPr>
            <p:ph type="sldNum" sz="quarter" idx="15"/>
          </p:nvPr>
        </p:nvSpPr>
        <p:spPr/>
        <p:txBody>
          <a:bodyPr rtlCol="0"/>
          <a:lstStyle/>
          <a:p>
            <a:fld id="{8A10E5AE-EE15-41B1-B849-566B66F16F26}"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8A615043-CC38-4683-8654-10CFA06D9C80}" type="datetimeFigureOut">
              <a:rPr lang="en-US" smtClean="0"/>
              <a:t>1/4/2021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8A10E5AE-EE15-41B1-B849-566B66F16F2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A615043-CC38-4683-8654-10CFA06D9C80}" type="datetimeFigureOut">
              <a:rPr lang="en-US" smtClean="0"/>
              <a:t>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10E5AE-EE15-41B1-B849-566B66F16F26}"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A615043-CC38-4683-8654-10CFA06D9C80}" type="datetimeFigureOut">
              <a:rPr lang="en-US" smtClean="0"/>
              <a:t>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10E5AE-EE15-41B1-B849-566B66F16F26}"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8A615043-CC38-4683-8654-10CFA06D9C80}" type="datetimeFigureOut">
              <a:rPr lang="en-US" smtClean="0"/>
              <a:t>1/4/2021</a:t>
            </a:fld>
            <a:endParaRPr lang="en-US"/>
          </a:p>
        </p:txBody>
      </p:sp>
      <p:sp>
        <p:nvSpPr>
          <p:cNvPr id="7" name="Slide Number Placeholder 6"/>
          <p:cNvSpPr>
            <a:spLocks noGrp="1"/>
          </p:cNvSpPr>
          <p:nvPr>
            <p:ph type="sldNum" sz="quarter" idx="11"/>
          </p:nvPr>
        </p:nvSpPr>
        <p:spPr/>
        <p:txBody>
          <a:bodyPr rtlCol="0"/>
          <a:lstStyle/>
          <a:p>
            <a:fld id="{8A10E5AE-EE15-41B1-B849-566B66F16F26}"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615043-CC38-4683-8654-10CFA06D9C80}" type="datetimeFigureOut">
              <a:rPr lang="en-US" smtClean="0"/>
              <a:t>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10E5AE-EE15-41B1-B849-566B66F16F2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8A615043-CC38-4683-8654-10CFA06D9C80}" type="datetimeFigureOut">
              <a:rPr lang="en-US" smtClean="0"/>
              <a:t>1/4/2021</a:t>
            </a:fld>
            <a:endParaRPr lang="en-US"/>
          </a:p>
        </p:txBody>
      </p:sp>
      <p:sp>
        <p:nvSpPr>
          <p:cNvPr id="22" name="Slide Number Placeholder 21"/>
          <p:cNvSpPr>
            <a:spLocks noGrp="1"/>
          </p:cNvSpPr>
          <p:nvPr>
            <p:ph type="sldNum" sz="quarter" idx="15"/>
          </p:nvPr>
        </p:nvSpPr>
        <p:spPr/>
        <p:txBody>
          <a:bodyPr rtlCol="0"/>
          <a:lstStyle/>
          <a:p>
            <a:fld id="{8A10E5AE-EE15-41B1-B849-566B66F16F26}"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8A615043-CC38-4683-8654-10CFA06D9C80}" type="datetimeFigureOut">
              <a:rPr lang="en-US" smtClean="0"/>
              <a:t>1/4/2021</a:t>
            </a:fld>
            <a:endParaRPr lang="en-US"/>
          </a:p>
        </p:txBody>
      </p:sp>
      <p:sp>
        <p:nvSpPr>
          <p:cNvPr id="18" name="Slide Number Placeholder 17"/>
          <p:cNvSpPr>
            <a:spLocks noGrp="1"/>
          </p:cNvSpPr>
          <p:nvPr>
            <p:ph type="sldNum" sz="quarter" idx="11"/>
          </p:nvPr>
        </p:nvSpPr>
        <p:spPr/>
        <p:txBody>
          <a:bodyPr rtlCol="0"/>
          <a:lstStyle/>
          <a:p>
            <a:fld id="{8A10E5AE-EE15-41B1-B849-566B66F16F26}"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A615043-CC38-4683-8654-10CFA06D9C80}" type="datetimeFigureOut">
              <a:rPr lang="en-US" smtClean="0"/>
              <a:t>1/4/2021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8A10E5AE-EE15-41B1-B849-566B66F16F2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freyssinet-india.com/projects-post-tensioning-ground-anchors-parbati-hydroelectric" TargetMode="External"/><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3124200"/>
            <a:ext cx="6357966" cy="1894362"/>
          </a:xfrm>
        </p:spPr>
        <p:txBody>
          <a:bodyPr>
            <a:normAutofit/>
          </a:bodyPr>
          <a:lstStyle/>
          <a:p>
            <a:r>
              <a:rPr lang="en-GB" sz="3100" dirty="0" smtClean="0"/>
              <a:t>Design of Ground Anchors</a:t>
            </a:r>
            <a:r>
              <a:rPr lang="en-US" sz="2200" dirty="0" smtClean="0"/>
              <a:t> GROUP INTERNSHIP PROJECT</a:t>
            </a:r>
            <a:br>
              <a:rPr lang="en-US" sz="2200" dirty="0" smtClean="0"/>
            </a:br>
            <a:r>
              <a:rPr lang="en-US" sz="2200" dirty="0" smtClean="0"/>
              <a:t>Guided by</a:t>
            </a:r>
            <a:br>
              <a:rPr lang="en-US" sz="2200" dirty="0" smtClean="0"/>
            </a:br>
            <a:r>
              <a:rPr lang="en-US" sz="2000" b="1" dirty="0" smtClean="0"/>
              <a:t>Dr. S. </a:t>
            </a:r>
            <a:r>
              <a:rPr lang="en-US" sz="2000" b="1" dirty="0" err="1" smtClean="0"/>
              <a:t>Jayalekshmi</a:t>
            </a:r>
            <a:endParaRPr lang="en-US" sz="2200" b="1" dirty="0"/>
          </a:p>
        </p:txBody>
      </p:sp>
      <p:sp>
        <p:nvSpPr>
          <p:cNvPr id="3" name="Subtitle 2"/>
          <p:cNvSpPr>
            <a:spLocks noGrp="1"/>
          </p:cNvSpPr>
          <p:nvPr>
            <p:ph type="subTitle" idx="1"/>
          </p:nvPr>
        </p:nvSpPr>
        <p:spPr/>
        <p:txBody>
          <a:bodyPr>
            <a:normAutofit/>
          </a:bodyPr>
          <a:lstStyle/>
          <a:p>
            <a:r>
              <a:rPr lang="en-US" dirty="0" err="1" smtClean="0"/>
              <a:t>Divya</a:t>
            </a:r>
            <a:r>
              <a:rPr lang="en-US" dirty="0" smtClean="0"/>
              <a:t> </a:t>
            </a:r>
            <a:r>
              <a:rPr lang="en-US" dirty="0" err="1" smtClean="0"/>
              <a:t>Prabha</a:t>
            </a:r>
            <a:r>
              <a:rPr lang="en-US" dirty="0" smtClean="0"/>
              <a:t> </a:t>
            </a:r>
            <a:r>
              <a:rPr lang="en-US" dirty="0" err="1" smtClean="0"/>
              <a:t>Velayutham</a:t>
            </a:r>
            <a:r>
              <a:rPr lang="en-US" dirty="0" smtClean="0"/>
              <a:t> (103117034) </a:t>
            </a:r>
          </a:p>
          <a:p>
            <a:r>
              <a:rPr lang="en-US" dirty="0" err="1" smtClean="0"/>
              <a:t>Gollapalli</a:t>
            </a:r>
            <a:r>
              <a:rPr lang="en-US" dirty="0" smtClean="0"/>
              <a:t> </a:t>
            </a:r>
            <a:r>
              <a:rPr lang="en-US" dirty="0" err="1" smtClean="0"/>
              <a:t>Roopa</a:t>
            </a:r>
            <a:r>
              <a:rPr lang="en-US" dirty="0" smtClean="0"/>
              <a:t> (103117040) </a:t>
            </a:r>
          </a:p>
          <a:p>
            <a:r>
              <a:rPr lang="en-US" dirty="0" err="1" smtClean="0"/>
              <a:t>Sarishma</a:t>
            </a:r>
            <a:r>
              <a:rPr lang="en-US" dirty="0" smtClean="0"/>
              <a:t> </a:t>
            </a:r>
            <a:r>
              <a:rPr lang="en-US" dirty="0" err="1" smtClean="0"/>
              <a:t>Bhandari</a:t>
            </a:r>
            <a:r>
              <a:rPr lang="en-US" dirty="0" smtClean="0"/>
              <a:t> (103117086)</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dirty="0" smtClean="0"/>
              <a:t>Cont. DESIGN OF GROUND ANCHORS</a:t>
            </a:r>
            <a:endParaRPr lang="en-US" dirty="0"/>
          </a:p>
        </p:txBody>
      </p:sp>
      <p:sp>
        <p:nvSpPr>
          <p:cNvPr id="3" name="Content Placeholder 2"/>
          <p:cNvSpPr>
            <a:spLocks noGrp="1"/>
          </p:cNvSpPr>
          <p:nvPr>
            <p:ph sz="quarter" idx="1"/>
          </p:nvPr>
        </p:nvSpPr>
        <p:spPr/>
        <p:txBody>
          <a:bodyPr>
            <a:normAutofit/>
          </a:bodyPr>
          <a:lstStyle/>
          <a:p>
            <a:pPr>
              <a:buNone/>
            </a:pPr>
            <a:r>
              <a:rPr lang="en-GB" sz="1800" dirty="0" smtClean="0"/>
              <a:t>STEP 5: Space Requirement of Ground Anchors</a:t>
            </a:r>
          </a:p>
          <a:p>
            <a:r>
              <a:rPr lang="en-US" sz="1800" dirty="0" smtClean="0"/>
              <a:t>Typical horizontal spacing for soldier beams is 1.5 m to 3 m for driven soldier beams and up to 3 m for drilled-in soldier beams. </a:t>
            </a:r>
          </a:p>
          <a:p>
            <a:endParaRPr lang="en-US" sz="1800" dirty="0" smtClean="0"/>
          </a:p>
          <a:p>
            <a:pPr>
              <a:buNone/>
            </a:pPr>
            <a:r>
              <a:rPr lang="en-GB" sz="1800" dirty="0" smtClean="0"/>
              <a:t>STEP 6: Selection of </a:t>
            </a:r>
            <a:r>
              <a:rPr lang="en-GB" sz="1800" dirty="0" err="1" smtClean="0"/>
              <a:t>Prestressing</a:t>
            </a:r>
            <a:r>
              <a:rPr lang="en-GB" sz="1800" dirty="0" smtClean="0"/>
              <a:t> Steel element</a:t>
            </a:r>
          </a:p>
          <a:p>
            <a:r>
              <a:rPr lang="en-US" sz="1800" dirty="0" smtClean="0"/>
              <a:t>The </a:t>
            </a:r>
            <a:r>
              <a:rPr lang="en-US" sz="1800" dirty="0"/>
              <a:t>design load shall not exceed 60 percent of the specified minimum tensile strength (SMTS) of the prestressing steel. </a:t>
            </a:r>
            <a:r>
              <a:rPr lang="en-GB" sz="1800" dirty="0" smtClean="0"/>
              <a:t>  </a:t>
            </a:r>
          </a:p>
          <a:p>
            <a:r>
              <a:rPr lang="en-US" sz="1800" dirty="0"/>
              <a:t>Dimensions and strengths of bars and strands commonly used in the U.S. for </a:t>
            </a:r>
            <a:r>
              <a:rPr lang="en-US" sz="1800" dirty="0" smtClean="0"/>
              <a:t>highway applications </a:t>
            </a:r>
            <a:r>
              <a:rPr lang="en-US" sz="1800" dirty="0"/>
              <a:t>are provided in Table </a:t>
            </a:r>
            <a:r>
              <a:rPr lang="en-US" sz="1800" dirty="0" smtClean="0"/>
              <a:t>of page </a:t>
            </a:r>
            <a:r>
              <a:rPr lang="en-US" sz="1800" dirty="0"/>
              <a:t>number 77 of Geotechnical Engineering Circular No. 4 published by U.S Department of Transportation, Federal Highway Administration (FHWA).</a:t>
            </a:r>
          </a:p>
          <a:p>
            <a:pPr>
              <a:buNone/>
            </a:pP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dirty="0" smtClean="0"/>
              <a:t>PROTECTION OF GROUND ANCHORS</a:t>
            </a:r>
            <a:endParaRPr lang="en-US" dirty="0"/>
          </a:p>
        </p:txBody>
      </p:sp>
      <p:sp>
        <p:nvSpPr>
          <p:cNvPr id="3" name="Content Placeholder 2"/>
          <p:cNvSpPr>
            <a:spLocks noGrp="1"/>
          </p:cNvSpPr>
          <p:nvPr>
            <p:ph sz="quarter" idx="1"/>
          </p:nvPr>
        </p:nvSpPr>
        <p:spPr/>
        <p:txBody>
          <a:bodyPr>
            <a:noAutofit/>
          </a:bodyPr>
          <a:lstStyle/>
          <a:p>
            <a:pPr>
              <a:spcAft>
                <a:spcPts val="0"/>
              </a:spcAft>
            </a:pPr>
            <a:r>
              <a:rPr lang="en-US" sz="1800" dirty="0" smtClean="0">
                <a:effectLst/>
                <a:ea typeface="Malgun Gothic" panose="020B0503020000020004" pitchFamily="34" charset="-127"/>
                <a:cs typeface="Calibri" panose="020F0502020204030204" pitchFamily="34" charset="0"/>
              </a:rPr>
              <a:t>After designing ground anchors, adequate steps for ensuring durability of ground anchor against corrosion are necessary.</a:t>
            </a:r>
            <a:endParaRPr lang="en-US" sz="1800" dirty="0" smtClean="0">
              <a:effectLst/>
            </a:endParaRPr>
          </a:p>
          <a:p>
            <a:pPr>
              <a:spcAft>
                <a:spcPts val="0"/>
              </a:spcAft>
            </a:pPr>
            <a:r>
              <a:rPr lang="en-US" sz="1800" dirty="0" smtClean="0">
                <a:effectLst/>
                <a:ea typeface="Malgun Gothic" panose="020B0503020000020004" pitchFamily="34" charset="-127"/>
                <a:cs typeface="Calibri" panose="020F0502020204030204" pitchFamily="34" charset="0"/>
              </a:rPr>
              <a:t>The design of corrosion protection systems is performed to protect the steel components of the ground anchor that include the anchor head, bearing plate, trumpet, prestressing steel and couplers. </a:t>
            </a:r>
          </a:p>
          <a:p>
            <a:pPr>
              <a:spcAft>
                <a:spcPts val="0"/>
              </a:spcAft>
            </a:pPr>
            <a:r>
              <a:rPr lang="en-US" sz="1800" dirty="0" smtClean="0">
                <a:effectLst/>
                <a:ea typeface="Malgun Gothic" panose="020B0503020000020004" pitchFamily="34" charset="-127"/>
                <a:cs typeface="Calibri" panose="020F0502020204030204" pitchFamily="34" charset="0"/>
              </a:rPr>
              <a:t>Components of the corrosion protection system include,</a:t>
            </a:r>
            <a:endParaRPr lang="en-US" sz="1800" dirty="0" smtClean="0">
              <a:effectLst/>
            </a:endParaRPr>
          </a:p>
          <a:p>
            <a:pPr>
              <a:spcAft>
                <a:spcPts val="1000"/>
              </a:spcAft>
              <a:buFont typeface="+mj-lt"/>
              <a:buAutoNum type="arabicPeriod"/>
            </a:pPr>
            <a:r>
              <a:rPr lang="en-US" sz="1800" dirty="0" smtClean="0">
                <a:effectLst/>
                <a:ea typeface="Malgun Gothic" panose="020B0503020000020004" pitchFamily="34" charset="-127"/>
                <a:cs typeface="Calibri" panose="020F0502020204030204" pitchFamily="34" charset="0"/>
              </a:rPr>
              <a:t>For the anchorage, a cover or concrete embedment, a trumpet, and corrosion inhibiting compounds or grout.</a:t>
            </a:r>
            <a:endParaRPr lang="en-US" sz="1800" dirty="0">
              <a:ea typeface="Malgun Gothic" panose="020B0503020000020004" pitchFamily="34" charset="-127"/>
              <a:cs typeface="Calibri" panose="020F0502020204030204" pitchFamily="34" charset="0"/>
            </a:endParaRPr>
          </a:p>
          <a:p>
            <a:pPr>
              <a:spcAft>
                <a:spcPts val="1000"/>
              </a:spcAft>
              <a:buFont typeface="+mj-lt"/>
              <a:buAutoNum type="arabicPeriod"/>
            </a:pPr>
            <a:r>
              <a:rPr lang="en-US" sz="1800" dirty="0" smtClean="0">
                <a:effectLst/>
                <a:ea typeface="Malgun Gothic" panose="020B0503020000020004" pitchFamily="34" charset="-127"/>
                <a:cs typeface="Calibri" panose="020F0502020204030204" pitchFamily="34" charset="0"/>
              </a:rPr>
              <a:t>For the unbonded length, grout and a sheath filled with a corrosion inhibiting compound or grout.</a:t>
            </a:r>
          </a:p>
          <a:p>
            <a:pPr>
              <a:spcAft>
                <a:spcPts val="1000"/>
              </a:spcAft>
              <a:buFont typeface="+mj-lt"/>
              <a:buAutoNum type="arabicPeriod"/>
            </a:pPr>
            <a:r>
              <a:rPr lang="en-US" sz="1800" dirty="0" smtClean="0">
                <a:ea typeface="Malgun Gothic" panose="020B0503020000020004" pitchFamily="34" charset="-127"/>
                <a:cs typeface="Calibri" panose="020F0502020204030204" pitchFamily="34" charset="0"/>
              </a:rPr>
              <a:t>F</a:t>
            </a:r>
            <a:r>
              <a:rPr lang="en-US" sz="1800" dirty="0" smtClean="0">
                <a:effectLst/>
                <a:ea typeface="Malgun Gothic" panose="020B0503020000020004" pitchFamily="34" charset="-127"/>
                <a:cs typeface="Calibri" panose="020F0502020204030204" pitchFamily="34" charset="0"/>
              </a:rPr>
              <a:t>or bond length, grout and encapsulations with centralizers or epoxy coatings.</a:t>
            </a: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GB" dirty="0" smtClean="0"/>
              <a:t>Cont. PROTECTION OF GROUND ANCHORS</a:t>
            </a:r>
            <a:endParaRPr lang="en-US" dirty="0"/>
          </a:p>
        </p:txBody>
      </p:sp>
      <p:pic>
        <p:nvPicPr>
          <p:cNvPr id="4" name="image22.jpeg" descr="Diagram, engineering drawing  Description automatically generated"/>
          <p:cNvPicPr>
            <a:picLocks noGrp="1"/>
          </p:cNvPicPr>
          <p:nvPr>
            <p:ph sz="quarter" idx="1"/>
          </p:nvPr>
        </p:nvPicPr>
        <p:blipFill>
          <a:blip r:embed="rId2" cstate="print"/>
          <a:stretch>
            <a:fillRect/>
          </a:stretch>
        </p:blipFill>
        <p:spPr>
          <a:xfrm>
            <a:off x="762000" y="1500174"/>
            <a:ext cx="7620000" cy="3810000"/>
          </a:xfrm>
          <a:prstGeom prst="rect">
            <a:avLst/>
          </a:prstGeom>
        </p:spPr>
      </p:pic>
      <p:sp>
        <p:nvSpPr>
          <p:cNvPr id="5" name="Rectangle 4"/>
          <p:cNvSpPr/>
          <p:nvPr/>
        </p:nvSpPr>
        <p:spPr>
          <a:xfrm>
            <a:off x="2428860" y="5857892"/>
            <a:ext cx="4572000" cy="646331"/>
          </a:xfrm>
          <a:prstGeom prst="rect">
            <a:avLst/>
          </a:prstGeom>
        </p:spPr>
        <p:txBody>
          <a:bodyPr>
            <a:spAutoFit/>
          </a:bodyPr>
          <a:lstStyle/>
          <a:p>
            <a:pPr algn="ctr"/>
            <a:r>
              <a:rPr lang="en-US" dirty="0"/>
              <a:t>Figure 6</a:t>
            </a:r>
            <a:r>
              <a:rPr lang="en-US" dirty="0" smtClean="0"/>
              <a:t>- </a:t>
            </a:r>
            <a:r>
              <a:rPr lang="en-US" dirty="0"/>
              <a:t>Corrosion protection of Bar Tendon Source: FHWA-IF-99-015</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GROUND ANCHORS IN INDIA</a:t>
            </a:r>
            <a:endParaRPr lang="en-US" dirty="0"/>
          </a:p>
        </p:txBody>
      </p:sp>
      <p:sp>
        <p:nvSpPr>
          <p:cNvPr id="3" name="Content Placeholder 2"/>
          <p:cNvSpPr>
            <a:spLocks noGrp="1"/>
          </p:cNvSpPr>
          <p:nvPr>
            <p:ph sz="quarter" idx="1"/>
          </p:nvPr>
        </p:nvSpPr>
        <p:spPr/>
        <p:txBody>
          <a:bodyPr>
            <a:normAutofit/>
          </a:bodyPr>
          <a:lstStyle/>
          <a:p>
            <a:pPr algn="just">
              <a:spcAft>
                <a:spcPts val="0"/>
              </a:spcAft>
            </a:pPr>
            <a:r>
              <a:rPr lang="en-US" sz="1800" dirty="0" smtClean="0">
                <a:effectLst/>
              </a:rPr>
              <a:t>Though there are not enough guidelines provided for Design of Ground Anchors in IS code, its use has been gaining popularity. Some of the companies that provide anchoring projects in India are;</a:t>
            </a:r>
          </a:p>
          <a:p>
            <a:pPr lvl="0">
              <a:spcAft>
                <a:spcPts val="1000"/>
              </a:spcAft>
              <a:buFont typeface="Times New Roman" panose="02020603050405020304" pitchFamily="18" charset="0"/>
              <a:buAutoNum type="arabicParenR"/>
            </a:pPr>
            <a:r>
              <a:rPr lang="en-US" sz="1800" dirty="0" smtClean="0">
                <a:effectLst/>
              </a:rPr>
              <a:t>Keller</a:t>
            </a:r>
          </a:p>
          <a:p>
            <a:pPr lvl="0">
              <a:spcAft>
                <a:spcPts val="1000"/>
              </a:spcAft>
              <a:buFont typeface="Times New Roman" panose="02020603050405020304" pitchFamily="18" charset="0"/>
              <a:buAutoNum type="arabicParenR"/>
            </a:pPr>
            <a:r>
              <a:rPr lang="en-US" sz="1800" dirty="0" smtClean="0">
                <a:effectLst/>
              </a:rPr>
              <a:t>KGN </a:t>
            </a:r>
            <a:r>
              <a:rPr lang="en-US" sz="1800" dirty="0" err="1" smtClean="0">
                <a:effectLst/>
              </a:rPr>
              <a:t>Prestress</a:t>
            </a:r>
            <a:endParaRPr lang="en-US" sz="1800" dirty="0" smtClean="0">
              <a:effectLst/>
            </a:endParaRPr>
          </a:p>
          <a:p>
            <a:pPr lvl="0">
              <a:spcAft>
                <a:spcPts val="1000"/>
              </a:spcAft>
              <a:buFont typeface="Times New Roman" panose="02020603050405020304" pitchFamily="18" charset="0"/>
              <a:buAutoNum type="arabicParenR"/>
            </a:pPr>
            <a:r>
              <a:rPr lang="en-US" sz="1800" dirty="0" err="1" smtClean="0">
                <a:effectLst/>
              </a:rPr>
              <a:t>Sanfield</a:t>
            </a:r>
            <a:r>
              <a:rPr lang="en-US" sz="1800" dirty="0" smtClean="0">
                <a:effectLst/>
              </a:rPr>
              <a:t> India Ltd.</a:t>
            </a:r>
          </a:p>
          <a:p>
            <a:pPr lvl="0">
              <a:spcAft>
                <a:spcPts val="1000"/>
              </a:spcAft>
              <a:buFont typeface="Times New Roman" panose="02020603050405020304" pitchFamily="18" charset="0"/>
              <a:buAutoNum type="arabicParenR"/>
            </a:pPr>
            <a:r>
              <a:rPr lang="en-US" sz="1800" dirty="0" smtClean="0">
                <a:effectLst/>
              </a:rPr>
              <a:t>FPCC Ltd.</a:t>
            </a:r>
          </a:p>
          <a:p>
            <a:r>
              <a:rPr lang="en-US" sz="1800" dirty="0" smtClean="0"/>
              <a:t>FPPC Ltd. </a:t>
            </a:r>
            <a:r>
              <a:rPr lang="en-US" sz="1800" dirty="0"/>
              <a:t>u</a:t>
            </a:r>
            <a:r>
              <a:rPr lang="en-US" sz="1800" dirty="0" smtClean="0"/>
              <a:t>sed Ground Anchors in </a:t>
            </a:r>
            <a:r>
              <a:rPr lang="en-US" sz="1800" b="1" dirty="0" err="1" smtClean="0"/>
              <a:t>Parbati</a:t>
            </a:r>
            <a:r>
              <a:rPr lang="en-US" sz="1800" b="1" dirty="0" smtClean="0"/>
              <a:t> </a:t>
            </a:r>
            <a:r>
              <a:rPr lang="en-US" sz="1800" b="1" dirty="0"/>
              <a:t>Hydroelectric Project</a:t>
            </a:r>
            <a:r>
              <a:rPr lang="en-US" sz="1800" dirty="0"/>
              <a:t>, Himachal Pradesh located in the hilly terrain of </a:t>
            </a:r>
            <a:r>
              <a:rPr lang="en-US" sz="1800" dirty="0" err="1" smtClean="0"/>
              <a:t>Kullu</a:t>
            </a:r>
            <a:r>
              <a:rPr lang="en-US" sz="1800" dirty="0" smtClean="0"/>
              <a:t> when it </a:t>
            </a:r>
            <a:r>
              <a:rPr lang="en-US" sz="1800" dirty="0"/>
              <a:t>faced a </a:t>
            </a:r>
            <a:r>
              <a:rPr lang="en-US" sz="1800" dirty="0" smtClean="0"/>
              <a:t>serious challenge</a:t>
            </a:r>
            <a:r>
              <a:rPr lang="en-US" sz="1800" dirty="0"/>
              <a:t>. During construction of the power house a portion of the slope behind the power house collapsed.</a:t>
            </a:r>
          </a:p>
          <a:p>
            <a:pPr lvl="0">
              <a:spcAft>
                <a:spcPts val="1000"/>
              </a:spcAft>
              <a:buNone/>
            </a:pPr>
            <a:endParaRPr 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Cont. GROUND ANCHORS IN INDIA</a:t>
            </a:r>
            <a:endParaRPr lang="en-US" dirty="0"/>
          </a:p>
        </p:txBody>
      </p:sp>
      <p:sp>
        <p:nvSpPr>
          <p:cNvPr id="3" name="Content Placeholder 2"/>
          <p:cNvSpPr>
            <a:spLocks noGrp="1"/>
          </p:cNvSpPr>
          <p:nvPr>
            <p:ph sz="quarter" idx="1"/>
          </p:nvPr>
        </p:nvSpPr>
        <p:spPr/>
        <p:txBody>
          <a:bodyPr/>
          <a:lstStyle/>
          <a:p>
            <a:r>
              <a:rPr lang="en-US" sz="1800" dirty="0" smtClean="0"/>
              <a:t>To prevent further landslides and caving, a system of prestressed anchors and rods was devised to stabilize the slopes. Freyssinet 12K13 tendons were used. Shortcreting was done on the slopes after anchoring of the tendons to prevent damage to the slopes due to water. A total area of 90m*175m was stabilized in this manner.</a:t>
            </a:r>
          </a:p>
          <a:p>
            <a:endParaRPr lang="en-US" sz="1800" dirty="0" smtClean="0"/>
          </a:p>
          <a:p>
            <a:pPr>
              <a:buNone/>
            </a:pPr>
            <a:endParaRPr lang="en-US" dirty="0"/>
          </a:p>
        </p:txBody>
      </p:sp>
      <p:pic>
        <p:nvPicPr>
          <p:cNvPr id="4" name="image24.jpeg" descr="A picture containing outdoor, mountain, snow, igloo  Description automatically generated"/>
          <p:cNvPicPr/>
          <p:nvPr/>
        </p:nvPicPr>
        <p:blipFill>
          <a:blip r:embed="rId2" cstate="print"/>
          <a:stretch>
            <a:fillRect/>
          </a:stretch>
        </p:blipFill>
        <p:spPr>
          <a:xfrm>
            <a:off x="2487699" y="3048112"/>
            <a:ext cx="4168602" cy="2666904"/>
          </a:xfrm>
          <a:prstGeom prst="rect">
            <a:avLst/>
          </a:prstGeom>
        </p:spPr>
      </p:pic>
      <p:sp>
        <p:nvSpPr>
          <p:cNvPr id="5" name="Rectangle 4"/>
          <p:cNvSpPr/>
          <p:nvPr/>
        </p:nvSpPr>
        <p:spPr>
          <a:xfrm>
            <a:off x="428596" y="5786455"/>
            <a:ext cx="8001056" cy="1354217"/>
          </a:xfrm>
          <a:prstGeom prst="rect">
            <a:avLst/>
          </a:prstGeom>
        </p:spPr>
        <p:txBody>
          <a:bodyPr wrap="square">
            <a:spAutoFit/>
          </a:bodyPr>
          <a:lstStyle/>
          <a:p>
            <a:pPr algn="ctr"/>
            <a:r>
              <a:rPr lang="en-US" sz="1600" dirty="0"/>
              <a:t>Figure 7</a:t>
            </a:r>
            <a:r>
              <a:rPr lang="en-US" sz="1600" dirty="0" smtClean="0"/>
              <a:t>- </a:t>
            </a:r>
            <a:r>
              <a:rPr lang="en-US" sz="1600" dirty="0"/>
              <a:t>Stabilization of slope for </a:t>
            </a:r>
            <a:r>
              <a:rPr lang="en-US" sz="1600" dirty="0" err="1"/>
              <a:t>Parbati</a:t>
            </a:r>
            <a:r>
              <a:rPr lang="en-US" sz="1600" dirty="0"/>
              <a:t> Hydroelectric Project</a:t>
            </a:r>
          </a:p>
          <a:p>
            <a:pPr algn="ctr"/>
            <a:r>
              <a:rPr lang="en-US" sz="1600" dirty="0"/>
              <a:t>Source: </a:t>
            </a:r>
            <a:r>
              <a:rPr lang="en-US" sz="1600" u="sng" dirty="0">
                <a:hlinkClick r:id="rId3"/>
              </a:rPr>
              <a:t>https://freyssinet-india.com/projects-post-tensioning-ground-anchors-parbati-hydroelectric</a:t>
            </a:r>
            <a:endParaRPr lang="en-US" sz="1600" dirty="0"/>
          </a:p>
          <a:p>
            <a:r>
              <a:rPr lang="en-US" sz="1700" dirty="0"/>
              <a:t/>
            </a:r>
            <a:br>
              <a:rPr lang="en-US" sz="1700" dirty="0"/>
            </a:br>
            <a:endParaRPr lang="en-US" sz="17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71752"/>
            <a:ext cx="8229600" cy="1143000"/>
          </a:xfrm>
        </p:spPr>
        <p:txBody>
          <a:bodyPr/>
          <a:lstStyle/>
          <a:p>
            <a:pPr algn="ctr"/>
            <a:r>
              <a:rPr lang="en-GB"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dirty="0" smtClean="0"/>
              <a:t>INTRODUCTION</a:t>
            </a:r>
            <a:endParaRPr lang="en-US" dirty="0"/>
          </a:p>
        </p:txBody>
      </p:sp>
      <p:sp>
        <p:nvSpPr>
          <p:cNvPr id="3" name="Content Placeholder 2"/>
          <p:cNvSpPr>
            <a:spLocks noGrp="1"/>
          </p:cNvSpPr>
          <p:nvPr>
            <p:ph sz="quarter" idx="1"/>
          </p:nvPr>
        </p:nvSpPr>
        <p:spPr/>
        <p:txBody>
          <a:bodyPr/>
          <a:lstStyle/>
          <a:p>
            <a:r>
              <a:rPr lang="en-US" sz="1800" dirty="0" smtClean="0">
                <a:cs typeface="Times New Roman" panose="02020603050405020304" pitchFamily="18" charset="0"/>
              </a:rPr>
              <a:t>Ground anchors otherwise known as an earth, percussion driven or mechanical anchors, are versatile devices used to hold, restrain and support building, civil engineering and other structures.</a:t>
            </a:r>
          </a:p>
          <a:p>
            <a:endParaRPr lang="en-US" sz="1800" dirty="0" smtClean="0">
              <a:cs typeface="Times New Roman" panose="02020603050405020304" pitchFamily="18" charset="0"/>
            </a:endParaRPr>
          </a:p>
          <a:p>
            <a:endParaRPr lang="en-US" dirty="0"/>
          </a:p>
        </p:txBody>
      </p:sp>
      <p:pic>
        <p:nvPicPr>
          <p:cNvPr id="4" name="Picture 2"/>
          <p:cNvPicPr>
            <a:picLocks noChangeAspect="1" noChangeArrowheads="1"/>
          </p:cNvPicPr>
          <p:nvPr/>
        </p:nvPicPr>
        <p:blipFill>
          <a:blip r:embed="rId2"/>
          <a:srcRect/>
          <a:stretch>
            <a:fillRect/>
          </a:stretch>
        </p:blipFill>
        <p:spPr bwMode="auto">
          <a:xfrm>
            <a:off x="1928794" y="2491582"/>
            <a:ext cx="5143536" cy="3254258"/>
          </a:xfrm>
          <a:prstGeom prst="rect">
            <a:avLst/>
          </a:prstGeom>
          <a:noFill/>
          <a:ln w="9525">
            <a:noFill/>
            <a:miter lim="800000"/>
            <a:headEnd/>
            <a:tailEnd/>
          </a:ln>
          <a:effectLst/>
        </p:spPr>
      </p:pic>
      <p:sp>
        <p:nvSpPr>
          <p:cNvPr id="5" name="Rectangle 4"/>
          <p:cNvSpPr/>
          <p:nvPr/>
        </p:nvSpPr>
        <p:spPr>
          <a:xfrm>
            <a:off x="2428860" y="5857892"/>
            <a:ext cx="4572000" cy="646331"/>
          </a:xfrm>
          <a:prstGeom prst="rect">
            <a:avLst/>
          </a:prstGeom>
        </p:spPr>
        <p:txBody>
          <a:bodyPr>
            <a:spAutoFit/>
          </a:bodyPr>
          <a:lstStyle/>
          <a:p>
            <a:pPr algn="ctr"/>
            <a:r>
              <a:rPr lang="en-US" dirty="0"/>
              <a:t>Figure </a:t>
            </a:r>
            <a:r>
              <a:rPr lang="en-US" dirty="0" smtClean="0"/>
              <a:t>1- Components of Ground Anchors </a:t>
            </a:r>
            <a:r>
              <a:rPr lang="en-US" dirty="0"/>
              <a:t>Source: FHWA-IF-99-015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Cont. INTRODUCTION </a:t>
            </a:r>
            <a:endParaRPr lang="en-US" dirty="0"/>
          </a:p>
        </p:txBody>
      </p:sp>
      <p:sp>
        <p:nvSpPr>
          <p:cNvPr id="3" name="Content Placeholder 2"/>
          <p:cNvSpPr>
            <a:spLocks noGrp="1"/>
          </p:cNvSpPr>
          <p:nvPr>
            <p:ph sz="quarter" idx="1"/>
          </p:nvPr>
        </p:nvSpPr>
        <p:spPr>
          <a:xfrm>
            <a:off x="457200" y="1831995"/>
            <a:ext cx="8229600" cy="4525963"/>
          </a:xfrm>
        </p:spPr>
        <p:txBody>
          <a:bodyPr>
            <a:normAutofit/>
          </a:bodyPr>
          <a:lstStyle/>
          <a:p>
            <a:r>
              <a:rPr lang="en-US" sz="1800" dirty="0" smtClean="0">
                <a:cs typeface="Times New Roman" panose="02020603050405020304" pitchFamily="18" charset="0"/>
              </a:rPr>
              <a:t>They come in a wide range of sizes and capacities, up to 70 m in length, with a capacity of more than 3,000 </a:t>
            </a:r>
            <a:r>
              <a:rPr lang="en-US" sz="1800" dirty="0" err="1" smtClean="0">
                <a:cs typeface="Times New Roman" panose="02020603050405020304" pitchFamily="18" charset="0"/>
              </a:rPr>
              <a:t>kN.</a:t>
            </a:r>
            <a:r>
              <a:rPr lang="en-US" sz="1800" dirty="0" smtClean="0">
                <a:cs typeface="Times New Roman" panose="02020603050405020304" pitchFamily="18" charset="0"/>
              </a:rPr>
              <a:t> </a:t>
            </a:r>
          </a:p>
          <a:p>
            <a:r>
              <a:rPr lang="en-US" sz="1800" dirty="0" smtClean="0">
                <a:cs typeface="Times New Roman" panose="02020603050405020304" pitchFamily="18" charset="0"/>
              </a:rPr>
              <a:t>They are lightweight, corrosion-resistant anchors that can be installed from ground level, either by hand or using portable equipment, depending on size and ground conditions.</a:t>
            </a:r>
          </a:p>
          <a:p>
            <a:r>
              <a:rPr lang="en-US" sz="1800" dirty="0" smtClean="0">
                <a:cs typeface="Times New Roman" panose="02020603050405020304" pitchFamily="18" charset="0"/>
              </a:rPr>
              <a:t> When loaded, they exert pressure on a cone of the ground that surrounds their length, providing very good resistance to movement.</a:t>
            </a:r>
          </a:p>
          <a:p>
            <a:r>
              <a:rPr lang="en-US" sz="1800" dirty="0" smtClean="0">
                <a:cs typeface="Times New Roman" panose="02020603050405020304" pitchFamily="18" charset="0"/>
              </a:rPr>
              <a:t>As they create minimal soil disturbance during installation and can be stressed to an exact holding capacity, they offer a popular technique for anchoring a wide range of structures into place.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TYPES OF ANCHORS</a:t>
            </a:r>
            <a:endParaRPr lang="en-US" dirty="0"/>
          </a:p>
        </p:txBody>
      </p:sp>
      <p:sp>
        <p:nvSpPr>
          <p:cNvPr id="3" name="Content Placeholder 2"/>
          <p:cNvSpPr>
            <a:spLocks noGrp="1"/>
          </p:cNvSpPr>
          <p:nvPr>
            <p:ph sz="quarter" idx="1"/>
          </p:nvPr>
        </p:nvSpPr>
        <p:spPr/>
        <p:txBody>
          <a:bodyPr>
            <a:normAutofit lnSpcReduction="10000"/>
          </a:bodyPr>
          <a:lstStyle/>
          <a:p>
            <a:pPr marL="0" indent="0">
              <a:buNone/>
            </a:pPr>
            <a:r>
              <a:rPr lang="en-US" sz="1800" dirty="0" smtClean="0">
                <a:cs typeface="Times New Roman" panose="02020603050405020304" pitchFamily="18" charset="0"/>
              </a:rPr>
              <a:t>There are various types of Ground Anchors based on anchorage zone, nature of the structure, installation, application and grouting techniques. All these are briefly explained below.</a:t>
            </a:r>
          </a:p>
          <a:p>
            <a:pPr marL="0" indent="0">
              <a:buNone/>
            </a:pPr>
            <a:endParaRPr lang="en-US" sz="1800" dirty="0" smtClean="0">
              <a:cs typeface="Times New Roman" panose="02020603050405020304" pitchFamily="18" charset="0"/>
            </a:endParaRPr>
          </a:p>
          <a:p>
            <a:r>
              <a:rPr lang="en-US" sz="1800" b="1" dirty="0" smtClean="0">
                <a:cs typeface="Times New Roman" panose="02020603050405020304" pitchFamily="18" charset="0"/>
              </a:rPr>
              <a:t>Based on Anchorage Zone:</a:t>
            </a:r>
          </a:p>
          <a:p>
            <a:pPr>
              <a:buFont typeface="+mj-lt"/>
              <a:buAutoNum type="arabicPeriod"/>
            </a:pPr>
            <a:r>
              <a:rPr lang="en-US" sz="1800" dirty="0" smtClean="0">
                <a:cs typeface="Times New Roman" panose="02020603050405020304" pitchFamily="18" charset="0"/>
              </a:rPr>
              <a:t>Rock Anchors- Bonded Length is anchored in the hard rock. </a:t>
            </a:r>
          </a:p>
          <a:p>
            <a:pPr>
              <a:buFont typeface="+mj-lt"/>
              <a:buAutoNum type="arabicPeriod"/>
            </a:pPr>
            <a:r>
              <a:rPr lang="en-US" sz="1800" dirty="0" smtClean="0">
                <a:cs typeface="Times New Roman" panose="02020603050405020304" pitchFamily="18" charset="0"/>
              </a:rPr>
              <a:t>Soil Anchors- Length is anchored in the Soil.</a:t>
            </a:r>
          </a:p>
          <a:p>
            <a:pPr>
              <a:buNone/>
            </a:pPr>
            <a:endParaRPr lang="en-US" sz="1800" dirty="0" smtClean="0">
              <a:cs typeface="Times New Roman" panose="02020603050405020304" pitchFamily="18" charset="0"/>
            </a:endParaRPr>
          </a:p>
          <a:p>
            <a:r>
              <a:rPr lang="en-US" sz="1800" b="1" dirty="0" smtClean="0">
                <a:cs typeface="Times New Roman" panose="02020603050405020304" pitchFamily="18" charset="0"/>
              </a:rPr>
              <a:t>Based on Design Life:</a:t>
            </a:r>
          </a:p>
          <a:p>
            <a:pPr>
              <a:buFont typeface="+mj-lt"/>
              <a:buAutoNum type="arabicPeriod"/>
            </a:pPr>
            <a:r>
              <a:rPr lang="en-US" sz="1800" dirty="0" smtClean="0">
                <a:cs typeface="Times New Roman" panose="02020603050405020304" pitchFamily="18" charset="0"/>
              </a:rPr>
              <a:t>Permanent Anchors-They have to guarantee their function during the lifetime of the structures to be anchored. They function for more than 24 months.</a:t>
            </a:r>
          </a:p>
          <a:p>
            <a:pPr>
              <a:buFont typeface="+mj-lt"/>
              <a:buAutoNum type="arabicPeriod"/>
            </a:pPr>
            <a:r>
              <a:rPr lang="en-US" sz="1800" dirty="0" smtClean="0">
                <a:cs typeface="Times New Roman" panose="02020603050405020304" pitchFamily="18" charset="0"/>
              </a:rPr>
              <a:t>Temporary Anchors- These are the prestressed anchors which have to fulfill their function only for a limited time. They are quick to install and are cost effective. They function for less than 24 months.</a:t>
            </a:r>
          </a:p>
          <a:p>
            <a:endParaRPr lang="en-US" sz="1800" dirty="0" smtClean="0"/>
          </a:p>
          <a:p>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Cont. TYPES OF ANCHORS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sz="1800" b="1" dirty="0" smtClean="0">
                <a:cs typeface="Times New Roman" panose="02020603050405020304" pitchFamily="18" charset="0"/>
              </a:rPr>
              <a:t>Based on the Installation:</a:t>
            </a:r>
          </a:p>
          <a:p>
            <a:pPr>
              <a:buFont typeface="+mj-lt"/>
              <a:buAutoNum type="arabicPeriod"/>
            </a:pPr>
            <a:r>
              <a:rPr lang="en-US" sz="1800" dirty="0" smtClean="0">
                <a:cs typeface="Times New Roman" panose="02020603050405020304" pitchFamily="18" charset="0"/>
              </a:rPr>
              <a:t>Vertical Anchors- These anchors are provided vertically into the ground.</a:t>
            </a:r>
          </a:p>
          <a:p>
            <a:pPr>
              <a:buFont typeface="+mj-lt"/>
              <a:buAutoNum type="arabicPeriod"/>
            </a:pPr>
            <a:r>
              <a:rPr lang="en-US" sz="1800" dirty="0" smtClean="0">
                <a:cs typeface="Times New Roman" panose="02020603050405020304" pitchFamily="18" charset="0"/>
              </a:rPr>
              <a:t> Inclined Anchors- These anchors are provided at an angle into the ground. </a:t>
            </a:r>
          </a:p>
          <a:p>
            <a:pPr>
              <a:buNone/>
            </a:pPr>
            <a:endParaRPr lang="en-US" sz="1800" dirty="0" smtClean="0">
              <a:cs typeface="Times New Roman" panose="02020603050405020304" pitchFamily="18" charset="0"/>
            </a:endParaRPr>
          </a:p>
          <a:p>
            <a:r>
              <a:rPr lang="en-US" sz="1800" b="1" dirty="0" smtClean="0">
                <a:cs typeface="Times New Roman" panose="02020603050405020304" pitchFamily="18" charset="0"/>
              </a:rPr>
              <a:t>Based on Application:</a:t>
            </a:r>
          </a:p>
          <a:p>
            <a:pPr>
              <a:buFont typeface="+mj-lt"/>
              <a:buAutoNum type="arabicPeriod"/>
            </a:pPr>
            <a:r>
              <a:rPr lang="en-US" sz="1800" dirty="0" smtClean="0">
                <a:cs typeface="Times New Roman" panose="02020603050405020304" pitchFamily="18" charset="0"/>
              </a:rPr>
              <a:t>Test Anchors- They are specially designed anchor subjected to extensive tests  to obtain information on anchor capacity and geotechnical conditions.</a:t>
            </a:r>
          </a:p>
          <a:p>
            <a:pPr>
              <a:buFont typeface="+mj-lt"/>
              <a:buAutoNum type="arabicPeriod"/>
            </a:pPr>
            <a:r>
              <a:rPr lang="en-US" sz="1800" dirty="0" smtClean="0">
                <a:cs typeface="Times New Roman" panose="02020603050405020304" pitchFamily="18" charset="0"/>
              </a:rPr>
              <a:t>Control Anchors- These anchors are present in or beside the structure used for long-term observation. </a:t>
            </a:r>
          </a:p>
          <a:p>
            <a:pPr>
              <a:buNone/>
            </a:pPr>
            <a:endParaRPr lang="en-US" sz="1800" dirty="0" smtClean="0">
              <a:cs typeface="Times New Roman" panose="02020603050405020304" pitchFamily="18" charset="0"/>
            </a:endParaRPr>
          </a:p>
          <a:p>
            <a:r>
              <a:rPr lang="en-US" sz="1800" b="1" dirty="0" smtClean="0">
                <a:cs typeface="Times New Roman" panose="02020603050405020304" pitchFamily="18" charset="0"/>
              </a:rPr>
              <a:t>Based on Grouting Techniques</a:t>
            </a:r>
            <a:r>
              <a:rPr lang="en-US" sz="1800" dirty="0" smtClean="0">
                <a:cs typeface="Times New Roman" panose="02020603050405020304" pitchFamily="18" charset="0"/>
              </a:rPr>
              <a:t>:</a:t>
            </a:r>
          </a:p>
          <a:p>
            <a:pPr>
              <a:buFont typeface="+mj-lt"/>
              <a:buAutoNum type="arabicPeriod"/>
            </a:pPr>
            <a:r>
              <a:rPr lang="en-US" sz="1800" dirty="0" smtClean="0">
                <a:cs typeface="Times New Roman" panose="02020603050405020304" pitchFamily="18" charset="0"/>
              </a:rPr>
              <a:t>Straight shaft gravity-grouted or </a:t>
            </a:r>
            <a:r>
              <a:rPr lang="en-US" sz="1800" dirty="0" err="1" smtClean="0">
                <a:cs typeface="Times New Roman" panose="02020603050405020304" pitchFamily="18" charset="0"/>
              </a:rPr>
              <a:t>Tremie</a:t>
            </a:r>
            <a:r>
              <a:rPr lang="en-US" sz="1800" dirty="0" smtClean="0">
                <a:cs typeface="Times New Roman" panose="02020603050405020304" pitchFamily="18" charset="0"/>
              </a:rPr>
              <a:t> anchors</a:t>
            </a:r>
          </a:p>
          <a:p>
            <a:pPr>
              <a:buAutoNum type="arabicPeriod" startAt="2"/>
            </a:pPr>
            <a:r>
              <a:rPr lang="en-US" sz="1800" dirty="0" smtClean="0">
                <a:cs typeface="Times New Roman" panose="02020603050405020304" pitchFamily="18" charset="0"/>
              </a:rPr>
              <a:t>Straight shaft pressure-grouted anchors</a:t>
            </a:r>
          </a:p>
          <a:p>
            <a:pPr>
              <a:buAutoNum type="arabicPeriod" startAt="2"/>
            </a:pPr>
            <a:r>
              <a:rPr lang="en-US" sz="1800" dirty="0" smtClean="0">
                <a:cs typeface="Times New Roman" panose="02020603050405020304" pitchFamily="18" charset="0"/>
              </a:rPr>
              <a:t>Post-grouted anchors</a:t>
            </a:r>
          </a:p>
          <a:p>
            <a:pPr>
              <a:buFont typeface="Arial" pitchFamily="34" charset="0"/>
              <a:buAutoNum type="arabicPeriod" startAt="2"/>
            </a:pPr>
            <a:r>
              <a:rPr lang="en-US" sz="1800" dirty="0" smtClean="0">
                <a:cs typeface="Times New Roman" panose="02020603050405020304" pitchFamily="18" charset="0"/>
              </a:rPr>
              <a:t>Under reamed anchors</a:t>
            </a:r>
          </a:p>
          <a:p>
            <a:pPr>
              <a:buAutoNum type="arabicPeriod" startAt="2"/>
            </a:pPr>
            <a:endParaRPr lang="en-US" sz="1800" dirty="0" smtClean="0">
              <a:cs typeface="Times New Roman" panose="02020603050405020304" pitchFamily="18" charset="0"/>
            </a:endParaRPr>
          </a:p>
          <a:p>
            <a:pPr marL="0" indent="0">
              <a:buNone/>
            </a:pPr>
            <a:endParaRPr lang="en-US" sz="1800" dirty="0" smtClean="0">
              <a:cs typeface="Times New Roman" panose="02020603050405020304" pitchFamily="18" charset="0"/>
            </a:endParaRPr>
          </a:p>
          <a:p>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dirty="0" smtClean="0"/>
              <a:t>DESIGN OF GROUND ANCHORS</a:t>
            </a:r>
            <a:endParaRPr lang="en-US" dirty="0"/>
          </a:p>
        </p:txBody>
      </p:sp>
      <p:pic>
        <p:nvPicPr>
          <p:cNvPr id="4" name="image6.png" descr="Diagram  Description automatically generated"/>
          <p:cNvPicPr>
            <a:picLocks noGrp="1"/>
          </p:cNvPicPr>
          <p:nvPr>
            <p:ph sz="quarter" idx="1"/>
          </p:nvPr>
        </p:nvPicPr>
        <p:blipFill>
          <a:blip r:embed="rId2" cstate="print"/>
          <a:stretch>
            <a:fillRect/>
          </a:stretch>
        </p:blipFill>
        <p:spPr>
          <a:xfrm>
            <a:off x="1014885" y="1629283"/>
            <a:ext cx="3771429" cy="3942857"/>
          </a:xfrm>
          <a:prstGeom prst="rect">
            <a:avLst/>
          </a:prstGeom>
        </p:spPr>
      </p:pic>
      <p:sp>
        <p:nvSpPr>
          <p:cNvPr id="5" name="Rectangle 4"/>
          <p:cNvSpPr/>
          <p:nvPr/>
        </p:nvSpPr>
        <p:spPr>
          <a:xfrm>
            <a:off x="857224" y="6000768"/>
            <a:ext cx="4055084" cy="369332"/>
          </a:xfrm>
          <a:prstGeom prst="rect">
            <a:avLst/>
          </a:prstGeom>
        </p:spPr>
        <p:txBody>
          <a:bodyPr wrap="none">
            <a:spAutoFit/>
          </a:bodyPr>
          <a:lstStyle/>
          <a:p>
            <a:r>
              <a:rPr lang="en-US" dirty="0"/>
              <a:t>Figure 2</a:t>
            </a:r>
            <a:r>
              <a:rPr lang="en-US" dirty="0" smtClean="0"/>
              <a:t>: </a:t>
            </a:r>
            <a:r>
              <a:rPr lang="en-US" dirty="0"/>
              <a:t>Steps for Ground Anchor Design</a:t>
            </a:r>
          </a:p>
        </p:txBody>
      </p:sp>
      <p:pic>
        <p:nvPicPr>
          <p:cNvPr id="6" name="image7.jpeg" descr="Diagram, engineering drawing  Description automatically generated"/>
          <p:cNvPicPr/>
          <p:nvPr/>
        </p:nvPicPr>
        <p:blipFill>
          <a:blip r:embed="rId3" cstate="print"/>
          <a:stretch>
            <a:fillRect/>
          </a:stretch>
        </p:blipFill>
        <p:spPr>
          <a:xfrm>
            <a:off x="5214942" y="2428868"/>
            <a:ext cx="3214710" cy="2286016"/>
          </a:xfrm>
          <a:prstGeom prst="rect">
            <a:avLst/>
          </a:prstGeom>
        </p:spPr>
      </p:pic>
      <p:sp>
        <p:nvSpPr>
          <p:cNvPr id="7" name="Rectangle 6"/>
          <p:cNvSpPr/>
          <p:nvPr/>
        </p:nvSpPr>
        <p:spPr>
          <a:xfrm>
            <a:off x="4714876" y="4929198"/>
            <a:ext cx="3476657" cy="369332"/>
          </a:xfrm>
          <a:prstGeom prst="rect">
            <a:avLst/>
          </a:prstGeom>
        </p:spPr>
        <p:txBody>
          <a:bodyPr wrap="none">
            <a:spAutoFit/>
          </a:bodyPr>
          <a:lstStyle/>
          <a:p>
            <a:r>
              <a:rPr lang="en-US" dirty="0"/>
              <a:t>Figure 3</a:t>
            </a:r>
            <a:r>
              <a:rPr lang="en-US" dirty="0" smtClean="0"/>
              <a:t>: </a:t>
            </a:r>
            <a:r>
              <a:rPr lang="en-US" dirty="0"/>
              <a:t>Location of Critical Failure</a:t>
            </a:r>
          </a:p>
        </p:txBody>
      </p:sp>
      <p:sp>
        <p:nvSpPr>
          <p:cNvPr id="8" name="Rectangle 7"/>
          <p:cNvSpPr/>
          <p:nvPr/>
        </p:nvSpPr>
        <p:spPr>
          <a:xfrm>
            <a:off x="4929190" y="1785926"/>
            <a:ext cx="4000497" cy="646331"/>
          </a:xfrm>
          <a:prstGeom prst="rect">
            <a:avLst/>
          </a:prstGeom>
        </p:spPr>
        <p:txBody>
          <a:bodyPr wrap="square">
            <a:spAutoFit/>
          </a:bodyPr>
          <a:lstStyle/>
          <a:p>
            <a:r>
              <a:rPr lang="en-GB" dirty="0" smtClean="0"/>
              <a:t>STEP 1: Location of critical failure surface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dirty="0" smtClean="0"/>
              <a:t>Cont.</a:t>
            </a:r>
            <a:r>
              <a:rPr lang="en-GB" dirty="0" smtClean="0"/>
              <a:t> DESIGN OF GROUND ANCHORS</a:t>
            </a:r>
            <a:endParaRPr lang="en-US" dirty="0"/>
          </a:p>
        </p:txBody>
      </p:sp>
      <p:pic>
        <p:nvPicPr>
          <p:cNvPr id="4" name="image11.png" descr="Diagram  Description automatically generated"/>
          <p:cNvPicPr>
            <a:picLocks noGrp="1"/>
          </p:cNvPicPr>
          <p:nvPr>
            <p:ph sz="quarter" idx="1"/>
          </p:nvPr>
        </p:nvPicPr>
        <p:blipFill>
          <a:blip r:embed="rId2" cstate="print"/>
          <a:stretch>
            <a:fillRect/>
          </a:stretch>
        </p:blipFill>
        <p:spPr>
          <a:xfrm>
            <a:off x="1214414" y="2028829"/>
            <a:ext cx="2857520" cy="3328997"/>
          </a:xfrm>
          <a:prstGeom prst="rect">
            <a:avLst/>
          </a:prstGeom>
        </p:spPr>
      </p:pic>
      <p:sp>
        <p:nvSpPr>
          <p:cNvPr id="5" name="Rectangle 4"/>
          <p:cNvSpPr/>
          <p:nvPr/>
        </p:nvSpPr>
        <p:spPr>
          <a:xfrm>
            <a:off x="214282" y="5363190"/>
            <a:ext cx="8572560" cy="923330"/>
          </a:xfrm>
          <a:prstGeom prst="rect">
            <a:avLst/>
          </a:prstGeom>
        </p:spPr>
        <p:txBody>
          <a:bodyPr wrap="square">
            <a:spAutoFit/>
          </a:bodyPr>
          <a:lstStyle/>
          <a:p>
            <a:pPr algn="ctr"/>
            <a:r>
              <a:rPr lang="en-US" dirty="0"/>
              <a:t>Figure 4</a:t>
            </a:r>
            <a:r>
              <a:rPr lang="en-US" dirty="0" smtClean="0"/>
              <a:t>: </a:t>
            </a:r>
            <a:r>
              <a:rPr lang="en-US" dirty="0"/>
              <a:t>Apparent earth pressure envelop for </a:t>
            </a:r>
            <a:r>
              <a:rPr lang="en-US" dirty="0" smtClean="0"/>
              <a:t>sand and stiff to hard clays </a:t>
            </a:r>
            <a:r>
              <a:rPr lang="en-US" dirty="0"/>
              <a:t>with one </a:t>
            </a:r>
            <a:r>
              <a:rPr lang="en-US" dirty="0" smtClean="0"/>
              <a:t>level of anchors</a:t>
            </a:r>
          </a:p>
          <a:p>
            <a:pPr algn="ctr"/>
            <a:r>
              <a:rPr lang="en-US" dirty="0" smtClean="0"/>
              <a:t> Source: FHWA-IF-99-015</a:t>
            </a:r>
            <a:endParaRPr lang="en-US" dirty="0"/>
          </a:p>
        </p:txBody>
      </p:sp>
      <p:pic>
        <p:nvPicPr>
          <p:cNvPr id="1032" name="Picture 8"/>
          <p:cNvPicPr>
            <a:picLocks noChangeAspect="1" noChangeArrowheads="1"/>
          </p:cNvPicPr>
          <p:nvPr/>
        </p:nvPicPr>
        <p:blipFill>
          <a:blip r:embed="rId3"/>
          <a:srcRect/>
          <a:stretch>
            <a:fillRect/>
          </a:stretch>
        </p:blipFill>
        <p:spPr bwMode="auto">
          <a:xfrm>
            <a:off x="5403989" y="1857377"/>
            <a:ext cx="2954225" cy="3429011"/>
          </a:xfrm>
          <a:prstGeom prst="rect">
            <a:avLst/>
          </a:prstGeom>
          <a:noFill/>
          <a:ln w="9525">
            <a:noFill/>
            <a:miter lim="800000"/>
            <a:headEnd/>
            <a:tailEnd/>
          </a:ln>
          <a:effectLst/>
        </p:spPr>
      </p:pic>
      <p:sp>
        <p:nvSpPr>
          <p:cNvPr id="16" name="Rectangle 15"/>
          <p:cNvSpPr/>
          <p:nvPr/>
        </p:nvSpPr>
        <p:spPr>
          <a:xfrm>
            <a:off x="642910" y="1428736"/>
            <a:ext cx="4286280" cy="369332"/>
          </a:xfrm>
          <a:prstGeom prst="rect">
            <a:avLst/>
          </a:prstGeom>
        </p:spPr>
        <p:txBody>
          <a:bodyPr wrap="square">
            <a:spAutoFit/>
          </a:bodyPr>
          <a:lstStyle/>
          <a:p>
            <a:r>
              <a:rPr lang="en-GB" dirty="0" smtClean="0"/>
              <a:t>STEP 2: Calculation of anchor loads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dirty="0" smtClean="0"/>
              <a:t>Cont. DESIGN OF GROUND ANCHORS</a:t>
            </a:r>
            <a:endParaRPr lang="en-US" dirty="0"/>
          </a:p>
        </p:txBody>
      </p:sp>
      <p:pic>
        <p:nvPicPr>
          <p:cNvPr id="4" name="image15.png" descr="Diagram  Description automatically generated"/>
          <p:cNvPicPr>
            <a:picLocks noGrp="1"/>
          </p:cNvPicPr>
          <p:nvPr>
            <p:ph sz="quarter" idx="1"/>
          </p:nvPr>
        </p:nvPicPr>
        <p:blipFill>
          <a:blip r:embed="rId2" cstate="print"/>
          <a:stretch>
            <a:fillRect/>
          </a:stretch>
        </p:blipFill>
        <p:spPr>
          <a:xfrm>
            <a:off x="5353499" y="2357430"/>
            <a:ext cx="3361905" cy="1723810"/>
          </a:xfrm>
          <a:prstGeom prst="rect">
            <a:avLst/>
          </a:prstGeom>
        </p:spPr>
      </p:pic>
      <p:pic>
        <p:nvPicPr>
          <p:cNvPr id="5" name="image13.png" descr="Diagram  Description automatically generated"/>
          <p:cNvPicPr/>
          <p:nvPr/>
        </p:nvPicPr>
        <p:blipFill>
          <a:blip r:embed="rId3" cstate="print"/>
          <a:stretch>
            <a:fillRect/>
          </a:stretch>
        </p:blipFill>
        <p:spPr>
          <a:xfrm>
            <a:off x="717504" y="1879572"/>
            <a:ext cx="3854496" cy="3692568"/>
          </a:xfrm>
          <a:prstGeom prst="rect">
            <a:avLst/>
          </a:prstGeom>
        </p:spPr>
      </p:pic>
      <p:sp>
        <p:nvSpPr>
          <p:cNvPr id="6" name="Rectangle 5"/>
          <p:cNvSpPr/>
          <p:nvPr/>
        </p:nvSpPr>
        <p:spPr>
          <a:xfrm>
            <a:off x="642910" y="1428736"/>
            <a:ext cx="4286280" cy="369332"/>
          </a:xfrm>
          <a:prstGeom prst="rect">
            <a:avLst/>
          </a:prstGeom>
        </p:spPr>
        <p:txBody>
          <a:bodyPr wrap="square">
            <a:spAutoFit/>
          </a:bodyPr>
          <a:lstStyle/>
          <a:p>
            <a:r>
              <a:rPr lang="en-GB" dirty="0" smtClean="0"/>
              <a:t>STEP 2: Calculation of anchor loads </a:t>
            </a:r>
            <a:endParaRPr lang="en-US" dirty="0"/>
          </a:p>
        </p:txBody>
      </p:sp>
      <p:sp>
        <p:nvSpPr>
          <p:cNvPr id="7" name="Rectangle 6"/>
          <p:cNvSpPr/>
          <p:nvPr/>
        </p:nvSpPr>
        <p:spPr>
          <a:xfrm>
            <a:off x="285720" y="5434628"/>
            <a:ext cx="6215106" cy="923330"/>
          </a:xfrm>
          <a:prstGeom prst="rect">
            <a:avLst/>
          </a:prstGeom>
        </p:spPr>
        <p:txBody>
          <a:bodyPr wrap="square">
            <a:spAutoFit/>
          </a:bodyPr>
          <a:lstStyle/>
          <a:p>
            <a:pPr algn="ctr"/>
            <a:r>
              <a:rPr lang="en-US" dirty="0"/>
              <a:t/>
            </a:r>
            <a:br>
              <a:rPr lang="en-US" dirty="0"/>
            </a:br>
            <a:r>
              <a:rPr lang="en-US" dirty="0"/>
              <a:t>Figure 5</a:t>
            </a:r>
            <a:r>
              <a:rPr lang="en-US" dirty="0" smtClean="0"/>
              <a:t>: </a:t>
            </a:r>
            <a:r>
              <a:rPr lang="en-US" dirty="0"/>
              <a:t>Tributary Area Method for single ground anchors Source: FHWA-IF-99-015</a:t>
            </a:r>
          </a:p>
        </p:txBody>
      </p:sp>
      <p:sp>
        <p:nvSpPr>
          <p:cNvPr id="9" name="Rectangle 8"/>
          <p:cNvSpPr/>
          <p:nvPr/>
        </p:nvSpPr>
        <p:spPr>
          <a:xfrm>
            <a:off x="6215074" y="1785926"/>
            <a:ext cx="1541921" cy="400110"/>
          </a:xfrm>
          <a:prstGeom prst="rect">
            <a:avLst/>
          </a:prstGeom>
        </p:spPr>
        <p:txBody>
          <a:bodyPr wrap="square">
            <a:spAutoFit/>
          </a:bodyPr>
          <a:lstStyle/>
          <a:p>
            <a:pPr lvl="0" algn="ctr" fontAlgn="base">
              <a:spcBef>
                <a:spcPct val="0"/>
              </a:spcBef>
              <a:spcAft>
                <a:spcPct val="0"/>
              </a:spcAft>
            </a:pPr>
            <a:r>
              <a:rPr kumimoji="0" lang="en-US" sz="2000" b="0" i="0" u="none" strike="noStrike" cap="none" normalizeH="0" baseline="0" dirty="0" smtClean="0">
                <a:ln>
                  <a:noFill/>
                </a:ln>
                <a:solidFill>
                  <a:schemeClr val="tx1"/>
                </a:solidFill>
                <a:effectLst/>
                <a:latin typeface="Arial" pitchFamily="34" charset="0"/>
                <a:ea typeface="Cambria Math" pitchFamily="18" charset="0"/>
                <a:cs typeface="Arial" pitchFamily="34" charset="0"/>
              </a:rPr>
              <a:t>𝑇ℎ </a:t>
            </a:r>
            <a:r>
              <a:rPr kumimoji="0" lang="en-US" sz="2000" b="0" i="0" u="none" strike="noStrike" cap="none" normalizeH="0" baseline="0" dirty="0" smtClean="0">
                <a:ln>
                  <a:noFill/>
                </a:ln>
                <a:solidFill>
                  <a:schemeClr val="tx1"/>
                </a:solidFill>
                <a:effectLst/>
                <a:latin typeface="Arial" pitchFamily="34" charset="0"/>
                <a:ea typeface="Cambria" pitchFamily="18" charset="0"/>
                <a:cs typeface="Arial" pitchFamily="34" charset="0"/>
              </a:rPr>
              <a:t>= </a:t>
            </a:r>
            <a:r>
              <a:rPr kumimoji="0" lang="en-US" sz="2000" b="0" i="0" u="none" strike="noStrike" cap="none" normalizeH="0" baseline="0" dirty="0" smtClean="0">
                <a:ln>
                  <a:noFill/>
                </a:ln>
                <a:solidFill>
                  <a:schemeClr val="tx1"/>
                </a:solidFill>
                <a:effectLst/>
                <a:latin typeface="Arial" pitchFamily="34" charset="0"/>
                <a:ea typeface="Cambria Math" pitchFamily="18" charset="0"/>
                <a:cs typeface="Arial" pitchFamily="34" charset="0"/>
              </a:rPr>
              <a:t>𝑇</a:t>
            </a:r>
            <a:r>
              <a:rPr lang="en-US" sz="2000" i="1" dirty="0">
                <a:latin typeface="Arial" pitchFamily="34" charset="0"/>
                <a:ea typeface="Cambria" pitchFamily="18" charset="0"/>
                <a:cs typeface="Arial" pitchFamily="34" charset="0"/>
              </a:rPr>
              <a:t>1</a:t>
            </a:r>
            <a:r>
              <a:rPr kumimoji="0" lang="en-US" sz="2000" b="0" i="0" u="none" strike="noStrike" cap="none" normalizeH="0" baseline="0" dirty="0" smtClean="0">
                <a:ln>
                  <a:noFill/>
                </a:ln>
                <a:solidFill>
                  <a:schemeClr val="tx1"/>
                </a:solidFill>
                <a:effectLst/>
                <a:latin typeface="Arial" pitchFamily="34" charset="0"/>
                <a:ea typeface="Cambria" pitchFamily="18" charset="0"/>
                <a:cs typeface="Arial" pitchFamily="34" charset="0"/>
              </a:rPr>
              <a:t> ∗ </a:t>
            </a:r>
            <a:r>
              <a:rPr kumimoji="0" lang="en-US" sz="2000" b="0" i="0" u="none" strike="noStrike" cap="none" normalizeH="0" baseline="0" dirty="0" smtClean="0">
                <a:ln>
                  <a:noFill/>
                </a:ln>
                <a:solidFill>
                  <a:schemeClr val="tx1"/>
                </a:solidFill>
                <a:effectLst/>
                <a:latin typeface="Arial" pitchFamily="34" charset="0"/>
                <a:ea typeface="Cambria Math" pitchFamily="18" charset="0"/>
                <a:cs typeface="Arial" pitchFamily="34" charset="0"/>
              </a:rPr>
              <a:t>𝑠</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058" name="Picture 10"/>
          <p:cNvPicPr>
            <a:picLocks noChangeAspect="1" noChangeArrowheads="1"/>
          </p:cNvPicPr>
          <p:nvPr/>
        </p:nvPicPr>
        <p:blipFill>
          <a:blip r:embed="rId4"/>
          <a:srcRect/>
          <a:stretch>
            <a:fillRect/>
          </a:stretch>
        </p:blipFill>
        <p:spPr bwMode="auto">
          <a:xfrm>
            <a:off x="6429388" y="4643446"/>
            <a:ext cx="1508946" cy="642942"/>
          </a:xfrm>
          <a:prstGeom prst="rect">
            <a:avLst/>
          </a:prstGeom>
          <a:noFill/>
          <a:ln w="9525">
            <a:noFill/>
            <a:miter lim="800000"/>
            <a:headEnd/>
            <a:tailEnd/>
          </a:ln>
          <a:effectLst/>
        </p:spPr>
      </p:pic>
      <p:sp>
        <p:nvSpPr>
          <p:cNvPr id="19" name="Rectangle 18"/>
          <p:cNvSpPr/>
          <p:nvPr/>
        </p:nvSpPr>
        <p:spPr>
          <a:xfrm>
            <a:off x="5357818" y="4274114"/>
            <a:ext cx="3102709" cy="369332"/>
          </a:xfrm>
          <a:prstGeom prst="rect">
            <a:avLst/>
          </a:prstGeom>
        </p:spPr>
        <p:txBody>
          <a:bodyPr wrap="none">
            <a:spAutoFit/>
          </a:bodyPr>
          <a:lstStyle/>
          <a:p>
            <a:r>
              <a:rPr lang="en-US" dirty="0" smtClean="0"/>
              <a:t>Our required </a:t>
            </a:r>
            <a:r>
              <a:rPr lang="en-US" dirty="0"/>
              <a:t>anchored </a:t>
            </a:r>
            <a:r>
              <a:rPr lang="en-US" dirty="0" smtClean="0"/>
              <a:t>load is,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dirty="0" smtClean="0"/>
              <a:t>Cont. DESIGN OF GROUND ANCHORS</a:t>
            </a:r>
            <a:endParaRPr lang="en-US" dirty="0"/>
          </a:p>
        </p:txBody>
      </p:sp>
      <p:sp>
        <p:nvSpPr>
          <p:cNvPr id="4" name="Content Placeholder 3"/>
          <p:cNvSpPr>
            <a:spLocks noGrp="1"/>
          </p:cNvSpPr>
          <p:nvPr>
            <p:ph sz="quarter" idx="1"/>
          </p:nvPr>
        </p:nvSpPr>
        <p:spPr>
          <a:xfrm>
            <a:off x="428596" y="1658690"/>
            <a:ext cx="8229600" cy="4413516"/>
          </a:xfrm>
          <a:prstGeom prst="rect">
            <a:avLst/>
          </a:prstGeom>
        </p:spPr>
        <p:txBody>
          <a:bodyPr wrap="square">
            <a:spAutoFit/>
          </a:bodyPr>
          <a:lstStyle/>
          <a:p>
            <a:pPr>
              <a:buNone/>
            </a:pPr>
            <a:r>
              <a:rPr lang="en-GB" sz="1800" dirty="0" smtClean="0"/>
              <a:t>STEP 3: Design of Unbonded Length</a:t>
            </a:r>
          </a:p>
          <a:p>
            <a:r>
              <a:rPr lang="en-US" sz="1800" dirty="0"/>
              <a:t>The minimum unbonded length for rock and soil ground anchors is 4.5 m for </a:t>
            </a:r>
            <a:r>
              <a:rPr lang="en-US" sz="1800" dirty="0" smtClean="0"/>
              <a:t>strand tendons </a:t>
            </a:r>
            <a:r>
              <a:rPr lang="en-US" sz="1800" dirty="0"/>
              <a:t>and 3 m for bar tendons</a:t>
            </a:r>
            <a:r>
              <a:rPr lang="en-US" sz="1800" dirty="0" smtClean="0"/>
              <a:t>. </a:t>
            </a:r>
          </a:p>
          <a:p>
            <a:r>
              <a:rPr lang="en-US" sz="1800" dirty="0"/>
              <a:t>I</a:t>
            </a:r>
            <a:r>
              <a:rPr lang="en-US" sz="1800" dirty="0" smtClean="0"/>
              <a:t>n </a:t>
            </a:r>
            <a:r>
              <a:rPr lang="en-US" sz="1800" dirty="0"/>
              <a:t>general, the unbonded length is extended </a:t>
            </a:r>
            <a:r>
              <a:rPr lang="en-US" sz="1800" dirty="0" smtClean="0"/>
              <a:t>a minimum </a:t>
            </a:r>
            <a:r>
              <a:rPr lang="en-US" sz="1800" dirty="0"/>
              <a:t>distance of H/5 or 1.5 m behind the critical potential failure surface </a:t>
            </a:r>
            <a:r>
              <a:rPr lang="en-US" sz="1800" dirty="0" smtClean="0"/>
              <a:t>to accommodate </a:t>
            </a:r>
            <a:r>
              <a:rPr lang="en-US" sz="1800" dirty="0"/>
              <a:t>minor load transfer to the grout column above the top of the </a:t>
            </a:r>
            <a:r>
              <a:rPr lang="en-US" sz="1800" dirty="0" smtClean="0"/>
              <a:t>anchor bond </a:t>
            </a:r>
            <a:r>
              <a:rPr lang="en-US" sz="1800" dirty="0"/>
              <a:t>zone</a:t>
            </a:r>
            <a:r>
              <a:rPr lang="en-US" sz="1800" dirty="0" smtClean="0"/>
              <a:t>.</a:t>
            </a:r>
          </a:p>
          <a:p>
            <a:pPr>
              <a:buNone/>
            </a:pPr>
            <a:endParaRPr lang="en-US" sz="1800" dirty="0" smtClean="0"/>
          </a:p>
          <a:p>
            <a:pPr>
              <a:buNone/>
            </a:pPr>
            <a:r>
              <a:rPr lang="en-GB" sz="1800" dirty="0" smtClean="0"/>
              <a:t>STEP 4: Design of Anchor Bond Length</a:t>
            </a:r>
          </a:p>
          <a:p>
            <a:r>
              <a:rPr lang="en-US" sz="1800" dirty="0"/>
              <a:t>Here, we use the estimated ultimate transfer load to decide our anchor bond length based on the type of soil and relative density for ground anchors with small diameter. We use the factor of safety 3</a:t>
            </a:r>
            <a:r>
              <a:rPr lang="en-US" sz="1800" dirty="0" smtClean="0"/>
              <a:t>.</a:t>
            </a:r>
          </a:p>
          <a:p>
            <a:pPr>
              <a:buNone/>
            </a:pPr>
            <a:endParaRPr lang="en-GB" sz="1800" dirty="0" smtClean="0"/>
          </a:p>
          <a:p>
            <a:pPr>
              <a:buNone/>
            </a:pPr>
            <a:endParaRPr lang="en-GB" sz="1800" dirty="0" smtClean="0"/>
          </a:p>
          <a:p>
            <a:pPr>
              <a:buNone/>
            </a:pPr>
            <a:endParaRPr lang="en-GB" sz="1800" dirty="0"/>
          </a:p>
        </p:txBody>
      </p:sp>
      <p:pic>
        <p:nvPicPr>
          <p:cNvPr id="7" name="Picture 2"/>
          <p:cNvPicPr>
            <a:picLocks noChangeAspect="1" noChangeArrowheads="1"/>
          </p:cNvPicPr>
          <p:nvPr/>
        </p:nvPicPr>
        <p:blipFill>
          <a:blip r:embed="rId2"/>
          <a:srcRect/>
          <a:stretch>
            <a:fillRect/>
          </a:stretch>
        </p:blipFill>
        <p:spPr bwMode="auto">
          <a:xfrm>
            <a:off x="2214546" y="5523135"/>
            <a:ext cx="4143404" cy="620509"/>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110</TotalTime>
  <Words>1034</Words>
  <Application>Microsoft Office PowerPoint</Application>
  <PresentationFormat>On-screen Show (4:3)</PresentationFormat>
  <Paragraphs>87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Oriel</vt:lpstr>
      <vt:lpstr>Design of Ground Anchors GROUP INTERNSHIP PROJECT Guided by Dr. S. Jayalekshmi</vt:lpstr>
      <vt:lpstr>INTRODUCTION</vt:lpstr>
      <vt:lpstr>Cont. INTRODUCTION </vt:lpstr>
      <vt:lpstr>TYPES OF ANCHORS</vt:lpstr>
      <vt:lpstr>Cont. TYPES OF ANCHORS</vt:lpstr>
      <vt:lpstr>DESIGN OF GROUND ANCHORS</vt:lpstr>
      <vt:lpstr>Cont. DESIGN OF GROUND ANCHORS</vt:lpstr>
      <vt:lpstr>Cont. DESIGN OF GROUND ANCHORS</vt:lpstr>
      <vt:lpstr>Cont. DESIGN OF GROUND ANCHORS</vt:lpstr>
      <vt:lpstr>Cont. DESIGN OF GROUND ANCHORS</vt:lpstr>
      <vt:lpstr>PROTECTION OF GROUND ANCHORS</vt:lpstr>
      <vt:lpstr>Cont. PROTECTION OF GROUND ANCHORS</vt:lpstr>
      <vt:lpstr>GROUND ANCHORS IN INDIA</vt:lpstr>
      <vt:lpstr>Cont. GROUND ANCHORS IN INDIA</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of Ground Anchors A SUMMER INTERNSHIP GROUP PROJECT Guided by Dr. S. Jayalekshmi</dc:title>
  <dc:creator>Dell</dc:creator>
  <cp:lastModifiedBy>Dell</cp:lastModifiedBy>
  <cp:revision>13</cp:revision>
  <dcterms:created xsi:type="dcterms:W3CDTF">2021-01-04T01:59:56Z</dcterms:created>
  <dcterms:modified xsi:type="dcterms:W3CDTF">2021-01-04T03:50:11Z</dcterms:modified>
</cp:coreProperties>
</file>