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2" autoAdjust="0"/>
    <p:restoredTop sz="94673" autoAdjust="0"/>
  </p:normalViewPr>
  <p:slideViewPr>
    <p:cSldViewPr>
      <p:cViewPr>
        <p:scale>
          <a:sx n="75" d="100"/>
          <a:sy n="75" d="100"/>
        </p:scale>
        <p:origin x="-1666" y="-259"/>
      </p:cViewPr>
      <p:guideLst>
        <p:guide orient="horz" pos="2160"/>
        <p:guide pos="2880"/>
      </p:guideLst>
    </p:cSldViewPr>
  </p:slideViewPr>
  <p:outlineViewPr>
    <p:cViewPr>
      <p:scale>
        <a:sx n="33" d="100"/>
        <a:sy n="33" d="100"/>
      </p:scale>
      <p:origin x="0" y="937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155FD8B-3DFE-4233-AF5D-A1B88F2103B7}" type="datetimeFigureOut">
              <a:rPr lang="en-US" smtClean="0"/>
              <a:t>5/7/2020</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80D5D98-DA13-493A-A914-C2B7F675FC3C}"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55FD8B-3DFE-4233-AF5D-A1B88F2103B7}"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0D5D98-DA13-493A-A914-C2B7F675FC3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55FD8B-3DFE-4233-AF5D-A1B88F2103B7}"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0D5D98-DA13-493A-A914-C2B7F675FC3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155FD8B-3DFE-4233-AF5D-A1B88F2103B7}" type="datetimeFigureOut">
              <a:rPr lang="en-US" smtClean="0"/>
              <a:t>5/7/2020</a:t>
            </a:fld>
            <a:endParaRPr lang="en-US" dirty="0"/>
          </a:p>
        </p:txBody>
      </p:sp>
      <p:sp>
        <p:nvSpPr>
          <p:cNvPr id="9" name="Slide Number Placeholder 8"/>
          <p:cNvSpPr>
            <a:spLocks noGrp="1"/>
          </p:cNvSpPr>
          <p:nvPr>
            <p:ph type="sldNum" sz="quarter" idx="15"/>
          </p:nvPr>
        </p:nvSpPr>
        <p:spPr/>
        <p:txBody>
          <a:bodyPr rtlCol="0"/>
          <a:lstStyle/>
          <a:p>
            <a:fld id="{180D5D98-DA13-493A-A914-C2B7F675FC3C}" type="slidenum">
              <a:rPr lang="en-US" smtClean="0"/>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155FD8B-3DFE-4233-AF5D-A1B88F2103B7}" type="datetimeFigureOut">
              <a:rPr lang="en-US" smtClean="0"/>
              <a:t>5/7/2020</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180D5D98-DA13-493A-A914-C2B7F675FC3C}"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155FD8B-3DFE-4233-AF5D-A1B88F2103B7}" type="datetimeFigureOut">
              <a:rPr lang="en-US" smtClean="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0D5D98-DA13-493A-A914-C2B7F675FC3C}" type="slidenum">
              <a:rPr lang="en-US" smtClean="0"/>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155FD8B-3DFE-4233-AF5D-A1B88F2103B7}" type="datetimeFigureOut">
              <a:rPr lang="en-US" smtClean="0"/>
              <a:t>5/7/2020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80D5D98-DA13-493A-A914-C2B7F675FC3C}" type="slidenum">
              <a:rPr lang="en-US" smtClean="0"/>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155FD8B-3DFE-4233-AF5D-A1B88F2103B7}" type="datetimeFigureOut">
              <a:rPr lang="en-US" smtClean="0"/>
              <a:t>5/7/2020</a:t>
            </a:fld>
            <a:endParaRPr lang="en-US" dirty="0"/>
          </a:p>
        </p:txBody>
      </p:sp>
      <p:sp>
        <p:nvSpPr>
          <p:cNvPr id="7" name="Slide Number Placeholder 6"/>
          <p:cNvSpPr>
            <a:spLocks noGrp="1"/>
          </p:cNvSpPr>
          <p:nvPr>
            <p:ph type="sldNum" sz="quarter" idx="11"/>
          </p:nvPr>
        </p:nvSpPr>
        <p:spPr/>
        <p:txBody>
          <a:bodyPr rtlCol="0"/>
          <a:lstStyle/>
          <a:p>
            <a:fld id="{180D5D98-DA13-493A-A914-C2B7F675FC3C}" type="slidenum">
              <a:rPr lang="en-US" smtClean="0"/>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55FD8B-3DFE-4233-AF5D-A1B88F2103B7}" type="datetimeFigureOut">
              <a:rPr lang="en-US" smtClean="0"/>
              <a:t>5/7/2020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0D5D98-DA13-493A-A914-C2B7F675FC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155FD8B-3DFE-4233-AF5D-A1B88F2103B7}" type="datetimeFigureOut">
              <a:rPr lang="en-US" smtClean="0"/>
              <a:t>5/7/2020</a:t>
            </a:fld>
            <a:endParaRPr lang="en-US" dirty="0"/>
          </a:p>
        </p:txBody>
      </p:sp>
      <p:sp>
        <p:nvSpPr>
          <p:cNvPr id="22" name="Slide Number Placeholder 21"/>
          <p:cNvSpPr>
            <a:spLocks noGrp="1"/>
          </p:cNvSpPr>
          <p:nvPr>
            <p:ph type="sldNum" sz="quarter" idx="15"/>
          </p:nvPr>
        </p:nvSpPr>
        <p:spPr/>
        <p:txBody>
          <a:bodyPr rtlCol="0"/>
          <a:lstStyle/>
          <a:p>
            <a:fld id="{180D5D98-DA13-493A-A914-C2B7F675FC3C}" type="slidenum">
              <a:rPr lang="en-US" smtClean="0"/>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155FD8B-3DFE-4233-AF5D-A1B88F2103B7}" type="datetimeFigureOut">
              <a:rPr lang="en-US" smtClean="0"/>
              <a:t>5/7/2020</a:t>
            </a:fld>
            <a:endParaRPr lang="en-US" dirty="0"/>
          </a:p>
        </p:txBody>
      </p:sp>
      <p:sp>
        <p:nvSpPr>
          <p:cNvPr id="18" name="Slide Number Placeholder 17"/>
          <p:cNvSpPr>
            <a:spLocks noGrp="1"/>
          </p:cNvSpPr>
          <p:nvPr>
            <p:ph type="sldNum" sz="quarter" idx="11"/>
          </p:nvPr>
        </p:nvSpPr>
        <p:spPr/>
        <p:txBody>
          <a:bodyPr rtlCol="0"/>
          <a:lstStyle/>
          <a:p>
            <a:fld id="{180D5D98-DA13-493A-A914-C2B7F675FC3C}" type="slidenum">
              <a:rPr lang="en-US" smtClean="0"/>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155FD8B-3DFE-4233-AF5D-A1B88F2103B7}" type="datetimeFigureOut">
              <a:rPr lang="en-US" smtClean="0"/>
              <a:t>5/7/2020</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80D5D98-DA13-493A-A914-C2B7F675FC3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546" y="2928934"/>
            <a:ext cx="6172200" cy="1894362"/>
          </a:xfrm>
        </p:spPr>
        <p:txBody>
          <a:bodyPr>
            <a:normAutofit/>
          </a:bodyPr>
          <a:lstStyle/>
          <a:p>
            <a:r>
              <a:rPr lang="en-GB" dirty="0" smtClean="0">
                <a:latin typeface="Cabri"/>
              </a:rPr>
              <a:t>GIS IN ASSESSING CLIMATIC RISKS IN SAVANNAH AGROECOLOGICAL SYSTEMS</a:t>
            </a:r>
            <a:endParaRPr lang="en-US" dirty="0">
              <a:latin typeface="Cabri"/>
            </a:endParaRPr>
          </a:p>
        </p:txBody>
      </p:sp>
      <p:sp>
        <p:nvSpPr>
          <p:cNvPr id="3" name="Subtitle 2"/>
          <p:cNvSpPr>
            <a:spLocks noGrp="1"/>
          </p:cNvSpPr>
          <p:nvPr>
            <p:ph type="subTitle" idx="1"/>
          </p:nvPr>
        </p:nvSpPr>
        <p:spPr/>
        <p:txBody>
          <a:bodyPr>
            <a:normAutofit lnSpcReduction="10000"/>
          </a:bodyPr>
          <a:lstStyle/>
          <a:p>
            <a:r>
              <a:rPr lang="en-GB" dirty="0" smtClean="0">
                <a:latin typeface="Cabri"/>
              </a:rPr>
              <a:t>Submitted by:</a:t>
            </a:r>
          </a:p>
          <a:p>
            <a:r>
              <a:rPr lang="en-GB" dirty="0" smtClean="0">
                <a:latin typeface="Cabri"/>
              </a:rPr>
              <a:t>G </a:t>
            </a:r>
            <a:r>
              <a:rPr lang="en-GB" dirty="0" err="1" smtClean="0">
                <a:latin typeface="Cabri"/>
              </a:rPr>
              <a:t>Roopa</a:t>
            </a:r>
            <a:r>
              <a:rPr lang="en-GB" dirty="0" smtClean="0">
                <a:latin typeface="Cabri"/>
              </a:rPr>
              <a:t>- 103117040</a:t>
            </a:r>
          </a:p>
          <a:p>
            <a:r>
              <a:rPr lang="en-GB" dirty="0" smtClean="0">
                <a:latin typeface="Cabri"/>
              </a:rPr>
              <a:t>L </a:t>
            </a:r>
            <a:r>
              <a:rPr lang="en-GB" dirty="0" err="1" smtClean="0">
                <a:latin typeface="Cabri"/>
              </a:rPr>
              <a:t>Keerthi</a:t>
            </a:r>
            <a:r>
              <a:rPr lang="en-GB" dirty="0" smtClean="0">
                <a:latin typeface="Cabri"/>
              </a:rPr>
              <a:t>- 103117086</a:t>
            </a:r>
          </a:p>
          <a:p>
            <a:r>
              <a:rPr lang="en-GB" dirty="0" err="1" smtClean="0">
                <a:latin typeface="Cabri"/>
              </a:rPr>
              <a:t>Sarishma</a:t>
            </a:r>
            <a:r>
              <a:rPr lang="en-GB" dirty="0" smtClean="0">
                <a:latin typeface="Cabri"/>
              </a:rPr>
              <a:t> </a:t>
            </a:r>
            <a:r>
              <a:rPr lang="en-GB" dirty="0" err="1" smtClean="0">
                <a:latin typeface="Cabri"/>
              </a:rPr>
              <a:t>Bhandari</a:t>
            </a:r>
            <a:r>
              <a:rPr lang="en-GB" dirty="0" smtClean="0">
                <a:latin typeface="Cabri"/>
              </a:rPr>
              <a:t>- 103117086</a:t>
            </a:r>
            <a:endParaRPr lang="en-US" dirty="0">
              <a:latin typeface="Ca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71480"/>
            <a:ext cx="7467600" cy="5902472"/>
          </a:xfrm>
        </p:spPr>
        <p:txBody>
          <a:bodyPr/>
          <a:lstStyle/>
          <a:p>
            <a:pPr fontAlgn="base">
              <a:buClrTx/>
              <a:buFont typeface="Wingdings" pitchFamily="2" charset="2"/>
              <a:buChar char="Ø"/>
            </a:pPr>
            <a:r>
              <a:rPr lang="en-US" sz="1800" b="1" dirty="0" smtClean="0">
                <a:latin typeface="Cabri"/>
              </a:rPr>
              <a:t>Vegetation </a:t>
            </a:r>
            <a:r>
              <a:rPr lang="en-US" sz="1800" b="1" dirty="0" smtClean="0">
                <a:latin typeface="Cabri"/>
              </a:rPr>
              <a:t>Indicator: </a:t>
            </a:r>
            <a:r>
              <a:rPr lang="en-US" sz="1800" dirty="0" smtClean="0">
                <a:latin typeface="Cabri"/>
              </a:rPr>
              <a:t>The basic </a:t>
            </a:r>
            <a:r>
              <a:rPr lang="en-US" sz="1800" dirty="0" smtClean="0">
                <a:latin typeface="Cabri"/>
              </a:rPr>
              <a:t>data for the estimation of the vegetation indicator was the average Normalized Diﬀerence Vegetation Index (NDVI) of the area. The NDVI was generated from Landsat 8 satellite image of the study area</a:t>
            </a:r>
            <a:r>
              <a:rPr lang="en-US" sz="1800" dirty="0" smtClean="0">
                <a:latin typeface="Cabri"/>
              </a:rPr>
              <a:t>.</a:t>
            </a:r>
            <a:r>
              <a:rPr lang="en-US" sz="1800" b="1" dirty="0" smtClean="0">
                <a:latin typeface="Cabri"/>
              </a:rPr>
              <a:t> </a:t>
            </a:r>
          </a:p>
          <a:p>
            <a:pPr fontAlgn="base">
              <a:buClrTx/>
              <a:buFont typeface="Wingdings" pitchFamily="2" charset="2"/>
              <a:buChar char="Ø"/>
            </a:pPr>
            <a:r>
              <a:rPr lang="en-US" sz="1800" b="1" dirty="0" smtClean="0">
                <a:latin typeface="Cabri"/>
              </a:rPr>
              <a:t>Soil </a:t>
            </a:r>
            <a:r>
              <a:rPr lang="en-US" sz="1800" b="1" dirty="0" smtClean="0">
                <a:latin typeface="Cabri"/>
              </a:rPr>
              <a:t>Indicator</a:t>
            </a:r>
            <a:r>
              <a:rPr lang="en-US" sz="1800" dirty="0" smtClean="0">
                <a:latin typeface="Cabri"/>
              </a:rPr>
              <a:t>: The categorization of soil in the SSZ was based on the Food and Agriculture Organization (FAO) soil classiﬁcation scheme. Five main soil types were identiﬁed in the study area namely lixisols, leptosols, ﬂuvisols, luvisols and greysols. These were then overlaid to get a composite soil indicator </a:t>
            </a:r>
            <a:r>
              <a:rPr lang="en-US" sz="1800" dirty="0" smtClean="0">
                <a:latin typeface="Cabri"/>
              </a:rPr>
              <a:t>map.</a:t>
            </a:r>
          </a:p>
          <a:p>
            <a:pPr fontAlgn="base">
              <a:buClrTx/>
              <a:buFont typeface="Wingdings" pitchFamily="2" charset="2"/>
              <a:buChar char="Ø"/>
            </a:pPr>
            <a:r>
              <a:rPr lang="en-US" sz="1800" dirty="0" smtClean="0">
                <a:latin typeface="Cabri"/>
              </a:rPr>
              <a:t>Each </a:t>
            </a:r>
            <a:r>
              <a:rPr lang="en-US" sz="1800" dirty="0" smtClean="0">
                <a:latin typeface="Cabri"/>
              </a:rPr>
              <a:t>of the three composite maps (climatic indicator, vegetation indicator, and soil indicator) were reclassiﬁed and weighted overlay operation carried out using the weighted overlay tool in ArcGIS </a:t>
            </a:r>
            <a:r>
              <a:rPr lang="en-US" sz="1800" dirty="0" smtClean="0">
                <a:latin typeface="Cabri"/>
              </a:rPr>
              <a:t>10.3. After </a:t>
            </a:r>
            <a:r>
              <a:rPr lang="en-US" sz="1800" dirty="0" smtClean="0">
                <a:latin typeface="Cabri"/>
              </a:rPr>
              <a:t>the overlay, the output was reclassiﬁed to produce drought hazard map</a:t>
            </a:r>
            <a:r>
              <a:rPr lang="en-US" sz="1800" dirty="0" smtClean="0">
                <a:latin typeface="Cabri"/>
              </a:rPr>
              <a:t>.</a:t>
            </a:r>
            <a:endParaRPr lang="en-US" sz="1800" dirty="0" smtClean="0">
              <a:latin typeface="Cabri"/>
            </a:endParaRPr>
          </a:p>
        </p:txBody>
      </p:sp>
      <p:pic>
        <p:nvPicPr>
          <p:cNvPr id="4" name="Picture 3" descr="pic 5.png"/>
          <p:cNvPicPr>
            <a:picLocks noChangeAspect="1"/>
          </p:cNvPicPr>
          <p:nvPr/>
        </p:nvPicPr>
        <p:blipFill>
          <a:blip r:embed="rId2"/>
          <a:stretch>
            <a:fillRect/>
          </a:stretch>
        </p:blipFill>
        <p:spPr>
          <a:xfrm>
            <a:off x="4500562" y="4357694"/>
            <a:ext cx="3238781" cy="2301440"/>
          </a:xfrm>
          <a:prstGeom prst="rect">
            <a:avLst/>
          </a:prstGeom>
        </p:spPr>
      </p:pic>
      <p:sp>
        <p:nvSpPr>
          <p:cNvPr id="5" name="TextBox 4"/>
          <p:cNvSpPr txBox="1"/>
          <p:nvPr/>
        </p:nvSpPr>
        <p:spPr>
          <a:xfrm>
            <a:off x="1928794" y="5143512"/>
            <a:ext cx="2143140" cy="646331"/>
          </a:xfrm>
          <a:prstGeom prst="rect">
            <a:avLst/>
          </a:prstGeom>
          <a:noFill/>
        </p:spPr>
        <p:txBody>
          <a:bodyPr wrap="square" rtlCol="0">
            <a:spAutoFit/>
          </a:bodyPr>
          <a:lstStyle/>
          <a:p>
            <a:r>
              <a:rPr lang="en-GB" b="1" dirty="0" smtClean="0">
                <a:latin typeface="Cabri"/>
              </a:rPr>
              <a:t>Fig: TABLE 1</a:t>
            </a:r>
          </a:p>
          <a:p>
            <a:endParaRPr lang="en-US" b="1" dirty="0">
              <a:latin typeface="Ca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7467600" cy="6045348"/>
          </a:xfrm>
        </p:spPr>
        <p:txBody>
          <a:bodyPr>
            <a:normAutofit/>
          </a:bodyPr>
          <a:lstStyle/>
          <a:p>
            <a:pPr fontAlgn="base">
              <a:buClrTx/>
              <a:buFont typeface="Wingdings" pitchFamily="2" charset="2"/>
              <a:buChar char="Ø"/>
            </a:pPr>
            <a:r>
              <a:rPr lang="en-US" sz="1800" dirty="0" smtClean="0">
                <a:latin typeface="Cabri"/>
              </a:rPr>
              <a:t>To </a:t>
            </a:r>
            <a:r>
              <a:rPr lang="en-US" sz="1800" dirty="0" smtClean="0">
                <a:latin typeface="Cabri"/>
              </a:rPr>
              <a:t>map ecological drought vulnerability, proximity to water and land use/cover indicators were used.</a:t>
            </a:r>
          </a:p>
          <a:p>
            <a:pPr lvl="1" fontAlgn="base">
              <a:buClrTx/>
              <a:buFont typeface="Arial" pitchFamily="34" charset="0"/>
              <a:buChar char="•"/>
            </a:pPr>
            <a:r>
              <a:rPr lang="en-US" sz="1800" dirty="0" smtClean="0">
                <a:latin typeface="Cabri"/>
              </a:rPr>
              <a:t>The land use/cover (LULC) input was derived from processing the Landsat 8 satellite image of the Sudan Savannah Zone of Ghana. </a:t>
            </a:r>
            <a:endParaRPr lang="en-US" sz="1800" dirty="0" smtClean="0">
              <a:latin typeface="Cabri"/>
            </a:endParaRPr>
          </a:p>
          <a:p>
            <a:pPr lvl="1" fontAlgn="base">
              <a:buClrTx/>
              <a:buFont typeface="Arial" pitchFamily="34" charset="0"/>
              <a:buChar char="•"/>
            </a:pPr>
            <a:r>
              <a:rPr lang="en-US" sz="1800" dirty="0" smtClean="0">
                <a:latin typeface="Cabri"/>
              </a:rPr>
              <a:t>The </a:t>
            </a:r>
            <a:r>
              <a:rPr lang="en-US" sz="1800" dirty="0" smtClean="0">
                <a:latin typeface="Cabri"/>
              </a:rPr>
              <a:t>distance to water was derived from the drainage map with distance calculations undertaken in ArcGIS 10.3. </a:t>
            </a:r>
            <a:endParaRPr lang="en-US" sz="1800" dirty="0" smtClean="0">
              <a:latin typeface="Cabri"/>
            </a:endParaRPr>
          </a:p>
          <a:p>
            <a:pPr lvl="1" fontAlgn="base">
              <a:buClrTx/>
              <a:buFont typeface="Arial" pitchFamily="34" charset="0"/>
              <a:buChar char="•"/>
            </a:pPr>
            <a:r>
              <a:rPr lang="en-US" sz="1800" dirty="0" smtClean="0">
                <a:latin typeface="Cabri"/>
              </a:rPr>
              <a:t>Both </a:t>
            </a:r>
            <a:r>
              <a:rPr lang="en-US" sz="1800" dirty="0" smtClean="0">
                <a:latin typeface="Cabri"/>
              </a:rPr>
              <a:t>land use and distance to water indicators were reclassiﬁed and then a weighted overlay </a:t>
            </a:r>
            <a:r>
              <a:rPr lang="en-US" sz="1800" dirty="0" smtClean="0">
                <a:latin typeface="Cabri"/>
              </a:rPr>
              <a:t>performed.</a:t>
            </a:r>
            <a:endParaRPr lang="en-US" sz="1800" dirty="0" smtClean="0">
              <a:latin typeface="Cabri"/>
            </a:endParaRPr>
          </a:p>
          <a:p>
            <a:pPr fontAlgn="base">
              <a:buClrTx/>
              <a:buFont typeface="Wingdings" pitchFamily="2" charset="2"/>
              <a:buChar char="Ø"/>
            </a:pPr>
            <a:r>
              <a:rPr lang="en-US" sz="1800" dirty="0" smtClean="0">
                <a:latin typeface="Cabri"/>
              </a:rPr>
              <a:t>After the overlay, the results were reclassiﬁed to produce the drought vulnerability map as an input for producing the drought risk map. The drought hazard map and vulnerability map were also weighted, overlaid, and reclassiﬁed to produce the output drought risk map.</a:t>
            </a:r>
          </a:p>
          <a:p>
            <a:pPr>
              <a:buNone/>
            </a:pPr>
            <a:r>
              <a:rPr lang="en-US" sz="1800" dirty="0" smtClean="0">
                <a:latin typeface="Cabri"/>
              </a:rPr>
              <a:t/>
            </a:r>
            <a:br>
              <a:rPr lang="en-US" sz="1800" dirty="0" smtClean="0">
                <a:latin typeface="Cabri"/>
              </a:rPr>
            </a:br>
            <a:endParaRPr lang="en-US" sz="1800" dirty="0">
              <a:latin typeface="Ca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ic 6.png"/>
          <p:cNvPicPr>
            <a:picLocks noChangeAspect="1"/>
          </p:cNvPicPr>
          <p:nvPr/>
        </p:nvPicPr>
        <p:blipFill>
          <a:blip r:embed="rId2"/>
          <a:stretch>
            <a:fillRect/>
          </a:stretch>
        </p:blipFill>
        <p:spPr>
          <a:xfrm>
            <a:off x="214282" y="0"/>
            <a:ext cx="4143404" cy="3143248"/>
          </a:xfrm>
          <a:prstGeom prst="rect">
            <a:avLst/>
          </a:prstGeom>
        </p:spPr>
      </p:pic>
      <p:pic>
        <p:nvPicPr>
          <p:cNvPr id="7" name="Picture 6" descr="pic 7.png"/>
          <p:cNvPicPr>
            <a:picLocks noChangeAspect="1"/>
          </p:cNvPicPr>
          <p:nvPr/>
        </p:nvPicPr>
        <p:blipFill>
          <a:blip r:embed="rId3"/>
          <a:stretch>
            <a:fillRect/>
          </a:stretch>
        </p:blipFill>
        <p:spPr>
          <a:xfrm>
            <a:off x="4643438" y="0"/>
            <a:ext cx="4071966" cy="3286148"/>
          </a:xfrm>
          <a:prstGeom prst="rect">
            <a:avLst/>
          </a:prstGeom>
        </p:spPr>
      </p:pic>
      <p:pic>
        <p:nvPicPr>
          <p:cNvPr id="8" name="Picture 7" descr="pic 8.png"/>
          <p:cNvPicPr>
            <a:picLocks noChangeAspect="1"/>
          </p:cNvPicPr>
          <p:nvPr/>
        </p:nvPicPr>
        <p:blipFill>
          <a:blip r:embed="rId4"/>
          <a:stretch>
            <a:fillRect/>
          </a:stretch>
        </p:blipFill>
        <p:spPr>
          <a:xfrm>
            <a:off x="1000100" y="3500438"/>
            <a:ext cx="6357982" cy="3165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latin typeface="Cabri"/>
              </a:rPr>
              <a:t>SUMMARY</a:t>
            </a:r>
            <a:endParaRPr lang="en-US" dirty="0">
              <a:latin typeface="Cabri"/>
            </a:endParaRPr>
          </a:p>
        </p:txBody>
      </p:sp>
      <p:sp>
        <p:nvSpPr>
          <p:cNvPr id="3" name="Content Placeholder 2"/>
          <p:cNvSpPr>
            <a:spLocks noGrp="1"/>
          </p:cNvSpPr>
          <p:nvPr>
            <p:ph sz="quarter" idx="1"/>
          </p:nvPr>
        </p:nvSpPr>
        <p:spPr/>
        <p:txBody>
          <a:bodyPr>
            <a:normAutofit/>
          </a:bodyPr>
          <a:lstStyle/>
          <a:p>
            <a:pPr>
              <a:buClrTx/>
              <a:buFont typeface="Wingdings" pitchFamily="2" charset="2"/>
              <a:buChar char="Ø"/>
            </a:pPr>
            <a:r>
              <a:rPr lang="en-GB" sz="1800" dirty="0" smtClean="0">
                <a:latin typeface="Cabri"/>
              </a:rPr>
              <a:t>Globally agricultural sector is the most exposed sectors to climate related hazards.</a:t>
            </a:r>
          </a:p>
          <a:p>
            <a:pPr>
              <a:buClrTx/>
              <a:buFont typeface="Wingdings" pitchFamily="2" charset="2"/>
              <a:buChar char="Ø"/>
            </a:pPr>
            <a:r>
              <a:rPr lang="en-US" sz="1800" dirty="0" smtClean="0">
                <a:latin typeface="Cabri"/>
                <a:cs typeface="Calibri" pitchFamily="34" charset="0"/>
              </a:rPr>
              <a:t>Therefore </a:t>
            </a:r>
            <a:r>
              <a:rPr lang="en-US" sz="1800" dirty="0" smtClean="0">
                <a:latin typeface="Cabri"/>
                <a:cs typeface="Calibri" pitchFamily="34" charset="0"/>
              </a:rPr>
              <a:t>climate risk mapping within the </a:t>
            </a:r>
            <a:r>
              <a:rPr lang="en-US" sz="1800" dirty="0" smtClean="0">
                <a:latin typeface="Cabri"/>
                <a:cs typeface="Calibri" pitchFamily="34" charset="0"/>
              </a:rPr>
              <a:t>context of agro ecological </a:t>
            </a:r>
            <a:r>
              <a:rPr lang="en-US" sz="1800" dirty="0" smtClean="0">
                <a:latin typeface="Cabri"/>
                <a:cs typeface="Calibri" pitchFamily="34" charset="0"/>
              </a:rPr>
              <a:t>systems is an essential ingredient that could </a:t>
            </a:r>
            <a:r>
              <a:rPr lang="en-US" sz="1800" dirty="0" smtClean="0">
                <a:latin typeface="Cabri"/>
                <a:cs typeface="Calibri" pitchFamily="34" charset="0"/>
              </a:rPr>
              <a:t>facilitate effective </a:t>
            </a:r>
            <a:r>
              <a:rPr lang="en-US" sz="1800" dirty="0" smtClean="0">
                <a:latin typeface="Cabri"/>
                <a:cs typeface="Calibri" pitchFamily="34" charset="0"/>
              </a:rPr>
              <a:t>and proactive management of losses and damages from </a:t>
            </a:r>
            <a:r>
              <a:rPr lang="en-US" sz="1800" dirty="0" smtClean="0">
                <a:latin typeface="Cabri"/>
                <a:cs typeface="Calibri" pitchFamily="34" charset="0"/>
              </a:rPr>
              <a:t>climate </a:t>
            </a:r>
            <a:r>
              <a:rPr lang="en-US" sz="1800" dirty="0" smtClean="0">
                <a:latin typeface="Cabri"/>
                <a:cs typeface="Calibri" pitchFamily="34" charset="0"/>
              </a:rPr>
              <a:t>variability and extreme events.</a:t>
            </a:r>
            <a:endParaRPr lang="en-GB" sz="1800" dirty="0" smtClean="0">
              <a:latin typeface="Cabri"/>
              <a:cs typeface="Calibri" pitchFamily="34" charset="0"/>
            </a:endParaRPr>
          </a:p>
          <a:p>
            <a:pPr>
              <a:buClrTx/>
              <a:buFont typeface="Wingdings" pitchFamily="2" charset="2"/>
              <a:buChar char="Ø"/>
            </a:pPr>
            <a:r>
              <a:rPr lang="en-GB" sz="1800" dirty="0" smtClean="0">
                <a:latin typeface="Cabri"/>
              </a:rPr>
              <a:t>According </a:t>
            </a:r>
            <a:r>
              <a:rPr lang="en-GB" sz="1800" dirty="0" smtClean="0">
                <a:latin typeface="Cabri"/>
              </a:rPr>
              <a:t>to the drought risk map of SSZ in upper east region of Ghana we can conclude that  69% of the zone fall under moderate – high drought risk. The areas under this influence mainly include the </a:t>
            </a:r>
            <a:r>
              <a:rPr lang="en-GB" sz="1800" dirty="0" smtClean="0">
                <a:latin typeface="Cabri"/>
                <a:cs typeface="Calibri" pitchFamily="34" charset="0"/>
              </a:rPr>
              <a:t>Bawku Municipality, Northern Region of Garu </a:t>
            </a:r>
            <a:r>
              <a:rPr lang="en-GB" sz="1800" dirty="0" smtClean="0">
                <a:latin typeface="Cabri"/>
                <a:cs typeface="Calibri" pitchFamily="34" charset="0"/>
              </a:rPr>
              <a:t>Tempane. </a:t>
            </a:r>
            <a:endParaRPr lang="en-GB" sz="1800" dirty="0" smtClean="0">
              <a:latin typeface="Cabri"/>
              <a:cs typeface="Calibri" pitchFamily="34" charset="0"/>
            </a:endParaRPr>
          </a:p>
          <a:p>
            <a:pPr>
              <a:buClrTx/>
              <a:buFont typeface="Wingdings" pitchFamily="2" charset="2"/>
              <a:buChar char="Ø"/>
            </a:pPr>
            <a:r>
              <a:rPr lang="en-GB" sz="1800" dirty="0" smtClean="0">
                <a:latin typeface="Cabri"/>
                <a:cs typeface="Calibri" pitchFamily="34" charset="0"/>
              </a:rPr>
              <a:t>The remaining 31% of the zone fall under low drought risk which includes  area through Bawku </a:t>
            </a:r>
            <a:r>
              <a:rPr lang="en-GB" sz="1800" dirty="0" smtClean="0">
                <a:latin typeface="Cabri"/>
                <a:cs typeface="Calibri" pitchFamily="34" charset="0"/>
              </a:rPr>
              <a:t>west and Bongo</a:t>
            </a:r>
            <a:r>
              <a:rPr lang="en-GB" sz="1800" dirty="0" smtClean="0">
                <a:latin typeface="Cabri"/>
                <a:cs typeface="Calibri" pitchFamily="34" charset="0"/>
              </a:rPr>
              <a:t>. The small holder farmers in these two districts could thus experience high losses in crop failure, increased food insecurity and general loss of livelihood during the major drought episodes.</a:t>
            </a:r>
          </a:p>
          <a:p>
            <a:pPr>
              <a:buClrTx/>
              <a:buFont typeface="Wingdings" pitchFamily="2" charset="2"/>
              <a:buChar char="Ø"/>
            </a:pPr>
            <a:endParaRPr lang="en-GB" sz="1800" dirty="0" smtClean="0">
              <a:latin typeface="Cabri"/>
              <a:cs typeface="Calibri" pitchFamily="34" charset="0"/>
            </a:endParaRPr>
          </a:p>
          <a:p>
            <a:pPr>
              <a:buClrTx/>
              <a:buFont typeface="Wingdings" pitchFamily="2" charset="2"/>
              <a:buChar char="Ø"/>
            </a:pPr>
            <a:endParaRPr lang="en-US" sz="1800" dirty="0" smtClean="0">
              <a:latin typeface="Cabri"/>
              <a:cs typeface="Calibri" pitchFamily="34" charset="0"/>
            </a:endParaRPr>
          </a:p>
          <a:p>
            <a:pPr>
              <a:buClrTx/>
              <a:buFont typeface="Wingdings" pitchFamily="2" charset="2"/>
              <a:buChar char="Ø"/>
            </a:pPr>
            <a:endParaRPr lang="en-US" sz="1800" dirty="0">
              <a:latin typeface="Ca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latin typeface="Cabri"/>
              </a:rPr>
              <a:t>RECOMMENDATION</a:t>
            </a:r>
            <a:endParaRPr lang="en-US" dirty="0">
              <a:latin typeface="Cabri"/>
            </a:endParaRPr>
          </a:p>
        </p:txBody>
      </p:sp>
      <p:sp>
        <p:nvSpPr>
          <p:cNvPr id="3" name="Content Placeholder 2"/>
          <p:cNvSpPr>
            <a:spLocks noGrp="1"/>
          </p:cNvSpPr>
          <p:nvPr>
            <p:ph sz="quarter" idx="1"/>
          </p:nvPr>
        </p:nvSpPr>
        <p:spPr/>
        <p:txBody>
          <a:bodyPr>
            <a:normAutofit/>
          </a:bodyPr>
          <a:lstStyle/>
          <a:p>
            <a:pPr>
              <a:buClr>
                <a:schemeClr val="tx1"/>
              </a:buClr>
              <a:buFont typeface="Wingdings" pitchFamily="2" charset="2"/>
              <a:buChar char="Ø"/>
            </a:pPr>
            <a:r>
              <a:rPr lang="en-GB" sz="1800" dirty="0" smtClean="0">
                <a:latin typeface="Cabri"/>
              </a:rPr>
              <a:t>Since we are no strangers to the dire consequences we are facing due to climatic variation in today’s world, along with research in the agro ecological fields, declination in water resources, increase in earth’s temperature should also be encouraged by the government. </a:t>
            </a:r>
            <a:r>
              <a:rPr lang="en-US" sz="1800" dirty="0" smtClean="0">
                <a:latin typeface="Cabri"/>
              </a:rPr>
              <a:t>The research done in the vulnerable communities all over the world will thus help in a paradigm shift from emergency response to risk management.</a:t>
            </a:r>
          </a:p>
          <a:p>
            <a:pPr>
              <a:buClr>
                <a:schemeClr val="tx1"/>
              </a:buClr>
              <a:buFont typeface="Wingdings" pitchFamily="2" charset="2"/>
              <a:buChar char="Ø"/>
            </a:pPr>
            <a:r>
              <a:rPr lang="en-US" sz="1800" dirty="0" smtClean="0">
                <a:latin typeface="Cabri"/>
              </a:rPr>
              <a:t> In the study an additional map classifying the intensity of drought in the area should be mapped.</a:t>
            </a:r>
            <a:endParaRPr lang="en-GB" sz="1800" dirty="0" smtClean="0">
              <a:latin typeface="Ca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latin typeface="Cabri"/>
              </a:rPr>
              <a:t>REFERENCES</a:t>
            </a:r>
            <a:endParaRPr lang="en-US" dirty="0">
              <a:latin typeface="Cabri"/>
            </a:endParaRPr>
          </a:p>
        </p:txBody>
      </p:sp>
      <p:sp>
        <p:nvSpPr>
          <p:cNvPr id="3" name="Content Placeholder 2"/>
          <p:cNvSpPr>
            <a:spLocks noGrp="1"/>
          </p:cNvSpPr>
          <p:nvPr>
            <p:ph sz="quarter" idx="1"/>
          </p:nvPr>
        </p:nvSpPr>
        <p:spPr/>
        <p:txBody>
          <a:bodyPr>
            <a:noAutofit/>
          </a:bodyPr>
          <a:lstStyle/>
          <a:p>
            <a:pPr>
              <a:buClrTx/>
              <a:buFont typeface="Wingdings" pitchFamily="2" charset="2"/>
              <a:buChar char="Ø"/>
            </a:pPr>
            <a:r>
              <a:rPr lang="en-GB" sz="1800" dirty="0" smtClean="0">
                <a:latin typeface="Cabri"/>
              </a:rPr>
              <a:t>African Development Forum(ADF), 2010.</a:t>
            </a:r>
          </a:p>
          <a:p>
            <a:pPr>
              <a:buClrTx/>
              <a:buFont typeface="Wingdings" pitchFamily="2" charset="2"/>
              <a:buChar char="Ø"/>
            </a:pPr>
            <a:r>
              <a:rPr lang="en-GB" sz="1800" dirty="0" smtClean="0">
                <a:latin typeface="Cabri"/>
              </a:rPr>
              <a:t>Food and Agricultural Organization(FAO), 2010 and 2017</a:t>
            </a:r>
          </a:p>
          <a:p>
            <a:pPr>
              <a:buClrTx/>
              <a:buFont typeface="Wingdings" pitchFamily="2" charset="2"/>
              <a:buChar char="Ø"/>
            </a:pPr>
            <a:r>
              <a:rPr lang="en-GB" sz="1800" dirty="0" smtClean="0">
                <a:latin typeface="Cabri"/>
              </a:rPr>
              <a:t>International Fund for Agricultural Development( IFAD)</a:t>
            </a:r>
          </a:p>
          <a:p>
            <a:pPr>
              <a:buClrTx/>
              <a:buFont typeface="Wingdings" pitchFamily="2" charset="2"/>
              <a:buChar char="Ø"/>
            </a:pPr>
            <a:r>
              <a:rPr lang="en-GB" sz="1800" dirty="0" smtClean="0">
                <a:latin typeface="Cabri"/>
              </a:rPr>
              <a:t>Ministry of Environment, Science, Technology and Innovation(MESTI), 2012, 2013,2015</a:t>
            </a:r>
          </a:p>
          <a:p>
            <a:pPr>
              <a:buClrTx/>
              <a:buFont typeface="Wingdings" pitchFamily="2" charset="2"/>
              <a:buChar char="Ø"/>
            </a:pPr>
            <a:r>
              <a:rPr lang="en-GB" sz="1800" dirty="0" smtClean="0">
                <a:latin typeface="Cabri"/>
              </a:rPr>
              <a:t>Climate Change Adaptation in Africa Programme(CCAA)</a:t>
            </a:r>
          </a:p>
          <a:p>
            <a:pPr>
              <a:buClrTx/>
              <a:buFont typeface="Wingdings" pitchFamily="2" charset="2"/>
              <a:buChar char="Ø"/>
            </a:pPr>
            <a:r>
              <a:rPr lang="en-GB" sz="1800" dirty="0" smtClean="0">
                <a:latin typeface="Cabri"/>
              </a:rPr>
              <a:t>Ministry of Food and Agriculture (MoFA)</a:t>
            </a:r>
            <a:endParaRPr lang="en-US" sz="1800" dirty="0">
              <a:latin typeface="Ca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0166" y="1571612"/>
            <a:ext cx="5857916" cy="1323439"/>
          </a:xfrm>
          <a:prstGeom prst="rect">
            <a:avLst/>
          </a:prstGeom>
          <a:noFill/>
        </p:spPr>
        <p:txBody>
          <a:bodyPr wrap="square" rtlCol="0">
            <a:spAutoFit/>
          </a:bodyPr>
          <a:lstStyle/>
          <a:p>
            <a:r>
              <a:rPr lang="en-GB" sz="8000" dirty="0" smtClean="0"/>
              <a:t>THE END</a:t>
            </a:r>
            <a:endParaRPr lang="en-US" sz="8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latin typeface="Calibri" pitchFamily="34" charset="0"/>
                <a:cs typeface="Calibri" pitchFamily="34" charset="0"/>
              </a:rPr>
              <a:t> INTRODUCTION</a:t>
            </a:r>
            <a:endParaRPr lang="en-US" dirty="0">
              <a:latin typeface="Calibri" pitchFamily="34" charset="0"/>
              <a:cs typeface="Calibri" pitchFamily="34" charset="0"/>
            </a:endParaRPr>
          </a:p>
        </p:txBody>
      </p:sp>
      <p:sp>
        <p:nvSpPr>
          <p:cNvPr id="3" name="Content Placeholder 2"/>
          <p:cNvSpPr>
            <a:spLocks noGrp="1"/>
          </p:cNvSpPr>
          <p:nvPr>
            <p:ph sz="quarter" idx="1"/>
          </p:nvPr>
        </p:nvSpPr>
        <p:spPr/>
        <p:txBody>
          <a:bodyPr>
            <a:normAutofit lnSpcReduction="10000"/>
          </a:bodyPr>
          <a:lstStyle/>
          <a:p>
            <a:pPr>
              <a:buClr>
                <a:schemeClr val="tx1"/>
              </a:buClr>
              <a:buFont typeface="Wingdings" pitchFamily="2" charset="2"/>
              <a:buChar char="Ø"/>
            </a:pPr>
            <a:r>
              <a:rPr lang="en-GB" sz="1800" dirty="0" smtClean="0">
                <a:latin typeface="Calibri" pitchFamily="34" charset="0"/>
                <a:cs typeface="Calibri" pitchFamily="34" charset="0"/>
              </a:rPr>
              <a:t>Globally 80% of the agricultural land depends on Natural Precipitation. </a:t>
            </a:r>
          </a:p>
          <a:p>
            <a:pPr>
              <a:buClr>
                <a:schemeClr val="tx1"/>
              </a:buClr>
              <a:buFont typeface="Wingdings" pitchFamily="2" charset="2"/>
              <a:buChar char="Ø"/>
            </a:pPr>
            <a:r>
              <a:rPr lang="en-US" sz="1800" dirty="0" smtClean="0">
                <a:latin typeface="Calibri" pitchFamily="34" charset="0"/>
                <a:cs typeface="Calibri" pitchFamily="34" charset="0"/>
              </a:rPr>
              <a:t>Drought, one of the climatic extremes is </a:t>
            </a:r>
            <a:r>
              <a:rPr lang="en-US" sz="1800" dirty="0" smtClean="0">
                <a:latin typeface="Calibri" pitchFamily="34" charset="0"/>
                <a:cs typeface="Calibri" pitchFamily="34" charset="0"/>
              </a:rPr>
              <a:t>mostly related to reduction in the amount of precipitation received and increased </a:t>
            </a:r>
            <a:r>
              <a:rPr lang="en-US" sz="1800" dirty="0" smtClean="0">
                <a:latin typeface="Calibri" pitchFamily="34" charset="0"/>
                <a:cs typeface="Calibri" pitchFamily="34" charset="0"/>
              </a:rPr>
              <a:t>evapotranspiration </a:t>
            </a:r>
            <a:r>
              <a:rPr lang="en-US" sz="1800" dirty="0" smtClean="0">
                <a:latin typeface="Calibri" pitchFamily="34" charset="0"/>
                <a:cs typeface="Calibri" pitchFamily="34" charset="0"/>
              </a:rPr>
              <a:t>over an extended </a:t>
            </a:r>
            <a:r>
              <a:rPr lang="en-US" sz="1800" dirty="0" smtClean="0">
                <a:latin typeface="Calibri" pitchFamily="34" charset="0"/>
                <a:cs typeface="Calibri" pitchFamily="34" charset="0"/>
              </a:rPr>
              <a:t>period, is highly unpredictable, variable and virtually occurs in almost all climatic zones.</a:t>
            </a:r>
          </a:p>
          <a:p>
            <a:pPr>
              <a:buClr>
                <a:schemeClr val="tx1"/>
              </a:buClr>
              <a:buFont typeface="Wingdings" pitchFamily="2" charset="2"/>
              <a:buChar char="Ø"/>
            </a:pPr>
            <a:r>
              <a:rPr lang="en-GB" sz="1800" dirty="0" smtClean="0">
                <a:latin typeface="Calibri" pitchFamily="34" charset="0"/>
                <a:cs typeface="Calibri" pitchFamily="34" charset="0"/>
              </a:rPr>
              <a:t>It is </a:t>
            </a:r>
            <a:r>
              <a:rPr lang="en-GB" sz="1800" dirty="0" smtClean="0">
                <a:latin typeface="Calibri" pitchFamily="34" charset="0"/>
                <a:cs typeface="Calibri" pitchFamily="34" charset="0"/>
              </a:rPr>
              <a:t>estimated that unlike other extremes (floods or storms) drought affect 10% of the country’s population, 13% in developing countries.  </a:t>
            </a:r>
            <a:endParaRPr lang="en-US" sz="1800" dirty="0" smtClean="0">
              <a:latin typeface="Calibri" pitchFamily="34" charset="0"/>
              <a:cs typeface="Calibri" pitchFamily="34" charset="0"/>
            </a:endParaRPr>
          </a:p>
          <a:p>
            <a:pPr>
              <a:buClr>
                <a:schemeClr val="tx1"/>
              </a:buClr>
              <a:buFont typeface="Wingdings" pitchFamily="2" charset="2"/>
              <a:buChar char="Ø"/>
            </a:pPr>
            <a:r>
              <a:rPr lang="en-US" sz="1800" dirty="0" smtClean="0">
                <a:latin typeface="Calibri" pitchFamily="34" charset="0"/>
                <a:cs typeface="Calibri" pitchFamily="34" charset="0"/>
              </a:rPr>
              <a:t>Climate variability and change </a:t>
            </a:r>
            <a:r>
              <a:rPr lang="en-US" sz="1800" dirty="0" smtClean="0">
                <a:latin typeface="Calibri" pitchFamily="34" charset="0"/>
                <a:cs typeface="Calibri" pitchFamily="34" charset="0"/>
              </a:rPr>
              <a:t>are increasingly </a:t>
            </a:r>
            <a:r>
              <a:rPr lang="en-US" sz="1800" dirty="0" smtClean="0">
                <a:latin typeface="Calibri" pitchFamily="34" charset="0"/>
                <a:cs typeface="Calibri" pitchFamily="34" charset="0"/>
              </a:rPr>
              <a:t>becoming </a:t>
            </a:r>
            <a:r>
              <a:rPr lang="en-US" sz="1800" dirty="0" smtClean="0">
                <a:latin typeface="Calibri" pitchFamily="34" charset="0"/>
                <a:cs typeface="Calibri" pitchFamily="34" charset="0"/>
              </a:rPr>
              <a:t>significant challenges in agro ecological system </a:t>
            </a:r>
            <a:r>
              <a:rPr lang="en-US" sz="1800" dirty="0" smtClean="0">
                <a:latin typeface="Calibri" pitchFamily="34" charset="0"/>
                <a:cs typeface="Calibri" pitchFamily="34" charset="0"/>
              </a:rPr>
              <a:t>and </a:t>
            </a:r>
            <a:r>
              <a:rPr lang="en-US" sz="1800" dirty="0" smtClean="0">
                <a:latin typeface="Calibri" pitchFamily="34" charset="0"/>
                <a:cs typeface="Calibri" pitchFamily="34" charset="0"/>
              </a:rPr>
              <a:t>constitute some </a:t>
            </a:r>
            <a:r>
              <a:rPr lang="en-US" sz="1800" dirty="0" smtClean="0">
                <a:latin typeface="Calibri" pitchFamily="34" charset="0"/>
                <a:cs typeface="Calibri" pitchFamily="34" charset="0"/>
              </a:rPr>
              <a:t>one of the most persistent </a:t>
            </a:r>
            <a:r>
              <a:rPr lang="en-US" sz="1800" b="1" dirty="0" smtClean="0">
                <a:latin typeface="Calibri" pitchFamily="34" charset="0"/>
                <a:cs typeface="Calibri" pitchFamily="34" charset="0"/>
              </a:rPr>
              <a:t>risks </a:t>
            </a:r>
            <a:r>
              <a:rPr lang="en-US" sz="1800" b="1" dirty="0" smtClean="0">
                <a:latin typeface="Calibri" pitchFamily="34" charset="0"/>
                <a:cs typeface="Calibri" pitchFamily="34" charset="0"/>
              </a:rPr>
              <a:t>to agriculture</a:t>
            </a:r>
            <a:r>
              <a:rPr lang="en-US" sz="1800" dirty="0" smtClean="0">
                <a:latin typeface="Calibri" pitchFamily="34" charset="0"/>
                <a:cs typeface="Calibri" pitchFamily="34" charset="0"/>
              </a:rPr>
              <a:t> in particular</a:t>
            </a:r>
            <a:r>
              <a:rPr lang="en-US" sz="1800" dirty="0" smtClean="0">
                <a:latin typeface="Calibri" pitchFamily="34" charset="0"/>
                <a:cs typeface="Calibri" pitchFamily="34" charset="0"/>
              </a:rPr>
              <a:t>.</a:t>
            </a:r>
          </a:p>
          <a:p>
            <a:pPr>
              <a:buClr>
                <a:schemeClr val="tx1"/>
              </a:buClr>
              <a:buFont typeface="Wingdings" pitchFamily="2" charset="2"/>
              <a:buChar char="Ø"/>
            </a:pPr>
            <a:r>
              <a:rPr lang="en-US" sz="1800" dirty="0" smtClean="0">
                <a:latin typeface="Calibri" pitchFamily="34" charset="0"/>
                <a:cs typeface="Calibri" pitchFamily="34" charset="0"/>
              </a:rPr>
              <a:t>Ghana, one of the Sub-Sahara African (SSA) Countries faces </a:t>
            </a:r>
            <a:r>
              <a:rPr lang="en-US" sz="1800" dirty="0" smtClean="0">
                <a:latin typeface="Calibri" pitchFamily="34" charset="0"/>
                <a:cs typeface="Calibri" pitchFamily="34" charset="0"/>
              </a:rPr>
              <a:t>numerous risks due to severe </a:t>
            </a:r>
            <a:r>
              <a:rPr lang="en-US" sz="1800" b="1" dirty="0" smtClean="0">
                <a:latin typeface="Calibri" pitchFamily="34" charset="0"/>
                <a:cs typeface="Calibri" pitchFamily="34" charset="0"/>
              </a:rPr>
              <a:t>variability in climate and </a:t>
            </a:r>
            <a:r>
              <a:rPr lang="en-US" sz="1800" b="1" dirty="0" smtClean="0">
                <a:latin typeface="Calibri" pitchFamily="34" charset="0"/>
                <a:cs typeface="Calibri" pitchFamily="34" charset="0"/>
              </a:rPr>
              <a:t>extremes like drought </a:t>
            </a:r>
            <a:r>
              <a:rPr lang="en-US" sz="1800" dirty="0" smtClean="0">
                <a:latin typeface="Calibri" pitchFamily="34" charset="0"/>
                <a:cs typeface="Calibri" pitchFamily="34" charset="0"/>
              </a:rPr>
              <a:t>because most people’s livelihood activities rely on climatic phenomenon like precipitation. </a:t>
            </a:r>
          </a:p>
          <a:p>
            <a:pPr>
              <a:buClr>
                <a:schemeClr val="tx1"/>
              </a:buClr>
              <a:buFont typeface="Wingdings" pitchFamily="2" charset="2"/>
              <a:buChar char="Ø"/>
            </a:pPr>
            <a:r>
              <a:rPr lang="en-US" sz="1800" dirty="0" smtClean="0">
                <a:latin typeface="Calibri" pitchFamily="34" charset="0"/>
                <a:cs typeface="Calibri" pitchFamily="34" charset="0"/>
              </a:rPr>
              <a:t>This </a:t>
            </a:r>
            <a:r>
              <a:rPr lang="en-US" sz="1800" dirty="0" smtClean="0">
                <a:latin typeface="Calibri" pitchFamily="34" charset="0"/>
                <a:cs typeface="Calibri" pitchFamily="34" charset="0"/>
              </a:rPr>
              <a:t>is particularly true for the </a:t>
            </a:r>
            <a:r>
              <a:rPr lang="en-US" sz="1800" dirty="0" smtClean="0">
                <a:latin typeface="Calibri" pitchFamily="34" charset="0"/>
                <a:cs typeface="Calibri" pitchFamily="34" charset="0"/>
              </a:rPr>
              <a:t>northern Sudan Savannah Zone (SSZ) of Ghana, </a:t>
            </a:r>
            <a:r>
              <a:rPr lang="en-US" sz="1800" dirty="0" smtClean="0">
                <a:latin typeface="Calibri" pitchFamily="34" charset="0"/>
                <a:cs typeface="Calibri" pitchFamily="34" charset="0"/>
              </a:rPr>
              <a:t>where rain-fed agriculture is predominant source of </a:t>
            </a:r>
            <a:r>
              <a:rPr lang="en-US" sz="1800" dirty="0" smtClean="0">
                <a:latin typeface="Calibri" pitchFamily="34" charset="0"/>
                <a:cs typeface="Calibri" pitchFamily="34" charset="0"/>
              </a:rPr>
              <a:t>livelihood</a:t>
            </a:r>
            <a:r>
              <a:rPr lang="en-US" sz="1800" dirty="0" smtClean="0">
                <a:latin typeface="Calibri" pitchFamily="34" charset="0"/>
                <a:cs typeface="Calibri" pitchFamily="34" charset="0"/>
              </a:rPr>
              <a:t> </a:t>
            </a:r>
            <a:r>
              <a:rPr lang="en-US" sz="1800" dirty="0" smtClean="0">
                <a:latin typeface="Calibri" pitchFamily="34" charset="0"/>
                <a:cs typeface="Calibri" pitchFamily="34" charset="0"/>
              </a:rPr>
              <a:t>for small holding farmers. </a:t>
            </a:r>
          </a:p>
          <a:p>
            <a:pPr>
              <a:buClr>
                <a:schemeClr val="tx1"/>
              </a:buClr>
              <a:buFont typeface="Wingdings" pitchFamily="2" charset="2"/>
              <a:buChar char="Ø"/>
            </a:pPr>
            <a:endParaRPr lang="en-US" sz="1800" dirty="0" smtClean="0">
              <a:latin typeface="Calibri" pitchFamily="34" charset="0"/>
              <a:cs typeface="Calibri" pitchFamily="34" charset="0"/>
            </a:endParaRPr>
          </a:p>
          <a:p>
            <a:pPr>
              <a:buClr>
                <a:schemeClr val="tx1"/>
              </a:buClr>
              <a:buFont typeface="Wingdings" pitchFamily="2" charset="2"/>
              <a:buChar char="Ø"/>
            </a:pPr>
            <a:endParaRPr lang="en-US" sz="1800" dirty="0" smtClean="0">
              <a:latin typeface="Calibri" pitchFamily="34" charset="0"/>
              <a:cs typeface="Calibri" pitchFamily="34" charset="0"/>
            </a:endParaRPr>
          </a:p>
          <a:p>
            <a:pPr>
              <a:buClr>
                <a:schemeClr val="tx1"/>
              </a:buClr>
              <a:buFont typeface="Wingdings" pitchFamily="2" charset="2"/>
              <a:buChar char="Ø"/>
            </a:pPr>
            <a:endParaRPr lang="en-US" sz="1800" dirty="0" smtClean="0">
              <a:latin typeface="Calibri" pitchFamily="34" charset="0"/>
              <a:cs typeface="Calibri" pitchFamily="34" charset="0"/>
            </a:endParaRPr>
          </a:p>
          <a:p>
            <a:pPr>
              <a:buClr>
                <a:schemeClr val="tx1"/>
              </a:buClr>
              <a:buFont typeface="Wingdings" pitchFamily="2" charset="2"/>
              <a:buChar char="Ø"/>
            </a:pPr>
            <a:endParaRPr lang="en-US" sz="1800" dirty="0">
              <a:latin typeface="Calibri" pitchFamily="34" charset="0"/>
              <a:cs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7829576" cy="5973910"/>
          </a:xfrm>
        </p:spPr>
        <p:txBody>
          <a:bodyPr>
            <a:normAutofit/>
          </a:bodyPr>
          <a:lstStyle/>
          <a:p>
            <a:pPr>
              <a:buClr>
                <a:schemeClr val="tx1"/>
              </a:buClr>
              <a:buFont typeface="Wingdings" pitchFamily="2" charset="2"/>
              <a:buChar char="Ø"/>
            </a:pPr>
            <a:r>
              <a:rPr lang="en-GB" sz="1800" dirty="0" smtClean="0">
                <a:latin typeface="Calibri" pitchFamily="34" charset="0"/>
                <a:cs typeface="Calibri" pitchFamily="34" charset="0"/>
              </a:rPr>
              <a:t>According to FAO, between 1980-2014, 363 million people were affected in SSA countries by the drought episodes, 74 million alone in west SSA. The most affected people being small holding farmers who inhibited the most vulnerable and marginal lands. </a:t>
            </a:r>
          </a:p>
          <a:p>
            <a:pPr>
              <a:buClr>
                <a:schemeClr val="tx1"/>
              </a:buClr>
              <a:buFont typeface="Wingdings" pitchFamily="2" charset="2"/>
              <a:buChar char="Ø"/>
            </a:pPr>
            <a:r>
              <a:rPr lang="en-US" sz="1800" dirty="0" smtClean="0">
                <a:latin typeface="Calibri" pitchFamily="34" charset="0"/>
                <a:cs typeface="Calibri" pitchFamily="34" charset="0"/>
              </a:rPr>
              <a:t>Therefore in </a:t>
            </a:r>
            <a:r>
              <a:rPr lang="en-US" sz="1800" dirty="0" smtClean="0">
                <a:latin typeface="Calibri" pitchFamily="34" charset="0"/>
                <a:cs typeface="Calibri" pitchFamily="34" charset="0"/>
              </a:rPr>
              <a:t>recent </a:t>
            </a:r>
            <a:r>
              <a:rPr lang="en-US" sz="1800" dirty="0" smtClean="0">
                <a:latin typeface="Calibri" pitchFamily="34" charset="0"/>
                <a:cs typeface="Calibri" pitchFamily="34" charset="0"/>
              </a:rPr>
              <a:t>times there has been increasing </a:t>
            </a:r>
            <a:r>
              <a:rPr lang="en-US" sz="1800" dirty="0" smtClean="0">
                <a:latin typeface="Calibri" pitchFamily="34" charset="0"/>
                <a:cs typeface="Calibri" pitchFamily="34" charset="0"/>
              </a:rPr>
              <a:t>concerns about the variability in drought frequency and severity and how it impacts agriculture</a:t>
            </a:r>
            <a:r>
              <a:rPr lang="en-US" sz="1800" dirty="0" smtClean="0">
                <a:latin typeface="Calibri" pitchFamily="34" charset="0"/>
                <a:cs typeface="Calibri" pitchFamily="34" charset="0"/>
              </a:rPr>
              <a:t>. However, in developing countries drought management is untimely and poorly coordinated.</a:t>
            </a:r>
            <a:endParaRPr lang="en-GB" sz="1800" dirty="0" smtClean="0">
              <a:latin typeface="Calibri" pitchFamily="34" charset="0"/>
              <a:cs typeface="Calibri" pitchFamily="34" charset="0"/>
            </a:endParaRPr>
          </a:p>
          <a:p>
            <a:pPr>
              <a:buClr>
                <a:schemeClr val="tx1"/>
              </a:buClr>
              <a:buFont typeface="Wingdings" pitchFamily="2" charset="2"/>
              <a:buChar char="Ø"/>
            </a:pPr>
            <a:r>
              <a:rPr lang="en-GB" sz="1800" dirty="0" smtClean="0">
                <a:latin typeface="Calibri" pitchFamily="34" charset="0"/>
                <a:cs typeface="Calibri" pitchFamily="34" charset="0"/>
              </a:rPr>
              <a:t>The Climate Risk Assessment (CRA) is a key element for Climate Risk Management (CRM)</a:t>
            </a:r>
            <a:r>
              <a:rPr lang="en-US" sz="1800" dirty="0" smtClean="0">
                <a:latin typeface="Calibri" pitchFamily="34" charset="0"/>
                <a:cs typeface="Calibri" pitchFamily="34" charset="0"/>
              </a:rPr>
              <a:t>. </a:t>
            </a:r>
          </a:p>
          <a:p>
            <a:pPr>
              <a:buClr>
                <a:schemeClr val="tx1"/>
              </a:buClr>
              <a:buFont typeface="Wingdings" pitchFamily="2" charset="2"/>
              <a:buChar char="Ø"/>
            </a:pPr>
            <a:r>
              <a:rPr lang="en-GB" sz="1800" dirty="0" smtClean="0">
                <a:latin typeface="Calibri" pitchFamily="34" charset="0"/>
                <a:cs typeface="Calibri" pitchFamily="34" charset="0"/>
              </a:rPr>
              <a:t>CRA is calculated as the probability of negative impact caused by interactions between hazard, exposure, vulnerability.</a:t>
            </a:r>
          </a:p>
          <a:p>
            <a:pPr>
              <a:buClr>
                <a:schemeClr val="tx1"/>
              </a:buClr>
              <a:buFont typeface="Wingdings" pitchFamily="2" charset="2"/>
              <a:buChar char="Ø"/>
            </a:pPr>
            <a:r>
              <a:rPr lang="en-GB" sz="1800" dirty="0" smtClean="0">
                <a:latin typeface="Calibri" pitchFamily="34" charset="0"/>
                <a:cs typeface="Calibri" pitchFamily="34" charset="0"/>
              </a:rPr>
              <a:t>CRM in the context of agro ecological system is the distribution of appropriate climate information through an effective delivery system which can alert relevant stakeholders (farmers, policy makers etc) of imminent climate hazards to assure food and water security.</a:t>
            </a:r>
          </a:p>
          <a:p>
            <a:pPr>
              <a:buClr>
                <a:schemeClr val="tx1"/>
              </a:buClr>
              <a:buFont typeface="Wingdings" pitchFamily="2" charset="2"/>
              <a:buChar char="Ø"/>
            </a:pPr>
            <a:r>
              <a:rPr lang="en-GB" sz="1800" dirty="0" smtClean="0">
                <a:latin typeface="Calibri" pitchFamily="34" charset="0"/>
                <a:cs typeface="Calibri" pitchFamily="34" charset="0"/>
              </a:rPr>
              <a:t> </a:t>
            </a:r>
            <a:r>
              <a:rPr lang="en-GB" sz="1800" dirty="0" smtClean="0">
                <a:latin typeface="Calibri" pitchFamily="34" charset="0"/>
                <a:cs typeface="Calibri" pitchFamily="34" charset="0"/>
              </a:rPr>
              <a:t>According to Africa Development Forum (ADF) integration of CRA and CRM will present a real opportunity to decision makers who seek to understand the dynamics of climate change adaptation and prioritize for sustainable agriculture.</a:t>
            </a:r>
            <a:endParaRPr lang="en-US" sz="1800" dirty="0" smtClean="0">
              <a:latin typeface="Calibri" pitchFamily="34" charset="0"/>
              <a:cs typeface="Calibri" pitchFamily="34" charset="0"/>
            </a:endParaRPr>
          </a:p>
          <a:p>
            <a:pPr>
              <a:buClr>
                <a:schemeClr val="tx1"/>
              </a:buClr>
              <a:buFont typeface="Wingdings" pitchFamily="2" charset="2"/>
              <a:buChar char="Ø"/>
            </a:pPr>
            <a:endParaRPr lang="en-GB" sz="1800" dirty="0" smtClean="0">
              <a:latin typeface="Calibri" pitchFamily="34" charset="0"/>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57166"/>
            <a:ext cx="7467600" cy="6116786"/>
          </a:xfrm>
        </p:spPr>
        <p:txBody>
          <a:bodyPr>
            <a:normAutofit/>
          </a:bodyPr>
          <a:lstStyle/>
          <a:p>
            <a:pPr>
              <a:buClr>
                <a:schemeClr val="tx1"/>
              </a:buClr>
              <a:buFont typeface="Wingdings" pitchFamily="2" charset="2"/>
              <a:buChar char="Ø"/>
            </a:pPr>
            <a:r>
              <a:rPr lang="en-GB" sz="1800" dirty="0" smtClean="0">
                <a:latin typeface="Calibri" pitchFamily="34" charset="0"/>
                <a:cs typeface="Calibri" pitchFamily="34" charset="0"/>
              </a:rPr>
              <a:t>The </a:t>
            </a:r>
            <a:r>
              <a:rPr lang="en-GB" sz="1800" dirty="0" smtClean="0">
                <a:latin typeface="Calibri" pitchFamily="34" charset="0"/>
                <a:cs typeface="Calibri" pitchFamily="34" charset="0"/>
              </a:rPr>
              <a:t>upper east  SSZ part of Ghana (the study area) has experienced frequent drought episodes in past decade (2008, 2013, 2015 farming seasons), receives the lowest amount of rainfall and has the highest number of poor people depending upon climate sensitive farming and animal husbandry. All these factors suggesting the vulnerability of area</a:t>
            </a:r>
            <a:r>
              <a:rPr lang="en-GB" sz="1800" dirty="0" smtClean="0">
                <a:latin typeface="Calibri" pitchFamily="34" charset="0"/>
                <a:cs typeface="Calibri" pitchFamily="34" charset="0"/>
              </a:rPr>
              <a:t>.</a:t>
            </a:r>
          </a:p>
          <a:p>
            <a:pPr>
              <a:buClr>
                <a:schemeClr val="tx1"/>
              </a:buClr>
              <a:buFont typeface="Wingdings" pitchFamily="2" charset="2"/>
              <a:buChar char="Ø"/>
            </a:pPr>
            <a:r>
              <a:rPr lang="en-GB" sz="1800" dirty="0" smtClean="0">
                <a:latin typeface="Calibri" pitchFamily="34" charset="0"/>
                <a:cs typeface="Calibri" pitchFamily="34" charset="0"/>
              </a:rPr>
              <a:t> Furthermore the cumulative nature of drought episodes and relatively high aridity engender bushfire, escalating the already precarious situation.</a:t>
            </a:r>
          </a:p>
          <a:p>
            <a:pPr>
              <a:buClr>
                <a:schemeClr val="tx1"/>
              </a:buClr>
              <a:buFont typeface="Wingdings" pitchFamily="2" charset="2"/>
              <a:buChar char="Ø"/>
            </a:pPr>
            <a:r>
              <a:rPr lang="en-GB" sz="1800" dirty="0" smtClean="0">
                <a:latin typeface="Calibri" pitchFamily="34" charset="0"/>
                <a:cs typeface="Calibri" pitchFamily="34" charset="0"/>
              </a:rPr>
              <a:t>Though </a:t>
            </a:r>
            <a:r>
              <a:rPr lang="en-GB" sz="1800" dirty="0" smtClean="0">
                <a:latin typeface="Calibri" pitchFamily="34" charset="0"/>
                <a:cs typeface="Calibri" pitchFamily="34" charset="0"/>
              </a:rPr>
              <a:t>G</a:t>
            </a:r>
            <a:r>
              <a:rPr lang="en-GB" sz="1800" dirty="0" smtClean="0">
                <a:latin typeface="Calibri" pitchFamily="34" charset="0"/>
                <a:cs typeface="Calibri" pitchFamily="34" charset="0"/>
              </a:rPr>
              <a:t>hana is expected to have increase variability of extreme events in next two decades, spatial distribution of associated risks remain sparsely studied. </a:t>
            </a:r>
          </a:p>
          <a:p>
            <a:pPr>
              <a:buClr>
                <a:schemeClr val="tx1"/>
              </a:buClr>
              <a:buFont typeface="Wingdings" pitchFamily="2" charset="2"/>
              <a:buChar char="Ø"/>
            </a:pPr>
            <a:r>
              <a:rPr lang="en-GB" sz="1800" dirty="0" smtClean="0">
                <a:latin typeface="Calibri" pitchFamily="34" charset="0"/>
                <a:cs typeface="Calibri" pitchFamily="34" charset="0"/>
              </a:rPr>
              <a:t> </a:t>
            </a:r>
            <a:r>
              <a:rPr lang="en-GB" sz="1800" dirty="0" smtClean="0">
                <a:latin typeface="Calibri" pitchFamily="34" charset="0"/>
                <a:cs typeface="Calibri" pitchFamily="34" charset="0"/>
              </a:rPr>
              <a:t>Using the relevant tools for spatial mapping of drought risk in SSZ of Ghana, the study is implemented so that there is a paradigm shift from emergency response to risk management.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itchFamily="34" charset="0"/>
                <a:cs typeface="Calibri" pitchFamily="34" charset="0"/>
              </a:rPr>
              <a:t>                             OBJECTIVE </a:t>
            </a:r>
            <a:endParaRPr lang="en-US" dirty="0">
              <a:latin typeface="Calibri" pitchFamily="34" charset="0"/>
              <a:cs typeface="Calibri" pitchFamily="34" charset="0"/>
            </a:endParaRPr>
          </a:p>
        </p:txBody>
      </p:sp>
      <p:sp>
        <p:nvSpPr>
          <p:cNvPr id="3" name="Content Placeholder 2"/>
          <p:cNvSpPr>
            <a:spLocks noGrp="1"/>
          </p:cNvSpPr>
          <p:nvPr>
            <p:ph sz="quarter" idx="1"/>
          </p:nvPr>
        </p:nvSpPr>
        <p:spPr/>
        <p:txBody>
          <a:bodyPr>
            <a:normAutofit/>
          </a:bodyPr>
          <a:lstStyle/>
          <a:p>
            <a:pPr>
              <a:buClr>
                <a:schemeClr val="tx1"/>
              </a:buClr>
              <a:buFont typeface="Wingdings" pitchFamily="2" charset="2"/>
              <a:buChar char="Ø"/>
            </a:pPr>
            <a:r>
              <a:rPr lang="en-GB" sz="1800" dirty="0" smtClean="0">
                <a:latin typeface="Calibri" pitchFamily="34" charset="0"/>
                <a:cs typeface="Calibri" pitchFamily="34" charset="0"/>
              </a:rPr>
              <a:t>The objective of the study is to form a spatial mapping of drought risk in the SSZ region of upper east Ghana by using Geospatial Techniques.</a:t>
            </a:r>
            <a:endParaRPr lang="en-US" sz="1800" dirty="0">
              <a:latin typeface="Calibri" pitchFamily="34" charset="0"/>
              <a:cs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latin typeface="Calibri" pitchFamily="34" charset="0"/>
                <a:cs typeface="Calibri" pitchFamily="34" charset="0"/>
              </a:rPr>
              <a:t>METHODOLOGY</a:t>
            </a:r>
            <a:endParaRPr lang="en-US" dirty="0">
              <a:latin typeface="Calibri" pitchFamily="34" charset="0"/>
              <a:cs typeface="Calibri" pitchFamily="34" charset="0"/>
            </a:endParaRPr>
          </a:p>
        </p:txBody>
      </p:sp>
      <p:sp>
        <p:nvSpPr>
          <p:cNvPr id="3" name="Content Placeholder 2"/>
          <p:cNvSpPr>
            <a:spLocks noGrp="1"/>
          </p:cNvSpPr>
          <p:nvPr>
            <p:ph sz="quarter" idx="1"/>
          </p:nvPr>
        </p:nvSpPr>
        <p:spPr/>
        <p:txBody>
          <a:bodyPr>
            <a:normAutofit/>
          </a:bodyPr>
          <a:lstStyle/>
          <a:p>
            <a:pPr>
              <a:buClr>
                <a:schemeClr val="tx1"/>
              </a:buClr>
              <a:buFont typeface="Wingdings" pitchFamily="2" charset="2"/>
              <a:buChar char="Ø"/>
            </a:pPr>
            <a:r>
              <a:rPr lang="en-US" sz="1800" dirty="0" smtClean="0">
                <a:latin typeface="Calibri" pitchFamily="34" charset="0"/>
                <a:cs typeface="Calibri" pitchFamily="34" charset="0"/>
              </a:rPr>
              <a:t>Drought </a:t>
            </a:r>
            <a:r>
              <a:rPr lang="en-US" sz="1800" dirty="0" smtClean="0">
                <a:latin typeface="Calibri" pitchFamily="34" charset="0"/>
                <a:cs typeface="Calibri" pitchFamily="34" charset="0"/>
              </a:rPr>
              <a:t>risk in Sudan Savannah Zone </a:t>
            </a:r>
            <a:r>
              <a:rPr lang="en-US" sz="1800" dirty="0" smtClean="0">
                <a:latin typeface="Calibri" pitchFamily="34" charset="0"/>
                <a:cs typeface="Calibri" pitchFamily="34" charset="0"/>
              </a:rPr>
              <a:t>was used as a proxy and the </a:t>
            </a:r>
            <a:r>
              <a:rPr lang="en-US" sz="1800" dirty="0" smtClean="0">
                <a:latin typeface="Calibri" pitchFamily="34" charset="0"/>
                <a:cs typeface="Calibri" pitchFamily="34" charset="0"/>
              </a:rPr>
              <a:t>study employed </a:t>
            </a:r>
            <a:r>
              <a:rPr lang="en-US" sz="1800" b="1" dirty="0" smtClean="0">
                <a:latin typeface="Calibri" pitchFamily="34" charset="0"/>
                <a:cs typeface="Calibri" pitchFamily="34" charset="0"/>
              </a:rPr>
              <a:t>geospatial techniques to assess the spatial distribution of climate risks</a:t>
            </a:r>
            <a:r>
              <a:rPr lang="en-US" sz="1800" dirty="0" smtClean="0">
                <a:latin typeface="Calibri" pitchFamily="34" charset="0"/>
                <a:cs typeface="Calibri" pitchFamily="34" charset="0"/>
              </a:rPr>
              <a:t> in semi-arid Ghana</a:t>
            </a:r>
            <a:r>
              <a:rPr lang="en-US" sz="1800" dirty="0" smtClean="0">
                <a:latin typeface="Calibri" pitchFamily="34" charset="0"/>
                <a:cs typeface="Calibri" pitchFamily="34" charset="0"/>
              </a:rPr>
              <a:t>.</a:t>
            </a:r>
          </a:p>
          <a:p>
            <a:pPr>
              <a:buClr>
                <a:schemeClr val="tx1"/>
              </a:buClr>
              <a:buFont typeface="Wingdings" pitchFamily="2" charset="2"/>
              <a:buChar char="Ø"/>
            </a:pPr>
            <a:r>
              <a:rPr lang="en-GB" sz="1800" dirty="0" smtClean="0">
                <a:latin typeface="Calibri" pitchFamily="34" charset="0"/>
                <a:cs typeface="Calibri" pitchFamily="34" charset="0"/>
              </a:rPr>
              <a:t>In this paper Drought Risk was conceptualized as a product of zone’s exposure and vulnerability to a drought hazard. </a:t>
            </a:r>
            <a:endParaRPr lang="en-GB" sz="1800" dirty="0" smtClean="0">
              <a:latin typeface="Calibri" pitchFamily="34" charset="0"/>
              <a:cs typeface="Calibri" pitchFamily="34" charset="0"/>
            </a:endParaRPr>
          </a:p>
          <a:p>
            <a:pPr>
              <a:buClr>
                <a:schemeClr val="tx1"/>
              </a:buClr>
              <a:buFont typeface="Wingdings" pitchFamily="2" charset="2"/>
              <a:buChar char="Ø"/>
            </a:pPr>
            <a:r>
              <a:rPr lang="en-GB" sz="1800" dirty="0" smtClean="0">
                <a:latin typeface="Calibri" pitchFamily="34" charset="0"/>
                <a:cs typeface="Calibri" pitchFamily="34" charset="0"/>
              </a:rPr>
              <a:t>The drought risk assessment model by Ghana Environmental Protection Agency (GEPA) which was tested and validated within the local context was used. </a:t>
            </a:r>
          </a:p>
          <a:p>
            <a:pPr>
              <a:buClr>
                <a:schemeClr val="tx1"/>
              </a:buClr>
              <a:buFont typeface="Wingdings" pitchFamily="2" charset="2"/>
              <a:buChar char="Ø"/>
            </a:pPr>
            <a:r>
              <a:rPr lang="en-GB" sz="1800" dirty="0" smtClean="0">
                <a:latin typeface="Calibri" pitchFamily="34" charset="0"/>
                <a:cs typeface="Calibri" pitchFamily="34" charset="0"/>
              </a:rPr>
              <a:t>Probability maps were generated using ArcGIS 10.3 from the biophysical indicators such as climate, soil, land use etc to develop drought hazard and drought vulnerability map. </a:t>
            </a:r>
          </a:p>
          <a:p>
            <a:pPr>
              <a:buClr>
                <a:schemeClr val="tx1"/>
              </a:buClr>
              <a:buFont typeface="Wingdings" pitchFamily="2" charset="2"/>
              <a:buChar char="Ø"/>
            </a:pPr>
            <a:r>
              <a:rPr lang="en-GB" sz="1800" dirty="0" smtClean="0">
                <a:latin typeface="Calibri" pitchFamily="34" charset="0"/>
                <a:cs typeface="Calibri" pitchFamily="34" charset="0"/>
              </a:rPr>
              <a:t>The drought hazard and drought vulnerability map was reclassified and weighted overlay to produce drought risk map. </a:t>
            </a:r>
            <a:endParaRPr lang="en-GB" sz="1800" dirty="0" smtClean="0">
              <a:latin typeface="Calibri" pitchFamily="34" charset="0"/>
              <a:cs typeface="Calibri" pitchFamily="34" charset="0"/>
            </a:endParaRPr>
          </a:p>
          <a:p>
            <a:pPr>
              <a:buClr>
                <a:schemeClr val="tx1"/>
              </a:buClr>
              <a:buFont typeface="Wingdings" pitchFamily="2" charset="2"/>
              <a:buChar char="Ø"/>
            </a:pPr>
            <a:endParaRPr lang="en-US" sz="1800" dirty="0" smtClean="0">
              <a:latin typeface="Calibri" pitchFamily="34" charset="0"/>
              <a:cs typeface="Calibri" pitchFamily="34" charset="0"/>
            </a:endParaRPr>
          </a:p>
          <a:p>
            <a:pPr>
              <a:buClr>
                <a:schemeClr val="tx1"/>
              </a:buClr>
              <a:buFont typeface="Wingdings" pitchFamily="2" charset="2"/>
              <a:buChar char="Ø"/>
            </a:pPr>
            <a:endParaRPr lang="en-US" sz="1800" dirty="0" smtClean="0">
              <a:latin typeface="Calibri" pitchFamily="34" charset="0"/>
              <a:cs typeface="Calibri" pitchFamily="34" charset="0"/>
            </a:endParaRPr>
          </a:p>
          <a:p>
            <a:pPr>
              <a:buClr>
                <a:schemeClr val="tx1"/>
              </a:buClr>
              <a:buFont typeface="Wingdings" pitchFamily="2" charset="2"/>
              <a:buChar char="Ø"/>
            </a:pPr>
            <a:endParaRPr lang="en-US" sz="1800" dirty="0">
              <a:latin typeface="Calibri" pitchFamily="34" charset="0"/>
              <a:cs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pPr algn="ctr"/>
            <a:r>
              <a:rPr lang="en-GB" dirty="0" smtClean="0">
                <a:latin typeface="Calibri" pitchFamily="34" charset="0"/>
                <a:cs typeface="Calibri" pitchFamily="34" charset="0"/>
              </a:rPr>
              <a:t>EXPLANATION OF THE WORK</a:t>
            </a:r>
            <a:endParaRPr lang="en-US" dirty="0">
              <a:latin typeface="Calibri" pitchFamily="34" charset="0"/>
              <a:cs typeface="Calibri" pitchFamily="34" charset="0"/>
            </a:endParaRPr>
          </a:p>
        </p:txBody>
      </p:sp>
      <p:sp>
        <p:nvSpPr>
          <p:cNvPr id="3" name="Content Placeholder 2"/>
          <p:cNvSpPr>
            <a:spLocks noGrp="1"/>
          </p:cNvSpPr>
          <p:nvPr>
            <p:ph sz="quarter" idx="1"/>
          </p:nvPr>
        </p:nvSpPr>
        <p:spPr>
          <a:xfrm>
            <a:off x="428596" y="1071546"/>
            <a:ext cx="7467600" cy="5302380"/>
          </a:xfrm>
        </p:spPr>
        <p:txBody>
          <a:bodyPr>
            <a:normAutofit/>
          </a:bodyPr>
          <a:lstStyle/>
          <a:p>
            <a:pPr>
              <a:buClrTx/>
              <a:buFont typeface="Wingdings" pitchFamily="2" charset="2"/>
              <a:buChar char="Ø"/>
            </a:pPr>
            <a:r>
              <a:rPr lang="en-GB" sz="1800" dirty="0" smtClean="0">
                <a:latin typeface="Calibri" pitchFamily="34" charset="0"/>
                <a:cs typeface="Calibri" pitchFamily="34" charset="0"/>
              </a:rPr>
              <a:t>The upper east region of Ghana with Sudan Savannah Zone(SSZ) which lies in Africa Continent was used as the study area because of the variability in climate the zone has experienced in the past decade also its vulnerability. </a:t>
            </a:r>
          </a:p>
          <a:p>
            <a:pPr>
              <a:buClrTx/>
              <a:buFont typeface="Wingdings" pitchFamily="2" charset="2"/>
              <a:buChar char="Ø"/>
            </a:pPr>
            <a:r>
              <a:rPr lang="en-GB" sz="1800" dirty="0" smtClean="0">
                <a:latin typeface="Calibri" pitchFamily="34" charset="0"/>
                <a:cs typeface="Calibri" pitchFamily="34" charset="0"/>
              </a:rPr>
              <a:t>It covers an estimated area of 1900 square kilometres. It includes Bawku Municipality, Northern Region of Garu Tempane, Bawku west and Bongo.</a:t>
            </a:r>
          </a:p>
          <a:p>
            <a:pPr>
              <a:buClrTx/>
              <a:buNone/>
            </a:pPr>
            <a:r>
              <a:rPr lang="en-GB" sz="1800" dirty="0" smtClean="0">
                <a:latin typeface="Calibri" pitchFamily="34" charset="0"/>
                <a:cs typeface="Calibri" pitchFamily="34" charset="0"/>
              </a:rPr>
              <a:t>  </a:t>
            </a:r>
            <a:endParaRPr lang="en-US" sz="1800" dirty="0">
              <a:latin typeface="Calibri" pitchFamily="34" charset="0"/>
              <a:cs typeface="Calibri" pitchFamily="34" charset="0"/>
            </a:endParaRPr>
          </a:p>
        </p:txBody>
      </p:sp>
      <p:pic>
        <p:nvPicPr>
          <p:cNvPr id="4" name="Picture 3" descr="pic 1.jpg"/>
          <p:cNvPicPr>
            <a:picLocks noChangeAspect="1"/>
          </p:cNvPicPr>
          <p:nvPr/>
        </p:nvPicPr>
        <p:blipFill>
          <a:blip r:embed="rId2"/>
          <a:stretch>
            <a:fillRect/>
          </a:stretch>
        </p:blipFill>
        <p:spPr>
          <a:xfrm>
            <a:off x="5643570" y="2928934"/>
            <a:ext cx="3071834" cy="3357585"/>
          </a:xfrm>
          <a:prstGeom prst="rect">
            <a:avLst/>
          </a:prstGeom>
        </p:spPr>
      </p:pic>
      <p:pic>
        <p:nvPicPr>
          <p:cNvPr id="6" name="Picture 5" descr="PIC 2.png"/>
          <p:cNvPicPr>
            <a:picLocks noChangeAspect="1"/>
          </p:cNvPicPr>
          <p:nvPr/>
        </p:nvPicPr>
        <p:blipFill>
          <a:blip r:embed="rId3"/>
          <a:stretch>
            <a:fillRect/>
          </a:stretch>
        </p:blipFill>
        <p:spPr>
          <a:xfrm>
            <a:off x="3000364" y="2928934"/>
            <a:ext cx="2428892" cy="2357454"/>
          </a:xfrm>
          <a:prstGeom prst="rect">
            <a:avLst/>
          </a:prstGeom>
        </p:spPr>
      </p:pic>
      <p:pic>
        <p:nvPicPr>
          <p:cNvPr id="7" name="Picture 6" descr="pic 3.png"/>
          <p:cNvPicPr>
            <a:picLocks noChangeAspect="1"/>
          </p:cNvPicPr>
          <p:nvPr/>
        </p:nvPicPr>
        <p:blipFill>
          <a:blip r:embed="rId4"/>
          <a:stretch>
            <a:fillRect/>
          </a:stretch>
        </p:blipFill>
        <p:spPr>
          <a:xfrm>
            <a:off x="214282" y="2786058"/>
            <a:ext cx="2428891" cy="3071834"/>
          </a:xfrm>
          <a:prstGeom prst="rect">
            <a:avLst/>
          </a:prstGeom>
        </p:spPr>
      </p:pic>
      <p:sp>
        <p:nvSpPr>
          <p:cNvPr id="8" name="TextBox 7"/>
          <p:cNvSpPr txBox="1"/>
          <p:nvPr/>
        </p:nvSpPr>
        <p:spPr>
          <a:xfrm>
            <a:off x="3286116" y="6215082"/>
            <a:ext cx="2071702" cy="246221"/>
          </a:xfrm>
          <a:prstGeom prst="rect">
            <a:avLst/>
          </a:prstGeom>
          <a:noFill/>
        </p:spPr>
        <p:txBody>
          <a:bodyPr wrap="square" rtlCol="0">
            <a:spAutoFit/>
          </a:bodyPr>
          <a:lstStyle/>
          <a:p>
            <a:r>
              <a:rPr lang="en-GB" sz="1000" b="1" dirty="0" smtClean="0">
                <a:latin typeface="Calibri" pitchFamily="34" charset="0"/>
                <a:cs typeface="Calibri" pitchFamily="34" charset="0"/>
              </a:rPr>
              <a:t>REFERENCE IMAGE FROM GOOGLE</a:t>
            </a:r>
            <a:endParaRPr lang="en-US" sz="1000" b="1" dirty="0">
              <a:latin typeface="Calibri" pitchFamily="34" charset="0"/>
              <a:cs typeface="Calibri" pitchFamily="34" charset="0"/>
            </a:endParaRPr>
          </a:p>
        </p:txBody>
      </p:sp>
      <p:sp>
        <p:nvSpPr>
          <p:cNvPr id="9" name="TextBox 8"/>
          <p:cNvSpPr txBox="1"/>
          <p:nvPr/>
        </p:nvSpPr>
        <p:spPr>
          <a:xfrm>
            <a:off x="3214678" y="5429264"/>
            <a:ext cx="2286016" cy="246221"/>
          </a:xfrm>
          <a:prstGeom prst="rect">
            <a:avLst/>
          </a:prstGeom>
          <a:noFill/>
        </p:spPr>
        <p:txBody>
          <a:bodyPr wrap="square" rtlCol="0">
            <a:spAutoFit/>
          </a:bodyPr>
          <a:lstStyle/>
          <a:p>
            <a:r>
              <a:rPr lang="en-GB" sz="1000" b="1" dirty="0" smtClean="0">
                <a:latin typeface="Calibri" pitchFamily="34" charset="0"/>
                <a:cs typeface="Calibri" pitchFamily="34" charset="0"/>
              </a:rPr>
              <a:t>Fig: Districts in upper region of Ghana</a:t>
            </a:r>
            <a:endParaRPr lang="en-US" sz="1000" b="1" dirty="0">
              <a:latin typeface="Calibri" pitchFamily="34" charset="0"/>
              <a:cs typeface="Calibri" pitchFamily="34" charset="0"/>
            </a:endParaRPr>
          </a:p>
        </p:txBody>
      </p:sp>
      <p:sp>
        <p:nvSpPr>
          <p:cNvPr id="10" name="TextBox 9"/>
          <p:cNvSpPr txBox="1"/>
          <p:nvPr/>
        </p:nvSpPr>
        <p:spPr>
          <a:xfrm>
            <a:off x="642910" y="6072206"/>
            <a:ext cx="1857388" cy="261610"/>
          </a:xfrm>
          <a:prstGeom prst="rect">
            <a:avLst/>
          </a:prstGeom>
          <a:noFill/>
        </p:spPr>
        <p:txBody>
          <a:bodyPr wrap="square" rtlCol="0">
            <a:spAutoFit/>
          </a:bodyPr>
          <a:lstStyle/>
          <a:p>
            <a:r>
              <a:rPr lang="en-GB" sz="1050" b="1" dirty="0" smtClean="0">
                <a:latin typeface="Cabri"/>
              </a:rPr>
              <a:t>Fig: African Continent</a:t>
            </a:r>
            <a:endParaRPr lang="en-US" sz="1050" b="1" dirty="0">
              <a:latin typeface="Cabri"/>
            </a:endParaRPr>
          </a:p>
        </p:txBody>
      </p:sp>
      <p:sp>
        <p:nvSpPr>
          <p:cNvPr id="11" name="TextBox 10"/>
          <p:cNvSpPr txBox="1"/>
          <p:nvPr/>
        </p:nvSpPr>
        <p:spPr>
          <a:xfrm>
            <a:off x="6215074" y="6357958"/>
            <a:ext cx="2071702" cy="400110"/>
          </a:xfrm>
          <a:prstGeom prst="rect">
            <a:avLst/>
          </a:prstGeom>
          <a:noFill/>
        </p:spPr>
        <p:txBody>
          <a:bodyPr wrap="square" rtlCol="0">
            <a:spAutoFit/>
          </a:bodyPr>
          <a:lstStyle/>
          <a:p>
            <a:r>
              <a:rPr lang="en-GB" sz="1000" b="1" dirty="0" smtClean="0">
                <a:latin typeface="Calibri" pitchFamily="34" charset="0"/>
                <a:cs typeface="Calibri" pitchFamily="34" charset="0"/>
              </a:rPr>
              <a:t>Fig: Sudan Savannah Zone in upper east region of </a:t>
            </a:r>
            <a:r>
              <a:rPr lang="en-GB" sz="1000" b="1" dirty="0">
                <a:latin typeface="Calibri" pitchFamily="34" charset="0"/>
                <a:cs typeface="Calibri" pitchFamily="34" charset="0"/>
              </a:rPr>
              <a:t>G</a:t>
            </a:r>
            <a:r>
              <a:rPr lang="en-GB" sz="1000" b="1" dirty="0" smtClean="0">
                <a:latin typeface="Calibri" pitchFamily="34" charset="0"/>
                <a:cs typeface="Calibri" pitchFamily="34" charset="0"/>
              </a:rPr>
              <a:t>hana</a:t>
            </a:r>
            <a:endParaRPr lang="en-US" sz="1000" b="1"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7467600" cy="6045348"/>
          </a:xfrm>
        </p:spPr>
        <p:txBody>
          <a:bodyPr/>
          <a:lstStyle/>
          <a:p>
            <a:pPr>
              <a:buNone/>
            </a:pPr>
            <a:r>
              <a:rPr lang="en-US" dirty="0" smtClean="0"/>
              <a:t> </a:t>
            </a:r>
            <a:endParaRPr lang="en-US" dirty="0"/>
          </a:p>
        </p:txBody>
      </p:sp>
      <p:pic>
        <p:nvPicPr>
          <p:cNvPr id="4" name="Picture 3" descr="pic 4.png"/>
          <p:cNvPicPr>
            <a:picLocks noChangeAspect="1"/>
          </p:cNvPicPr>
          <p:nvPr/>
        </p:nvPicPr>
        <p:blipFill>
          <a:blip r:embed="rId2"/>
          <a:stretch>
            <a:fillRect/>
          </a:stretch>
        </p:blipFill>
        <p:spPr>
          <a:xfrm>
            <a:off x="642910" y="428604"/>
            <a:ext cx="7572428" cy="4154784"/>
          </a:xfrm>
          <a:prstGeom prst="rect">
            <a:avLst/>
          </a:prstGeom>
        </p:spPr>
      </p:pic>
      <p:sp>
        <p:nvSpPr>
          <p:cNvPr id="5" name="TextBox 4"/>
          <p:cNvSpPr txBox="1"/>
          <p:nvPr/>
        </p:nvSpPr>
        <p:spPr>
          <a:xfrm>
            <a:off x="714348" y="4929198"/>
            <a:ext cx="7358114" cy="646331"/>
          </a:xfrm>
          <a:prstGeom prst="rect">
            <a:avLst/>
          </a:prstGeom>
          <a:noFill/>
        </p:spPr>
        <p:txBody>
          <a:bodyPr wrap="square" rtlCol="0">
            <a:spAutoFit/>
          </a:bodyPr>
          <a:lstStyle/>
          <a:p>
            <a:pPr algn="ctr"/>
            <a:r>
              <a:rPr lang="en-US" dirty="0" smtClean="0">
                <a:latin typeface="Cabri"/>
              </a:rPr>
              <a:t>Fig: Drought </a:t>
            </a:r>
            <a:r>
              <a:rPr lang="en-US" dirty="0">
                <a:latin typeface="Cabri"/>
              </a:rPr>
              <a:t>Risk Model Adapted from </a:t>
            </a:r>
            <a:r>
              <a:rPr lang="en-US" b="1" dirty="0">
                <a:latin typeface="Cabri"/>
              </a:rPr>
              <a:t>GEPA </a:t>
            </a:r>
            <a:r>
              <a:rPr lang="en-US" dirty="0">
                <a:latin typeface="Cabri"/>
              </a:rPr>
              <a:t>(2012)</a:t>
            </a:r>
            <a:br>
              <a:rPr lang="en-US" dirty="0">
                <a:latin typeface="Cabri"/>
              </a:rPr>
            </a:br>
            <a:endParaRPr lang="en-US" dirty="0">
              <a:latin typeface="Ca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7467600" cy="5973910"/>
          </a:xfrm>
        </p:spPr>
        <p:txBody>
          <a:bodyPr>
            <a:normAutofit/>
          </a:bodyPr>
          <a:lstStyle/>
          <a:p>
            <a:pPr fontAlgn="base">
              <a:buClrTx/>
              <a:buFont typeface="Wingdings" pitchFamily="2" charset="2"/>
              <a:buChar char="Ø"/>
            </a:pPr>
            <a:r>
              <a:rPr lang="en-US" sz="1800" dirty="0" smtClean="0">
                <a:latin typeface="Cabri"/>
              </a:rPr>
              <a:t>The process of mapping the distribution of drought risk was done through the drought risk assessment model adapted from GEPA. </a:t>
            </a:r>
          </a:p>
          <a:p>
            <a:pPr fontAlgn="base">
              <a:buClr>
                <a:schemeClr val="tx1"/>
              </a:buClr>
              <a:buFont typeface="Wingdings" pitchFamily="2" charset="2"/>
              <a:buChar char="Ø"/>
            </a:pPr>
            <a:r>
              <a:rPr lang="en-US" sz="1800" dirty="0" smtClean="0">
                <a:latin typeface="Cabri"/>
              </a:rPr>
              <a:t>The model was built on four main </a:t>
            </a:r>
            <a:r>
              <a:rPr lang="en-US" sz="1800" dirty="0" smtClean="0">
                <a:latin typeface="Cabri"/>
              </a:rPr>
              <a:t>procedures. They are deﬁnition </a:t>
            </a:r>
            <a:r>
              <a:rPr lang="en-US" sz="1800" dirty="0" smtClean="0">
                <a:latin typeface="Cabri"/>
              </a:rPr>
              <a:t>of goal or theme of investigation, identifying criteria, standardization and weighting, which were all undertaken spatially within a geographic information systems </a:t>
            </a:r>
            <a:r>
              <a:rPr lang="en-US" sz="1800" b="1" dirty="0" smtClean="0">
                <a:latin typeface="Cabri"/>
              </a:rPr>
              <a:t>(GIS) </a:t>
            </a:r>
            <a:r>
              <a:rPr lang="en-US" sz="1800" dirty="0" smtClean="0">
                <a:latin typeface="Cabri"/>
              </a:rPr>
              <a:t>platform.</a:t>
            </a:r>
          </a:p>
          <a:p>
            <a:pPr fontAlgn="base">
              <a:buClr>
                <a:schemeClr val="tx1"/>
              </a:buClr>
              <a:buFont typeface="Wingdings" pitchFamily="2" charset="2"/>
              <a:buChar char="Ø"/>
            </a:pPr>
            <a:r>
              <a:rPr lang="en-GB" sz="1800" dirty="0" smtClean="0">
                <a:latin typeface="Cabri"/>
              </a:rPr>
              <a:t>For the mapping of drought hazard map three indicators were taken namely climate, vegetation and soil indicators. </a:t>
            </a:r>
          </a:p>
          <a:p>
            <a:pPr fontAlgn="base">
              <a:buClr>
                <a:schemeClr val="tx1"/>
              </a:buClr>
              <a:buFont typeface="Wingdings" pitchFamily="2" charset="2"/>
              <a:buChar char="Ø"/>
            </a:pPr>
            <a:r>
              <a:rPr lang="en-US" sz="1800" b="1" dirty="0" smtClean="0">
                <a:latin typeface="Cabri"/>
              </a:rPr>
              <a:t>Climatic Indicator: </a:t>
            </a:r>
            <a:r>
              <a:rPr lang="en-US" sz="1800" dirty="0" smtClean="0">
                <a:latin typeface="Cabri"/>
              </a:rPr>
              <a:t>The </a:t>
            </a:r>
            <a:r>
              <a:rPr lang="en-US" sz="1800" dirty="0" smtClean="0">
                <a:latin typeface="Cabri"/>
              </a:rPr>
              <a:t>climate indicator was derived from the combined computation of spatial data on annual average precipitation and </a:t>
            </a:r>
            <a:r>
              <a:rPr lang="en-US" sz="1800" dirty="0" smtClean="0">
                <a:latin typeface="Cabri"/>
              </a:rPr>
              <a:t>temperature. The </a:t>
            </a:r>
            <a:r>
              <a:rPr lang="en-US" sz="1800" dirty="0" smtClean="0">
                <a:latin typeface="Cabri"/>
              </a:rPr>
              <a:t>De Martonne Aridity Index (IDM), which provides a measure of the degree of dryness in an area, was used to derive the climate indicator layer as an input in the risk model</a:t>
            </a:r>
            <a:r>
              <a:rPr lang="en-US" sz="1800" dirty="0" smtClean="0">
                <a:latin typeface="Cabri"/>
              </a:rPr>
              <a:t>.</a:t>
            </a:r>
          </a:p>
          <a:p>
            <a:pPr fontAlgn="base">
              <a:buClr>
                <a:schemeClr val="tx1"/>
              </a:buClr>
              <a:buFont typeface="Wingdings" pitchFamily="2" charset="2"/>
              <a:buChar char="Ø"/>
            </a:pPr>
            <a:r>
              <a:rPr lang="en-US" sz="1800" dirty="0" smtClean="0">
                <a:latin typeface="Cabri"/>
              </a:rPr>
              <a:t> The IDM was derived using the following equation </a:t>
            </a:r>
            <a:r>
              <a:rPr lang="en-US" sz="1800" dirty="0" smtClean="0">
                <a:latin typeface="Cabri"/>
              </a:rPr>
              <a:t>: IDM </a:t>
            </a:r>
            <a:r>
              <a:rPr lang="en-US" sz="1800" dirty="0" smtClean="0">
                <a:latin typeface="Cabri"/>
              </a:rPr>
              <a:t>= P/(T+10)</a:t>
            </a:r>
          </a:p>
          <a:p>
            <a:pPr>
              <a:buNone/>
            </a:pPr>
            <a:r>
              <a:rPr lang="en-US" sz="1800" dirty="0" smtClean="0">
                <a:latin typeface="Cabri"/>
              </a:rPr>
              <a:t>       P </a:t>
            </a:r>
            <a:r>
              <a:rPr lang="en-US" sz="1800" dirty="0" smtClean="0">
                <a:latin typeface="Cabri"/>
              </a:rPr>
              <a:t>is annual precipitation (mm) and T is the annual mean </a:t>
            </a:r>
            <a:r>
              <a:rPr lang="en-US" sz="1800" dirty="0" smtClean="0">
                <a:latin typeface="Cabri"/>
              </a:rPr>
              <a:t>    temperature </a:t>
            </a:r>
            <a:r>
              <a:rPr lang="en-US" sz="1800" dirty="0" smtClean="0">
                <a:latin typeface="Cabri"/>
              </a:rPr>
              <a:t>(°C). The De Martonne climatic </a:t>
            </a:r>
            <a:r>
              <a:rPr lang="en-US" sz="1800" dirty="0" smtClean="0">
                <a:latin typeface="Cabri"/>
              </a:rPr>
              <a:t>classiﬁcation table is shown in Table 1.</a:t>
            </a:r>
          </a:p>
          <a:p>
            <a:pPr fontAlgn="base"/>
            <a:endParaRPr lang="en-US" sz="1800" dirty="0" smtClean="0">
              <a:latin typeface="Cabri"/>
            </a:endParaRPr>
          </a:p>
          <a:p>
            <a:pPr fontAlgn="base">
              <a:buClr>
                <a:schemeClr val="tx1"/>
              </a:buClr>
              <a:buFont typeface="Wingdings" pitchFamily="2" charset="2"/>
              <a:buChar char="Ø"/>
            </a:pPr>
            <a:endParaRPr lang="en-US" sz="1800" dirty="0" smtClean="0">
              <a:latin typeface="Cabri"/>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250</TotalTime>
  <Words>1297</Words>
  <Application>Microsoft Office PowerPoint</Application>
  <PresentationFormat>On-screen Show (4:3)</PresentationFormat>
  <Paragraphs>76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Oriel</vt:lpstr>
      <vt:lpstr>GIS IN ASSESSING CLIMATIC RISKS IN SAVANNAH AGROECOLOGICAL SYSTEMS</vt:lpstr>
      <vt:lpstr> INTRODUCTION</vt:lpstr>
      <vt:lpstr>Slide 3</vt:lpstr>
      <vt:lpstr>Slide 4</vt:lpstr>
      <vt:lpstr>                             OBJECTIVE </vt:lpstr>
      <vt:lpstr>METHODOLOGY</vt:lpstr>
      <vt:lpstr>EXPLANATION OF THE WORK</vt:lpstr>
      <vt:lpstr>Slide 8</vt:lpstr>
      <vt:lpstr>Slide 9</vt:lpstr>
      <vt:lpstr>Slide 10</vt:lpstr>
      <vt:lpstr>Slide 11</vt:lpstr>
      <vt:lpstr>Slide 12</vt:lpstr>
      <vt:lpstr>SUMMARY</vt:lpstr>
      <vt:lpstr>RECOMMENDATION</vt:lpstr>
      <vt:lpstr>REFERENCES</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26</cp:revision>
  <dcterms:created xsi:type="dcterms:W3CDTF">2020-05-07T10:21:03Z</dcterms:created>
  <dcterms:modified xsi:type="dcterms:W3CDTF">2020-05-07T14:31:53Z</dcterms:modified>
</cp:coreProperties>
</file>