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4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EEB4D-2789-4D3E-BEBE-6CEDEF8EA11D}" type="datetimeFigureOut">
              <a:rPr lang="en-IN" smtClean="0"/>
              <a:pPr/>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7DF1B-2037-414E-BD76-CC5A16C557F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100000">
              <a:schemeClr val="bg1">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EEB4D-2789-4D3E-BEBE-6CEDEF8EA11D}" type="datetimeFigureOut">
              <a:rPr lang="en-IN" smtClean="0"/>
              <a:pPr/>
              <a:t>04-07-2023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7DF1B-2037-414E-BD76-CC5A16C557F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331640" y="3861048"/>
            <a:ext cx="5400600" cy="646331"/>
          </a:xfrm>
          <a:prstGeom prst="rect">
            <a:avLst/>
          </a:prstGeom>
          <a:noFill/>
        </p:spPr>
        <p:txBody>
          <a:bodyPr wrap="square" rtlCol="0">
            <a:spAutoFit/>
          </a:bodyPr>
          <a:lstStyle/>
          <a:p>
            <a:r>
              <a:rPr lang="en-IN" dirty="0" smtClean="0">
                <a:solidFill>
                  <a:schemeClr val="bg2"/>
                </a:solidFill>
              </a:rPr>
              <a:t>                      </a:t>
            </a:r>
            <a:r>
              <a:rPr lang="en-IN" sz="3600" dirty="0" smtClean="0"/>
              <a:t>Capstone Project</a:t>
            </a:r>
            <a:endParaRPr lang="en-IN" sz="3600" dirty="0"/>
          </a:p>
        </p:txBody>
      </p:sp>
      <p:sp>
        <p:nvSpPr>
          <p:cNvPr id="8" name="TextBox 7"/>
          <p:cNvSpPr txBox="1"/>
          <p:nvPr/>
        </p:nvSpPr>
        <p:spPr>
          <a:xfrm>
            <a:off x="1043608" y="4725144"/>
            <a:ext cx="6552728" cy="646331"/>
          </a:xfrm>
          <a:prstGeom prst="rect">
            <a:avLst/>
          </a:prstGeom>
          <a:noFill/>
        </p:spPr>
        <p:txBody>
          <a:bodyPr wrap="square" rtlCol="0">
            <a:spAutoFit/>
          </a:bodyPr>
          <a:lstStyle/>
          <a:p>
            <a:r>
              <a:rPr lang="en-IN" dirty="0" smtClean="0"/>
              <a:t>                                  </a:t>
            </a:r>
            <a:r>
              <a:rPr lang="en-IN" sz="3600" dirty="0" smtClean="0"/>
              <a:t>Stock</a:t>
            </a:r>
            <a:r>
              <a:rPr lang="en-IN" dirty="0" smtClean="0"/>
              <a:t> </a:t>
            </a:r>
            <a:r>
              <a:rPr lang="en-IN" sz="3600" dirty="0" smtClean="0"/>
              <a:t>Exchange</a:t>
            </a:r>
            <a:endParaRPr lang="en-IN" sz="3600" dirty="0"/>
          </a:p>
        </p:txBody>
      </p:sp>
      <p:pic>
        <p:nvPicPr>
          <p:cNvPr id="3075" name="Picture 3"/>
          <p:cNvPicPr>
            <a:picLocks noChangeAspect="1" noChangeArrowheads="1"/>
          </p:cNvPicPr>
          <p:nvPr/>
        </p:nvPicPr>
        <p:blipFill>
          <a:blip r:embed="rId2" cstate="print"/>
          <a:srcRect/>
          <a:stretch>
            <a:fillRect/>
          </a:stretch>
        </p:blipFill>
        <p:spPr bwMode="auto">
          <a:xfrm>
            <a:off x="0" y="0"/>
            <a:ext cx="9144000" cy="6946354"/>
          </a:xfrm>
          <a:prstGeom prst="rect">
            <a:avLst/>
          </a:prstGeom>
          <a:noFill/>
          <a:ln w="9525">
            <a:noFill/>
            <a:miter lim="800000"/>
            <a:headEnd/>
            <a:tailEnd/>
          </a:ln>
        </p:spPr>
      </p:pic>
      <p:sp>
        <p:nvSpPr>
          <p:cNvPr id="9" name="TextBox 8"/>
          <p:cNvSpPr txBox="1"/>
          <p:nvPr/>
        </p:nvSpPr>
        <p:spPr>
          <a:xfrm>
            <a:off x="1907704" y="2420888"/>
            <a:ext cx="5184576" cy="400110"/>
          </a:xfrm>
          <a:prstGeom prst="rect">
            <a:avLst/>
          </a:prstGeom>
          <a:noFill/>
        </p:spPr>
        <p:txBody>
          <a:bodyPr wrap="square" rtlCol="0">
            <a:spAutoFit/>
          </a:bodyPr>
          <a:lstStyle/>
          <a:p>
            <a:pPr algn="ctr"/>
            <a:r>
              <a:rPr lang="en-IN" sz="2000" b="1" dirty="0" smtClean="0">
                <a:ln cmpd="sng">
                  <a:solidFill>
                    <a:schemeClr val="tx1"/>
                  </a:solidFill>
                </a:ln>
              </a:rPr>
              <a:t>Stock </a:t>
            </a:r>
            <a:r>
              <a:rPr lang="en-IN" sz="2000" b="1" dirty="0" err="1" smtClean="0">
                <a:ln cmpd="sng">
                  <a:solidFill>
                    <a:schemeClr val="tx1"/>
                  </a:solidFill>
                </a:ln>
              </a:rPr>
              <a:t>Excahnge</a:t>
            </a:r>
            <a:r>
              <a:rPr lang="en-IN" sz="2000" b="1" dirty="0" smtClean="0">
                <a:ln cmpd="sng">
                  <a:solidFill>
                    <a:schemeClr val="tx1"/>
                  </a:solidFill>
                </a:ln>
              </a:rPr>
              <a:t> Analysis</a:t>
            </a:r>
            <a:endParaRPr lang="en-IN" sz="2000" b="1" dirty="0">
              <a:ln cmpd="sng">
                <a:solidFill>
                  <a:schemeClr val="tx1"/>
                </a:solidFill>
              </a:ln>
            </a:endParaRPr>
          </a:p>
        </p:txBody>
      </p:sp>
      <p:sp>
        <p:nvSpPr>
          <p:cNvPr id="10" name="TextBox 9"/>
          <p:cNvSpPr txBox="1"/>
          <p:nvPr/>
        </p:nvSpPr>
        <p:spPr>
          <a:xfrm>
            <a:off x="1115616" y="836712"/>
            <a:ext cx="5400600" cy="523220"/>
          </a:xfrm>
          <a:prstGeom prst="rect">
            <a:avLst/>
          </a:prstGeom>
          <a:noFill/>
        </p:spPr>
        <p:txBody>
          <a:bodyPr wrap="square" rtlCol="0">
            <a:spAutoFit/>
          </a:bodyPr>
          <a:lstStyle/>
          <a:p>
            <a:pPr algn="ctr"/>
            <a:r>
              <a:rPr lang="en-IN" sz="2800" b="1" dirty="0" smtClean="0">
                <a:effectLst>
                  <a:outerShdw blurRad="60007" dist="310007" dir="7680000" sy="30000" kx="1300200" algn="ctr" rotWithShape="0">
                    <a:prstClr val="black">
                      <a:alpha val="32000"/>
                    </a:prstClr>
                  </a:outerShdw>
                </a:effectLst>
              </a:rPr>
              <a:t>Capstone Project</a:t>
            </a:r>
            <a:endParaRPr lang="en-IN" sz="2800" b="1" dirty="0">
              <a:effectLst>
                <a:outerShdw blurRad="60007" dist="310007" dir="7680000" sy="30000" kx="1300200" algn="ctr" rotWithShape="0">
                  <a:prstClr val="black">
                    <a:alpha val="32000"/>
                  </a:prst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79512" y="1628800"/>
            <a:ext cx="8739997" cy="4320480"/>
          </a:xfrm>
          <a:prstGeom prst="rect">
            <a:avLst/>
          </a:prstGeom>
          <a:noFill/>
          <a:ln w="9525">
            <a:noFill/>
            <a:miter lim="800000"/>
            <a:headEnd/>
            <a:tailEnd/>
          </a:ln>
        </p:spPr>
      </p:pic>
      <p:sp>
        <p:nvSpPr>
          <p:cNvPr id="3" name="TextBox 2"/>
          <p:cNvSpPr txBox="1"/>
          <p:nvPr/>
        </p:nvSpPr>
        <p:spPr>
          <a:xfrm>
            <a:off x="251520" y="476672"/>
            <a:ext cx="7560840" cy="369332"/>
          </a:xfrm>
          <a:prstGeom prst="rect">
            <a:avLst/>
          </a:prstGeom>
          <a:noFill/>
        </p:spPr>
        <p:txBody>
          <a:bodyPr wrap="square" rtlCol="0">
            <a:spAutoFit/>
          </a:bodyPr>
          <a:lstStyle/>
          <a:p>
            <a:pPr algn="ctr"/>
            <a:r>
              <a:rPr lang="en-IN" b="1" i="1" u="sng" dirty="0" smtClean="0"/>
              <a:t>Year wise maximum growth of Companies</a:t>
            </a:r>
            <a:endParaRPr lang="en-IN" b="1" i="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5536" y="548680"/>
            <a:ext cx="3888432" cy="369332"/>
          </a:xfrm>
          <a:prstGeom prst="rect">
            <a:avLst/>
          </a:prstGeom>
          <a:noFill/>
        </p:spPr>
        <p:txBody>
          <a:bodyPr wrap="square" rtlCol="0">
            <a:spAutoFit/>
          </a:bodyPr>
          <a:lstStyle/>
          <a:p>
            <a:r>
              <a:rPr lang="en-US" b="1" dirty="0" smtClean="0">
                <a:latin typeface="SF Pro Text" panose="00000400000000000000" pitchFamily="2" charset="0"/>
                <a:ea typeface="SF Pro Text" panose="00000400000000000000" pitchFamily="2" charset="0"/>
              </a:rPr>
              <a:t>Business Objectives</a:t>
            </a:r>
            <a:endParaRPr lang="en-IN" dirty="0"/>
          </a:p>
        </p:txBody>
      </p:sp>
      <p:sp>
        <p:nvSpPr>
          <p:cNvPr id="3" name="TextBox 2"/>
          <p:cNvSpPr txBox="1"/>
          <p:nvPr/>
        </p:nvSpPr>
        <p:spPr>
          <a:xfrm>
            <a:off x="251520" y="948690"/>
            <a:ext cx="4248472" cy="4801314"/>
          </a:xfrm>
          <a:prstGeom prst="rect">
            <a:avLst/>
          </a:prstGeom>
          <a:noFill/>
        </p:spPr>
        <p:txBody>
          <a:bodyPr wrap="square" rtlCol="0">
            <a:spAutoFit/>
          </a:bodyPr>
          <a:lstStyle/>
          <a:p>
            <a:pPr>
              <a:lnSpc>
                <a:spcPct val="100000"/>
              </a:lnSpc>
              <a:buFont typeface="Wingdings" pitchFamily="2" charset="2"/>
              <a:buChar char="Ø"/>
            </a:pPr>
            <a:r>
              <a:rPr lang="en-US" dirty="0" smtClean="0">
                <a:latin typeface="SF Pro Text" panose="00000400000000000000" pitchFamily="2" charset="0"/>
                <a:ea typeface="SF Pro Text" panose="00000400000000000000" pitchFamily="2" charset="0"/>
              </a:rPr>
              <a:t>Basic Exploratory Analysis on different metrics available to get insights at the Stock Level.</a:t>
            </a:r>
          </a:p>
          <a:p>
            <a:pPr>
              <a:lnSpc>
                <a:spcPct val="100000"/>
              </a:lnSpc>
            </a:pPr>
            <a:endParaRPr lang="en-US" dirty="0" smtClean="0">
              <a:latin typeface="SF Pro Text" panose="00000400000000000000" pitchFamily="2" charset="0"/>
              <a:ea typeface="SF Pro Text" panose="00000400000000000000" pitchFamily="2" charset="0"/>
            </a:endParaRPr>
          </a:p>
          <a:p>
            <a:pPr>
              <a:lnSpc>
                <a:spcPct val="100000"/>
              </a:lnSpc>
            </a:pPr>
            <a:endParaRPr lang="en-US" dirty="0">
              <a:latin typeface="SF Pro Text" panose="00000400000000000000" pitchFamily="2" charset="0"/>
              <a:ea typeface="SF Pro Text" panose="00000400000000000000" pitchFamily="2" charset="0"/>
            </a:endParaRPr>
          </a:p>
          <a:p>
            <a:r>
              <a:rPr lang="en-US" dirty="0" smtClean="0">
                <a:latin typeface="SF Pro Text" panose="00000400000000000000" pitchFamily="2" charset="0"/>
                <a:ea typeface="SF Pro Text" panose="00000400000000000000" pitchFamily="2" charset="0"/>
              </a:rPr>
              <a:t>To analysis the various factors related to Stock Exchange that is Open ,Close, Low ,High Company name etc Price for each listed company.</a:t>
            </a:r>
          </a:p>
          <a:p>
            <a:pPr>
              <a:lnSpc>
                <a:spcPct val="100000"/>
              </a:lnSpc>
            </a:pPr>
            <a:endParaRPr lang="en-US" dirty="0" smtClean="0">
              <a:latin typeface="SF Pro Text" panose="00000400000000000000" pitchFamily="2" charset="0"/>
              <a:ea typeface="SF Pro Text" panose="00000400000000000000" pitchFamily="2" charset="0"/>
            </a:endParaRPr>
          </a:p>
          <a:p>
            <a:pPr>
              <a:lnSpc>
                <a:spcPct val="100000"/>
              </a:lnSpc>
            </a:pPr>
            <a:endParaRPr lang="en-US" dirty="0">
              <a:latin typeface="SF Pro Text" panose="00000400000000000000" pitchFamily="2" charset="0"/>
              <a:ea typeface="SF Pro Text" panose="00000400000000000000" pitchFamily="2" charset="0"/>
            </a:endParaRPr>
          </a:p>
          <a:p>
            <a:pPr>
              <a:lnSpc>
                <a:spcPct val="100000"/>
              </a:lnSpc>
              <a:buFont typeface="Wingdings" pitchFamily="2" charset="2"/>
              <a:buChar char="Ø"/>
            </a:pPr>
            <a:r>
              <a:rPr lang="en-US" dirty="0" smtClean="0">
                <a:latin typeface="SF Pro Text" panose="00000400000000000000" pitchFamily="2" charset="0"/>
                <a:ea typeface="SF Pro Text" panose="00000400000000000000" pitchFamily="2" charset="0"/>
              </a:rPr>
              <a:t>Technology-wise Objective : </a:t>
            </a:r>
            <a:r>
              <a:rPr lang="en-US" b="1" dirty="0" smtClean="0">
                <a:latin typeface="SF Pro Text" panose="00000400000000000000" pitchFamily="2" charset="0"/>
                <a:ea typeface="SF Pro Text" panose="00000400000000000000" pitchFamily="2" charset="0"/>
              </a:rPr>
              <a:t>Creating an End-to-End Pipeline</a:t>
            </a:r>
            <a:r>
              <a:rPr lang="en-US" dirty="0" smtClean="0">
                <a:latin typeface="SF Pro Text" panose="00000400000000000000" pitchFamily="2" charset="0"/>
                <a:ea typeface="SF Pro Text" panose="00000400000000000000" pitchFamily="2" charset="0"/>
              </a:rPr>
              <a:t> to enhance the automation to do quick analysis and manage all the repetitive actions in a proper-structured manner.</a:t>
            </a:r>
          </a:p>
          <a:p>
            <a:endParaRPr lang="en-IN" dirty="0"/>
          </a:p>
        </p:txBody>
      </p:sp>
      <p:pic>
        <p:nvPicPr>
          <p:cNvPr id="3073" name="Picture 1"/>
          <p:cNvPicPr>
            <a:picLocks noChangeAspect="1" noChangeArrowheads="1"/>
          </p:cNvPicPr>
          <p:nvPr/>
        </p:nvPicPr>
        <p:blipFill>
          <a:blip r:embed="rId2" cstate="print"/>
          <a:srcRect/>
          <a:stretch>
            <a:fillRect/>
          </a:stretch>
        </p:blipFill>
        <p:spPr bwMode="auto">
          <a:xfrm>
            <a:off x="4467225" y="0"/>
            <a:ext cx="4676775"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67544" y="476672"/>
            <a:ext cx="4824536" cy="707886"/>
          </a:xfrm>
          <a:prstGeom prst="rect">
            <a:avLst/>
          </a:prstGeom>
          <a:noFill/>
        </p:spPr>
        <p:txBody>
          <a:bodyPr wrap="square" rtlCol="0">
            <a:spAutoFit/>
          </a:bodyPr>
          <a:lstStyle/>
          <a:p>
            <a:r>
              <a:rPr lang="en-IN" b="1" dirty="0" smtClean="0"/>
              <a:t> </a:t>
            </a:r>
            <a:r>
              <a:rPr lang="en-IN" sz="4000" b="1" dirty="0" smtClean="0"/>
              <a:t>Data Description</a:t>
            </a:r>
            <a:endParaRPr lang="en-IN" sz="4000" b="1" dirty="0"/>
          </a:p>
        </p:txBody>
      </p:sp>
      <p:sp>
        <p:nvSpPr>
          <p:cNvPr id="3" name="TextBox 2"/>
          <p:cNvSpPr txBox="1"/>
          <p:nvPr/>
        </p:nvSpPr>
        <p:spPr>
          <a:xfrm>
            <a:off x="539552" y="1124744"/>
            <a:ext cx="6264696" cy="584775"/>
          </a:xfrm>
          <a:prstGeom prst="rect">
            <a:avLst/>
          </a:prstGeom>
          <a:noFill/>
        </p:spPr>
        <p:txBody>
          <a:bodyPr wrap="square" rtlCol="0">
            <a:spAutoFit/>
          </a:bodyPr>
          <a:lstStyle/>
          <a:p>
            <a:r>
              <a:rPr lang="en-IN" sz="3200" dirty="0" smtClean="0"/>
              <a:t>There are Two Table(Records) :-</a:t>
            </a:r>
            <a:endParaRPr lang="en-IN" sz="3200" dirty="0"/>
          </a:p>
        </p:txBody>
      </p:sp>
      <p:sp>
        <p:nvSpPr>
          <p:cNvPr id="4" name="TextBox 3"/>
          <p:cNvSpPr txBox="1"/>
          <p:nvPr/>
        </p:nvSpPr>
        <p:spPr>
          <a:xfrm>
            <a:off x="683568" y="1916832"/>
            <a:ext cx="3168352" cy="954107"/>
          </a:xfrm>
          <a:prstGeom prst="rect">
            <a:avLst/>
          </a:prstGeom>
          <a:noFill/>
        </p:spPr>
        <p:txBody>
          <a:bodyPr wrap="square" rtlCol="0">
            <a:spAutoFit/>
          </a:bodyPr>
          <a:lstStyle/>
          <a:p>
            <a:r>
              <a:rPr lang="en-IN" sz="2800" dirty="0" smtClean="0"/>
              <a:t>1. Stock Companies</a:t>
            </a:r>
          </a:p>
          <a:p>
            <a:r>
              <a:rPr lang="en-IN" sz="2800" dirty="0" smtClean="0"/>
              <a:t>2.  </a:t>
            </a:r>
            <a:r>
              <a:rPr lang="en-IN" sz="2800" dirty="0" err="1" smtClean="0"/>
              <a:t>StockPrice</a:t>
            </a:r>
            <a:endParaRPr lang="en-IN" sz="2800" dirty="0"/>
          </a:p>
        </p:txBody>
      </p:sp>
      <p:pic>
        <p:nvPicPr>
          <p:cNvPr id="5" name="Graphic 6" descr="Magnifying glass with solid fill">
            <a:extLst>
              <a:ext uri="{FF2B5EF4-FFF2-40B4-BE49-F238E27FC236}">
                <a16:creationId xmlns:a16="http://schemas.microsoft.com/office/drawing/2014/main" xmlns="" id="{44B5721D-8111-3BBD-FEF1-FCB19986ED91}"/>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asvg="http://schemas.microsoft.com/office/drawing/2016/SVG/main" xmlns="" r:embed="rId3"/>
              </a:ext>
            </a:extLst>
          </a:blip>
          <a:stretch>
            <a:fillRect/>
          </a:stretch>
        </p:blipFill>
        <p:spPr>
          <a:xfrm>
            <a:off x="4932040" y="1340768"/>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Graphic 6" descr="Magnifying glass with solid fill">
            <a:extLst>
              <a:ext uri="{FF2B5EF4-FFF2-40B4-BE49-F238E27FC236}">
                <a16:creationId xmlns:a16="http://schemas.microsoft.com/office/drawing/2014/main" xmlns="" id="{44B5721D-8111-3BBD-FEF1-FCB19986ED91}"/>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asvg="http://schemas.microsoft.com/office/drawing/2016/SVG/main" xmlns="" r:embed="rId3"/>
              </a:ext>
            </a:extLst>
          </a:blip>
          <a:stretch>
            <a:fillRect/>
          </a:stretch>
        </p:blipFill>
        <p:spPr>
          <a:xfrm>
            <a:off x="4644008" y="836712"/>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TextBox 2"/>
          <p:cNvSpPr txBox="1"/>
          <p:nvPr/>
        </p:nvSpPr>
        <p:spPr>
          <a:xfrm>
            <a:off x="539552" y="476672"/>
            <a:ext cx="4896544" cy="646331"/>
          </a:xfrm>
          <a:prstGeom prst="rect">
            <a:avLst/>
          </a:prstGeom>
          <a:noFill/>
        </p:spPr>
        <p:txBody>
          <a:bodyPr wrap="square" rtlCol="0">
            <a:spAutoFit/>
          </a:bodyPr>
          <a:lstStyle/>
          <a:p>
            <a:r>
              <a:rPr lang="en-IN" b="1" dirty="0" smtClean="0"/>
              <a:t>  Data Description</a:t>
            </a:r>
          </a:p>
          <a:p>
            <a:endParaRPr lang="en-IN" dirty="0"/>
          </a:p>
        </p:txBody>
      </p:sp>
      <p:sp>
        <p:nvSpPr>
          <p:cNvPr id="5" name="TextBox 4"/>
          <p:cNvSpPr txBox="1"/>
          <p:nvPr/>
        </p:nvSpPr>
        <p:spPr>
          <a:xfrm>
            <a:off x="755576" y="1196752"/>
            <a:ext cx="3024336" cy="4801314"/>
          </a:xfrm>
          <a:prstGeom prst="rect">
            <a:avLst/>
          </a:prstGeom>
          <a:noFill/>
        </p:spPr>
        <p:txBody>
          <a:bodyPr wrap="square" rtlCol="0">
            <a:spAutoFit/>
          </a:bodyPr>
          <a:lstStyle/>
          <a:p>
            <a:pPr marL="342900" indent="-342900">
              <a:buAutoNum type="arabicPeriod"/>
            </a:pPr>
            <a:r>
              <a:rPr lang="en-IN" b="1" dirty="0" smtClean="0"/>
              <a:t>Stockcompanies.csv</a:t>
            </a:r>
          </a:p>
          <a:p>
            <a:pPr marL="342900" indent="-342900">
              <a:buFont typeface="Arial" pitchFamily="34" charset="0"/>
              <a:buChar char="•"/>
            </a:pPr>
            <a:r>
              <a:rPr lang="en-IN" b="1" dirty="0" smtClean="0"/>
              <a:t>symbol</a:t>
            </a:r>
            <a:r>
              <a:rPr lang="en-IN" dirty="0" smtClean="0"/>
              <a:t> STRING not Null</a:t>
            </a:r>
          </a:p>
          <a:p>
            <a:pPr marL="342900" indent="-342900">
              <a:buFont typeface="Arial" pitchFamily="34" charset="0"/>
              <a:buChar char="•"/>
            </a:pPr>
            <a:r>
              <a:rPr lang="en-IN" b="1" dirty="0" smtClean="0"/>
              <a:t>Security</a:t>
            </a:r>
            <a:r>
              <a:rPr lang="en-IN" dirty="0" smtClean="0"/>
              <a:t> STRING not Null</a:t>
            </a:r>
          </a:p>
          <a:p>
            <a:pPr marL="342900" indent="-342900">
              <a:buFont typeface="Arial" pitchFamily="34" charset="0"/>
              <a:buChar char="•"/>
            </a:pPr>
            <a:r>
              <a:rPr lang="en-IN" b="1" dirty="0" smtClean="0"/>
              <a:t>Sector</a:t>
            </a:r>
            <a:r>
              <a:rPr lang="en-IN" dirty="0" smtClean="0"/>
              <a:t> STRING not Null</a:t>
            </a:r>
          </a:p>
          <a:p>
            <a:pPr marL="342900" indent="-342900">
              <a:buFont typeface="Arial" pitchFamily="34" charset="0"/>
              <a:buChar char="•"/>
            </a:pPr>
            <a:r>
              <a:rPr lang="en-IN" b="1" dirty="0" err="1" smtClean="0"/>
              <a:t>Sub_Industry</a:t>
            </a:r>
            <a:r>
              <a:rPr lang="en-IN" dirty="0" smtClean="0"/>
              <a:t> STRING not Null</a:t>
            </a:r>
          </a:p>
          <a:p>
            <a:pPr marL="342900" indent="-342900">
              <a:buFont typeface="Arial" pitchFamily="34" charset="0"/>
              <a:buChar char="•"/>
            </a:pPr>
            <a:r>
              <a:rPr lang="en-IN" b="1" dirty="0" smtClean="0"/>
              <a:t>Headquarter</a:t>
            </a:r>
            <a:r>
              <a:rPr lang="en-IN" dirty="0" smtClean="0"/>
              <a:t> STRING not Null</a:t>
            </a:r>
          </a:p>
          <a:p>
            <a:pPr marL="342900" indent="-342900"/>
            <a:endParaRPr lang="en-IN" dirty="0"/>
          </a:p>
          <a:p>
            <a:pPr marL="342900" indent="-342900"/>
            <a:r>
              <a:rPr lang="en-IN" b="1" dirty="0" smtClean="0"/>
              <a:t>2.StockPrices.csv</a:t>
            </a:r>
          </a:p>
          <a:p>
            <a:pPr marL="342900" indent="-342900">
              <a:buFont typeface="Arial" pitchFamily="34" charset="0"/>
              <a:buChar char="•"/>
            </a:pPr>
            <a:r>
              <a:rPr lang="en-IN" b="1" dirty="0" smtClean="0"/>
              <a:t>Date</a:t>
            </a:r>
            <a:r>
              <a:rPr lang="en-IN" dirty="0" smtClean="0"/>
              <a:t> </a:t>
            </a:r>
            <a:r>
              <a:rPr lang="en-IN" dirty="0" err="1" smtClean="0"/>
              <a:t>DATE</a:t>
            </a:r>
            <a:endParaRPr lang="en-IN" dirty="0" smtClean="0"/>
          </a:p>
          <a:p>
            <a:pPr marL="342900" indent="-342900">
              <a:buFont typeface="Arial" pitchFamily="34" charset="0"/>
              <a:buChar char="•"/>
            </a:pPr>
            <a:r>
              <a:rPr lang="en-IN" dirty="0" smtClean="0"/>
              <a:t> </a:t>
            </a:r>
            <a:r>
              <a:rPr lang="en-IN" b="1" dirty="0" smtClean="0"/>
              <a:t>symbol</a:t>
            </a:r>
            <a:r>
              <a:rPr lang="en-IN" dirty="0" smtClean="0"/>
              <a:t> STRING not Null</a:t>
            </a:r>
          </a:p>
          <a:p>
            <a:pPr marL="342900" indent="-342900">
              <a:buFont typeface="Arial" pitchFamily="34" charset="0"/>
              <a:buChar char="•"/>
            </a:pPr>
            <a:r>
              <a:rPr lang="en-IN" b="1" dirty="0" smtClean="0"/>
              <a:t>Open</a:t>
            </a:r>
            <a:r>
              <a:rPr lang="en-IN" dirty="0" smtClean="0"/>
              <a:t> DOUBLE not Null</a:t>
            </a:r>
          </a:p>
          <a:p>
            <a:pPr marL="342900" indent="-342900">
              <a:buFont typeface="Arial" pitchFamily="34" charset="0"/>
              <a:buChar char="•"/>
            </a:pPr>
            <a:r>
              <a:rPr lang="en-IN" b="1" dirty="0" smtClean="0"/>
              <a:t>Close</a:t>
            </a:r>
            <a:r>
              <a:rPr lang="en-IN" dirty="0" smtClean="0"/>
              <a:t> DOUBLE not Null</a:t>
            </a:r>
          </a:p>
          <a:p>
            <a:pPr marL="342900" indent="-342900">
              <a:buFont typeface="Arial" pitchFamily="34" charset="0"/>
              <a:buChar char="•"/>
            </a:pPr>
            <a:r>
              <a:rPr lang="en-IN" b="1" dirty="0" smtClean="0"/>
              <a:t>Low</a:t>
            </a:r>
            <a:r>
              <a:rPr lang="en-IN" dirty="0" smtClean="0"/>
              <a:t> DOUBLE not Null</a:t>
            </a:r>
          </a:p>
          <a:p>
            <a:pPr marL="342900" indent="-342900">
              <a:buFont typeface="Arial" pitchFamily="34" charset="0"/>
              <a:buChar char="•"/>
            </a:pPr>
            <a:r>
              <a:rPr lang="en-IN" b="1" dirty="0" smtClean="0"/>
              <a:t>High</a:t>
            </a:r>
            <a:r>
              <a:rPr lang="en-IN" dirty="0" smtClean="0"/>
              <a:t> DOUBLE not Null</a:t>
            </a:r>
          </a:p>
          <a:p>
            <a:pPr marL="342900" indent="-342900">
              <a:buFont typeface="Arial" pitchFamily="34" charset="0"/>
              <a:buChar char="•"/>
            </a:pPr>
            <a:r>
              <a:rPr lang="en-IN" b="1" dirty="0" smtClean="0"/>
              <a:t>Volume</a:t>
            </a:r>
            <a:r>
              <a:rPr lang="en-IN" dirty="0" smtClean="0"/>
              <a:t> INT not Null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5536" y="332656"/>
            <a:ext cx="7776864" cy="707886"/>
          </a:xfrm>
          <a:prstGeom prst="rect">
            <a:avLst/>
          </a:prstGeom>
          <a:noFill/>
        </p:spPr>
        <p:txBody>
          <a:bodyPr wrap="square" rtlCol="0">
            <a:spAutoFit/>
          </a:bodyPr>
          <a:lstStyle/>
          <a:p>
            <a:r>
              <a:rPr lang="en-US" sz="4000" b="1" dirty="0" smtClean="0">
                <a:ea typeface="SF Pro Text" panose="00000400000000000000" pitchFamily="2" charset="0"/>
              </a:rPr>
              <a:t>Technology Stack</a:t>
            </a:r>
            <a:endParaRPr lang="en-IN" sz="4000" b="1" dirty="0"/>
          </a:p>
        </p:txBody>
      </p:sp>
      <p:sp>
        <p:nvSpPr>
          <p:cNvPr id="4" name="TextBox 3"/>
          <p:cNvSpPr txBox="1"/>
          <p:nvPr/>
        </p:nvSpPr>
        <p:spPr>
          <a:xfrm>
            <a:off x="539552" y="1268760"/>
            <a:ext cx="5904656" cy="2585323"/>
          </a:xfrm>
          <a:prstGeom prst="rect">
            <a:avLst/>
          </a:prstGeom>
          <a:noFill/>
        </p:spPr>
        <p:txBody>
          <a:bodyPr wrap="square" rtlCol="0">
            <a:spAutoFit/>
          </a:bodyPr>
          <a:lstStyle/>
          <a:p>
            <a:pPr>
              <a:buFont typeface="Wingdings" pitchFamily="2" charset="2"/>
              <a:buChar char="Ø"/>
            </a:pPr>
            <a:r>
              <a:rPr lang="en-IN" b="1" i="0" u="none" strike="noStrike" baseline="0" dirty="0" smtClean="0">
                <a:solidFill>
                  <a:srgbClr val="000000"/>
                </a:solidFill>
                <a:latin typeface="SF Pro Text" panose="00000400000000000000" pitchFamily="2" charset="0"/>
                <a:ea typeface="SF Pro Text" panose="00000400000000000000" pitchFamily="2" charset="0"/>
              </a:rPr>
              <a:t>Linux</a:t>
            </a:r>
            <a:r>
              <a:rPr lang="en-IN" b="0" i="0" u="none" strike="noStrike" baseline="0" dirty="0" smtClean="0">
                <a:solidFill>
                  <a:srgbClr val="000000"/>
                </a:solidFill>
                <a:latin typeface="SF Pro Text" panose="00000400000000000000" pitchFamily="2" charset="0"/>
                <a:ea typeface="SF Pro Text" panose="00000400000000000000" pitchFamily="2" charset="0"/>
              </a:rPr>
              <a:t> </a:t>
            </a:r>
            <a:r>
              <a:rPr lang="en-IN" b="1" i="0" u="none" strike="noStrike" baseline="0" dirty="0" smtClean="0">
                <a:solidFill>
                  <a:srgbClr val="000000"/>
                </a:solidFill>
                <a:latin typeface="SF Pro Text" panose="00000400000000000000" pitchFamily="2" charset="0"/>
                <a:ea typeface="SF Pro Text" panose="00000400000000000000" pitchFamily="2" charset="0"/>
              </a:rPr>
              <a:t>Commands</a:t>
            </a:r>
            <a:r>
              <a:rPr lang="en-IN" b="0" i="0" u="none" strike="noStrike" baseline="0" dirty="0" smtClean="0">
                <a:solidFill>
                  <a:srgbClr val="000000"/>
                </a:solidFill>
                <a:latin typeface="SF Pro Text" panose="00000400000000000000" pitchFamily="2" charset="0"/>
                <a:ea typeface="SF Pro Text" panose="00000400000000000000" pitchFamily="2" charset="0"/>
              </a:rPr>
              <a:t> (to run the bash script)</a:t>
            </a:r>
          </a:p>
          <a:p>
            <a:pPr>
              <a:buFont typeface="Wingdings" pitchFamily="2" charset="2"/>
              <a:buChar char="Ø"/>
            </a:pPr>
            <a:r>
              <a:rPr lang="en-IN" b="1" i="0" u="none" strike="noStrike" baseline="0" dirty="0" err="1" smtClean="0">
                <a:solidFill>
                  <a:srgbClr val="000000"/>
                </a:solidFill>
                <a:latin typeface="SF Pro Text" panose="00000400000000000000" pitchFamily="2" charset="0"/>
                <a:ea typeface="SF Pro Text" panose="00000400000000000000" pitchFamily="2" charset="0"/>
              </a:rPr>
              <a:t>PostgreSQL</a:t>
            </a:r>
            <a:r>
              <a:rPr lang="en-IN" b="0" i="0" u="none" strike="noStrike" baseline="0" dirty="0" smtClean="0">
                <a:solidFill>
                  <a:srgbClr val="000000"/>
                </a:solidFill>
                <a:latin typeface="SF Pro Text" panose="00000400000000000000" pitchFamily="2" charset="0"/>
                <a:ea typeface="SF Pro Text" panose="00000400000000000000" pitchFamily="2" charset="0"/>
              </a:rPr>
              <a:t>(to create database - RDBMS)</a:t>
            </a:r>
          </a:p>
          <a:p>
            <a:pPr>
              <a:buFont typeface="Wingdings" pitchFamily="2" charset="2"/>
              <a:buChar char="Ø"/>
            </a:pPr>
            <a:r>
              <a:rPr lang="en-IN" b="1" i="0" u="none" strike="noStrike" baseline="0" dirty="0" err="1" smtClean="0">
                <a:solidFill>
                  <a:srgbClr val="000000"/>
                </a:solidFill>
                <a:latin typeface="SF Pro Text" panose="00000400000000000000" pitchFamily="2" charset="0"/>
                <a:ea typeface="SF Pro Text" panose="00000400000000000000" pitchFamily="2" charset="0"/>
              </a:rPr>
              <a:t>Sqoop</a:t>
            </a:r>
            <a:r>
              <a:rPr lang="en-IN" b="0" i="0" u="none" strike="noStrike" baseline="0" dirty="0" smtClean="0">
                <a:solidFill>
                  <a:srgbClr val="000000"/>
                </a:solidFill>
                <a:latin typeface="SF Pro Text" panose="00000400000000000000" pitchFamily="2" charset="0"/>
                <a:ea typeface="SF Pro Text" panose="00000400000000000000" pitchFamily="2" charset="0"/>
              </a:rPr>
              <a:t> (Transfer data from </a:t>
            </a:r>
            <a:r>
              <a:rPr lang="en-IN" b="0" i="0" u="none" strike="noStrike" baseline="0" dirty="0" err="1" smtClean="0">
                <a:solidFill>
                  <a:srgbClr val="000000"/>
                </a:solidFill>
                <a:latin typeface="SF Pro Text" panose="00000400000000000000" pitchFamily="2" charset="0"/>
                <a:ea typeface="SF Pro Text" panose="00000400000000000000" pitchFamily="2" charset="0"/>
              </a:rPr>
              <a:t>PostgreSQL</a:t>
            </a:r>
            <a:r>
              <a:rPr lang="en-IN" b="0" i="0" u="none" strike="noStrike" dirty="0" smtClean="0">
                <a:solidFill>
                  <a:srgbClr val="000000"/>
                </a:solidFill>
                <a:latin typeface="SF Pro Text" panose="00000400000000000000" pitchFamily="2" charset="0"/>
                <a:ea typeface="SF Pro Text" panose="00000400000000000000" pitchFamily="2" charset="0"/>
              </a:rPr>
              <a:t> </a:t>
            </a:r>
            <a:r>
              <a:rPr lang="en-IN" b="0" i="0" u="none" strike="noStrike" baseline="0" dirty="0" smtClean="0">
                <a:solidFill>
                  <a:srgbClr val="000000"/>
                </a:solidFill>
                <a:latin typeface="SF Pro Text" panose="00000400000000000000" pitchFamily="2" charset="0"/>
                <a:ea typeface="SF Pro Text" panose="00000400000000000000" pitchFamily="2" charset="0"/>
              </a:rPr>
              <a:t>Server to   HDFS/Hive) </a:t>
            </a:r>
          </a:p>
          <a:p>
            <a:pPr>
              <a:buFont typeface="Wingdings" pitchFamily="2" charset="2"/>
              <a:buChar char="Ø"/>
            </a:pPr>
            <a:r>
              <a:rPr lang="en-IN" b="1" i="0" u="none" strike="noStrike" baseline="0" dirty="0" smtClean="0">
                <a:solidFill>
                  <a:srgbClr val="000000"/>
                </a:solidFill>
                <a:latin typeface="SF Pro Text" panose="00000400000000000000" pitchFamily="2" charset="0"/>
                <a:ea typeface="SF Pro Text" panose="00000400000000000000" pitchFamily="2" charset="0"/>
              </a:rPr>
              <a:t>HDFS</a:t>
            </a:r>
            <a:r>
              <a:rPr lang="en-IN" b="0" i="0" u="none" strike="noStrike" baseline="0" dirty="0" smtClean="0">
                <a:solidFill>
                  <a:srgbClr val="000000"/>
                </a:solidFill>
                <a:latin typeface="SF Pro Text" panose="00000400000000000000" pitchFamily="2" charset="0"/>
                <a:ea typeface="SF Pro Text" panose="00000400000000000000" pitchFamily="2" charset="0"/>
              </a:rPr>
              <a:t> (to store the data) </a:t>
            </a:r>
          </a:p>
          <a:p>
            <a:pPr>
              <a:buFont typeface="Wingdings" pitchFamily="2" charset="2"/>
              <a:buChar char="Ø"/>
            </a:pPr>
            <a:r>
              <a:rPr lang="en-IN" b="1" i="0" u="none" strike="noStrike" baseline="0" dirty="0" smtClean="0">
                <a:solidFill>
                  <a:srgbClr val="000000"/>
                </a:solidFill>
                <a:latin typeface="SF Pro Text" panose="00000400000000000000" pitchFamily="2" charset="0"/>
                <a:ea typeface="SF Pro Text" panose="00000400000000000000" pitchFamily="2" charset="0"/>
              </a:rPr>
              <a:t>Hive</a:t>
            </a:r>
            <a:r>
              <a:rPr lang="en-IN" b="0" i="0" u="none" strike="noStrike" baseline="0" dirty="0" smtClean="0">
                <a:solidFill>
                  <a:srgbClr val="000000"/>
                </a:solidFill>
                <a:latin typeface="SF Pro Text" panose="00000400000000000000" pitchFamily="2" charset="0"/>
                <a:ea typeface="SF Pro Text" panose="00000400000000000000" pitchFamily="2" charset="0"/>
              </a:rPr>
              <a:t> (to create database) </a:t>
            </a:r>
          </a:p>
          <a:p>
            <a:pPr>
              <a:buFont typeface="Wingdings" pitchFamily="2" charset="2"/>
              <a:buChar char="Ø"/>
            </a:pPr>
            <a:r>
              <a:rPr lang="en-IN" b="1" i="0" u="none" strike="noStrike" baseline="0" dirty="0" err="1" smtClean="0">
                <a:solidFill>
                  <a:srgbClr val="000000"/>
                </a:solidFill>
                <a:latin typeface="SF Pro Text" panose="00000400000000000000" pitchFamily="2" charset="0"/>
                <a:ea typeface="SF Pro Text" panose="00000400000000000000" pitchFamily="2" charset="0"/>
              </a:rPr>
              <a:t>SparkSQL</a:t>
            </a:r>
            <a:r>
              <a:rPr lang="en-IN" b="0" i="0" u="none" strike="noStrike" baseline="0" dirty="0" smtClean="0">
                <a:solidFill>
                  <a:srgbClr val="000000"/>
                </a:solidFill>
                <a:latin typeface="SF Pro Text" panose="00000400000000000000" pitchFamily="2" charset="0"/>
                <a:ea typeface="SF Pro Text" panose="00000400000000000000" pitchFamily="2" charset="0"/>
              </a:rPr>
              <a:t> &amp; </a:t>
            </a:r>
            <a:r>
              <a:rPr lang="en-IN" b="1" i="0" u="none" strike="noStrike" baseline="0" dirty="0" err="1" smtClean="0">
                <a:solidFill>
                  <a:srgbClr val="000000"/>
                </a:solidFill>
                <a:latin typeface="SF Pro Text" panose="00000400000000000000" pitchFamily="2" charset="0"/>
                <a:ea typeface="SF Pro Text" panose="00000400000000000000" pitchFamily="2" charset="0"/>
              </a:rPr>
              <a:t>PySpark</a:t>
            </a:r>
            <a:r>
              <a:rPr lang="en-IN" b="0" i="0" u="none" strike="noStrike" baseline="0" dirty="0" smtClean="0">
                <a:solidFill>
                  <a:srgbClr val="000000"/>
                </a:solidFill>
                <a:latin typeface="SF Pro Text" panose="00000400000000000000" pitchFamily="2" charset="0"/>
                <a:ea typeface="SF Pro Text" panose="00000400000000000000" pitchFamily="2" charset="0"/>
              </a:rPr>
              <a:t> (to perform the EDA) </a:t>
            </a:r>
          </a:p>
          <a:p>
            <a:pPr>
              <a:buFont typeface="Wingdings" pitchFamily="2" charset="2"/>
              <a:buChar char="Ø"/>
            </a:pPr>
            <a:r>
              <a:rPr lang="en-IN" b="1" i="0" u="none" strike="noStrike" baseline="0" dirty="0" err="1" smtClean="0">
                <a:solidFill>
                  <a:srgbClr val="000000"/>
                </a:solidFill>
                <a:latin typeface="SF Pro Text" panose="00000400000000000000" pitchFamily="2" charset="0"/>
                <a:ea typeface="SF Pro Text" panose="00000400000000000000" pitchFamily="2" charset="0"/>
              </a:rPr>
              <a:t>SparkML</a:t>
            </a:r>
            <a:r>
              <a:rPr lang="en-IN" b="0" i="0" u="none" strike="noStrike" baseline="0" dirty="0" smtClean="0">
                <a:solidFill>
                  <a:srgbClr val="000000"/>
                </a:solidFill>
                <a:latin typeface="SF Pro Text" panose="00000400000000000000" pitchFamily="2" charset="0"/>
                <a:ea typeface="SF Pro Text" panose="00000400000000000000" pitchFamily="2" charset="0"/>
              </a:rPr>
              <a:t> (to perform model building)</a:t>
            </a:r>
          </a:p>
          <a:p>
            <a:pPr>
              <a:buFont typeface="Wingdings" pitchFamily="2" charset="2"/>
              <a:buChar char="Ø"/>
            </a:pPr>
            <a:r>
              <a:rPr lang="en-IN" b="1" i="0" u="none" strike="noStrike" baseline="0" dirty="0" smtClean="0">
                <a:solidFill>
                  <a:srgbClr val="000000"/>
                </a:solidFill>
                <a:latin typeface="SF Pro Text" panose="00000400000000000000" pitchFamily="2" charset="0"/>
                <a:ea typeface="SF Pro Text" panose="00000400000000000000" pitchFamily="2" charset="0"/>
              </a:rPr>
              <a:t>git</a:t>
            </a:r>
            <a:r>
              <a:rPr lang="en-IN" b="0" i="0" u="none" strike="noStrike" baseline="0" dirty="0" smtClean="0">
                <a:solidFill>
                  <a:srgbClr val="000000"/>
                </a:solidFill>
                <a:latin typeface="SF Pro Text" panose="00000400000000000000" pitchFamily="2" charset="0"/>
                <a:ea typeface="SF Pro Text" panose="00000400000000000000" pitchFamily="2" charset="0"/>
              </a:rPr>
              <a:t> (for version control)</a:t>
            </a:r>
            <a:endParaRPr lang="en-IN" b="0" i="0" u="none" strike="noStrike" baseline="0" dirty="0">
              <a:solidFill>
                <a:srgbClr val="000000"/>
              </a:solidFill>
              <a:latin typeface="SF Pro Text" panose="00000400000000000000" pitchFamily="2" charset="0"/>
              <a:ea typeface="SF Pro Text" panose="00000400000000000000" pitchFamily="2" charset="0"/>
            </a:endParaRPr>
          </a:p>
        </p:txBody>
      </p:sp>
      <p:sp>
        <p:nvSpPr>
          <p:cNvPr id="5" name="TextBox 4"/>
          <p:cNvSpPr txBox="1"/>
          <p:nvPr/>
        </p:nvSpPr>
        <p:spPr>
          <a:xfrm>
            <a:off x="323528" y="4725144"/>
            <a:ext cx="8820472" cy="369332"/>
          </a:xfrm>
          <a:prstGeom prst="rect">
            <a:avLst/>
          </a:prstGeom>
          <a:noFill/>
        </p:spPr>
        <p:txBody>
          <a:bodyPr wrap="square" rtlCol="0">
            <a:spAutoFit/>
          </a:bodyPr>
          <a:lstStyle/>
          <a:p>
            <a:endParaRPr lang="en-IN" dirty="0"/>
          </a:p>
        </p:txBody>
      </p:sp>
      <p:grpSp>
        <p:nvGrpSpPr>
          <p:cNvPr id="6" name="Group 5">
            <a:extLst>
              <a:ext uri="{FF2B5EF4-FFF2-40B4-BE49-F238E27FC236}">
                <a16:creationId xmlns:a16="http://schemas.microsoft.com/office/drawing/2014/main" xmlns="" id="{B8F97962-B1EF-9D33-7C12-33F2EAF88526}"/>
              </a:ext>
            </a:extLst>
          </p:cNvPr>
          <p:cNvGrpSpPr/>
          <p:nvPr/>
        </p:nvGrpSpPr>
        <p:grpSpPr>
          <a:xfrm>
            <a:off x="0" y="5589240"/>
            <a:ext cx="9144000" cy="1093527"/>
            <a:chOff x="456537" y="5292039"/>
            <a:chExt cx="8425021" cy="1093528"/>
          </a:xfrm>
        </p:grpSpPr>
        <p:grpSp>
          <p:nvGrpSpPr>
            <p:cNvPr id="7" name="Group 3">
              <a:extLst>
                <a:ext uri="{FF2B5EF4-FFF2-40B4-BE49-F238E27FC236}">
                  <a16:creationId xmlns:a16="http://schemas.microsoft.com/office/drawing/2014/main" xmlns="" id="{BA3C0722-F1B4-1F6F-BB59-1CECB663A6C5}"/>
                </a:ext>
              </a:extLst>
            </p:cNvPr>
            <p:cNvGrpSpPr/>
            <p:nvPr/>
          </p:nvGrpSpPr>
          <p:grpSpPr>
            <a:xfrm>
              <a:off x="456537" y="5292039"/>
              <a:ext cx="7754773" cy="1093528"/>
              <a:chOff x="718715" y="5218050"/>
              <a:chExt cx="8251925" cy="1163633"/>
            </a:xfrm>
          </p:grpSpPr>
          <p:pic>
            <p:nvPicPr>
              <p:cNvPr id="9" name="Picture 8" descr="A picture containing clipart&#10;&#10;Description automatically generated">
                <a:extLst>
                  <a:ext uri="{FF2B5EF4-FFF2-40B4-BE49-F238E27FC236}">
                    <a16:creationId xmlns:a16="http://schemas.microsoft.com/office/drawing/2014/main" xmlns="" id="{A602CED2-E6FF-F00D-9AF7-07D44264AEDA}"/>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22710" r="24949"/>
              <a:stretch/>
            </p:blipFill>
            <p:spPr>
              <a:xfrm>
                <a:off x="718715" y="5218050"/>
                <a:ext cx="873534" cy="1114004"/>
              </a:xfrm>
              <a:prstGeom prst="rect">
                <a:avLst/>
              </a:prstGeom>
            </p:spPr>
          </p:pic>
          <p:pic>
            <p:nvPicPr>
              <p:cNvPr id="10" name="Picture 2" descr="Hadoop Data Capture: Flume and SQOOP | by Jose Antonio Ribeiro Neto  (Zezinho) | XNEWDATA | Medium">
                <a:extLst>
                  <a:ext uri="{FF2B5EF4-FFF2-40B4-BE49-F238E27FC236}">
                    <a16:creationId xmlns:a16="http://schemas.microsoft.com/office/drawing/2014/main" xmlns="" id="{F23B27A3-5BB5-3296-482D-E0F7355A4552}"/>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675979" y="5524547"/>
                <a:ext cx="936954" cy="459748"/>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What is HDFS in Hadoop? Learn HDFS | Intellipaat">
                <a:extLst>
                  <a:ext uri="{FF2B5EF4-FFF2-40B4-BE49-F238E27FC236}">
                    <a16:creationId xmlns:a16="http://schemas.microsoft.com/office/drawing/2014/main" xmlns="" id="{BD96606B-15F9-2E49-0ECD-F7AB2D2C1DC0}"/>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659704" y="5371299"/>
                <a:ext cx="1461444" cy="689619"/>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8" descr="Apache Hive - Wikipedia">
                <a:extLst>
                  <a:ext uri="{FF2B5EF4-FFF2-40B4-BE49-F238E27FC236}">
                    <a16:creationId xmlns:a16="http://schemas.microsoft.com/office/drawing/2014/main" xmlns="" id="{646D5741-E7AB-B3EA-CCD9-4EA1CA9F1F58}"/>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212893" y="5447923"/>
                <a:ext cx="766245" cy="689621"/>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4" descr="Spark – DataKare Solutions – Medium">
                <a:extLst>
                  <a:ext uri="{FF2B5EF4-FFF2-40B4-BE49-F238E27FC236}">
                    <a16:creationId xmlns:a16="http://schemas.microsoft.com/office/drawing/2014/main" xmlns="" id="{A7091F73-9F82-C9D9-AE70-B595D9A387D1}"/>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6189679" y="5524548"/>
                <a:ext cx="1510650" cy="453194"/>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6" descr="SPLASH-Bigdata Hadoop, Data science,Python,Spark training in  Pallikaranai|Best Software training institute in Chennai,Pallikaranai | Machine  Learning">
                <a:extLst>
                  <a:ext uri="{FF2B5EF4-FFF2-40B4-BE49-F238E27FC236}">
                    <a16:creationId xmlns:a16="http://schemas.microsoft.com/office/drawing/2014/main" xmlns="" id="{764FF02D-5FBA-8C19-0153-E450F7D04503}"/>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7672269" y="5294674"/>
                <a:ext cx="1298371" cy="1087009"/>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20" descr="Jupyter Logo - LogoDix">
                <a:extLst>
                  <a:ext uri="{FF2B5EF4-FFF2-40B4-BE49-F238E27FC236}">
                    <a16:creationId xmlns:a16="http://schemas.microsoft.com/office/drawing/2014/main" xmlns="" id="{8F2FF683-E09C-9A1F-BF08-09B2199D9287}"/>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5201286" y="5371299"/>
                <a:ext cx="748668" cy="870206"/>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8" name="Picture 7" descr="A black and white logo&#10;&#10;Description automatically generated with low confidence">
              <a:extLst>
                <a:ext uri="{FF2B5EF4-FFF2-40B4-BE49-F238E27FC236}">
                  <a16:creationId xmlns:a16="http://schemas.microsoft.com/office/drawing/2014/main" xmlns="" id="{093255AE-3F0A-2128-3BA5-F486446427F4}"/>
                </a:ext>
              </a:extLst>
            </p:cNvPr>
            <p:cNvPicPr>
              <a:picLocks noChangeAspect="1"/>
            </p:cNvPicPr>
            <p:nvPr/>
          </p:nvPicPr>
          <p:blipFill rotWithShape="1">
            <a:blip r:embed="rId9"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8870" t="6817" r="13873"/>
            <a:stretch/>
          </p:blipFill>
          <p:spPr>
            <a:xfrm>
              <a:off x="7991560" y="5724086"/>
              <a:ext cx="889998" cy="365124"/>
            </a:xfrm>
            <a:prstGeom prst="rect">
              <a:avLst/>
            </a:prstGeom>
          </p:spPr>
        </p:pic>
      </p:grpSp>
      <p:pic>
        <p:nvPicPr>
          <p:cNvPr id="17410" name="Picture 2"/>
          <p:cNvPicPr>
            <a:picLocks noChangeAspect="1" noChangeArrowheads="1"/>
          </p:cNvPicPr>
          <p:nvPr/>
        </p:nvPicPr>
        <p:blipFill>
          <a:blip r:embed="rId10" cstate="print"/>
          <a:srcRect/>
          <a:stretch>
            <a:fillRect/>
          </a:stretch>
        </p:blipFill>
        <p:spPr bwMode="auto">
          <a:xfrm>
            <a:off x="5940152" y="764704"/>
            <a:ext cx="3059832" cy="2880320"/>
          </a:xfrm>
          <a:prstGeom prst="rect">
            <a:avLst/>
          </a:prstGeom>
          <a:noFill/>
          <a:ln w="9525">
            <a:noFill/>
            <a:miter lim="800000"/>
            <a:headEnd/>
            <a:tailEnd/>
          </a:ln>
          <a:effectLst>
            <a:outerShdw blurRad="88900" dist="50800" dir="4200000" sx="103000" sy="103000" algn="ctr" rotWithShape="0">
              <a:srgbClr val="000000">
                <a:alpha val="94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47625" y="-171400"/>
            <a:ext cx="9239250" cy="7029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11560" y="188640"/>
            <a:ext cx="3888432" cy="461665"/>
          </a:xfrm>
          <a:prstGeom prst="rect">
            <a:avLst/>
          </a:prstGeom>
        </p:spPr>
        <p:txBody>
          <a:bodyPr wrap="square">
            <a:spAutoFit/>
          </a:bodyPr>
          <a:lstStyle/>
          <a:p>
            <a:r>
              <a:rPr lang="en-IN" sz="2400" b="1" dirty="0" smtClean="0"/>
              <a:t>Challenges Faced</a:t>
            </a:r>
            <a:endParaRPr lang="en-IN" sz="2400" b="1" dirty="0"/>
          </a:p>
        </p:txBody>
      </p:sp>
      <p:sp>
        <p:nvSpPr>
          <p:cNvPr id="3" name="Rectangle 2"/>
          <p:cNvSpPr/>
          <p:nvPr/>
        </p:nvSpPr>
        <p:spPr>
          <a:xfrm>
            <a:off x="611560" y="908720"/>
            <a:ext cx="4572000" cy="1200329"/>
          </a:xfrm>
          <a:prstGeom prst="rect">
            <a:avLst/>
          </a:prstGeom>
        </p:spPr>
        <p:txBody>
          <a:bodyPr wrap="square">
            <a:spAutoFit/>
          </a:bodyPr>
          <a:lstStyle/>
          <a:p>
            <a:pPr>
              <a:buFont typeface="Arial" pitchFamily="34" charset="0"/>
              <a:buChar char="•"/>
            </a:pPr>
            <a:r>
              <a:rPr lang="en-US" dirty="0" smtClean="0">
                <a:ea typeface="SF Pro Text" panose="00000400000000000000" pitchFamily="2" charset="0"/>
              </a:rPr>
              <a:t>Importing the Data from Linux to Hive</a:t>
            </a:r>
          </a:p>
          <a:p>
            <a:pPr>
              <a:buFont typeface="Arial" pitchFamily="34" charset="0"/>
              <a:buChar char="•"/>
            </a:pPr>
            <a:endParaRPr lang="en-US" dirty="0" smtClean="0">
              <a:ea typeface="SF Pro Text" panose="00000400000000000000" pitchFamily="2" charset="0"/>
            </a:endParaRPr>
          </a:p>
          <a:p>
            <a:pPr>
              <a:buFont typeface="Arial" pitchFamily="34" charset="0"/>
              <a:buChar char="•"/>
            </a:pPr>
            <a:r>
              <a:rPr lang="en-US" dirty="0" smtClean="0">
                <a:ea typeface="SF Pro Text" panose="00000400000000000000" pitchFamily="2" charset="0"/>
              </a:rPr>
              <a:t>Fetching the Hive tables in Spark (</a:t>
            </a:r>
            <a:r>
              <a:rPr lang="en-US" dirty="0" err="1" smtClean="0">
                <a:ea typeface="SF Pro Text" panose="00000400000000000000" pitchFamily="2" charset="0"/>
              </a:rPr>
              <a:t>Jupyter</a:t>
            </a:r>
            <a:r>
              <a:rPr lang="en-US" dirty="0" smtClean="0">
                <a:ea typeface="SF Pro Text" panose="00000400000000000000" pitchFamily="2" charset="0"/>
              </a:rPr>
              <a:t> Notebook Environment)</a:t>
            </a:r>
          </a:p>
        </p:txBody>
      </p:sp>
      <p:pic>
        <p:nvPicPr>
          <p:cNvPr id="2050" name="Picture 2"/>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4499992" y="1772816"/>
            <a:ext cx="4308479" cy="345638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11560" y="332656"/>
            <a:ext cx="3024336" cy="523220"/>
          </a:xfrm>
          <a:prstGeom prst="rect">
            <a:avLst/>
          </a:prstGeom>
        </p:spPr>
        <p:txBody>
          <a:bodyPr wrap="square">
            <a:spAutoFit/>
          </a:bodyPr>
          <a:lstStyle/>
          <a:p>
            <a:r>
              <a:rPr lang="en-IN" sz="2800" b="1" dirty="0" smtClean="0"/>
              <a:t>Inference</a:t>
            </a:r>
            <a:endParaRPr lang="en-IN" sz="2800" dirty="0"/>
          </a:p>
        </p:txBody>
      </p:sp>
      <p:sp>
        <p:nvSpPr>
          <p:cNvPr id="3" name="Rectangle 2"/>
          <p:cNvSpPr/>
          <p:nvPr/>
        </p:nvSpPr>
        <p:spPr>
          <a:xfrm>
            <a:off x="395536" y="1124744"/>
            <a:ext cx="4572000" cy="5355312"/>
          </a:xfrm>
          <a:prstGeom prst="rect">
            <a:avLst/>
          </a:prstGeom>
        </p:spPr>
        <p:txBody>
          <a:bodyPr>
            <a:spAutoFit/>
          </a:bodyPr>
          <a:lstStyle/>
          <a:p>
            <a:pPr>
              <a:buFont typeface="Wingdings" pitchFamily="2" charset="2"/>
              <a:buChar char="§"/>
            </a:pPr>
            <a:r>
              <a:rPr lang="en-IN" dirty="0" smtClean="0"/>
              <a:t>conducting stock data analysis, several inferences can be drawn to gain insights into the performance and trends of a particular stock</a:t>
            </a:r>
            <a:r>
              <a:rPr lang="en-IN" dirty="0" smtClean="0">
                <a:latin typeface="SF Pro Text" panose="00000400000000000000" pitchFamily="2" charset="0"/>
                <a:ea typeface="SF Pro Text" panose="00000400000000000000" pitchFamily="2" charset="0"/>
              </a:rPr>
              <a:t>.</a:t>
            </a:r>
          </a:p>
          <a:p>
            <a:pPr>
              <a:buFont typeface="Wingdings" pitchFamily="2" charset="2"/>
              <a:buChar char="§"/>
            </a:pPr>
            <a:endParaRPr lang="en-IN" dirty="0" smtClean="0">
              <a:latin typeface="SF Pro Text" panose="00000400000000000000" pitchFamily="2" charset="0"/>
              <a:ea typeface="SF Pro Text" panose="00000400000000000000" pitchFamily="2" charset="0"/>
            </a:endParaRPr>
          </a:p>
          <a:p>
            <a:pPr>
              <a:buFont typeface="Wingdings" pitchFamily="2" charset="2"/>
              <a:buChar char="§"/>
            </a:pPr>
            <a:r>
              <a:rPr lang="en-IN" dirty="0" smtClean="0"/>
              <a:t>By analyzing historical stock data, we can identify patterns and trends in price movements. This information can help to assess the stock's volatility, growth, and overall performance over time</a:t>
            </a:r>
            <a:r>
              <a:rPr lang="en-IN" dirty="0" smtClean="0">
                <a:latin typeface="SF Pro Text" panose="00000400000000000000" pitchFamily="2" charset="0"/>
                <a:ea typeface="SF Pro Text" panose="00000400000000000000" pitchFamily="2" charset="0"/>
              </a:rPr>
              <a:t>. </a:t>
            </a:r>
          </a:p>
          <a:p>
            <a:pPr>
              <a:buFont typeface="Wingdings" pitchFamily="2" charset="2"/>
              <a:buChar char="§"/>
            </a:pPr>
            <a:endParaRPr lang="en-IN" dirty="0" smtClean="0">
              <a:latin typeface="SF Pro Text" panose="00000400000000000000" pitchFamily="2" charset="0"/>
              <a:ea typeface="SF Pro Text" panose="00000400000000000000" pitchFamily="2" charset="0"/>
            </a:endParaRPr>
          </a:p>
          <a:p>
            <a:pPr>
              <a:buFont typeface="Wingdings" pitchFamily="2" charset="2"/>
              <a:buChar char="§"/>
            </a:pPr>
            <a:r>
              <a:rPr lang="en-IN" dirty="0" smtClean="0"/>
              <a:t>Price and Volume Relationship: Examining the relationship between stock prices and trading volumes can provide insights into market sentiment and investor behaviour. Higher trading volumes during price increases may indicate increased buying interest, while higher volumes during price declines may suggest selling pressure.</a:t>
            </a:r>
            <a:r>
              <a:rPr lang="en-IN" dirty="0" smtClean="0">
                <a:latin typeface="SF Pro Text" panose="00000400000000000000" pitchFamily="2" charset="0"/>
                <a:ea typeface="SF Pro Text" panose="00000400000000000000" pitchFamily="2" charset="0"/>
              </a:rPr>
              <a:t>.</a:t>
            </a:r>
            <a:endParaRPr lang="en-IN" dirty="0">
              <a:latin typeface="SF Pro Text" panose="00000400000000000000" pitchFamily="2" charset="0"/>
              <a:ea typeface="SF Pro Text" panose="00000400000000000000" pitchFamily="2" charset="0"/>
            </a:endParaRPr>
          </a:p>
        </p:txBody>
      </p:sp>
      <p:pic>
        <p:nvPicPr>
          <p:cNvPr id="1026" name="Picture 2"/>
          <p:cNvPicPr>
            <a:picLocks noChangeAspect="1" noChangeArrowheads="1"/>
          </p:cNvPicPr>
          <p:nvPr/>
        </p:nvPicPr>
        <p:blipFill>
          <a:blip r:embed="rId2" cstate="print"/>
          <a:srcRect/>
          <a:stretch>
            <a:fillRect/>
          </a:stretch>
        </p:blipFill>
        <p:spPr bwMode="auto">
          <a:xfrm>
            <a:off x="5010150" y="0"/>
            <a:ext cx="4133850" cy="685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39552" y="908720"/>
            <a:ext cx="8136904" cy="22098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3861048"/>
            <a:ext cx="8064896" cy="17969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342</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dc:creator>
  <cp:lastModifiedBy>NIC</cp:lastModifiedBy>
  <cp:revision>85</cp:revision>
  <dcterms:created xsi:type="dcterms:W3CDTF">2023-01-27T10:48:45Z</dcterms:created>
  <dcterms:modified xsi:type="dcterms:W3CDTF">2023-07-04T06:08:42Z</dcterms:modified>
</cp:coreProperties>
</file>