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6D3AB-D45C-46CA-BFE3-34E36811E371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1B28-A79E-48D8-8B0A-3A673FEDEF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EB4D-2789-4D3E-BEBE-6CEDEF8EA11D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DF1B-2037-414E-BD76-CC5A16C557F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7704" y="14127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                      </a:t>
            </a:r>
            <a:r>
              <a:rPr lang="en-IN" sz="3600" dirty="0" smtClean="0"/>
              <a:t>Capstone Project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7809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                   Employee Review of Comment Analysis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Business Objectives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48690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Basic Exploratory Analysis on different metrics available to get insights on Rating basis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To analysis the various factors connected to the Employer with Employees Relationship and improve on those parameters </a:t>
            </a:r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viz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overall_ratings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, Last </a:t>
            </a:r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work_balance_stars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, </a:t>
            </a:r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culture_values_stars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, </a:t>
            </a:r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carrer_opportunities_stars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etc. 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Technology-wise Objective : </a:t>
            </a:r>
            <a:r>
              <a:rPr lang="en-US" b="1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Creating an End-to-End Pipeline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to enhance the automation to do quick analysis and manage all the repetitive actions in a proper-structured manner.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0"/>
            <a:ext cx="4427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IN" sz="4000" b="1" dirty="0" smtClean="0"/>
              <a:t>Data Description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There are </a:t>
            </a:r>
            <a:r>
              <a:rPr lang="en-IN" sz="3200" dirty="0" err="1" smtClean="0"/>
              <a:t>OneTable</a:t>
            </a:r>
            <a:r>
              <a:rPr lang="en-IN" sz="3200" dirty="0" smtClean="0"/>
              <a:t>(Records) :-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1683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1. </a:t>
            </a:r>
            <a:r>
              <a:rPr lang="en-IN" sz="2800" dirty="0" err="1" smtClean="0"/>
              <a:t>emp_reviews</a:t>
            </a:r>
            <a:endParaRPr lang="en-I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4572000" y="1700808"/>
            <a:ext cx="3943350" cy="3752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7667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Data Description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96753"/>
            <a:ext cx="44644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Table:emp_reviews.csv</a:t>
            </a:r>
            <a:endParaRPr lang="en-I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Sno</a:t>
            </a:r>
            <a:r>
              <a:rPr lang="en-IN" sz="1600" dirty="0" smtClean="0"/>
              <a:t> integer 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smtClean="0"/>
              <a:t>Company </a:t>
            </a:r>
            <a:r>
              <a:rPr lang="en-IN" sz="1600" dirty="0" smtClean="0"/>
              <a:t>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smtClean="0"/>
              <a:t>Location</a:t>
            </a:r>
            <a:r>
              <a:rPr lang="en-IN" sz="1600" dirty="0" smtClean="0"/>
              <a:t> 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smtClean="0"/>
              <a:t>Dates</a:t>
            </a:r>
            <a:r>
              <a:rPr lang="en-IN" sz="1600" dirty="0" smtClean="0"/>
              <a:t> 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job_title</a:t>
            </a:r>
            <a:r>
              <a:rPr lang="en-IN" sz="1600" dirty="0" smtClean="0"/>
              <a:t> 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smtClean="0"/>
              <a:t>Summary</a:t>
            </a:r>
            <a:r>
              <a:rPr lang="en-IN" sz="1600" dirty="0" smtClean="0"/>
              <a:t> 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smtClean="0"/>
              <a:t>Pros </a:t>
            </a:r>
            <a:r>
              <a:rPr lang="en-IN" sz="1600" dirty="0" smtClean="0"/>
              <a:t>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smtClean="0"/>
              <a:t>Cons</a:t>
            </a:r>
            <a:r>
              <a:rPr lang="en-IN" sz="1600" dirty="0" smtClean="0"/>
              <a:t> STRING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overall_ratings</a:t>
            </a:r>
            <a:r>
              <a:rPr lang="en-IN" sz="1600" dirty="0" smtClean="0"/>
              <a:t> integer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work_balance_stars</a:t>
            </a:r>
            <a:r>
              <a:rPr lang="en-IN" sz="1600" dirty="0" smtClean="0"/>
              <a:t> integer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culture_values_stars</a:t>
            </a:r>
            <a:r>
              <a:rPr lang="en-IN" sz="1600" dirty="0" smtClean="0"/>
              <a:t> </a:t>
            </a:r>
            <a:r>
              <a:rPr lang="en-IN" sz="1600" dirty="0" smtClean="0"/>
              <a:t>integer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carrer_opportunities_stars</a:t>
            </a:r>
            <a:r>
              <a:rPr lang="en-IN" sz="1600" dirty="0" smtClean="0"/>
              <a:t> integer Not Null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b="1" dirty="0" err="1" smtClean="0"/>
              <a:t>comp_benefit_stars</a:t>
            </a:r>
            <a:r>
              <a:rPr lang="en-IN" sz="1600" dirty="0" smtClean="0"/>
              <a:t> </a:t>
            </a:r>
            <a:r>
              <a:rPr lang="en-IN" sz="1600" dirty="0" smtClean="0"/>
              <a:t>integer Not Null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b="1" dirty="0" err="1" smtClean="0"/>
              <a:t>senior_mangemnet_stars</a:t>
            </a:r>
            <a:r>
              <a:rPr lang="en-IN" sz="1600" dirty="0" smtClean="0"/>
              <a:t> </a:t>
            </a:r>
            <a:r>
              <a:rPr lang="en-IN" sz="1600" dirty="0" smtClean="0"/>
              <a:t>integer Not Null</a:t>
            </a:r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148064" y="1196752"/>
            <a:ext cx="345638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a typeface="SF Pro Text" panose="00000400000000000000" pitchFamily="2" charset="0"/>
              </a:rPr>
              <a:t>Technology Stack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Linux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IN" b="1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Commands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(to run the bash script)</a:t>
            </a:r>
          </a:p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err="1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PostgreSQL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(to create database - RDBMS)</a:t>
            </a:r>
          </a:p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err="1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Sqoop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(Transfer data from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PostgrSQL</a:t>
            </a:r>
            <a:r>
              <a:rPr lang="en-IN" b="0" i="0" u="none" strike="noStrike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Server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to   HDFS/Hive) </a:t>
            </a:r>
          </a:p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HDFS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(to store the data) </a:t>
            </a:r>
          </a:p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Hive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(to create database) </a:t>
            </a:r>
          </a:p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err="1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SparkSQL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&amp; </a:t>
            </a:r>
            <a:r>
              <a:rPr lang="en-IN" b="1" i="0" u="none" strike="noStrike" baseline="0" dirty="0" err="1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PySpark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(to perform the EDA) </a:t>
            </a:r>
          </a:p>
          <a:p>
            <a:pPr>
              <a:buFont typeface="Wingdings" pitchFamily="2" charset="2"/>
              <a:buChar char="Ø"/>
            </a:pPr>
            <a:r>
              <a:rPr lang="en-IN" b="1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git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SF Pro Text" panose="00000400000000000000" pitchFamily="2" charset="0"/>
                <a:ea typeface="SF Pro Text" panose="00000400000000000000" pitchFamily="2" charset="0"/>
              </a:rPr>
              <a:t>(for version control)</a:t>
            </a:r>
            <a:endParaRPr lang="en-IN" b="0" i="0" u="none" strike="noStrike" baseline="0" dirty="0">
              <a:solidFill>
                <a:srgbClr val="000000"/>
              </a:solidFill>
              <a:latin typeface="SF Pro Text" panose="00000400000000000000" pitchFamily="2" charset="0"/>
              <a:ea typeface="SF Pro Tex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F97962-B1EF-9D33-7C12-33F2EAF88526}"/>
              </a:ext>
            </a:extLst>
          </p:cNvPr>
          <p:cNvGrpSpPr/>
          <p:nvPr/>
        </p:nvGrpSpPr>
        <p:grpSpPr>
          <a:xfrm>
            <a:off x="0" y="5589240"/>
            <a:ext cx="9144000" cy="1093527"/>
            <a:chOff x="456537" y="5292039"/>
            <a:chExt cx="8425021" cy="1093528"/>
          </a:xfrm>
        </p:grpSpPr>
        <p:grpSp>
          <p:nvGrpSpPr>
            <p:cNvPr id="7" name="Group 3">
              <a:extLst>
                <a:ext uri="{FF2B5EF4-FFF2-40B4-BE49-F238E27FC236}">
                  <a16:creationId xmlns="" xmlns:a16="http://schemas.microsoft.com/office/drawing/2014/main" id="{BA3C0722-F1B4-1F6F-BB59-1CECB663A6C5}"/>
                </a:ext>
              </a:extLst>
            </p:cNvPr>
            <p:cNvGrpSpPr/>
            <p:nvPr/>
          </p:nvGrpSpPr>
          <p:grpSpPr>
            <a:xfrm>
              <a:off x="456537" y="5292039"/>
              <a:ext cx="7754773" cy="1093528"/>
              <a:chOff x="718715" y="5218050"/>
              <a:chExt cx="8251925" cy="1163633"/>
            </a:xfrm>
          </p:grpSpPr>
          <p:pic>
            <p:nvPicPr>
              <p:cNvPr id="9" name="Picture 8" descr="A picture containing clipart&#10;&#10;Description automatically generated">
                <a:extLst>
                  <a:ext uri="{FF2B5EF4-FFF2-40B4-BE49-F238E27FC236}">
                    <a16:creationId xmlns="" xmlns:a16="http://schemas.microsoft.com/office/drawing/2014/main" id="{A602CED2-E6FF-F00D-9AF7-07D44264AE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22710" r="24949"/>
              <a:stretch/>
            </p:blipFill>
            <p:spPr>
              <a:xfrm>
                <a:off x="718715" y="5218050"/>
                <a:ext cx="873534" cy="1114004"/>
              </a:xfrm>
              <a:prstGeom prst="rect">
                <a:avLst/>
              </a:prstGeom>
            </p:spPr>
          </p:pic>
          <p:pic>
            <p:nvPicPr>
              <p:cNvPr id="10" name="Picture 2" descr="Hadoop Data Capture: Flume and SQOOP | by Jose Antonio Ribeiro Neto  (Zezinho) | XNEWDATA | Medium">
                <a:extLst>
                  <a:ext uri="{FF2B5EF4-FFF2-40B4-BE49-F238E27FC236}">
                    <a16:creationId xmlns="" xmlns:a16="http://schemas.microsoft.com/office/drawing/2014/main" id="{F23B27A3-5BB5-3296-482D-E0F7355A4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5979" y="5524547"/>
                <a:ext cx="936954" cy="459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What is HDFS in Hadoop? Learn HDFS | Intellipaat">
                <a:extLst>
                  <a:ext uri="{FF2B5EF4-FFF2-40B4-BE49-F238E27FC236}">
                    <a16:creationId xmlns="" xmlns:a16="http://schemas.microsoft.com/office/drawing/2014/main" id="{BD96606B-15F9-2E49-0ECD-F7AB2D2C1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704" y="5371299"/>
                <a:ext cx="1461444" cy="689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Apache Hive - Wikipedia">
                <a:extLst>
                  <a:ext uri="{FF2B5EF4-FFF2-40B4-BE49-F238E27FC236}">
                    <a16:creationId xmlns="" xmlns:a16="http://schemas.microsoft.com/office/drawing/2014/main" id="{646D5741-E7AB-B3EA-CCD9-4EA1CA9F1F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893" y="5447923"/>
                <a:ext cx="766245" cy="689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4" descr="Spark – DataKare Solutions – Medium">
                <a:extLst>
                  <a:ext uri="{FF2B5EF4-FFF2-40B4-BE49-F238E27FC236}">
                    <a16:creationId xmlns="" xmlns:a16="http://schemas.microsoft.com/office/drawing/2014/main" id="{A7091F73-9F82-C9D9-AE70-B595D9A387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9679" y="5524548"/>
                <a:ext cx="1510650" cy="453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6" descr="SPLASH-Bigdata Hadoop, Data science,Python,Spark training in  Pallikaranai|Best Software training institute in Chennai,Pallikaranai | Machine  Learning">
                <a:extLst>
                  <a:ext uri="{FF2B5EF4-FFF2-40B4-BE49-F238E27FC236}">
                    <a16:creationId xmlns="" xmlns:a16="http://schemas.microsoft.com/office/drawing/2014/main" id="{764FF02D-5FBA-8C19-0153-E450F7D045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2269" y="5294674"/>
                <a:ext cx="1298371" cy="1087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0" descr="Jupyter Logo - LogoDix">
                <a:extLst>
                  <a:ext uri="{FF2B5EF4-FFF2-40B4-BE49-F238E27FC236}">
                    <a16:creationId xmlns="" xmlns:a16="http://schemas.microsoft.com/office/drawing/2014/main" id="{8F2FF683-E09C-9A1F-BF08-09B2199D9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1286" y="5371299"/>
                <a:ext cx="748668" cy="870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7" descr="A black and white logo&#10;&#10;Description automatically generated with low confidence">
              <a:extLst>
                <a:ext uri="{FF2B5EF4-FFF2-40B4-BE49-F238E27FC236}">
                  <a16:creationId xmlns="" xmlns:a16="http://schemas.microsoft.com/office/drawing/2014/main" id="{093255AE-3F0A-2128-3BA5-F48644642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870" t="6817" r="13873"/>
            <a:stretch/>
          </p:blipFill>
          <p:spPr>
            <a:xfrm>
              <a:off x="7991560" y="5724086"/>
              <a:ext cx="889998" cy="365124"/>
            </a:xfrm>
            <a:prstGeom prst="rect">
              <a:avLst/>
            </a:prstGeom>
          </p:spPr>
        </p:pic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84168" y="836712"/>
            <a:ext cx="305983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88900" dist="50800" dir="4200000" sx="103000" sy="103000" algn="ctr" rotWithShape="0">
              <a:srgbClr val="000000">
                <a:alpha val="94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25" y="-171400"/>
            <a:ext cx="923925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Challenges Faced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Importing the Data from Linux to Hive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Fetching the Hive tables in Spark (</a:t>
            </a:r>
            <a:r>
              <a:rPr lang="en-US" dirty="0" err="1" smtClean="0">
                <a:latin typeface="SF Pro Text" panose="00000400000000000000" pitchFamily="2" charset="0"/>
                <a:ea typeface="SF Pro Text" panose="00000400000000000000" pitchFamily="2" charset="0"/>
              </a:rPr>
              <a:t>Jupyter</a:t>
            </a:r>
            <a:r>
              <a:rPr lang="en-US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 Notebook Environment)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0"/>
            <a:ext cx="50040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Inference 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Modifying / Upgrading of Working Policies Focusing on the Employer-Employees Relationship.</a:t>
            </a:r>
          </a:p>
          <a:p>
            <a:pPr>
              <a:buFont typeface="Wingdings" pitchFamily="2" charset="2"/>
              <a:buChar char="§"/>
            </a:pPr>
            <a:endParaRPr lang="en-IN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Fixing the Issues related to the Appraisals / Ratings. so that probability of loosing a Rating can be reduced. </a:t>
            </a:r>
          </a:p>
          <a:p>
            <a:pPr>
              <a:buFont typeface="Wingdings" pitchFamily="2" charset="2"/>
              <a:buChar char="§"/>
            </a:pPr>
            <a:endParaRPr lang="en-IN" dirty="0" smtClean="0">
              <a:latin typeface="SF Pro Text" panose="00000400000000000000" pitchFamily="2" charset="0"/>
              <a:ea typeface="SF Pro Text" panose="000004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SF Pro Text" panose="00000400000000000000" pitchFamily="2" charset="0"/>
                <a:ea typeface="SF Pro Text" panose="00000400000000000000" pitchFamily="2" charset="0"/>
              </a:rPr>
              <a:t>Using the current model further analysis can be done with newly updated employee Rating to understand employee sentiments.</a:t>
            </a:r>
            <a:endParaRPr lang="en-IN" dirty="0">
              <a:latin typeface="SF Pro Text" panose="00000400000000000000" pitchFamily="2" charset="0"/>
              <a:ea typeface="SF Pro Text" panose="000004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14850" y="0"/>
            <a:ext cx="462915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36912"/>
            <a:ext cx="4406031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548680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Amazon providing the good environment  such as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Work-balance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Culture values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Career opportunities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Senior-management</a:t>
            </a:r>
            <a:endParaRPr lang="en-IN" dirty="0" smtClean="0"/>
          </a:p>
          <a:p>
            <a:r>
              <a:rPr lang="en-IN" dirty="0" smtClean="0"/>
              <a:t> for the employees having good employees employer relationship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581128"/>
            <a:ext cx="4824536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301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</dc:creator>
  <cp:lastModifiedBy>NIC</cp:lastModifiedBy>
  <cp:revision>92</cp:revision>
  <dcterms:created xsi:type="dcterms:W3CDTF">2023-01-27T10:48:45Z</dcterms:created>
  <dcterms:modified xsi:type="dcterms:W3CDTF">2023-07-03T06:21:25Z</dcterms:modified>
</cp:coreProperties>
</file>