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73" r:id="rId5"/>
    <p:sldId id="279" r:id="rId6"/>
    <p:sldId id="275" r:id="rId7"/>
    <p:sldId id="262" r:id="rId8"/>
    <p:sldId id="276" r:id="rId9"/>
    <p:sldId id="271" r:id="rId10"/>
    <p:sldId id="272" r:id="rId11"/>
    <p:sldId id="269" r:id="rId12"/>
    <p:sldId id="278" r:id="rId13"/>
    <p:sldId id="264"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DC1"/>
    <a:srgbClr val="FFC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11CD4-7E51-974B-6F6A-1A5D40367932}" v="87" dt="2024-03-15T21:36:23.914"/>
    <p1510:client id="{2AC39F3F-A8B3-949F-17D6-D25E0FAC5F72}" v="865" dt="2024-03-16T00:47:32.893"/>
    <p1510:client id="{C546D7C8-D859-4F5A-B80F-8C433F0F87DB}" v="2629" dt="2024-03-16T02:47:46.247"/>
    <p1510:client id="{DE767A52-F066-4BFC-B82A-94ADFB873945}" v="57" dt="2024-03-16T01:35:21.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2E629-5F0E-4D61-B99A-8BCE97AA2358}"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6ABA15F-A628-4DCA-A102-7E20F47F974A}">
      <dgm:prSet phldrT="[Text]" phldr="0"/>
      <dgm:spPr/>
      <dgm:t>
        <a:bodyPr/>
        <a:lstStyle/>
        <a:p>
          <a:pPr rtl="0"/>
          <a:r>
            <a:rPr lang="en-US">
              <a:latin typeface="Aptos Display" panose="020F0302020204030204"/>
            </a:rPr>
            <a:t>Financial Services</a:t>
          </a:r>
          <a:endParaRPr lang="en-US"/>
        </a:p>
      </dgm:t>
    </dgm:pt>
    <dgm:pt modelId="{7E9C3C71-FD0F-49EE-B9BC-F2BBEDA602E4}" type="parTrans" cxnId="{C1311764-96E3-40D7-8CD8-AD01E7DFE7AF}">
      <dgm:prSet/>
      <dgm:spPr/>
      <dgm:t>
        <a:bodyPr/>
        <a:lstStyle/>
        <a:p>
          <a:endParaRPr lang="en-US"/>
        </a:p>
      </dgm:t>
    </dgm:pt>
    <dgm:pt modelId="{FC7DEDC2-DAB7-4BE2-A9C5-AC04E06AF70F}" type="sibTrans" cxnId="{C1311764-96E3-40D7-8CD8-AD01E7DFE7AF}">
      <dgm:prSet/>
      <dgm:spPr/>
      <dgm:t>
        <a:bodyPr/>
        <a:lstStyle/>
        <a:p>
          <a:endParaRPr lang="en-US"/>
        </a:p>
      </dgm:t>
    </dgm:pt>
    <dgm:pt modelId="{ECB065CA-6963-40C3-AD98-6A8ECDA21C51}">
      <dgm:prSet phldrT="[Text]" phldr="0"/>
      <dgm:spPr/>
      <dgm:t>
        <a:bodyPr/>
        <a:lstStyle/>
        <a:p>
          <a:r>
            <a:rPr lang="en-US">
              <a:latin typeface="Aptos Display" panose="020F0302020204030204"/>
            </a:rPr>
            <a:t>Banks</a:t>
          </a:r>
          <a:endParaRPr lang="en-US"/>
        </a:p>
      </dgm:t>
    </dgm:pt>
    <dgm:pt modelId="{30995352-8003-4115-B6CD-94CF12F10F5D}" type="parTrans" cxnId="{9E2E3EDC-EC81-4A21-90BD-79200FA8B40E}">
      <dgm:prSet/>
      <dgm:spPr/>
      <dgm:t>
        <a:bodyPr/>
        <a:lstStyle/>
        <a:p>
          <a:endParaRPr lang="en-US"/>
        </a:p>
      </dgm:t>
    </dgm:pt>
    <dgm:pt modelId="{DB9E9489-BDA6-4D5B-9960-6243AA49617C}" type="sibTrans" cxnId="{9E2E3EDC-EC81-4A21-90BD-79200FA8B40E}">
      <dgm:prSet/>
      <dgm:spPr/>
      <dgm:t>
        <a:bodyPr/>
        <a:lstStyle/>
        <a:p>
          <a:endParaRPr lang="en-US"/>
        </a:p>
      </dgm:t>
    </dgm:pt>
    <dgm:pt modelId="{9DC9F7C0-5D34-4DD1-B285-89445077EA0C}">
      <dgm:prSet phldrT="[Text]" phldr="0"/>
      <dgm:spPr/>
      <dgm:t>
        <a:bodyPr/>
        <a:lstStyle/>
        <a:p>
          <a:pPr rtl="0"/>
          <a:r>
            <a:rPr lang="en-US">
              <a:latin typeface="Aptos Display" panose="020F0302020204030204"/>
            </a:rPr>
            <a:t>Insurance Companies</a:t>
          </a:r>
          <a:endParaRPr lang="en-US"/>
        </a:p>
      </dgm:t>
    </dgm:pt>
    <dgm:pt modelId="{18339F19-6757-4C70-9584-83E2946B28DB}" type="parTrans" cxnId="{0E80B3B7-2FC1-41A4-AE7E-D7ED35D506BE}">
      <dgm:prSet/>
      <dgm:spPr/>
      <dgm:t>
        <a:bodyPr/>
        <a:lstStyle/>
        <a:p>
          <a:endParaRPr lang="en-US"/>
        </a:p>
      </dgm:t>
    </dgm:pt>
    <dgm:pt modelId="{4C320EE1-C448-43EC-ACCA-F09F22D92E6C}" type="sibTrans" cxnId="{0E80B3B7-2FC1-41A4-AE7E-D7ED35D506BE}">
      <dgm:prSet/>
      <dgm:spPr/>
      <dgm:t>
        <a:bodyPr/>
        <a:lstStyle/>
        <a:p>
          <a:endParaRPr lang="en-US"/>
        </a:p>
      </dgm:t>
    </dgm:pt>
    <dgm:pt modelId="{36F0602A-64E1-430F-993F-D64288956DDC}">
      <dgm:prSet phldrT="[Text]" phldr="0"/>
      <dgm:spPr/>
      <dgm:t>
        <a:bodyPr/>
        <a:lstStyle/>
        <a:p>
          <a:pPr rtl="0"/>
          <a:r>
            <a:rPr lang="en-US">
              <a:latin typeface="Aptos Display" panose="020F0302020204030204"/>
            </a:rPr>
            <a:t>Travel and Hospitality</a:t>
          </a:r>
          <a:endParaRPr lang="en-US"/>
        </a:p>
      </dgm:t>
    </dgm:pt>
    <dgm:pt modelId="{C7C0D21A-D7EC-422E-9033-134F30D89E10}" type="parTrans" cxnId="{14666128-C938-4DAC-A60B-8854D821102E}">
      <dgm:prSet/>
      <dgm:spPr/>
      <dgm:t>
        <a:bodyPr/>
        <a:lstStyle/>
        <a:p>
          <a:endParaRPr lang="en-US"/>
        </a:p>
      </dgm:t>
    </dgm:pt>
    <dgm:pt modelId="{7624E410-0D62-49C8-9326-B760DFF8ED8F}" type="sibTrans" cxnId="{14666128-C938-4DAC-A60B-8854D821102E}">
      <dgm:prSet/>
      <dgm:spPr/>
      <dgm:t>
        <a:bodyPr/>
        <a:lstStyle/>
        <a:p>
          <a:endParaRPr lang="en-US"/>
        </a:p>
      </dgm:t>
    </dgm:pt>
    <dgm:pt modelId="{C4B2FDD8-59D1-4F8A-AE2C-6080FD50D210}">
      <dgm:prSet phldrT="[Text]" phldr="0"/>
      <dgm:spPr/>
      <dgm:t>
        <a:bodyPr/>
        <a:lstStyle/>
        <a:p>
          <a:pPr rtl="0"/>
          <a:r>
            <a:rPr lang="en-US">
              <a:latin typeface="Aptos Display" panose="020F0302020204030204"/>
            </a:rPr>
            <a:t>Airlines </a:t>
          </a:r>
          <a:endParaRPr lang="en-US"/>
        </a:p>
      </dgm:t>
    </dgm:pt>
    <dgm:pt modelId="{4D03FDA0-F404-4890-BEAA-F47B9D2EF2CE}" type="parTrans" cxnId="{060A1CB3-3734-406A-A5BC-1C6691CBEA4E}">
      <dgm:prSet/>
      <dgm:spPr/>
      <dgm:t>
        <a:bodyPr/>
        <a:lstStyle/>
        <a:p>
          <a:endParaRPr lang="en-US"/>
        </a:p>
      </dgm:t>
    </dgm:pt>
    <dgm:pt modelId="{EBA9B517-85E3-4F2A-9C04-D4103854F1DC}" type="sibTrans" cxnId="{060A1CB3-3734-406A-A5BC-1C6691CBEA4E}">
      <dgm:prSet/>
      <dgm:spPr/>
      <dgm:t>
        <a:bodyPr/>
        <a:lstStyle/>
        <a:p>
          <a:endParaRPr lang="en-US"/>
        </a:p>
      </dgm:t>
    </dgm:pt>
    <dgm:pt modelId="{88FE2032-FDA1-4FBC-AAAD-53CE6129EC44}">
      <dgm:prSet phldrT="[Text]"/>
      <dgm:spPr/>
      <dgm:t>
        <a:bodyPr/>
        <a:lstStyle/>
        <a:p>
          <a:r>
            <a:rPr lang="en-US">
              <a:latin typeface="Aptos Display" panose="020F0302020204030204"/>
            </a:rPr>
            <a:t>Hotel</a:t>
          </a:r>
          <a:endParaRPr lang="en-US"/>
        </a:p>
      </dgm:t>
    </dgm:pt>
    <dgm:pt modelId="{64DEBE74-67C1-400F-822D-D53966FD6674}" type="parTrans" cxnId="{AEA7C670-207C-4515-B0D8-6B612CE5C843}">
      <dgm:prSet/>
      <dgm:spPr/>
      <dgm:t>
        <a:bodyPr/>
        <a:lstStyle/>
        <a:p>
          <a:endParaRPr lang="en-US"/>
        </a:p>
      </dgm:t>
    </dgm:pt>
    <dgm:pt modelId="{895C85E4-4EE0-4D6A-8DA6-4FB090DE7C5B}" type="sibTrans" cxnId="{AEA7C670-207C-4515-B0D8-6B612CE5C843}">
      <dgm:prSet/>
      <dgm:spPr/>
      <dgm:t>
        <a:bodyPr/>
        <a:lstStyle/>
        <a:p>
          <a:endParaRPr lang="en-US"/>
        </a:p>
      </dgm:t>
    </dgm:pt>
    <dgm:pt modelId="{9E4FDE91-0C51-42CC-8390-EAE3B0C477C4}">
      <dgm:prSet phldrT="[Text]" phldr="0"/>
      <dgm:spPr/>
      <dgm:t>
        <a:bodyPr/>
        <a:lstStyle/>
        <a:p>
          <a:r>
            <a:rPr lang="en-US">
              <a:latin typeface="Aptos Display" panose="020F0302020204030204"/>
            </a:rPr>
            <a:t>E-commerce</a:t>
          </a:r>
          <a:endParaRPr lang="en-US"/>
        </a:p>
      </dgm:t>
    </dgm:pt>
    <dgm:pt modelId="{5C1806F7-91F5-4192-A5D0-7BB27481B72D}" type="parTrans" cxnId="{F7FF624A-B570-4567-8CAD-BC1C4B597BC3}">
      <dgm:prSet/>
      <dgm:spPr/>
      <dgm:t>
        <a:bodyPr/>
        <a:lstStyle/>
        <a:p>
          <a:endParaRPr lang="en-US"/>
        </a:p>
      </dgm:t>
    </dgm:pt>
    <dgm:pt modelId="{FB41EDF7-2BB8-4496-8554-5F7ED137B168}" type="sibTrans" cxnId="{F7FF624A-B570-4567-8CAD-BC1C4B597BC3}">
      <dgm:prSet/>
      <dgm:spPr/>
      <dgm:t>
        <a:bodyPr/>
        <a:lstStyle/>
        <a:p>
          <a:endParaRPr lang="en-US"/>
        </a:p>
      </dgm:t>
    </dgm:pt>
    <dgm:pt modelId="{0F0C0893-B288-47AD-AFEB-4ADF746397FF}">
      <dgm:prSet phldrT="[Text]" phldr="0"/>
      <dgm:spPr/>
      <dgm:t>
        <a:bodyPr/>
        <a:lstStyle/>
        <a:p>
          <a:pPr rtl="0"/>
          <a:r>
            <a:rPr lang="en-US">
              <a:latin typeface="Aptos Display" panose="020F0302020204030204"/>
            </a:rPr>
            <a:t>Online Retailers</a:t>
          </a:r>
          <a:endParaRPr lang="en-US"/>
        </a:p>
      </dgm:t>
    </dgm:pt>
    <dgm:pt modelId="{41E427D3-CC14-4809-A644-DFFCB296FC22}" type="parTrans" cxnId="{A208FFEC-7358-4EFF-AC7E-99E4A152E49F}">
      <dgm:prSet/>
      <dgm:spPr/>
      <dgm:t>
        <a:bodyPr/>
        <a:lstStyle/>
        <a:p>
          <a:endParaRPr lang="en-US"/>
        </a:p>
      </dgm:t>
    </dgm:pt>
    <dgm:pt modelId="{CEA70022-4A38-47FC-9CF3-B1C0121897EC}" type="sibTrans" cxnId="{A208FFEC-7358-4EFF-AC7E-99E4A152E49F}">
      <dgm:prSet/>
      <dgm:spPr/>
      <dgm:t>
        <a:bodyPr/>
        <a:lstStyle/>
        <a:p>
          <a:endParaRPr lang="en-US"/>
        </a:p>
      </dgm:t>
    </dgm:pt>
    <dgm:pt modelId="{604BE70A-6F8D-469A-8DC5-00F1E98940AB}">
      <dgm:prSet phldrT="[Text]" phldr="0"/>
      <dgm:spPr/>
      <dgm:t>
        <a:bodyPr/>
        <a:lstStyle/>
        <a:p>
          <a:pPr rtl="0"/>
          <a:r>
            <a:rPr lang="en-US">
              <a:latin typeface="Aptos Display" panose="020F0302020204030204"/>
            </a:rPr>
            <a:t>Brick and Mortar Retailers</a:t>
          </a:r>
          <a:endParaRPr lang="en-US"/>
        </a:p>
      </dgm:t>
    </dgm:pt>
    <dgm:pt modelId="{48374DB9-9D33-45B2-9EE0-08BF5FA6561E}" type="parTrans" cxnId="{29B5F843-55E5-4D0A-88E2-6B828C057A2B}">
      <dgm:prSet/>
      <dgm:spPr/>
      <dgm:t>
        <a:bodyPr/>
        <a:lstStyle/>
        <a:p>
          <a:endParaRPr lang="en-US"/>
        </a:p>
      </dgm:t>
    </dgm:pt>
    <dgm:pt modelId="{7EF04671-AAE9-4AAE-BDAF-627A3A3F9101}" type="sibTrans" cxnId="{29B5F843-55E5-4D0A-88E2-6B828C057A2B}">
      <dgm:prSet/>
      <dgm:spPr/>
      <dgm:t>
        <a:bodyPr/>
        <a:lstStyle/>
        <a:p>
          <a:endParaRPr lang="en-US"/>
        </a:p>
      </dgm:t>
    </dgm:pt>
    <dgm:pt modelId="{D492FC18-26B1-4EAD-BC6D-67ADB31BA029}" type="pres">
      <dgm:prSet presAssocID="{B452E629-5F0E-4D61-B99A-8BCE97AA2358}" presName="theList" presStyleCnt="0">
        <dgm:presLayoutVars>
          <dgm:dir/>
          <dgm:animLvl val="lvl"/>
          <dgm:resizeHandles val="exact"/>
        </dgm:presLayoutVars>
      </dgm:prSet>
      <dgm:spPr/>
    </dgm:pt>
    <dgm:pt modelId="{4281FED5-A23A-43B8-BD02-584B97641B83}" type="pres">
      <dgm:prSet presAssocID="{26ABA15F-A628-4DCA-A102-7E20F47F974A}" presName="compNode" presStyleCnt="0"/>
      <dgm:spPr/>
    </dgm:pt>
    <dgm:pt modelId="{F8B3771E-DF46-4097-B26D-D954AE85E0BA}" type="pres">
      <dgm:prSet presAssocID="{26ABA15F-A628-4DCA-A102-7E20F47F974A}" presName="aNode" presStyleLbl="bgShp" presStyleIdx="0" presStyleCnt="3"/>
      <dgm:spPr/>
    </dgm:pt>
    <dgm:pt modelId="{5B711336-8279-4FA2-8871-90CC236A2472}" type="pres">
      <dgm:prSet presAssocID="{26ABA15F-A628-4DCA-A102-7E20F47F974A}" presName="textNode" presStyleLbl="bgShp" presStyleIdx="0" presStyleCnt="3"/>
      <dgm:spPr/>
    </dgm:pt>
    <dgm:pt modelId="{6397666C-8010-409A-A146-7C2FCB3C9D19}" type="pres">
      <dgm:prSet presAssocID="{26ABA15F-A628-4DCA-A102-7E20F47F974A}" presName="compChildNode" presStyleCnt="0"/>
      <dgm:spPr/>
    </dgm:pt>
    <dgm:pt modelId="{65E8E474-66E2-4110-911B-D8DA912F0CD4}" type="pres">
      <dgm:prSet presAssocID="{26ABA15F-A628-4DCA-A102-7E20F47F974A}" presName="theInnerList" presStyleCnt="0"/>
      <dgm:spPr/>
    </dgm:pt>
    <dgm:pt modelId="{41DDB0AF-F82B-4E9F-8AFC-1EA676A6DF0C}" type="pres">
      <dgm:prSet presAssocID="{ECB065CA-6963-40C3-AD98-6A8ECDA21C51}" presName="childNode" presStyleLbl="node1" presStyleIdx="0" presStyleCnt="6">
        <dgm:presLayoutVars>
          <dgm:bulletEnabled val="1"/>
        </dgm:presLayoutVars>
      </dgm:prSet>
      <dgm:spPr/>
    </dgm:pt>
    <dgm:pt modelId="{9262E4D4-9A11-45C1-A080-7C7B7F2212F4}" type="pres">
      <dgm:prSet presAssocID="{ECB065CA-6963-40C3-AD98-6A8ECDA21C51}" presName="aSpace2" presStyleCnt="0"/>
      <dgm:spPr/>
    </dgm:pt>
    <dgm:pt modelId="{88D57CEB-C0D6-4A53-B15A-5DD8A571D196}" type="pres">
      <dgm:prSet presAssocID="{9DC9F7C0-5D34-4DD1-B285-89445077EA0C}" presName="childNode" presStyleLbl="node1" presStyleIdx="1" presStyleCnt="6">
        <dgm:presLayoutVars>
          <dgm:bulletEnabled val="1"/>
        </dgm:presLayoutVars>
      </dgm:prSet>
      <dgm:spPr/>
    </dgm:pt>
    <dgm:pt modelId="{C217F7DA-5D00-43B0-ACE0-ACBA7B75C303}" type="pres">
      <dgm:prSet presAssocID="{26ABA15F-A628-4DCA-A102-7E20F47F974A}" presName="aSpace" presStyleCnt="0"/>
      <dgm:spPr/>
    </dgm:pt>
    <dgm:pt modelId="{3E4E1F58-D905-4BB0-AEFD-0B6D3CB724AD}" type="pres">
      <dgm:prSet presAssocID="{36F0602A-64E1-430F-993F-D64288956DDC}" presName="compNode" presStyleCnt="0"/>
      <dgm:spPr/>
    </dgm:pt>
    <dgm:pt modelId="{681BA64A-67B3-46B0-BD3E-948974EE95C1}" type="pres">
      <dgm:prSet presAssocID="{36F0602A-64E1-430F-993F-D64288956DDC}" presName="aNode" presStyleLbl="bgShp" presStyleIdx="1" presStyleCnt="3"/>
      <dgm:spPr/>
    </dgm:pt>
    <dgm:pt modelId="{65C1CA33-A008-4D5C-A4BA-F4CFBD44D60E}" type="pres">
      <dgm:prSet presAssocID="{36F0602A-64E1-430F-993F-D64288956DDC}" presName="textNode" presStyleLbl="bgShp" presStyleIdx="1" presStyleCnt="3"/>
      <dgm:spPr/>
    </dgm:pt>
    <dgm:pt modelId="{37F8CAAA-1D08-4DF1-AE2D-AA181BB53C1C}" type="pres">
      <dgm:prSet presAssocID="{36F0602A-64E1-430F-993F-D64288956DDC}" presName="compChildNode" presStyleCnt="0"/>
      <dgm:spPr/>
    </dgm:pt>
    <dgm:pt modelId="{D798C5E6-6F42-4300-A74F-E876CC7A50B2}" type="pres">
      <dgm:prSet presAssocID="{36F0602A-64E1-430F-993F-D64288956DDC}" presName="theInnerList" presStyleCnt="0"/>
      <dgm:spPr/>
    </dgm:pt>
    <dgm:pt modelId="{02C47366-3FA0-417F-A548-C167D4CA8286}" type="pres">
      <dgm:prSet presAssocID="{C4B2FDD8-59D1-4F8A-AE2C-6080FD50D210}" presName="childNode" presStyleLbl="node1" presStyleIdx="2" presStyleCnt="6">
        <dgm:presLayoutVars>
          <dgm:bulletEnabled val="1"/>
        </dgm:presLayoutVars>
      </dgm:prSet>
      <dgm:spPr/>
    </dgm:pt>
    <dgm:pt modelId="{013A7CBC-E22C-40CB-9807-D31386399D60}" type="pres">
      <dgm:prSet presAssocID="{C4B2FDD8-59D1-4F8A-AE2C-6080FD50D210}" presName="aSpace2" presStyleCnt="0"/>
      <dgm:spPr/>
    </dgm:pt>
    <dgm:pt modelId="{C4309CD6-47F8-4809-B8FE-7B6AAA68FAC6}" type="pres">
      <dgm:prSet presAssocID="{88FE2032-FDA1-4FBC-AAAD-53CE6129EC44}" presName="childNode" presStyleLbl="node1" presStyleIdx="3" presStyleCnt="6">
        <dgm:presLayoutVars>
          <dgm:bulletEnabled val="1"/>
        </dgm:presLayoutVars>
      </dgm:prSet>
      <dgm:spPr/>
    </dgm:pt>
    <dgm:pt modelId="{940DA21A-BBE8-410B-BD3A-C58DC5657C8E}" type="pres">
      <dgm:prSet presAssocID="{36F0602A-64E1-430F-993F-D64288956DDC}" presName="aSpace" presStyleCnt="0"/>
      <dgm:spPr/>
    </dgm:pt>
    <dgm:pt modelId="{7D7A279D-A0B6-4035-ADF6-DDA9260B0F14}" type="pres">
      <dgm:prSet presAssocID="{9E4FDE91-0C51-42CC-8390-EAE3B0C477C4}" presName="compNode" presStyleCnt="0"/>
      <dgm:spPr/>
    </dgm:pt>
    <dgm:pt modelId="{12858490-C2A6-46C0-8021-754E75D58332}" type="pres">
      <dgm:prSet presAssocID="{9E4FDE91-0C51-42CC-8390-EAE3B0C477C4}" presName="aNode" presStyleLbl="bgShp" presStyleIdx="2" presStyleCnt="3"/>
      <dgm:spPr/>
    </dgm:pt>
    <dgm:pt modelId="{70F4C3D2-5360-4A6B-9A2B-1C54517FAA75}" type="pres">
      <dgm:prSet presAssocID="{9E4FDE91-0C51-42CC-8390-EAE3B0C477C4}" presName="textNode" presStyleLbl="bgShp" presStyleIdx="2" presStyleCnt="3"/>
      <dgm:spPr/>
    </dgm:pt>
    <dgm:pt modelId="{86B7C7EC-6280-4697-A777-9F0A368CC92B}" type="pres">
      <dgm:prSet presAssocID="{9E4FDE91-0C51-42CC-8390-EAE3B0C477C4}" presName="compChildNode" presStyleCnt="0"/>
      <dgm:spPr/>
    </dgm:pt>
    <dgm:pt modelId="{E119E1A5-C957-497B-9616-5D2D513411F8}" type="pres">
      <dgm:prSet presAssocID="{9E4FDE91-0C51-42CC-8390-EAE3B0C477C4}" presName="theInnerList" presStyleCnt="0"/>
      <dgm:spPr/>
    </dgm:pt>
    <dgm:pt modelId="{231F259F-9AD1-4F7E-B404-5B619296ECAB}" type="pres">
      <dgm:prSet presAssocID="{0F0C0893-B288-47AD-AFEB-4ADF746397FF}" presName="childNode" presStyleLbl="node1" presStyleIdx="4" presStyleCnt="6">
        <dgm:presLayoutVars>
          <dgm:bulletEnabled val="1"/>
        </dgm:presLayoutVars>
      </dgm:prSet>
      <dgm:spPr/>
    </dgm:pt>
    <dgm:pt modelId="{559B469A-07EB-4941-8C32-052C5EE23B1C}" type="pres">
      <dgm:prSet presAssocID="{0F0C0893-B288-47AD-AFEB-4ADF746397FF}" presName="aSpace2" presStyleCnt="0"/>
      <dgm:spPr/>
    </dgm:pt>
    <dgm:pt modelId="{D81D3CB0-DB51-499E-BAF0-B7BD3066841A}" type="pres">
      <dgm:prSet presAssocID="{604BE70A-6F8D-469A-8DC5-00F1E98940AB}" presName="childNode" presStyleLbl="node1" presStyleIdx="5" presStyleCnt="6">
        <dgm:presLayoutVars>
          <dgm:bulletEnabled val="1"/>
        </dgm:presLayoutVars>
      </dgm:prSet>
      <dgm:spPr/>
    </dgm:pt>
  </dgm:ptLst>
  <dgm:cxnLst>
    <dgm:cxn modelId="{9041FC01-A8E2-40E4-98AC-AA9FFC456939}" type="presOf" srcId="{36F0602A-64E1-430F-993F-D64288956DDC}" destId="{681BA64A-67B3-46B0-BD3E-948974EE95C1}" srcOrd="0" destOrd="0" presId="urn:microsoft.com/office/officeart/2005/8/layout/lProcess2"/>
    <dgm:cxn modelId="{A4DA4603-5C2A-4B2B-A6B9-8E118FF5653B}" type="presOf" srcId="{26ABA15F-A628-4DCA-A102-7E20F47F974A}" destId="{5B711336-8279-4FA2-8871-90CC236A2472}" srcOrd="1" destOrd="0" presId="urn:microsoft.com/office/officeart/2005/8/layout/lProcess2"/>
    <dgm:cxn modelId="{DFB9320B-0F35-435F-A488-6131E2D101C0}" type="presOf" srcId="{0F0C0893-B288-47AD-AFEB-4ADF746397FF}" destId="{231F259F-9AD1-4F7E-B404-5B619296ECAB}" srcOrd="0" destOrd="0" presId="urn:microsoft.com/office/officeart/2005/8/layout/lProcess2"/>
    <dgm:cxn modelId="{FF0D8A0E-663D-404B-84F3-48F137D85231}" type="presOf" srcId="{9DC9F7C0-5D34-4DD1-B285-89445077EA0C}" destId="{88D57CEB-C0D6-4A53-B15A-5DD8A571D196}" srcOrd="0" destOrd="0" presId="urn:microsoft.com/office/officeart/2005/8/layout/lProcess2"/>
    <dgm:cxn modelId="{1932280F-5646-49F1-A824-FFC476075347}" type="presOf" srcId="{88FE2032-FDA1-4FBC-AAAD-53CE6129EC44}" destId="{C4309CD6-47F8-4809-B8FE-7B6AAA68FAC6}" srcOrd="0" destOrd="0" presId="urn:microsoft.com/office/officeart/2005/8/layout/lProcess2"/>
    <dgm:cxn modelId="{14666128-C938-4DAC-A60B-8854D821102E}" srcId="{B452E629-5F0E-4D61-B99A-8BCE97AA2358}" destId="{36F0602A-64E1-430F-993F-D64288956DDC}" srcOrd="1" destOrd="0" parTransId="{C7C0D21A-D7EC-422E-9033-134F30D89E10}" sibTransId="{7624E410-0D62-49C8-9326-B760DFF8ED8F}"/>
    <dgm:cxn modelId="{29B5F843-55E5-4D0A-88E2-6B828C057A2B}" srcId="{9E4FDE91-0C51-42CC-8390-EAE3B0C477C4}" destId="{604BE70A-6F8D-469A-8DC5-00F1E98940AB}" srcOrd="1" destOrd="0" parTransId="{48374DB9-9D33-45B2-9EE0-08BF5FA6561E}" sibTransId="{7EF04671-AAE9-4AAE-BDAF-627A3A3F9101}"/>
    <dgm:cxn modelId="{C1311764-96E3-40D7-8CD8-AD01E7DFE7AF}" srcId="{B452E629-5F0E-4D61-B99A-8BCE97AA2358}" destId="{26ABA15F-A628-4DCA-A102-7E20F47F974A}" srcOrd="0" destOrd="0" parTransId="{7E9C3C71-FD0F-49EE-B9BC-F2BBEDA602E4}" sibTransId="{FC7DEDC2-DAB7-4BE2-A9C5-AC04E06AF70F}"/>
    <dgm:cxn modelId="{5E4BD264-8B2D-4966-8092-50AD88A4574F}" type="presOf" srcId="{B452E629-5F0E-4D61-B99A-8BCE97AA2358}" destId="{D492FC18-26B1-4EAD-BC6D-67ADB31BA029}" srcOrd="0" destOrd="0" presId="urn:microsoft.com/office/officeart/2005/8/layout/lProcess2"/>
    <dgm:cxn modelId="{F7FF624A-B570-4567-8CAD-BC1C4B597BC3}" srcId="{B452E629-5F0E-4D61-B99A-8BCE97AA2358}" destId="{9E4FDE91-0C51-42CC-8390-EAE3B0C477C4}" srcOrd="2" destOrd="0" parTransId="{5C1806F7-91F5-4192-A5D0-7BB27481B72D}" sibTransId="{FB41EDF7-2BB8-4496-8554-5F7ED137B168}"/>
    <dgm:cxn modelId="{AB4D2C6B-F162-420A-9F3D-C09C6FE87290}" type="presOf" srcId="{26ABA15F-A628-4DCA-A102-7E20F47F974A}" destId="{F8B3771E-DF46-4097-B26D-D954AE85E0BA}" srcOrd="0" destOrd="0" presId="urn:microsoft.com/office/officeart/2005/8/layout/lProcess2"/>
    <dgm:cxn modelId="{5CD8E46F-E7C0-4FD8-BA99-545B7197FCF9}" type="presOf" srcId="{604BE70A-6F8D-469A-8DC5-00F1E98940AB}" destId="{D81D3CB0-DB51-499E-BAF0-B7BD3066841A}" srcOrd="0" destOrd="0" presId="urn:microsoft.com/office/officeart/2005/8/layout/lProcess2"/>
    <dgm:cxn modelId="{AEA7C670-207C-4515-B0D8-6B612CE5C843}" srcId="{36F0602A-64E1-430F-993F-D64288956DDC}" destId="{88FE2032-FDA1-4FBC-AAAD-53CE6129EC44}" srcOrd="1" destOrd="0" parTransId="{64DEBE74-67C1-400F-822D-D53966FD6674}" sibTransId="{895C85E4-4EE0-4D6A-8DA6-4FB090DE7C5B}"/>
    <dgm:cxn modelId="{F5C73C54-87F9-4B63-91B8-149FCCF698C9}" type="presOf" srcId="{9E4FDE91-0C51-42CC-8390-EAE3B0C477C4}" destId="{70F4C3D2-5360-4A6B-9A2B-1C54517FAA75}" srcOrd="1" destOrd="0" presId="urn:microsoft.com/office/officeart/2005/8/layout/lProcess2"/>
    <dgm:cxn modelId="{37145278-426E-496E-93C1-7BA737BE59D8}" type="presOf" srcId="{9E4FDE91-0C51-42CC-8390-EAE3B0C477C4}" destId="{12858490-C2A6-46C0-8021-754E75D58332}" srcOrd="0" destOrd="0" presId="urn:microsoft.com/office/officeart/2005/8/layout/lProcess2"/>
    <dgm:cxn modelId="{CB3BB09A-E97D-457D-9284-2626F59ABC3C}" type="presOf" srcId="{C4B2FDD8-59D1-4F8A-AE2C-6080FD50D210}" destId="{02C47366-3FA0-417F-A548-C167D4CA8286}" srcOrd="0" destOrd="0" presId="urn:microsoft.com/office/officeart/2005/8/layout/lProcess2"/>
    <dgm:cxn modelId="{92C46DA1-477F-4F30-87F9-78139E726BE4}" type="presOf" srcId="{ECB065CA-6963-40C3-AD98-6A8ECDA21C51}" destId="{41DDB0AF-F82B-4E9F-8AFC-1EA676A6DF0C}" srcOrd="0" destOrd="0" presId="urn:microsoft.com/office/officeart/2005/8/layout/lProcess2"/>
    <dgm:cxn modelId="{060A1CB3-3734-406A-A5BC-1C6691CBEA4E}" srcId="{36F0602A-64E1-430F-993F-D64288956DDC}" destId="{C4B2FDD8-59D1-4F8A-AE2C-6080FD50D210}" srcOrd="0" destOrd="0" parTransId="{4D03FDA0-F404-4890-BEAA-F47B9D2EF2CE}" sibTransId="{EBA9B517-85E3-4F2A-9C04-D4103854F1DC}"/>
    <dgm:cxn modelId="{0E80B3B7-2FC1-41A4-AE7E-D7ED35D506BE}" srcId="{26ABA15F-A628-4DCA-A102-7E20F47F974A}" destId="{9DC9F7C0-5D34-4DD1-B285-89445077EA0C}" srcOrd="1" destOrd="0" parTransId="{18339F19-6757-4C70-9584-83E2946B28DB}" sibTransId="{4C320EE1-C448-43EC-ACCA-F09F22D92E6C}"/>
    <dgm:cxn modelId="{B2F68CBF-E7B9-434B-A9C3-7DF8E04B033D}" type="presOf" srcId="{36F0602A-64E1-430F-993F-D64288956DDC}" destId="{65C1CA33-A008-4D5C-A4BA-F4CFBD44D60E}" srcOrd="1" destOrd="0" presId="urn:microsoft.com/office/officeart/2005/8/layout/lProcess2"/>
    <dgm:cxn modelId="{9E2E3EDC-EC81-4A21-90BD-79200FA8B40E}" srcId="{26ABA15F-A628-4DCA-A102-7E20F47F974A}" destId="{ECB065CA-6963-40C3-AD98-6A8ECDA21C51}" srcOrd="0" destOrd="0" parTransId="{30995352-8003-4115-B6CD-94CF12F10F5D}" sibTransId="{DB9E9489-BDA6-4D5B-9960-6243AA49617C}"/>
    <dgm:cxn modelId="{A208FFEC-7358-4EFF-AC7E-99E4A152E49F}" srcId="{9E4FDE91-0C51-42CC-8390-EAE3B0C477C4}" destId="{0F0C0893-B288-47AD-AFEB-4ADF746397FF}" srcOrd="0" destOrd="0" parTransId="{41E427D3-CC14-4809-A644-DFFCB296FC22}" sibTransId="{CEA70022-4A38-47FC-9CF3-B1C0121897EC}"/>
    <dgm:cxn modelId="{3B5209EB-BDBC-4C2B-9246-5927660AC2CF}" type="presParOf" srcId="{D492FC18-26B1-4EAD-BC6D-67ADB31BA029}" destId="{4281FED5-A23A-43B8-BD02-584B97641B83}" srcOrd="0" destOrd="0" presId="urn:microsoft.com/office/officeart/2005/8/layout/lProcess2"/>
    <dgm:cxn modelId="{EA6D378E-2EF7-4DFF-986E-4FE3C9215B1F}" type="presParOf" srcId="{4281FED5-A23A-43B8-BD02-584B97641B83}" destId="{F8B3771E-DF46-4097-B26D-D954AE85E0BA}" srcOrd="0" destOrd="0" presId="urn:microsoft.com/office/officeart/2005/8/layout/lProcess2"/>
    <dgm:cxn modelId="{F49EA647-F9E6-433C-B4C6-3A91335134E2}" type="presParOf" srcId="{4281FED5-A23A-43B8-BD02-584B97641B83}" destId="{5B711336-8279-4FA2-8871-90CC236A2472}" srcOrd="1" destOrd="0" presId="urn:microsoft.com/office/officeart/2005/8/layout/lProcess2"/>
    <dgm:cxn modelId="{E7E5F5C1-CA4B-49C6-B089-E9D27C3899FF}" type="presParOf" srcId="{4281FED5-A23A-43B8-BD02-584B97641B83}" destId="{6397666C-8010-409A-A146-7C2FCB3C9D19}" srcOrd="2" destOrd="0" presId="urn:microsoft.com/office/officeart/2005/8/layout/lProcess2"/>
    <dgm:cxn modelId="{BDDB1986-9C23-4BE3-9A00-2F6F73FF019A}" type="presParOf" srcId="{6397666C-8010-409A-A146-7C2FCB3C9D19}" destId="{65E8E474-66E2-4110-911B-D8DA912F0CD4}" srcOrd="0" destOrd="0" presId="urn:microsoft.com/office/officeart/2005/8/layout/lProcess2"/>
    <dgm:cxn modelId="{603EF181-A9CB-4F76-8E8D-692BE81E0FA3}" type="presParOf" srcId="{65E8E474-66E2-4110-911B-D8DA912F0CD4}" destId="{41DDB0AF-F82B-4E9F-8AFC-1EA676A6DF0C}" srcOrd="0" destOrd="0" presId="urn:microsoft.com/office/officeart/2005/8/layout/lProcess2"/>
    <dgm:cxn modelId="{51815E3F-DA43-4B7A-BD78-B596474D2129}" type="presParOf" srcId="{65E8E474-66E2-4110-911B-D8DA912F0CD4}" destId="{9262E4D4-9A11-45C1-A080-7C7B7F2212F4}" srcOrd="1" destOrd="0" presId="urn:microsoft.com/office/officeart/2005/8/layout/lProcess2"/>
    <dgm:cxn modelId="{834DCA59-1FE2-46EB-87B4-51D57349735F}" type="presParOf" srcId="{65E8E474-66E2-4110-911B-D8DA912F0CD4}" destId="{88D57CEB-C0D6-4A53-B15A-5DD8A571D196}" srcOrd="2" destOrd="0" presId="urn:microsoft.com/office/officeart/2005/8/layout/lProcess2"/>
    <dgm:cxn modelId="{318C90CE-ECB8-4202-AEBC-FB5184425D75}" type="presParOf" srcId="{D492FC18-26B1-4EAD-BC6D-67ADB31BA029}" destId="{C217F7DA-5D00-43B0-ACE0-ACBA7B75C303}" srcOrd="1" destOrd="0" presId="urn:microsoft.com/office/officeart/2005/8/layout/lProcess2"/>
    <dgm:cxn modelId="{C452514C-FD9C-41B9-8228-B234CA3D7D4A}" type="presParOf" srcId="{D492FC18-26B1-4EAD-BC6D-67ADB31BA029}" destId="{3E4E1F58-D905-4BB0-AEFD-0B6D3CB724AD}" srcOrd="2" destOrd="0" presId="urn:microsoft.com/office/officeart/2005/8/layout/lProcess2"/>
    <dgm:cxn modelId="{9E323B88-A49C-4A99-8898-115707F773D4}" type="presParOf" srcId="{3E4E1F58-D905-4BB0-AEFD-0B6D3CB724AD}" destId="{681BA64A-67B3-46B0-BD3E-948974EE95C1}" srcOrd="0" destOrd="0" presId="urn:microsoft.com/office/officeart/2005/8/layout/lProcess2"/>
    <dgm:cxn modelId="{794C8A93-254A-4F33-A097-825A792F0F44}" type="presParOf" srcId="{3E4E1F58-D905-4BB0-AEFD-0B6D3CB724AD}" destId="{65C1CA33-A008-4D5C-A4BA-F4CFBD44D60E}" srcOrd="1" destOrd="0" presId="urn:microsoft.com/office/officeart/2005/8/layout/lProcess2"/>
    <dgm:cxn modelId="{81905CCF-4520-41AD-8B04-94138775D7F6}" type="presParOf" srcId="{3E4E1F58-D905-4BB0-AEFD-0B6D3CB724AD}" destId="{37F8CAAA-1D08-4DF1-AE2D-AA181BB53C1C}" srcOrd="2" destOrd="0" presId="urn:microsoft.com/office/officeart/2005/8/layout/lProcess2"/>
    <dgm:cxn modelId="{7DD39943-CE55-4750-A46D-D8009F13B0D1}" type="presParOf" srcId="{37F8CAAA-1D08-4DF1-AE2D-AA181BB53C1C}" destId="{D798C5E6-6F42-4300-A74F-E876CC7A50B2}" srcOrd="0" destOrd="0" presId="urn:microsoft.com/office/officeart/2005/8/layout/lProcess2"/>
    <dgm:cxn modelId="{461229DD-953A-4AB8-BC9E-DDD20A551A2E}" type="presParOf" srcId="{D798C5E6-6F42-4300-A74F-E876CC7A50B2}" destId="{02C47366-3FA0-417F-A548-C167D4CA8286}" srcOrd="0" destOrd="0" presId="urn:microsoft.com/office/officeart/2005/8/layout/lProcess2"/>
    <dgm:cxn modelId="{ED625EDB-C41D-4B1C-8622-6AAA73427A44}" type="presParOf" srcId="{D798C5E6-6F42-4300-A74F-E876CC7A50B2}" destId="{013A7CBC-E22C-40CB-9807-D31386399D60}" srcOrd="1" destOrd="0" presId="urn:microsoft.com/office/officeart/2005/8/layout/lProcess2"/>
    <dgm:cxn modelId="{8778DA0F-2395-42EA-B742-0B3C27DDB382}" type="presParOf" srcId="{D798C5E6-6F42-4300-A74F-E876CC7A50B2}" destId="{C4309CD6-47F8-4809-B8FE-7B6AAA68FAC6}" srcOrd="2" destOrd="0" presId="urn:microsoft.com/office/officeart/2005/8/layout/lProcess2"/>
    <dgm:cxn modelId="{AC10CD0D-2C3A-406B-B972-374388544001}" type="presParOf" srcId="{D492FC18-26B1-4EAD-BC6D-67ADB31BA029}" destId="{940DA21A-BBE8-410B-BD3A-C58DC5657C8E}" srcOrd="3" destOrd="0" presId="urn:microsoft.com/office/officeart/2005/8/layout/lProcess2"/>
    <dgm:cxn modelId="{B9D17B63-885D-4F80-BCAE-B7627B1EF864}" type="presParOf" srcId="{D492FC18-26B1-4EAD-BC6D-67ADB31BA029}" destId="{7D7A279D-A0B6-4035-ADF6-DDA9260B0F14}" srcOrd="4" destOrd="0" presId="urn:microsoft.com/office/officeart/2005/8/layout/lProcess2"/>
    <dgm:cxn modelId="{A6E23053-EF5E-4285-B1B1-66FFA9A7ECA9}" type="presParOf" srcId="{7D7A279D-A0B6-4035-ADF6-DDA9260B0F14}" destId="{12858490-C2A6-46C0-8021-754E75D58332}" srcOrd="0" destOrd="0" presId="urn:microsoft.com/office/officeart/2005/8/layout/lProcess2"/>
    <dgm:cxn modelId="{8F655F03-B4A2-43C3-B35E-F7EAB21A16BC}" type="presParOf" srcId="{7D7A279D-A0B6-4035-ADF6-DDA9260B0F14}" destId="{70F4C3D2-5360-4A6B-9A2B-1C54517FAA75}" srcOrd="1" destOrd="0" presId="urn:microsoft.com/office/officeart/2005/8/layout/lProcess2"/>
    <dgm:cxn modelId="{75510D3F-5545-4462-B960-CB2F8DCA63E4}" type="presParOf" srcId="{7D7A279D-A0B6-4035-ADF6-DDA9260B0F14}" destId="{86B7C7EC-6280-4697-A777-9F0A368CC92B}" srcOrd="2" destOrd="0" presId="urn:microsoft.com/office/officeart/2005/8/layout/lProcess2"/>
    <dgm:cxn modelId="{675147E6-D618-4C26-B56E-0EDDA3AFEC11}" type="presParOf" srcId="{86B7C7EC-6280-4697-A777-9F0A368CC92B}" destId="{E119E1A5-C957-497B-9616-5D2D513411F8}" srcOrd="0" destOrd="0" presId="urn:microsoft.com/office/officeart/2005/8/layout/lProcess2"/>
    <dgm:cxn modelId="{E7A93E5A-B65F-4AA6-9E6B-8A2DE9C3D9D5}" type="presParOf" srcId="{E119E1A5-C957-497B-9616-5D2D513411F8}" destId="{231F259F-9AD1-4F7E-B404-5B619296ECAB}" srcOrd="0" destOrd="0" presId="urn:microsoft.com/office/officeart/2005/8/layout/lProcess2"/>
    <dgm:cxn modelId="{0A3483FB-E219-43E3-B589-086D7FBBD16A}" type="presParOf" srcId="{E119E1A5-C957-497B-9616-5D2D513411F8}" destId="{559B469A-07EB-4941-8C32-052C5EE23B1C}" srcOrd="1" destOrd="0" presId="urn:microsoft.com/office/officeart/2005/8/layout/lProcess2"/>
    <dgm:cxn modelId="{21DDBD3F-4A03-4936-A64F-D7DA2F456A06}" type="presParOf" srcId="{E119E1A5-C957-497B-9616-5D2D513411F8}" destId="{D81D3CB0-DB51-499E-BAF0-B7BD3066841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1FE05C-7693-4C12-AB2A-B8253700A92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8488CF1-E61D-4100-ABA2-5C9E615EF0E9}">
      <dgm:prSet/>
      <dgm:spPr/>
      <dgm:t>
        <a:bodyPr/>
        <a:lstStyle/>
        <a:p>
          <a:pPr>
            <a:lnSpc>
              <a:spcPct val="100000"/>
            </a:lnSpc>
            <a:defRPr cap="all"/>
          </a:pPr>
          <a:r>
            <a:rPr lang="en-US" b="1"/>
            <a:t>Increasing </a:t>
          </a:r>
          <a:r>
            <a:rPr lang="en-US" b="1" i="0"/>
            <a:t>Volume of transactions</a:t>
          </a:r>
          <a:endParaRPr lang="en-US"/>
        </a:p>
      </dgm:t>
    </dgm:pt>
    <dgm:pt modelId="{240A5AB5-085C-4AF0-86B5-76EB271A0EB9}" type="parTrans" cxnId="{28435511-4D9C-44FF-9CA0-6C923CB770FC}">
      <dgm:prSet/>
      <dgm:spPr/>
      <dgm:t>
        <a:bodyPr/>
        <a:lstStyle/>
        <a:p>
          <a:endParaRPr lang="en-US"/>
        </a:p>
      </dgm:t>
    </dgm:pt>
    <dgm:pt modelId="{238047CE-302A-4C1F-8C7F-C8A6C9E31CE2}" type="sibTrans" cxnId="{28435511-4D9C-44FF-9CA0-6C923CB770FC}">
      <dgm:prSet/>
      <dgm:spPr/>
      <dgm:t>
        <a:bodyPr/>
        <a:lstStyle/>
        <a:p>
          <a:endParaRPr lang="en-US"/>
        </a:p>
      </dgm:t>
    </dgm:pt>
    <dgm:pt modelId="{9BB7D008-FAA4-4BA8-ADE8-1BABA164C44A}">
      <dgm:prSet/>
      <dgm:spPr/>
      <dgm:t>
        <a:bodyPr/>
        <a:lstStyle/>
        <a:p>
          <a:pPr>
            <a:lnSpc>
              <a:spcPct val="100000"/>
            </a:lnSpc>
            <a:defRPr cap="all"/>
          </a:pPr>
          <a:r>
            <a:rPr lang="en-US" b="1" i="0"/>
            <a:t>Complexity and Variety of Data</a:t>
          </a:r>
          <a:endParaRPr lang="en-US"/>
        </a:p>
      </dgm:t>
    </dgm:pt>
    <dgm:pt modelId="{C29DF84C-22B2-4C3F-A68E-E42C55884D29}" type="parTrans" cxnId="{317A6057-76EA-4DD1-BFEB-8EE98BB7B2CA}">
      <dgm:prSet/>
      <dgm:spPr/>
      <dgm:t>
        <a:bodyPr/>
        <a:lstStyle/>
        <a:p>
          <a:endParaRPr lang="en-US"/>
        </a:p>
      </dgm:t>
    </dgm:pt>
    <dgm:pt modelId="{C552E286-329F-4E6F-83E9-408F4AAB792D}" type="sibTrans" cxnId="{317A6057-76EA-4DD1-BFEB-8EE98BB7B2CA}">
      <dgm:prSet/>
      <dgm:spPr/>
      <dgm:t>
        <a:bodyPr/>
        <a:lstStyle/>
        <a:p>
          <a:endParaRPr lang="en-US"/>
        </a:p>
      </dgm:t>
    </dgm:pt>
    <dgm:pt modelId="{6A4D96D0-440D-4154-B11A-5C911B0E4FBE}">
      <dgm:prSet/>
      <dgm:spPr/>
      <dgm:t>
        <a:bodyPr/>
        <a:lstStyle/>
        <a:p>
          <a:pPr>
            <a:lnSpc>
              <a:spcPct val="100000"/>
            </a:lnSpc>
            <a:defRPr cap="all"/>
          </a:pPr>
          <a:r>
            <a:rPr lang="en-US" b="1" i="0"/>
            <a:t>Evolving Patterns of Fraud</a:t>
          </a:r>
          <a:endParaRPr lang="en-US"/>
        </a:p>
      </dgm:t>
    </dgm:pt>
    <dgm:pt modelId="{0EA711B7-D763-4705-9178-883ACB9779A7}" type="parTrans" cxnId="{095AA4F0-9792-4E97-9C45-DF1BFF7A69D7}">
      <dgm:prSet/>
      <dgm:spPr/>
      <dgm:t>
        <a:bodyPr/>
        <a:lstStyle/>
        <a:p>
          <a:endParaRPr lang="en-US"/>
        </a:p>
      </dgm:t>
    </dgm:pt>
    <dgm:pt modelId="{6DC18B93-4DA8-48F9-BE55-D497988FCE80}" type="sibTrans" cxnId="{095AA4F0-9792-4E97-9C45-DF1BFF7A69D7}">
      <dgm:prSet/>
      <dgm:spPr/>
      <dgm:t>
        <a:bodyPr/>
        <a:lstStyle/>
        <a:p>
          <a:endParaRPr lang="en-US"/>
        </a:p>
      </dgm:t>
    </dgm:pt>
    <dgm:pt modelId="{12E554A6-F1AB-4B44-8C46-999F0426A263}">
      <dgm:prSet/>
      <dgm:spPr/>
      <dgm:t>
        <a:bodyPr/>
        <a:lstStyle/>
        <a:p>
          <a:pPr>
            <a:lnSpc>
              <a:spcPct val="100000"/>
            </a:lnSpc>
            <a:defRPr cap="all"/>
          </a:pPr>
          <a:r>
            <a:rPr lang="en-US" b="1" i="0"/>
            <a:t>Real-time Analysis</a:t>
          </a:r>
          <a:endParaRPr lang="en-US"/>
        </a:p>
      </dgm:t>
    </dgm:pt>
    <dgm:pt modelId="{AECBCB6A-0A6E-443F-B1E7-830641F4D40B}" type="parTrans" cxnId="{2AB244D7-AEC6-42E8-9375-7E0AF65FC71F}">
      <dgm:prSet/>
      <dgm:spPr/>
      <dgm:t>
        <a:bodyPr/>
        <a:lstStyle/>
        <a:p>
          <a:endParaRPr lang="en-US"/>
        </a:p>
      </dgm:t>
    </dgm:pt>
    <dgm:pt modelId="{3E4D4F90-F1B9-4A87-830D-FAA269973DC0}" type="sibTrans" cxnId="{2AB244D7-AEC6-42E8-9375-7E0AF65FC71F}">
      <dgm:prSet/>
      <dgm:spPr/>
      <dgm:t>
        <a:bodyPr/>
        <a:lstStyle/>
        <a:p>
          <a:endParaRPr lang="en-US"/>
        </a:p>
      </dgm:t>
    </dgm:pt>
    <dgm:pt modelId="{16E462EB-7B56-4E35-99BD-EA0C19774303}" type="pres">
      <dgm:prSet presAssocID="{DE1FE05C-7693-4C12-AB2A-B8253700A92D}" presName="root" presStyleCnt="0">
        <dgm:presLayoutVars>
          <dgm:dir/>
          <dgm:resizeHandles val="exact"/>
        </dgm:presLayoutVars>
      </dgm:prSet>
      <dgm:spPr/>
    </dgm:pt>
    <dgm:pt modelId="{8F5546F8-61D5-4B4A-B445-86E129044549}" type="pres">
      <dgm:prSet presAssocID="{E8488CF1-E61D-4100-ABA2-5C9E615EF0E9}" presName="compNode" presStyleCnt="0"/>
      <dgm:spPr/>
    </dgm:pt>
    <dgm:pt modelId="{89616F63-B463-4D94-96D3-C4E771DB7C16}" type="pres">
      <dgm:prSet presAssocID="{E8488CF1-E61D-4100-ABA2-5C9E615EF0E9}" presName="iconBgRect" presStyleLbl="bgShp" presStyleIdx="0" presStyleCnt="4"/>
      <dgm:spPr/>
    </dgm:pt>
    <dgm:pt modelId="{B03B79D3-2735-4583-B3D5-72DC574C6519}" type="pres">
      <dgm:prSet presAssocID="{E8488CF1-E61D-4100-ABA2-5C9E615EF0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EF86D82-D6A0-4C81-B66C-AC3501985474}" type="pres">
      <dgm:prSet presAssocID="{E8488CF1-E61D-4100-ABA2-5C9E615EF0E9}" presName="spaceRect" presStyleCnt="0"/>
      <dgm:spPr/>
    </dgm:pt>
    <dgm:pt modelId="{6AFFB9C5-909B-409D-9521-2AAE156546E0}" type="pres">
      <dgm:prSet presAssocID="{E8488CF1-E61D-4100-ABA2-5C9E615EF0E9}" presName="textRect" presStyleLbl="revTx" presStyleIdx="0" presStyleCnt="4">
        <dgm:presLayoutVars>
          <dgm:chMax val="1"/>
          <dgm:chPref val="1"/>
        </dgm:presLayoutVars>
      </dgm:prSet>
      <dgm:spPr/>
    </dgm:pt>
    <dgm:pt modelId="{17C871AE-22C6-4D92-8BA6-0C8569230516}" type="pres">
      <dgm:prSet presAssocID="{238047CE-302A-4C1F-8C7F-C8A6C9E31CE2}" presName="sibTrans" presStyleCnt="0"/>
      <dgm:spPr/>
    </dgm:pt>
    <dgm:pt modelId="{A941BA5D-BC5E-4F14-8A7B-9EE09CCC02BE}" type="pres">
      <dgm:prSet presAssocID="{9BB7D008-FAA4-4BA8-ADE8-1BABA164C44A}" presName="compNode" presStyleCnt="0"/>
      <dgm:spPr/>
    </dgm:pt>
    <dgm:pt modelId="{D062FC18-3961-41A0-B554-F42C20156BB2}" type="pres">
      <dgm:prSet presAssocID="{9BB7D008-FAA4-4BA8-ADE8-1BABA164C44A}" presName="iconBgRect" presStyleLbl="bgShp" presStyleIdx="1" presStyleCnt="4"/>
      <dgm:spPr/>
    </dgm:pt>
    <dgm:pt modelId="{403C0C1C-29CD-42F1-A3EC-769EA2446924}" type="pres">
      <dgm:prSet presAssocID="{9BB7D008-FAA4-4BA8-ADE8-1BABA164C44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49228A7-0FB1-4581-9E24-943D6FB9FF32}" type="pres">
      <dgm:prSet presAssocID="{9BB7D008-FAA4-4BA8-ADE8-1BABA164C44A}" presName="spaceRect" presStyleCnt="0"/>
      <dgm:spPr/>
    </dgm:pt>
    <dgm:pt modelId="{C35BB0D8-9739-4A0F-8DB9-70180CD5B5CF}" type="pres">
      <dgm:prSet presAssocID="{9BB7D008-FAA4-4BA8-ADE8-1BABA164C44A}" presName="textRect" presStyleLbl="revTx" presStyleIdx="1" presStyleCnt="4">
        <dgm:presLayoutVars>
          <dgm:chMax val="1"/>
          <dgm:chPref val="1"/>
        </dgm:presLayoutVars>
      </dgm:prSet>
      <dgm:spPr/>
    </dgm:pt>
    <dgm:pt modelId="{D4E51F21-E141-4753-A5BD-6D4FC85FEC76}" type="pres">
      <dgm:prSet presAssocID="{C552E286-329F-4E6F-83E9-408F4AAB792D}" presName="sibTrans" presStyleCnt="0"/>
      <dgm:spPr/>
    </dgm:pt>
    <dgm:pt modelId="{324B8D7E-953B-4DF3-8FD6-AE289F6C72A5}" type="pres">
      <dgm:prSet presAssocID="{6A4D96D0-440D-4154-B11A-5C911B0E4FBE}" presName="compNode" presStyleCnt="0"/>
      <dgm:spPr/>
    </dgm:pt>
    <dgm:pt modelId="{DCB36301-DBA4-4E17-9AE9-2F2DB8607CF5}" type="pres">
      <dgm:prSet presAssocID="{6A4D96D0-440D-4154-B11A-5C911B0E4FBE}" presName="iconBgRect" presStyleLbl="bgShp" presStyleIdx="2" presStyleCnt="4"/>
      <dgm:spPr/>
    </dgm:pt>
    <dgm:pt modelId="{7788409F-80A0-4C1C-9682-714B096FFF2D}" type="pres">
      <dgm:prSet presAssocID="{6A4D96D0-440D-4154-B11A-5C911B0E4FB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ber"/>
        </a:ext>
      </dgm:extLst>
    </dgm:pt>
    <dgm:pt modelId="{DC8905BE-C069-461A-AF81-1486F48ABE16}" type="pres">
      <dgm:prSet presAssocID="{6A4D96D0-440D-4154-B11A-5C911B0E4FBE}" presName="spaceRect" presStyleCnt="0"/>
      <dgm:spPr/>
    </dgm:pt>
    <dgm:pt modelId="{7F3C08FE-B706-4F98-BA42-2E48CCA7A120}" type="pres">
      <dgm:prSet presAssocID="{6A4D96D0-440D-4154-B11A-5C911B0E4FBE}" presName="textRect" presStyleLbl="revTx" presStyleIdx="2" presStyleCnt="4">
        <dgm:presLayoutVars>
          <dgm:chMax val="1"/>
          <dgm:chPref val="1"/>
        </dgm:presLayoutVars>
      </dgm:prSet>
      <dgm:spPr/>
    </dgm:pt>
    <dgm:pt modelId="{8429ABF2-FE54-4D61-8EF1-AF7951576A77}" type="pres">
      <dgm:prSet presAssocID="{6DC18B93-4DA8-48F9-BE55-D497988FCE80}" presName="sibTrans" presStyleCnt="0"/>
      <dgm:spPr/>
    </dgm:pt>
    <dgm:pt modelId="{F48B0B1D-5F69-419E-8B6D-EF89AA8DBF8E}" type="pres">
      <dgm:prSet presAssocID="{12E554A6-F1AB-4B44-8C46-999F0426A263}" presName="compNode" presStyleCnt="0"/>
      <dgm:spPr/>
    </dgm:pt>
    <dgm:pt modelId="{A0A2CC96-D904-470F-99CF-814A914A61E7}" type="pres">
      <dgm:prSet presAssocID="{12E554A6-F1AB-4B44-8C46-999F0426A263}" presName="iconBgRect" presStyleLbl="bgShp" presStyleIdx="3" presStyleCnt="4"/>
      <dgm:spPr/>
    </dgm:pt>
    <dgm:pt modelId="{629B6C1F-1A4D-40B8-8877-01F203ECA693}" type="pres">
      <dgm:prSet presAssocID="{12E554A6-F1AB-4B44-8C46-999F0426A26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A9323573-FDC8-46F7-B313-41B9AF8AB340}" type="pres">
      <dgm:prSet presAssocID="{12E554A6-F1AB-4B44-8C46-999F0426A263}" presName="spaceRect" presStyleCnt="0"/>
      <dgm:spPr/>
    </dgm:pt>
    <dgm:pt modelId="{76E8F0AD-C066-4D1D-B20D-D70D9B19249D}" type="pres">
      <dgm:prSet presAssocID="{12E554A6-F1AB-4B44-8C46-999F0426A263}" presName="textRect" presStyleLbl="revTx" presStyleIdx="3" presStyleCnt="4">
        <dgm:presLayoutVars>
          <dgm:chMax val="1"/>
          <dgm:chPref val="1"/>
        </dgm:presLayoutVars>
      </dgm:prSet>
      <dgm:spPr/>
    </dgm:pt>
  </dgm:ptLst>
  <dgm:cxnLst>
    <dgm:cxn modelId="{28435511-4D9C-44FF-9CA0-6C923CB770FC}" srcId="{DE1FE05C-7693-4C12-AB2A-B8253700A92D}" destId="{E8488CF1-E61D-4100-ABA2-5C9E615EF0E9}" srcOrd="0" destOrd="0" parTransId="{240A5AB5-085C-4AF0-86B5-76EB271A0EB9}" sibTransId="{238047CE-302A-4C1F-8C7F-C8A6C9E31CE2}"/>
    <dgm:cxn modelId="{228D4062-2711-4CC6-8C25-150129543E60}" type="presOf" srcId="{E8488CF1-E61D-4100-ABA2-5C9E615EF0E9}" destId="{6AFFB9C5-909B-409D-9521-2AAE156546E0}" srcOrd="0" destOrd="0" presId="urn:microsoft.com/office/officeart/2018/5/layout/IconCircleLabelList"/>
    <dgm:cxn modelId="{2C18CB45-2274-4469-B779-9333CFD969EB}" type="presOf" srcId="{6A4D96D0-440D-4154-B11A-5C911B0E4FBE}" destId="{7F3C08FE-B706-4F98-BA42-2E48CCA7A120}" srcOrd="0" destOrd="0" presId="urn:microsoft.com/office/officeart/2018/5/layout/IconCircleLabelList"/>
    <dgm:cxn modelId="{317A6057-76EA-4DD1-BFEB-8EE98BB7B2CA}" srcId="{DE1FE05C-7693-4C12-AB2A-B8253700A92D}" destId="{9BB7D008-FAA4-4BA8-ADE8-1BABA164C44A}" srcOrd="1" destOrd="0" parTransId="{C29DF84C-22B2-4C3F-A68E-E42C55884D29}" sibTransId="{C552E286-329F-4E6F-83E9-408F4AAB792D}"/>
    <dgm:cxn modelId="{23B4879F-9802-43A2-81ED-A2BF94CE2B5D}" type="presOf" srcId="{12E554A6-F1AB-4B44-8C46-999F0426A263}" destId="{76E8F0AD-C066-4D1D-B20D-D70D9B19249D}" srcOrd="0" destOrd="0" presId="urn:microsoft.com/office/officeart/2018/5/layout/IconCircleLabelList"/>
    <dgm:cxn modelId="{0A9F3EAD-339D-4BDB-8788-A4D5623A4727}" type="presOf" srcId="{9BB7D008-FAA4-4BA8-ADE8-1BABA164C44A}" destId="{C35BB0D8-9739-4A0F-8DB9-70180CD5B5CF}" srcOrd="0" destOrd="0" presId="urn:microsoft.com/office/officeart/2018/5/layout/IconCircleLabelList"/>
    <dgm:cxn modelId="{4E15EBBC-D6D5-4945-909B-E5D919C356A8}" type="presOf" srcId="{DE1FE05C-7693-4C12-AB2A-B8253700A92D}" destId="{16E462EB-7B56-4E35-99BD-EA0C19774303}" srcOrd="0" destOrd="0" presId="urn:microsoft.com/office/officeart/2018/5/layout/IconCircleLabelList"/>
    <dgm:cxn modelId="{2AB244D7-AEC6-42E8-9375-7E0AF65FC71F}" srcId="{DE1FE05C-7693-4C12-AB2A-B8253700A92D}" destId="{12E554A6-F1AB-4B44-8C46-999F0426A263}" srcOrd="3" destOrd="0" parTransId="{AECBCB6A-0A6E-443F-B1E7-830641F4D40B}" sibTransId="{3E4D4F90-F1B9-4A87-830D-FAA269973DC0}"/>
    <dgm:cxn modelId="{095AA4F0-9792-4E97-9C45-DF1BFF7A69D7}" srcId="{DE1FE05C-7693-4C12-AB2A-B8253700A92D}" destId="{6A4D96D0-440D-4154-B11A-5C911B0E4FBE}" srcOrd="2" destOrd="0" parTransId="{0EA711B7-D763-4705-9178-883ACB9779A7}" sibTransId="{6DC18B93-4DA8-48F9-BE55-D497988FCE80}"/>
    <dgm:cxn modelId="{3CD91F3A-410C-4611-A281-3FFE5FF5A60F}" type="presParOf" srcId="{16E462EB-7B56-4E35-99BD-EA0C19774303}" destId="{8F5546F8-61D5-4B4A-B445-86E129044549}" srcOrd="0" destOrd="0" presId="urn:microsoft.com/office/officeart/2018/5/layout/IconCircleLabelList"/>
    <dgm:cxn modelId="{E11DD3CA-82E6-4F46-ACF6-67091DD6D34D}" type="presParOf" srcId="{8F5546F8-61D5-4B4A-B445-86E129044549}" destId="{89616F63-B463-4D94-96D3-C4E771DB7C16}" srcOrd="0" destOrd="0" presId="urn:microsoft.com/office/officeart/2018/5/layout/IconCircleLabelList"/>
    <dgm:cxn modelId="{3FFBC409-90C1-483A-A65B-2CE2A0177B09}" type="presParOf" srcId="{8F5546F8-61D5-4B4A-B445-86E129044549}" destId="{B03B79D3-2735-4583-B3D5-72DC574C6519}" srcOrd="1" destOrd="0" presId="urn:microsoft.com/office/officeart/2018/5/layout/IconCircleLabelList"/>
    <dgm:cxn modelId="{F175CEF3-2BB5-49F8-88E9-21C3545A2340}" type="presParOf" srcId="{8F5546F8-61D5-4B4A-B445-86E129044549}" destId="{1EF86D82-D6A0-4C81-B66C-AC3501985474}" srcOrd="2" destOrd="0" presId="urn:microsoft.com/office/officeart/2018/5/layout/IconCircleLabelList"/>
    <dgm:cxn modelId="{C48D3A8A-E0A8-4DBF-90AA-E14FD80511F0}" type="presParOf" srcId="{8F5546F8-61D5-4B4A-B445-86E129044549}" destId="{6AFFB9C5-909B-409D-9521-2AAE156546E0}" srcOrd="3" destOrd="0" presId="urn:microsoft.com/office/officeart/2018/5/layout/IconCircleLabelList"/>
    <dgm:cxn modelId="{4EA284AD-C2B2-473D-B792-F758373B0A9B}" type="presParOf" srcId="{16E462EB-7B56-4E35-99BD-EA0C19774303}" destId="{17C871AE-22C6-4D92-8BA6-0C8569230516}" srcOrd="1" destOrd="0" presId="urn:microsoft.com/office/officeart/2018/5/layout/IconCircleLabelList"/>
    <dgm:cxn modelId="{21DC2604-4F85-4D24-9953-1C8E4D47F055}" type="presParOf" srcId="{16E462EB-7B56-4E35-99BD-EA0C19774303}" destId="{A941BA5D-BC5E-4F14-8A7B-9EE09CCC02BE}" srcOrd="2" destOrd="0" presId="urn:microsoft.com/office/officeart/2018/5/layout/IconCircleLabelList"/>
    <dgm:cxn modelId="{E8D50D5D-1638-4972-B90B-E80E5B395C31}" type="presParOf" srcId="{A941BA5D-BC5E-4F14-8A7B-9EE09CCC02BE}" destId="{D062FC18-3961-41A0-B554-F42C20156BB2}" srcOrd="0" destOrd="0" presId="urn:microsoft.com/office/officeart/2018/5/layout/IconCircleLabelList"/>
    <dgm:cxn modelId="{92AE9271-C769-4459-AB7B-D0804035587E}" type="presParOf" srcId="{A941BA5D-BC5E-4F14-8A7B-9EE09CCC02BE}" destId="{403C0C1C-29CD-42F1-A3EC-769EA2446924}" srcOrd="1" destOrd="0" presId="urn:microsoft.com/office/officeart/2018/5/layout/IconCircleLabelList"/>
    <dgm:cxn modelId="{79870C59-B0B1-4142-BE4F-FF122F0BDD64}" type="presParOf" srcId="{A941BA5D-BC5E-4F14-8A7B-9EE09CCC02BE}" destId="{F49228A7-0FB1-4581-9E24-943D6FB9FF32}" srcOrd="2" destOrd="0" presId="urn:microsoft.com/office/officeart/2018/5/layout/IconCircleLabelList"/>
    <dgm:cxn modelId="{26CA6D5D-5AB7-4FA1-8CCB-92F5030D859C}" type="presParOf" srcId="{A941BA5D-BC5E-4F14-8A7B-9EE09CCC02BE}" destId="{C35BB0D8-9739-4A0F-8DB9-70180CD5B5CF}" srcOrd="3" destOrd="0" presId="urn:microsoft.com/office/officeart/2018/5/layout/IconCircleLabelList"/>
    <dgm:cxn modelId="{87A9CA46-2F24-4BB2-A44E-362604F009B2}" type="presParOf" srcId="{16E462EB-7B56-4E35-99BD-EA0C19774303}" destId="{D4E51F21-E141-4753-A5BD-6D4FC85FEC76}" srcOrd="3" destOrd="0" presId="urn:microsoft.com/office/officeart/2018/5/layout/IconCircleLabelList"/>
    <dgm:cxn modelId="{DD498FE9-0336-41BF-9D37-85BAAC76AA06}" type="presParOf" srcId="{16E462EB-7B56-4E35-99BD-EA0C19774303}" destId="{324B8D7E-953B-4DF3-8FD6-AE289F6C72A5}" srcOrd="4" destOrd="0" presId="urn:microsoft.com/office/officeart/2018/5/layout/IconCircleLabelList"/>
    <dgm:cxn modelId="{A9230A5C-AA57-4878-A879-37BFB2BB4158}" type="presParOf" srcId="{324B8D7E-953B-4DF3-8FD6-AE289F6C72A5}" destId="{DCB36301-DBA4-4E17-9AE9-2F2DB8607CF5}" srcOrd="0" destOrd="0" presId="urn:microsoft.com/office/officeart/2018/5/layout/IconCircleLabelList"/>
    <dgm:cxn modelId="{66A35CD1-AFF8-434E-AC73-62720EE0AC71}" type="presParOf" srcId="{324B8D7E-953B-4DF3-8FD6-AE289F6C72A5}" destId="{7788409F-80A0-4C1C-9682-714B096FFF2D}" srcOrd="1" destOrd="0" presId="urn:microsoft.com/office/officeart/2018/5/layout/IconCircleLabelList"/>
    <dgm:cxn modelId="{D47C2BFD-30AC-423B-B87F-C22518317416}" type="presParOf" srcId="{324B8D7E-953B-4DF3-8FD6-AE289F6C72A5}" destId="{DC8905BE-C069-461A-AF81-1486F48ABE16}" srcOrd="2" destOrd="0" presId="urn:microsoft.com/office/officeart/2018/5/layout/IconCircleLabelList"/>
    <dgm:cxn modelId="{5ACCAD71-1DA5-4102-8524-216A6E7A3293}" type="presParOf" srcId="{324B8D7E-953B-4DF3-8FD6-AE289F6C72A5}" destId="{7F3C08FE-B706-4F98-BA42-2E48CCA7A120}" srcOrd="3" destOrd="0" presId="urn:microsoft.com/office/officeart/2018/5/layout/IconCircleLabelList"/>
    <dgm:cxn modelId="{2F3AA83D-18FD-4AF4-9A81-199E67729C9C}" type="presParOf" srcId="{16E462EB-7B56-4E35-99BD-EA0C19774303}" destId="{8429ABF2-FE54-4D61-8EF1-AF7951576A77}" srcOrd="5" destOrd="0" presId="urn:microsoft.com/office/officeart/2018/5/layout/IconCircleLabelList"/>
    <dgm:cxn modelId="{64AE37FA-7C33-4CE6-ACF6-F4570786BC43}" type="presParOf" srcId="{16E462EB-7B56-4E35-99BD-EA0C19774303}" destId="{F48B0B1D-5F69-419E-8B6D-EF89AA8DBF8E}" srcOrd="6" destOrd="0" presId="urn:microsoft.com/office/officeart/2018/5/layout/IconCircleLabelList"/>
    <dgm:cxn modelId="{F6675B99-8780-4645-8AC4-667C245D96CF}" type="presParOf" srcId="{F48B0B1D-5F69-419E-8B6D-EF89AA8DBF8E}" destId="{A0A2CC96-D904-470F-99CF-814A914A61E7}" srcOrd="0" destOrd="0" presId="urn:microsoft.com/office/officeart/2018/5/layout/IconCircleLabelList"/>
    <dgm:cxn modelId="{F2FC24F6-26B2-43BB-A6F7-AA8D87FB0DDA}" type="presParOf" srcId="{F48B0B1D-5F69-419E-8B6D-EF89AA8DBF8E}" destId="{629B6C1F-1A4D-40B8-8877-01F203ECA693}" srcOrd="1" destOrd="0" presId="urn:microsoft.com/office/officeart/2018/5/layout/IconCircleLabelList"/>
    <dgm:cxn modelId="{2CF5A016-AC5B-4247-AD89-60786B976924}" type="presParOf" srcId="{F48B0B1D-5F69-419E-8B6D-EF89AA8DBF8E}" destId="{A9323573-FDC8-46F7-B313-41B9AF8AB340}" srcOrd="2" destOrd="0" presId="urn:microsoft.com/office/officeart/2018/5/layout/IconCircleLabelList"/>
    <dgm:cxn modelId="{E91A7DF4-BE0C-40E9-80C6-F85F4F5EA4A8}" type="presParOf" srcId="{F48B0B1D-5F69-419E-8B6D-EF89AA8DBF8E}" destId="{76E8F0AD-C066-4D1D-B20D-D70D9B19249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3771E-DF46-4097-B26D-D954AE85E0BA}">
      <dsp:nvSpPr>
        <dsp:cNvPr id="0" name=""/>
        <dsp:cNvSpPr/>
      </dsp:nvSpPr>
      <dsp:spPr>
        <a:xfrm>
          <a:off x="766" y="0"/>
          <a:ext cx="1993018" cy="33734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a:latin typeface="Aptos Display" panose="020F0302020204030204"/>
            </a:rPr>
            <a:t>Financial Services</a:t>
          </a:r>
          <a:endParaRPr lang="en-US" sz="2800" kern="1200"/>
        </a:p>
      </dsp:txBody>
      <dsp:txXfrm>
        <a:off x="766" y="0"/>
        <a:ext cx="1993018" cy="1012042"/>
      </dsp:txXfrm>
    </dsp:sp>
    <dsp:sp modelId="{41DDB0AF-F82B-4E9F-8AFC-1EA676A6DF0C}">
      <dsp:nvSpPr>
        <dsp:cNvPr id="0" name=""/>
        <dsp:cNvSpPr/>
      </dsp:nvSpPr>
      <dsp:spPr>
        <a:xfrm>
          <a:off x="200068" y="1013030"/>
          <a:ext cx="1594414" cy="101714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Aptos Display" panose="020F0302020204030204"/>
            </a:rPr>
            <a:t>Banks</a:t>
          </a:r>
          <a:endParaRPr lang="en-US" sz="2000" kern="1200"/>
        </a:p>
      </dsp:txBody>
      <dsp:txXfrm>
        <a:off x="229859" y="1042821"/>
        <a:ext cx="1534832" cy="957566"/>
      </dsp:txXfrm>
    </dsp:sp>
    <dsp:sp modelId="{88D57CEB-C0D6-4A53-B15A-5DD8A571D196}">
      <dsp:nvSpPr>
        <dsp:cNvPr id="0" name=""/>
        <dsp:cNvSpPr/>
      </dsp:nvSpPr>
      <dsp:spPr>
        <a:xfrm>
          <a:off x="200068" y="2186663"/>
          <a:ext cx="1594414" cy="101714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0F0302020204030204"/>
            </a:rPr>
            <a:t>Insurance Companies</a:t>
          </a:r>
          <a:endParaRPr lang="en-US" sz="2000" kern="1200"/>
        </a:p>
      </dsp:txBody>
      <dsp:txXfrm>
        <a:off x="229859" y="2216454"/>
        <a:ext cx="1534832" cy="957566"/>
      </dsp:txXfrm>
    </dsp:sp>
    <dsp:sp modelId="{681BA64A-67B3-46B0-BD3E-948974EE95C1}">
      <dsp:nvSpPr>
        <dsp:cNvPr id="0" name=""/>
        <dsp:cNvSpPr/>
      </dsp:nvSpPr>
      <dsp:spPr>
        <a:xfrm>
          <a:off x="2143261" y="0"/>
          <a:ext cx="1993018" cy="33734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a:latin typeface="Aptos Display" panose="020F0302020204030204"/>
            </a:rPr>
            <a:t>Travel and Hospitality</a:t>
          </a:r>
          <a:endParaRPr lang="en-US" sz="2800" kern="1200"/>
        </a:p>
      </dsp:txBody>
      <dsp:txXfrm>
        <a:off x="2143261" y="0"/>
        <a:ext cx="1993018" cy="1012042"/>
      </dsp:txXfrm>
    </dsp:sp>
    <dsp:sp modelId="{02C47366-3FA0-417F-A548-C167D4CA8286}">
      <dsp:nvSpPr>
        <dsp:cNvPr id="0" name=""/>
        <dsp:cNvSpPr/>
      </dsp:nvSpPr>
      <dsp:spPr>
        <a:xfrm>
          <a:off x="2342563" y="1013030"/>
          <a:ext cx="1594414" cy="101714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0F0302020204030204"/>
            </a:rPr>
            <a:t>Airlines </a:t>
          </a:r>
          <a:endParaRPr lang="en-US" sz="2000" kern="1200"/>
        </a:p>
      </dsp:txBody>
      <dsp:txXfrm>
        <a:off x="2372354" y="1042821"/>
        <a:ext cx="1534832" cy="957566"/>
      </dsp:txXfrm>
    </dsp:sp>
    <dsp:sp modelId="{C4309CD6-47F8-4809-B8FE-7B6AAA68FAC6}">
      <dsp:nvSpPr>
        <dsp:cNvPr id="0" name=""/>
        <dsp:cNvSpPr/>
      </dsp:nvSpPr>
      <dsp:spPr>
        <a:xfrm>
          <a:off x="2342563" y="2186663"/>
          <a:ext cx="1594414" cy="101714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Aptos Display" panose="020F0302020204030204"/>
            </a:rPr>
            <a:t>Hotel</a:t>
          </a:r>
          <a:endParaRPr lang="en-US" sz="2000" kern="1200"/>
        </a:p>
      </dsp:txBody>
      <dsp:txXfrm>
        <a:off x="2372354" y="2216454"/>
        <a:ext cx="1534832" cy="957566"/>
      </dsp:txXfrm>
    </dsp:sp>
    <dsp:sp modelId="{12858490-C2A6-46C0-8021-754E75D58332}">
      <dsp:nvSpPr>
        <dsp:cNvPr id="0" name=""/>
        <dsp:cNvSpPr/>
      </dsp:nvSpPr>
      <dsp:spPr>
        <a:xfrm>
          <a:off x="4285756" y="0"/>
          <a:ext cx="1993018" cy="33734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Aptos Display" panose="020F0302020204030204"/>
            </a:rPr>
            <a:t>E-commerce</a:t>
          </a:r>
          <a:endParaRPr lang="en-US" sz="2800" kern="1200"/>
        </a:p>
      </dsp:txBody>
      <dsp:txXfrm>
        <a:off x="4285756" y="0"/>
        <a:ext cx="1993018" cy="1012042"/>
      </dsp:txXfrm>
    </dsp:sp>
    <dsp:sp modelId="{231F259F-9AD1-4F7E-B404-5B619296ECAB}">
      <dsp:nvSpPr>
        <dsp:cNvPr id="0" name=""/>
        <dsp:cNvSpPr/>
      </dsp:nvSpPr>
      <dsp:spPr>
        <a:xfrm>
          <a:off x="4485057" y="1013030"/>
          <a:ext cx="1594414" cy="101714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0F0302020204030204"/>
            </a:rPr>
            <a:t>Online Retailers</a:t>
          </a:r>
          <a:endParaRPr lang="en-US" sz="2000" kern="1200"/>
        </a:p>
      </dsp:txBody>
      <dsp:txXfrm>
        <a:off x="4514848" y="1042821"/>
        <a:ext cx="1534832" cy="957566"/>
      </dsp:txXfrm>
    </dsp:sp>
    <dsp:sp modelId="{D81D3CB0-DB51-499E-BAF0-B7BD3066841A}">
      <dsp:nvSpPr>
        <dsp:cNvPr id="0" name=""/>
        <dsp:cNvSpPr/>
      </dsp:nvSpPr>
      <dsp:spPr>
        <a:xfrm>
          <a:off x="4485057" y="2186663"/>
          <a:ext cx="1594414" cy="101714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0F0302020204030204"/>
            </a:rPr>
            <a:t>Brick and Mortar Retailers</a:t>
          </a:r>
          <a:endParaRPr lang="en-US" sz="2000" kern="1200"/>
        </a:p>
      </dsp:txBody>
      <dsp:txXfrm>
        <a:off x="4514848" y="2216454"/>
        <a:ext cx="1534832" cy="957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16F63-B463-4D94-96D3-C4E771DB7C16}">
      <dsp:nvSpPr>
        <dsp:cNvPr id="0" name=""/>
        <dsp:cNvSpPr/>
      </dsp:nvSpPr>
      <dsp:spPr>
        <a:xfrm>
          <a:off x="800671" y="599088"/>
          <a:ext cx="1256587" cy="12565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B79D3-2735-4583-B3D5-72DC574C6519}">
      <dsp:nvSpPr>
        <dsp:cNvPr id="0" name=""/>
        <dsp:cNvSpPr/>
      </dsp:nvSpPr>
      <dsp:spPr>
        <a:xfrm>
          <a:off x="1068468" y="866885"/>
          <a:ext cx="720993" cy="7209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FFB9C5-909B-409D-9521-2AAE156546E0}">
      <dsp:nvSpPr>
        <dsp:cNvPr id="0" name=""/>
        <dsp:cNvSpPr/>
      </dsp:nvSpPr>
      <dsp:spPr>
        <a:xfrm>
          <a:off x="398975" y="2247072"/>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a:t>Increasing </a:t>
          </a:r>
          <a:r>
            <a:rPr lang="en-US" sz="1600" b="1" i="0" kern="1200"/>
            <a:t>Volume of transactions</a:t>
          </a:r>
          <a:endParaRPr lang="en-US" sz="1600" kern="1200"/>
        </a:p>
      </dsp:txBody>
      <dsp:txXfrm>
        <a:off x="398975" y="2247072"/>
        <a:ext cx="2059980" cy="720000"/>
      </dsp:txXfrm>
    </dsp:sp>
    <dsp:sp modelId="{D062FC18-3961-41A0-B554-F42C20156BB2}">
      <dsp:nvSpPr>
        <dsp:cNvPr id="0" name=""/>
        <dsp:cNvSpPr/>
      </dsp:nvSpPr>
      <dsp:spPr>
        <a:xfrm>
          <a:off x="3221147" y="599088"/>
          <a:ext cx="1256587" cy="12565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C0C1C-29CD-42F1-A3EC-769EA2446924}">
      <dsp:nvSpPr>
        <dsp:cNvPr id="0" name=""/>
        <dsp:cNvSpPr/>
      </dsp:nvSpPr>
      <dsp:spPr>
        <a:xfrm>
          <a:off x="3488945" y="866885"/>
          <a:ext cx="720993" cy="7209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5BB0D8-9739-4A0F-8DB9-70180CD5B5CF}">
      <dsp:nvSpPr>
        <dsp:cNvPr id="0" name=""/>
        <dsp:cNvSpPr/>
      </dsp:nvSpPr>
      <dsp:spPr>
        <a:xfrm>
          <a:off x="2819451" y="2247072"/>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i="0" kern="1200"/>
            <a:t>Complexity and Variety of Data</a:t>
          </a:r>
          <a:endParaRPr lang="en-US" sz="1600" kern="1200"/>
        </a:p>
      </dsp:txBody>
      <dsp:txXfrm>
        <a:off x="2819451" y="2247072"/>
        <a:ext cx="2059980" cy="720000"/>
      </dsp:txXfrm>
    </dsp:sp>
    <dsp:sp modelId="{DCB36301-DBA4-4E17-9AE9-2F2DB8607CF5}">
      <dsp:nvSpPr>
        <dsp:cNvPr id="0" name=""/>
        <dsp:cNvSpPr/>
      </dsp:nvSpPr>
      <dsp:spPr>
        <a:xfrm>
          <a:off x="5641624" y="599088"/>
          <a:ext cx="1256587" cy="12565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88409F-80A0-4C1C-9682-714B096FFF2D}">
      <dsp:nvSpPr>
        <dsp:cNvPr id="0" name=""/>
        <dsp:cNvSpPr/>
      </dsp:nvSpPr>
      <dsp:spPr>
        <a:xfrm>
          <a:off x="5909421" y="866885"/>
          <a:ext cx="720993" cy="7209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3C08FE-B706-4F98-BA42-2E48CCA7A120}">
      <dsp:nvSpPr>
        <dsp:cNvPr id="0" name=""/>
        <dsp:cNvSpPr/>
      </dsp:nvSpPr>
      <dsp:spPr>
        <a:xfrm>
          <a:off x="5239928" y="2247072"/>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i="0" kern="1200"/>
            <a:t>Evolving Patterns of Fraud</a:t>
          </a:r>
          <a:endParaRPr lang="en-US" sz="1600" kern="1200"/>
        </a:p>
      </dsp:txBody>
      <dsp:txXfrm>
        <a:off x="5239928" y="2247072"/>
        <a:ext cx="2059980" cy="720000"/>
      </dsp:txXfrm>
    </dsp:sp>
    <dsp:sp modelId="{A0A2CC96-D904-470F-99CF-814A914A61E7}">
      <dsp:nvSpPr>
        <dsp:cNvPr id="0" name=""/>
        <dsp:cNvSpPr/>
      </dsp:nvSpPr>
      <dsp:spPr>
        <a:xfrm>
          <a:off x="8062100" y="599088"/>
          <a:ext cx="1256587" cy="125658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B6C1F-1A4D-40B8-8877-01F203ECA693}">
      <dsp:nvSpPr>
        <dsp:cNvPr id="0" name=""/>
        <dsp:cNvSpPr/>
      </dsp:nvSpPr>
      <dsp:spPr>
        <a:xfrm>
          <a:off x="8329898" y="866885"/>
          <a:ext cx="720993" cy="7209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E8F0AD-C066-4D1D-B20D-D70D9B19249D}">
      <dsp:nvSpPr>
        <dsp:cNvPr id="0" name=""/>
        <dsp:cNvSpPr/>
      </dsp:nvSpPr>
      <dsp:spPr>
        <a:xfrm>
          <a:off x="7660404" y="2247072"/>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i="0" kern="1200"/>
            <a:t>Real-time Analysis</a:t>
          </a:r>
          <a:endParaRPr lang="en-US" sz="1600" kern="1200"/>
        </a:p>
      </dsp:txBody>
      <dsp:txXfrm>
        <a:off x="7660404" y="2247072"/>
        <a:ext cx="205998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3.jpe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jpeg"/></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dermisfit/fraud-transactions-dataset" TargetMode="External"/><Relationship Id="rId2" Type="http://schemas.openxmlformats.org/officeDocument/2006/relationships/hyperlink" Target="https://www.kaggle.com/datasets/karthikgangula/credit-card-fraud-mega-dataset?select=customers.csv" TargetMode="External"/><Relationship Id="rId1" Type="http://schemas.openxmlformats.org/officeDocument/2006/relationships/slideLayout" Target="../slideLayouts/slideLayout2.xml"/><Relationship Id="rId4" Type="http://schemas.openxmlformats.org/officeDocument/2006/relationships/hyperlink" Target="https://www.kaggle.com/datasets/kartik2112/fraud-detectio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pubmed.ncbi.nlm.nih.gov/33547691/" TargetMode="External"/><Relationship Id="rId3" Type="http://schemas.openxmlformats.org/officeDocument/2006/relationships/hyperlink" Target="https://code.likeagirl.io/apache-spark-streaming-and-kafka-use-case-2a8802472778" TargetMode="External"/><Relationship Id="rId7" Type="http://schemas.openxmlformats.org/officeDocument/2006/relationships/hyperlink" Target="https://spd.tech/machine-learning/credit-card-fraud-detection-case-study/" TargetMode="External"/><Relationship Id="rId12" Type="http://schemas.openxmlformats.org/officeDocument/2006/relationships/hyperlink" Target="https://www.presentationgo.com/presentation/6level-vertical-origami-process-powerpoint-google-slides/" TargetMode="External"/><Relationship Id="rId2" Type="http://schemas.openxmlformats.org/officeDocument/2006/relationships/hyperlink" Target="https://www.projectpro.io/project-use-case/data-engineering-on-yelp-datasets-using-hadoop-tools" TargetMode="External"/><Relationship Id="rId1" Type="http://schemas.openxmlformats.org/officeDocument/2006/relationships/slideLayout" Target="../slideLayouts/slideLayout2.xml"/><Relationship Id="rId6" Type="http://schemas.openxmlformats.org/officeDocument/2006/relationships/hyperlink" Target="https://medium.com/@mt3915/building-a-realtime-fraud-detection-system-f97d68d635b1" TargetMode="External"/><Relationship Id="rId11" Type="http://schemas.openxmlformats.org/officeDocument/2006/relationships/hyperlink" Target="https://www.presentationgo.com/presentation/fan-shaped-quartet-powerpoint-google-slides/" TargetMode="External"/><Relationship Id="rId5" Type="http://schemas.openxmlformats.org/officeDocument/2006/relationships/hyperlink" Target="https://www.datavisor.com/wiki/network-analysis/#:~:text=Network%20analysis%20is%20crucial%20in,anomalous%20behavior%20or%20fraud%20patterns" TargetMode="External"/><Relationship Id="rId10" Type="http://schemas.openxmlformats.org/officeDocument/2006/relationships/hyperlink" Target="https://www.presentationgo.com/presentation/emoji-face-stacked-coins-powerpoint-google-slides/" TargetMode="External"/><Relationship Id="rId4" Type="http://schemas.openxmlformats.org/officeDocument/2006/relationships/hyperlink" Target="https://www.diva-portal.org/smash/get/diva2:1165925/FULLTEXT01.pdf" TargetMode="External"/><Relationship Id="rId9" Type="http://schemas.openxmlformats.org/officeDocument/2006/relationships/hyperlink" Target="https://www.presentationgo.com/presentation/4-stage-cycle-arc-powerpoint-google-slid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3748" y="552289"/>
            <a:ext cx="3976496" cy="3900326"/>
          </a:xfrm>
        </p:spPr>
        <p:txBody>
          <a:bodyPr>
            <a:normAutofit/>
          </a:bodyPr>
          <a:lstStyle/>
          <a:p>
            <a:pPr algn="l"/>
            <a:r>
              <a:rPr lang="en-US" sz="5200"/>
              <a:t>Fraud Detection and Big Data</a:t>
            </a:r>
          </a:p>
        </p:txBody>
      </p:sp>
      <p:pic>
        <p:nvPicPr>
          <p:cNvPr id="75" name="Picture 74" descr="A stack of smiley faces&#10;&#10;Description automatically generated">
            <a:extLst>
              <a:ext uri="{FF2B5EF4-FFF2-40B4-BE49-F238E27FC236}">
                <a16:creationId xmlns:a16="http://schemas.microsoft.com/office/drawing/2014/main" id="{7809F17F-5359-1B89-D209-2511C31969A8}"/>
              </a:ext>
            </a:extLst>
          </p:cNvPr>
          <p:cNvPicPr>
            <a:picLocks noChangeAspect="1"/>
          </p:cNvPicPr>
          <p:nvPr/>
        </p:nvPicPr>
        <p:blipFill rotWithShape="1">
          <a:blip r:embed="rId2"/>
          <a:srcRect l="5969"/>
          <a:stretch/>
        </p:blipFill>
        <p:spPr>
          <a:xfrm>
            <a:off x="4812098" y="1397000"/>
            <a:ext cx="7113009" cy="4330699"/>
          </a:xfrm>
          <a:prstGeom prst="rect">
            <a:avLst/>
          </a:prstGeom>
        </p:spPr>
      </p:pic>
      <p:sp>
        <p:nvSpPr>
          <p:cNvPr id="3" name="Subtitle 2"/>
          <p:cNvSpPr>
            <a:spLocks noGrp="1"/>
          </p:cNvSpPr>
          <p:nvPr>
            <p:ph type="subTitle" idx="1"/>
          </p:nvPr>
        </p:nvSpPr>
        <p:spPr>
          <a:xfrm>
            <a:off x="523748" y="4624330"/>
            <a:ext cx="4797552" cy="1521620"/>
          </a:xfrm>
        </p:spPr>
        <p:txBody>
          <a:bodyPr vert="horz" lIns="91440" tIns="45720" rIns="91440" bIns="45720" rtlCol="0">
            <a:normAutofit/>
          </a:bodyPr>
          <a:lstStyle/>
          <a:p>
            <a:pPr algn="l"/>
            <a:r>
              <a:rPr lang="en-US" err="1"/>
              <a:t>Hritika</a:t>
            </a:r>
            <a:r>
              <a:rPr lang="en-US"/>
              <a:t> Phule (CWID:828429332)</a:t>
            </a:r>
          </a:p>
          <a:p>
            <a:pPr algn="l"/>
            <a:r>
              <a:rPr lang="en-US"/>
              <a:t>Sarita Joshi (CWID: 884441866)</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a:extLst>
              <a:ext uri="{FF2B5EF4-FFF2-40B4-BE49-F238E27FC236}">
                <a16:creationId xmlns:a16="http://schemas.microsoft.com/office/drawing/2014/main" id="{F6C9A8D2-DD65-40E4-EAB0-F3573DC96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2023" y="3845156"/>
            <a:ext cx="2177077" cy="21770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859E7F-45FA-1F14-0FBC-31997DF714E3}"/>
              </a:ext>
            </a:extLst>
          </p:cNvPr>
          <p:cNvSpPr>
            <a:spLocks noGrp="1"/>
          </p:cNvSpPr>
          <p:nvPr>
            <p:ph type="title"/>
          </p:nvPr>
        </p:nvSpPr>
        <p:spPr/>
        <p:txBody>
          <a:bodyPr/>
          <a:lstStyle/>
          <a:p>
            <a:r>
              <a:rPr lang="en-US"/>
              <a:t>Existing solutions</a:t>
            </a:r>
          </a:p>
        </p:txBody>
      </p:sp>
      <p:sp>
        <p:nvSpPr>
          <p:cNvPr id="3" name="Content Placeholder 2">
            <a:extLst>
              <a:ext uri="{FF2B5EF4-FFF2-40B4-BE49-F238E27FC236}">
                <a16:creationId xmlns:a16="http://schemas.microsoft.com/office/drawing/2014/main" id="{B0FC4355-BAD6-6B0C-D2F8-E0EB39C3D624}"/>
              </a:ext>
            </a:extLst>
          </p:cNvPr>
          <p:cNvSpPr>
            <a:spLocks noGrp="1"/>
          </p:cNvSpPr>
          <p:nvPr>
            <p:ph idx="1"/>
          </p:nvPr>
        </p:nvSpPr>
        <p:spPr>
          <a:xfrm>
            <a:off x="838200" y="1508125"/>
            <a:ext cx="5422900" cy="4351338"/>
          </a:xfrm>
        </p:spPr>
        <p:txBody>
          <a:bodyPr anchor="t">
            <a:normAutofit/>
          </a:bodyPr>
          <a:lstStyle/>
          <a:p>
            <a:pPr algn="just">
              <a:lnSpc>
                <a:spcPct val="150000"/>
              </a:lnSpc>
              <a:buFont typeface="Arial" panose="020B0604020202020204" pitchFamily="34" charset="0"/>
              <a:buChar char="•"/>
            </a:pPr>
            <a:r>
              <a:rPr lang="en-US" sz="1800" b="0" i="0">
                <a:solidFill>
                  <a:srgbClr val="0D0D0D"/>
                </a:solidFill>
                <a:effectLst/>
                <a:highlight>
                  <a:srgbClr val="FFFFFF"/>
                </a:highlight>
                <a:latin typeface="Arial" panose="020B0604020202020204" pitchFamily="34" charset="0"/>
                <a:cs typeface="Arial" panose="020B0604020202020204" pitchFamily="34" charset="0"/>
              </a:rPr>
              <a:t>Use of specialized software like Gephi or </a:t>
            </a:r>
            <a:r>
              <a:rPr lang="en-US" sz="1800" b="0" i="0" err="1">
                <a:solidFill>
                  <a:srgbClr val="0D0D0D"/>
                </a:solidFill>
                <a:effectLst/>
                <a:highlight>
                  <a:srgbClr val="FFFFFF"/>
                </a:highlight>
                <a:latin typeface="Arial" panose="020B0604020202020204" pitchFamily="34" charset="0"/>
                <a:cs typeface="Arial" panose="020B0604020202020204" pitchFamily="34" charset="0"/>
              </a:rPr>
              <a:t>NodeXL</a:t>
            </a:r>
            <a:r>
              <a:rPr lang="en-US" sz="1800" b="0" i="0">
                <a:solidFill>
                  <a:srgbClr val="0D0D0D"/>
                </a:solidFill>
                <a:effectLst/>
                <a:highlight>
                  <a:srgbClr val="FFFFFF"/>
                </a:highlight>
                <a:latin typeface="Arial" panose="020B0604020202020204" pitchFamily="34" charset="0"/>
                <a:cs typeface="Arial" panose="020B0604020202020204" pitchFamily="34" charset="0"/>
              </a:rPr>
              <a:t> for network visualization and analysis.</a:t>
            </a:r>
          </a:p>
          <a:p>
            <a:pPr marL="0" indent="0" algn="just">
              <a:lnSpc>
                <a:spcPct val="150000"/>
              </a:lnSpc>
              <a:buNone/>
            </a:pPr>
            <a:endParaRPr lang="en-US" sz="1600" b="0" i="0">
              <a:solidFill>
                <a:srgbClr val="0D0D0D"/>
              </a:solidFill>
              <a:effectLst/>
              <a:highlight>
                <a:srgbClr val="FFFFFF"/>
              </a:highlight>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sz="1800" b="0" i="0">
                <a:solidFill>
                  <a:srgbClr val="0D0D0D"/>
                </a:solidFill>
                <a:effectLst/>
                <a:highlight>
                  <a:srgbClr val="FFFFFF"/>
                </a:highlight>
                <a:latin typeface="Arial" panose="020B0604020202020204" pitchFamily="34" charset="0"/>
                <a:cs typeface="Arial" panose="020B0604020202020204" pitchFamily="34" charset="0"/>
              </a:rPr>
              <a:t>Integration with graph databases and analytics platforms for data management and preliminary analysis.</a:t>
            </a:r>
          </a:p>
          <a:p>
            <a:pPr marL="0" indent="0" algn="just">
              <a:lnSpc>
                <a:spcPct val="150000"/>
              </a:lnSpc>
              <a:buNone/>
            </a:pPr>
            <a:endParaRPr lang="en-US" sz="1000" b="0" i="0">
              <a:solidFill>
                <a:srgbClr val="0D0D0D"/>
              </a:solidFill>
              <a:effectLst/>
              <a:highlight>
                <a:srgbClr val="FFFFFF"/>
              </a:highlight>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sz="1800" b="0" i="0">
                <a:solidFill>
                  <a:srgbClr val="0D0D0D"/>
                </a:solidFill>
                <a:effectLst/>
                <a:highlight>
                  <a:srgbClr val="FFFFFF"/>
                </a:highlight>
                <a:latin typeface="Arial" panose="020B0604020202020204" pitchFamily="34" charset="0"/>
                <a:cs typeface="Arial" panose="020B0604020202020204" pitchFamily="34" charset="0"/>
              </a:rPr>
              <a:t>Employment of machine learning algorithms on network data to predict fraudulent transactions.</a:t>
            </a:r>
          </a:p>
        </p:txBody>
      </p:sp>
      <p:pic>
        <p:nvPicPr>
          <p:cNvPr id="1026" name="Picture 2">
            <a:extLst>
              <a:ext uri="{FF2B5EF4-FFF2-40B4-BE49-F238E27FC236}">
                <a16:creationId xmlns:a16="http://schemas.microsoft.com/office/drawing/2014/main" id="{1A2D358A-406D-A9DE-348B-61E051416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669" y="1004659"/>
            <a:ext cx="2475816" cy="9601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odeXL – Your Go-to Network Analysis and Visualization Tool | NodeXL">
            <a:extLst>
              <a:ext uri="{FF2B5EF4-FFF2-40B4-BE49-F238E27FC236}">
                <a16:creationId xmlns:a16="http://schemas.microsoft.com/office/drawing/2014/main" id="{1F3AB9AC-93F7-D5E4-ED7A-7175F7CCE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8531" y="1964812"/>
            <a:ext cx="3375270" cy="118446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o4j - Wikipedia">
            <a:extLst>
              <a:ext uri="{FF2B5EF4-FFF2-40B4-BE49-F238E27FC236}">
                <a16:creationId xmlns:a16="http://schemas.microsoft.com/office/drawing/2014/main" id="{EDF7BD11-3AF8-98D7-846B-8175088D13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0008" y="2972453"/>
            <a:ext cx="3151646" cy="11765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9A5FC1C1-8B2B-3797-F76A-8183FC169F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707" y="4319073"/>
            <a:ext cx="983449" cy="107995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ableau Software Logo PNG Vector (SVG) Free Download">
            <a:extLst>
              <a:ext uri="{FF2B5EF4-FFF2-40B4-BE49-F238E27FC236}">
                <a16:creationId xmlns:a16="http://schemas.microsoft.com/office/drawing/2014/main" id="{59FF6E6B-33F9-31C8-7721-6A2016B231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6217" y="4554574"/>
            <a:ext cx="1076325" cy="1062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77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8871-6BE7-C827-BE71-8BAC535DE1CF}"/>
              </a:ext>
            </a:extLst>
          </p:cNvPr>
          <p:cNvSpPr>
            <a:spLocks noGrp="1"/>
          </p:cNvSpPr>
          <p:nvPr>
            <p:ph type="title"/>
          </p:nvPr>
        </p:nvSpPr>
        <p:spPr/>
        <p:txBody>
          <a:bodyPr/>
          <a:lstStyle/>
          <a:p>
            <a:r>
              <a:rPr lang="en-US"/>
              <a:t>The Role of Hadoop</a:t>
            </a:r>
          </a:p>
        </p:txBody>
      </p:sp>
      <p:sp>
        <p:nvSpPr>
          <p:cNvPr id="3" name="Content Placeholder 2">
            <a:extLst>
              <a:ext uri="{FF2B5EF4-FFF2-40B4-BE49-F238E27FC236}">
                <a16:creationId xmlns:a16="http://schemas.microsoft.com/office/drawing/2014/main" id="{22E98B2C-6AC4-1320-51F1-799FA8AA6E0B}"/>
              </a:ext>
            </a:extLst>
          </p:cNvPr>
          <p:cNvSpPr>
            <a:spLocks noGrp="1"/>
          </p:cNvSpPr>
          <p:nvPr>
            <p:ph idx="1"/>
          </p:nvPr>
        </p:nvSpPr>
        <p:spPr/>
        <p:txBody>
          <a:bodyPr>
            <a:normAutofit/>
          </a:bodyPr>
          <a:lstStyle/>
          <a:p>
            <a:pPr algn="just">
              <a:buFont typeface="Arial" panose="020B0604020202020204" pitchFamily="34" charset="0"/>
              <a:buChar char="•"/>
            </a:pPr>
            <a:r>
              <a:rPr lang="en-US" sz="1800" b="1" i="0">
                <a:solidFill>
                  <a:srgbClr val="0D0D0D"/>
                </a:solidFill>
                <a:effectLst/>
                <a:highlight>
                  <a:srgbClr val="FFFFFF"/>
                </a:highlight>
                <a:latin typeface="Arial" panose="020B0604020202020204" pitchFamily="34" charset="0"/>
                <a:cs typeface="Arial" panose="020B0604020202020204" pitchFamily="34" charset="0"/>
              </a:rPr>
              <a:t>Scalability:</a:t>
            </a:r>
            <a:r>
              <a:rPr lang="en-US" sz="1800" b="0" i="0">
                <a:solidFill>
                  <a:srgbClr val="0D0D0D"/>
                </a:solidFill>
                <a:effectLst/>
                <a:highlight>
                  <a:srgbClr val="FFFFFF"/>
                </a:highlight>
                <a:latin typeface="Arial" panose="020B0604020202020204" pitchFamily="34" charset="0"/>
                <a:cs typeface="Arial" panose="020B0604020202020204" pitchFamily="34" charset="0"/>
              </a:rPr>
              <a:t> Hadoop's distributed computing model is ideal for processing large-scale social network data.</a:t>
            </a:r>
          </a:p>
          <a:p>
            <a:pPr marL="0" indent="0" algn="just">
              <a:buNone/>
            </a:pPr>
            <a:endParaRPr lang="en-US" sz="1800" b="0" i="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1" i="0">
                <a:solidFill>
                  <a:srgbClr val="0D0D0D"/>
                </a:solidFill>
                <a:effectLst/>
                <a:highlight>
                  <a:srgbClr val="FFFFFF"/>
                </a:highlight>
                <a:latin typeface="Arial" panose="020B0604020202020204" pitchFamily="34" charset="0"/>
                <a:cs typeface="Arial" panose="020B0604020202020204" pitchFamily="34" charset="0"/>
              </a:rPr>
              <a:t>Flexibility:</a:t>
            </a:r>
            <a:r>
              <a:rPr lang="en-US" sz="1800" b="0" i="0">
                <a:solidFill>
                  <a:srgbClr val="0D0D0D"/>
                </a:solidFill>
                <a:effectLst/>
                <a:highlight>
                  <a:srgbClr val="FFFFFF"/>
                </a:highlight>
                <a:latin typeface="Arial" panose="020B0604020202020204" pitchFamily="34" charset="0"/>
                <a:cs typeface="Arial" panose="020B0604020202020204" pitchFamily="34" charset="0"/>
              </a:rPr>
              <a:t> Supports complex data types and structures found in social networks.</a:t>
            </a:r>
          </a:p>
          <a:p>
            <a:pPr marL="0" indent="0" algn="just">
              <a:buNone/>
            </a:pPr>
            <a:endParaRPr lang="en-US" sz="1800" b="0" i="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1" i="0">
                <a:solidFill>
                  <a:srgbClr val="0D0D0D"/>
                </a:solidFill>
                <a:effectLst/>
                <a:highlight>
                  <a:srgbClr val="FFFFFF"/>
                </a:highlight>
                <a:latin typeface="Arial" panose="020B0604020202020204" pitchFamily="34" charset="0"/>
                <a:cs typeface="Arial" panose="020B0604020202020204" pitchFamily="34" charset="0"/>
              </a:rPr>
              <a:t>Cost-Effectiveness:</a:t>
            </a:r>
            <a:r>
              <a:rPr lang="en-US" sz="1800" b="0" i="0">
                <a:solidFill>
                  <a:srgbClr val="0D0D0D"/>
                </a:solidFill>
                <a:effectLst/>
                <a:highlight>
                  <a:srgbClr val="FFFFFF"/>
                </a:highlight>
                <a:latin typeface="Arial" panose="020B0604020202020204" pitchFamily="34" charset="0"/>
                <a:cs typeface="Arial" panose="020B0604020202020204" pitchFamily="34" charset="0"/>
              </a:rPr>
              <a:t> Utilizes commodity hardware, reducing the cost of large-scale data analysis.</a:t>
            </a:r>
          </a:p>
          <a:p>
            <a:pPr marL="0" indent="0" algn="just">
              <a:buNone/>
            </a:pPr>
            <a:endParaRPr lang="en-US" sz="1800" b="0" i="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1">
                <a:solidFill>
                  <a:srgbClr val="0D0D0D"/>
                </a:solidFill>
                <a:highlight>
                  <a:srgbClr val="FFFFFF"/>
                </a:highlight>
                <a:latin typeface="Arial" panose="020B0604020202020204" pitchFamily="34" charset="0"/>
                <a:cs typeface="Arial" panose="020B0604020202020204" pitchFamily="34" charset="0"/>
              </a:rPr>
              <a:t>Data Processing </a:t>
            </a:r>
            <a:r>
              <a:rPr lang="en-US" sz="1800">
                <a:solidFill>
                  <a:srgbClr val="0D0D0D"/>
                </a:solidFill>
                <a:highlight>
                  <a:srgbClr val="FFFFFF"/>
                </a:highlight>
                <a:latin typeface="Arial" panose="020B0604020202020204" pitchFamily="34" charset="0"/>
                <a:cs typeface="Arial" panose="020B0604020202020204" pitchFamily="34" charset="0"/>
              </a:rPr>
              <a:t>- </a:t>
            </a:r>
            <a:r>
              <a:rPr lang="en-US" sz="1800" i="0">
                <a:solidFill>
                  <a:srgbClr val="0D0D0D"/>
                </a:solidFill>
                <a:effectLst/>
                <a:highlight>
                  <a:srgbClr val="FFFFFF"/>
                </a:highlight>
                <a:latin typeface="Arial" panose="020B0604020202020204" pitchFamily="34" charset="0"/>
                <a:cs typeface="Arial" panose="020B0604020202020204" pitchFamily="34" charset="0"/>
              </a:rPr>
              <a:t>Processing Frameworks like </a:t>
            </a:r>
            <a:r>
              <a:rPr lang="en-US" sz="1800" b="0" i="0">
                <a:solidFill>
                  <a:srgbClr val="0D0D0D"/>
                </a:solidFill>
                <a:effectLst/>
                <a:highlight>
                  <a:srgbClr val="FFFFFF"/>
                </a:highlight>
                <a:latin typeface="Arial" panose="020B0604020202020204" pitchFamily="34" charset="0"/>
                <a:cs typeface="Arial" panose="020B0604020202020204" pitchFamily="34" charset="0"/>
              </a:rPr>
              <a:t>MapReduce and Apache Spark can be used for analyzing network patterns.</a:t>
            </a:r>
          </a:p>
          <a:p>
            <a:pPr algn="just">
              <a:buFont typeface="Arial" panose="020B0604020202020204" pitchFamily="34" charset="0"/>
              <a:buChar char="•"/>
            </a:pPr>
            <a:endParaRPr lang="en-US" sz="1800" b="0" i="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1" i="0">
                <a:solidFill>
                  <a:srgbClr val="0D0D0D"/>
                </a:solidFill>
                <a:effectLst/>
                <a:highlight>
                  <a:srgbClr val="FFFFFF"/>
                </a:highlight>
                <a:latin typeface="Arial" panose="020B0604020202020204" pitchFamily="34" charset="0"/>
                <a:cs typeface="Arial" panose="020B0604020202020204" pitchFamily="34" charset="0"/>
              </a:rPr>
              <a:t>Graph Processing:</a:t>
            </a:r>
            <a:r>
              <a:rPr lang="en-US" sz="1800" b="0" i="0">
                <a:solidFill>
                  <a:srgbClr val="0D0D0D"/>
                </a:solidFill>
                <a:effectLst/>
                <a:highlight>
                  <a:srgbClr val="FFFFFF"/>
                </a:highlight>
                <a:latin typeface="Arial" panose="020B0604020202020204" pitchFamily="34" charset="0"/>
                <a:cs typeface="Arial" panose="020B0604020202020204" pitchFamily="34" charset="0"/>
              </a:rPr>
              <a:t> Integration with graph processing tools like Apache </a:t>
            </a:r>
            <a:r>
              <a:rPr lang="en-US" sz="1800" b="0" i="0" err="1">
                <a:solidFill>
                  <a:srgbClr val="0D0D0D"/>
                </a:solidFill>
                <a:effectLst/>
                <a:highlight>
                  <a:srgbClr val="FFFFFF"/>
                </a:highlight>
                <a:latin typeface="Arial" panose="020B0604020202020204" pitchFamily="34" charset="0"/>
                <a:cs typeface="Arial" panose="020B0604020202020204" pitchFamily="34" charset="0"/>
              </a:rPr>
              <a:t>Giraph</a:t>
            </a:r>
            <a:r>
              <a:rPr lang="en-US" sz="1800" b="0" i="0">
                <a:solidFill>
                  <a:srgbClr val="0D0D0D"/>
                </a:solidFill>
                <a:effectLst/>
                <a:highlight>
                  <a:srgbClr val="FFFFFF"/>
                </a:highlight>
                <a:latin typeface="Arial" panose="020B0604020202020204" pitchFamily="34" charset="0"/>
                <a:cs typeface="Arial" panose="020B0604020202020204" pitchFamily="34" charset="0"/>
              </a:rPr>
              <a:t> for detailed network analysis.</a:t>
            </a:r>
          </a:p>
        </p:txBody>
      </p:sp>
    </p:spTree>
    <p:extLst>
      <p:ext uri="{BB962C8B-B14F-4D97-AF65-F5344CB8AC3E}">
        <p14:creationId xmlns:p14="http://schemas.microsoft.com/office/powerpoint/2010/main" val="388554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92" name="Group 2091">
            <a:extLst>
              <a:ext uri="{FF2B5EF4-FFF2-40B4-BE49-F238E27FC236}">
                <a16:creationId xmlns:a16="http://schemas.microsoft.com/office/drawing/2014/main" id="{CFB69A5C-6AE8-BBEF-861D-E4873AA87643}"/>
              </a:ext>
            </a:extLst>
          </p:cNvPr>
          <p:cNvGrpSpPr/>
          <p:nvPr/>
        </p:nvGrpSpPr>
        <p:grpSpPr>
          <a:xfrm>
            <a:off x="386558" y="1509226"/>
            <a:ext cx="11494811" cy="5228461"/>
            <a:chOff x="458274" y="1500409"/>
            <a:chExt cx="11494811" cy="5228461"/>
          </a:xfrm>
        </p:grpSpPr>
        <p:pic>
          <p:nvPicPr>
            <p:cNvPr id="2050" name="Picture 2" descr="My top 5 tools to manage/develop with Apache Kafka | by Rafael Zimmermann |  Medium">
              <a:extLst>
                <a:ext uri="{FF2B5EF4-FFF2-40B4-BE49-F238E27FC236}">
                  <a16:creationId xmlns:a16="http://schemas.microsoft.com/office/drawing/2014/main" id="{A2DC00E6-FB19-B872-6F79-CCD5FB7A1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409" y="4416994"/>
              <a:ext cx="1328233" cy="73692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615A81D4-6D16-6524-4986-0AEEE3FCC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5215" y="2024039"/>
              <a:ext cx="2023184" cy="1050499"/>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park MLlib — Basic Intro. Apache Spark MLlib (Machine Learning… | by Sai  Prabhanj Turaga | Medium">
              <a:extLst>
                <a:ext uri="{FF2B5EF4-FFF2-40B4-BE49-F238E27FC236}">
                  <a16:creationId xmlns:a16="http://schemas.microsoft.com/office/drawing/2014/main" id="{8D6FECEF-1846-D6B0-F2AC-842F4C552F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877" t="32530" r="10374" b="23909"/>
            <a:stretch/>
          </p:blipFill>
          <p:spPr bwMode="auto">
            <a:xfrm>
              <a:off x="8485690" y="4962166"/>
              <a:ext cx="2271416" cy="909328"/>
            </a:xfrm>
            <a:prstGeom prst="rect">
              <a:avLst/>
            </a:prstGeom>
            <a:solidFill>
              <a:schemeClr val="bg1"/>
            </a:solidFill>
          </p:spPr>
        </p:pic>
        <p:sp>
          <p:nvSpPr>
            <p:cNvPr id="4" name="TextBox 3">
              <a:extLst>
                <a:ext uri="{FF2B5EF4-FFF2-40B4-BE49-F238E27FC236}">
                  <a16:creationId xmlns:a16="http://schemas.microsoft.com/office/drawing/2014/main" id="{484F5319-B59C-0E3C-A751-7E1424749083}"/>
                </a:ext>
              </a:extLst>
            </p:cNvPr>
            <p:cNvSpPr txBox="1"/>
            <p:nvPr/>
          </p:nvSpPr>
          <p:spPr>
            <a:xfrm>
              <a:off x="458274" y="1701450"/>
              <a:ext cx="1782411"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a:t>Data Ingestion</a:t>
              </a:r>
            </a:p>
          </p:txBody>
        </p:sp>
        <p:sp>
          <p:nvSpPr>
            <p:cNvPr id="7" name="TextBox 6">
              <a:extLst>
                <a:ext uri="{FF2B5EF4-FFF2-40B4-BE49-F238E27FC236}">
                  <a16:creationId xmlns:a16="http://schemas.microsoft.com/office/drawing/2014/main" id="{428718AC-1475-2776-1AD7-49803C3D90E0}"/>
                </a:ext>
              </a:extLst>
            </p:cNvPr>
            <p:cNvSpPr txBox="1"/>
            <p:nvPr/>
          </p:nvSpPr>
          <p:spPr>
            <a:xfrm>
              <a:off x="3362927" y="4218172"/>
              <a:ext cx="2759602"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a:t>Cloud Data Storage</a:t>
              </a:r>
            </a:p>
          </p:txBody>
        </p:sp>
        <p:grpSp>
          <p:nvGrpSpPr>
            <p:cNvPr id="13" name="Group 12">
              <a:extLst>
                <a:ext uri="{FF2B5EF4-FFF2-40B4-BE49-F238E27FC236}">
                  <a16:creationId xmlns:a16="http://schemas.microsoft.com/office/drawing/2014/main" id="{CC5FB44D-B0C7-6E8A-F911-709F8865039D}"/>
                </a:ext>
              </a:extLst>
            </p:cNvPr>
            <p:cNvGrpSpPr/>
            <p:nvPr/>
          </p:nvGrpSpPr>
          <p:grpSpPr>
            <a:xfrm>
              <a:off x="3570067" y="4812509"/>
              <a:ext cx="2201529" cy="1916361"/>
              <a:chOff x="3325596" y="4326729"/>
              <a:chExt cx="2201529" cy="1916361"/>
            </a:xfrm>
          </p:grpSpPr>
          <p:pic>
            <p:nvPicPr>
              <p:cNvPr id="2058" name="Picture 10" descr="Apache hive logo - Social media &amp; Logos Icons">
                <a:extLst>
                  <a:ext uri="{FF2B5EF4-FFF2-40B4-BE49-F238E27FC236}">
                    <a16:creationId xmlns:a16="http://schemas.microsoft.com/office/drawing/2014/main" id="{C8D10655-F1D8-E4F9-BA2D-190121652F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5559" y="5701250"/>
                <a:ext cx="1083680" cy="54184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Apache HBase – Apache HBase™ Home">
                <a:extLst>
                  <a:ext uri="{FF2B5EF4-FFF2-40B4-BE49-F238E27FC236}">
                    <a16:creationId xmlns:a16="http://schemas.microsoft.com/office/drawing/2014/main" id="{B9CF0133-B7FD-E863-F4C2-A4DC04CF8B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5596" y="5362948"/>
                <a:ext cx="1555573" cy="395011"/>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Google Cloud&quot; Icon - Download for free – Iconduck">
                <a:extLst>
                  <a:ext uri="{FF2B5EF4-FFF2-40B4-BE49-F238E27FC236}">
                    <a16:creationId xmlns:a16="http://schemas.microsoft.com/office/drawing/2014/main" id="{5FBE79AA-8C36-D2AD-FD57-674E619B12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1840" y="4326729"/>
                <a:ext cx="1177608" cy="9467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2B0B6ABF-3D57-DADA-8D73-AFB965F500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5562" y="4613688"/>
                <a:ext cx="791563" cy="94987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C6E46847-A6FE-EABE-E8CB-0837C71105B1}"/>
                </a:ext>
              </a:extLst>
            </p:cNvPr>
            <p:cNvSpPr txBox="1"/>
            <p:nvPr/>
          </p:nvSpPr>
          <p:spPr>
            <a:xfrm>
              <a:off x="3507819" y="1502975"/>
              <a:ext cx="2338845"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a:t>Data Processing</a:t>
              </a:r>
            </a:p>
          </p:txBody>
        </p:sp>
        <p:sp>
          <p:nvSpPr>
            <p:cNvPr id="10" name="TextBox 9">
              <a:extLst>
                <a:ext uri="{FF2B5EF4-FFF2-40B4-BE49-F238E27FC236}">
                  <a16:creationId xmlns:a16="http://schemas.microsoft.com/office/drawing/2014/main" id="{757126C5-D082-E19B-B739-323CA79662C5}"/>
                </a:ext>
              </a:extLst>
            </p:cNvPr>
            <p:cNvSpPr txBox="1"/>
            <p:nvPr/>
          </p:nvSpPr>
          <p:spPr>
            <a:xfrm>
              <a:off x="8837414" y="4376436"/>
              <a:ext cx="1787669"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a:t>ML and SNA</a:t>
              </a:r>
            </a:p>
          </p:txBody>
        </p:sp>
        <p:pic>
          <p:nvPicPr>
            <p:cNvPr id="2080" name="Picture 32" descr="Web Logo Vector Art, Icons, and Graphics for Free Download">
              <a:extLst>
                <a:ext uri="{FF2B5EF4-FFF2-40B4-BE49-F238E27FC236}">
                  <a16:creationId xmlns:a16="http://schemas.microsoft.com/office/drawing/2014/main" id="{2F5F7762-47C2-4F21-AAC8-FE7D84BEFF2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3500" t="16015" r="15250" b="15407"/>
            <a:stretch/>
          </p:blipFill>
          <p:spPr bwMode="auto">
            <a:xfrm>
              <a:off x="918721" y="2196487"/>
              <a:ext cx="735429" cy="70784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A783315-9149-3E57-D4DA-A4AAC5D93F0C}"/>
                </a:ext>
              </a:extLst>
            </p:cNvPr>
            <p:cNvSpPr txBox="1"/>
            <p:nvPr/>
          </p:nvSpPr>
          <p:spPr>
            <a:xfrm>
              <a:off x="764272" y="2890903"/>
              <a:ext cx="1044325" cy="646331"/>
            </a:xfrm>
            <a:prstGeom prst="rect">
              <a:avLst/>
            </a:prstGeom>
            <a:noFill/>
          </p:spPr>
          <p:txBody>
            <a:bodyPr wrap="none" rtlCol="0">
              <a:spAutoFit/>
            </a:bodyPr>
            <a:lstStyle/>
            <a:p>
              <a:r>
                <a:rPr lang="en-US"/>
                <a:t>External </a:t>
              </a:r>
            </a:p>
            <a:p>
              <a:r>
                <a:rPr lang="en-US"/>
                <a:t>Sources</a:t>
              </a:r>
            </a:p>
          </p:txBody>
        </p:sp>
        <p:pic>
          <p:nvPicPr>
            <p:cNvPr id="2082" name="Picture 34" descr="elasticsearch&quot; Icon - Download for free – Iconduck">
              <a:extLst>
                <a:ext uri="{FF2B5EF4-FFF2-40B4-BE49-F238E27FC236}">
                  <a16:creationId xmlns:a16="http://schemas.microsoft.com/office/drawing/2014/main" id="{3C425358-E0B6-6408-B5FC-FA8A871A06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93770" y="2351959"/>
              <a:ext cx="764539" cy="764539"/>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kibana&quot; Icon - Download for free – Iconduck">
              <a:extLst>
                <a:ext uri="{FF2B5EF4-FFF2-40B4-BE49-F238E27FC236}">
                  <a16:creationId xmlns:a16="http://schemas.microsoft.com/office/drawing/2014/main" id="{2D032CB6-1DD4-B74E-7C8D-08D70EE8792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431" y="2351959"/>
              <a:ext cx="696174" cy="69617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2065B1CD-E601-143D-CEC6-F5AE0DCEA66F}"/>
                </a:ext>
              </a:extLst>
            </p:cNvPr>
            <p:cNvCxnSpPr>
              <a:cxnSpLocks/>
              <a:endCxn id="2050" idx="0"/>
            </p:cNvCxnSpPr>
            <p:nvPr/>
          </p:nvCxnSpPr>
          <p:spPr>
            <a:xfrm>
              <a:off x="1244457" y="3548799"/>
              <a:ext cx="6069" cy="8681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010343DB-E7C0-5D73-BFA9-ADC77998AC22}"/>
                </a:ext>
              </a:extLst>
            </p:cNvPr>
            <p:cNvCxnSpPr/>
            <p:nvPr/>
          </p:nvCxnSpPr>
          <p:spPr>
            <a:xfrm>
              <a:off x="4402473" y="3147026"/>
              <a:ext cx="0" cy="9150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C8C84CAA-9907-313C-EAB1-9003D869D293}"/>
                </a:ext>
              </a:extLst>
            </p:cNvPr>
            <p:cNvCxnSpPr/>
            <p:nvPr/>
          </p:nvCxnSpPr>
          <p:spPr>
            <a:xfrm flipV="1">
              <a:off x="4883919" y="3101392"/>
              <a:ext cx="0" cy="9607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E4311035-0007-8248-EDCA-7595C7C7F7D3}"/>
                </a:ext>
              </a:extLst>
            </p:cNvPr>
            <p:cNvCxnSpPr>
              <a:cxnSpLocks/>
            </p:cNvCxnSpPr>
            <p:nvPr/>
          </p:nvCxnSpPr>
          <p:spPr>
            <a:xfrm>
              <a:off x="6017020" y="5527690"/>
              <a:ext cx="22719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5D0C9E18-47B0-487B-FBD0-8BEA48AB311F}"/>
                </a:ext>
              </a:extLst>
            </p:cNvPr>
            <p:cNvCxnSpPr>
              <a:cxnSpLocks/>
            </p:cNvCxnSpPr>
            <p:nvPr/>
          </p:nvCxnSpPr>
          <p:spPr>
            <a:xfrm>
              <a:off x="9061259" y="2638336"/>
              <a:ext cx="134302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Connector: Elbow 36">
              <a:extLst>
                <a:ext uri="{FF2B5EF4-FFF2-40B4-BE49-F238E27FC236}">
                  <a16:creationId xmlns:a16="http://schemas.microsoft.com/office/drawing/2014/main" id="{3F15A99B-C4EB-1438-5ED9-7EF5A149C517}"/>
                </a:ext>
              </a:extLst>
            </p:cNvPr>
            <p:cNvCxnSpPr>
              <a:cxnSpLocks/>
              <a:stCxn id="2050" idx="3"/>
              <a:endCxn id="2060" idx="1"/>
            </p:cNvCxnSpPr>
            <p:nvPr/>
          </p:nvCxnSpPr>
          <p:spPr>
            <a:xfrm flipV="1">
              <a:off x="1914642" y="2549289"/>
              <a:ext cx="1840573" cy="2236169"/>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0" name="Straight Connector 59">
              <a:extLst>
                <a:ext uri="{FF2B5EF4-FFF2-40B4-BE49-F238E27FC236}">
                  <a16:creationId xmlns:a16="http://schemas.microsoft.com/office/drawing/2014/main" id="{57B65A08-FC25-24A4-C37E-E04C2D642C76}"/>
                </a:ext>
              </a:extLst>
            </p:cNvPr>
            <p:cNvCxnSpPr>
              <a:cxnSpLocks/>
            </p:cNvCxnSpPr>
            <p:nvPr/>
          </p:nvCxnSpPr>
          <p:spPr>
            <a:xfrm>
              <a:off x="6004929" y="2989642"/>
              <a:ext cx="2349304" cy="1898716"/>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71" name="TextBox 2070">
              <a:extLst>
                <a:ext uri="{FF2B5EF4-FFF2-40B4-BE49-F238E27FC236}">
                  <a16:creationId xmlns:a16="http://schemas.microsoft.com/office/drawing/2014/main" id="{7145599E-4C32-4A83-80B5-1888C2639481}"/>
                </a:ext>
              </a:extLst>
            </p:cNvPr>
            <p:cNvSpPr txBox="1"/>
            <p:nvPr/>
          </p:nvSpPr>
          <p:spPr>
            <a:xfrm>
              <a:off x="697700" y="5129835"/>
              <a:ext cx="1037463" cy="369332"/>
            </a:xfrm>
            <a:prstGeom prst="rect">
              <a:avLst/>
            </a:prstGeom>
            <a:noFill/>
          </p:spPr>
          <p:txBody>
            <a:bodyPr wrap="none" rtlCol="0">
              <a:spAutoFit/>
            </a:bodyPr>
            <a:lstStyle/>
            <a:p>
              <a:r>
                <a:rPr lang="en-US"/>
                <a:t>msg hub</a:t>
              </a:r>
            </a:p>
          </p:txBody>
        </p:sp>
        <p:sp>
          <p:nvSpPr>
            <p:cNvPr id="2073" name="TextBox 2072">
              <a:extLst>
                <a:ext uri="{FF2B5EF4-FFF2-40B4-BE49-F238E27FC236}">
                  <a16:creationId xmlns:a16="http://schemas.microsoft.com/office/drawing/2014/main" id="{C2CF333B-4411-0A31-6869-33FE2C006DF5}"/>
                </a:ext>
              </a:extLst>
            </p:cNvPr>
            <p:cNvSpPr txBox="1"/>
            <p:nvPr/>
          </p:nvSpPr>
          <p:spPr>
            <a:xfrm>
              <a:off x="8689969" y="1500409"/>
              <a:ext cx="1882888"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a:t>Visualization</a:t>
              </a:r>
            </a:p>
          </p:txBody>
        </p:sp>
        <p:pic>
          <p:nvPicPr>
            <p:cNvPr id="2086" name="Picture 38" descr="Power BI Logo and symbol, meaning, history, PNG, brand">
              <a:extLst>
                <a:ext uri="{FF2B5EF4-FFF2-40B4-BE49-F238E27FC236}">
                  <a16:creationId xmlns:a16="http://schemas.microsoft.com/office/drawing/2014/main" id="{DAAC1A8E-C9FC-8DE7-2F9E-2650A812114D}"/>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5669" t="-4892"/>
            <a:stretch/>
          </p:blipFill>
          <p:spPr bwMode="auto">
            <a:xfrm>
              <a:off x="10757106" y="3172198"/>
              <a:ext cx="1195979" cy="898623"/>
            </a:xfrm>
            <a:prstGeom prst="rect">
              <a:avLst/>
            </a:prstGeom>
            <a:noFill/>
            <a:extLst>
              <a:ext uri="{909E8E84-426E-40DD-AFC4-6F175D3DCCD1}">
                <a14:hiddenFill xmlns:a14="http://schemas.microsoft.com/office/drawing/2010/main">
                  <a:solidFill>
                    <a:srgbClr val="FFFFFF"/>
                  </a:solidFill>
                </a14:hiddenFill>
              </a:ext>
            </a:extLst>
          </p:spPr>
        </p:pic>
        <p:cxnSp>
          <p:nvCxnSpPr>
            <p:cNvPr id="2081" name="Straight Arrow Connector 2080">
              <a:extLst>
                <a:ext uri="{FF2B5EF4-FFF2-40B4-BE49-F238E27FC236}">
                  <a16:creationId xmlns:a16="http://schemas.microsoft.com/office/drawing/2014/main" id="{AB425F0B-1FAD-7DF4-1553-1B9A6FA91B29}"/>
                </a:ext>
              </a:extLst>
            </p:cNvPr>
            <p:cNvCxnSpPr>
              <a:cxnSpLocks/>
            </p:cNvCxnSpPr>
            <p:nvPr/>
          </p:nvCxnSpPr>
          <p:spPr>
            <a:xfrm>
              <a:off x="6017020" y="2638336"/>
              <a:ext cx="161470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2090" name="Title 1">
            <a:extLst>
              <a:ext uri="{FF2B5EF4-FFF2-40B4-BE49-F238E27FC236}">
                <a16:creationId xmlns:a16="http://schemas.microsoft.com/office/drawing/2014/main" id="{4B48DEAB-8C7A-185D-D53F-655F5CF3A066}"/>
              </a:ext>
            </a:extLst>
          </p:cNvPr>
          <p:cNvSpPr>
            <a:spLocks noGrp="1"/>
          </p:cNvSpPr>
          <p:nvPr>
            <p:ph type="title"/>
          </p:nvPr>
        </p:nvSpPr>
        <p:spPr>
          <a:xfrm>
            <a:off x="838200" y="365125"/>
            <a:ext cx="10515600" cy="1325563"/>
          </a:xfrm>
        </p:spPr>
        <p:txBody>
          <a:bodyPr/>
          <a:lstStyle/>
          <a:p>
            <a:r>
              <a:rPr lang="en-US"/>
              <a:t>Design Ideas</a:t>
            </a:r>
          </a:p>
        </p:txBody>
      </p:sp>
      <p:pic>
        <p:nvPicPr>
          <p:cNvPr id="2093" name="Picture 14">
            <a:extLst>
              <a:ext uri="{FF2B5EF4-FFF2-40B4-BE49-F238E27FC236}">
                <a16:creationId xmlns:a16="http://schemas.microsoft.com/office/drawing/2014/main" id="{B13B58EA-2530-2B1A-47CC-DDCB31230A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85390" y="5240470"/>
            <a:ext cx="582664" cy="63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947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F0EE-F6BF-09D8-9C95-FCF2AB403AC0}"/>
              </a:ext>
            </a:extLst>
          </p:cNvPr>
          <p:cNvSpPr>
            <a:spLocks noGrp="1"/>
          </p:cNvSpPr>
          <p:nvPr>
            <p:ph type="title"/>
          </p:nvPr>
        </p:nvSpPr>
        <p:spPr/>
        <p:txBody>
          <a:bodyPr/>
          <a:lstStyle/>
          <a:p>
            <a:r>
              <a:rPr lang="en-US"/>
              <a:t>Data availability</a:t>
            </a:r>
          </a:p>
        </p:txBody>
      </p:sp>
      <p:sp>
        <p:nvSpPr>
          <p:cNvPr id="3" name="Content Placeholder 2">
            <a:extLst>
              <a:ext uri="{FF2B5EF4-FFF2-40B4-BE49-F238E27FC236}">
                <a16:creationId xmlns:a16="http://schemas.microsoft.com/office/drawing/2014/main" id="{F7503767-4C17-EA0C-5712-52D251FD0EBB}"/>
              </a:ext>
            </a:extLst>
          </p:cNvPr>
          <p:cNvSpPr>
            <a:spLocks noGrp="1"/>
          </p:cNvSpPr>
          <p:nvPr>
            <p:ph idx="1"/>
          </p:nvPr>
        </p:nvSpPr>
        <p:spPr/>
        <p:txBody>
          <a:bodyPr/>
          <a:lstStyle/>
          <a:p>
            <a:pPr marL="0" indent="0">
              <a:buNone/>
            </a:pPr>
            <a:r>
              <a:rPr lang="en-US"/>
              <a:t>Kaggle datasets - </a:t>
            </a:r>
            <a:endParaRPr lang="en-US">
              <a:hlinkClick r:id="rId2"/>
            </a:endParaRPr>
          </a:p>
          <a:p>
            <a:r>
              <a:rPr lang="en-US">
                <a:hlinkClick r:id="rId2"/>
              </a:rPr>
              <a:t>credit-card-fraud-mega-dataset</a:t>
            </a:r>
            <a:endParaRPr lang="en-US"/>
          </a:p>
          <a:p>
            <a:r>
              <a:rPr lang="en-US">
                <a:hlinkClick r:id="rId3"/>
              </a:rPr>
              <a:t>fraud-transactions-dataset</a:t>
            </a:r>
            <a:endParaRPr lang="en-US"/>
          </a:p>
          <a:p>
            <a:r>
              <a:rPr lang="en-US">
                <a:hlinkClick r:id="rId4"/>
              </a:rPr>
              <a:t>fraud-detection</a:t>
            </a:r>
            <a:endParaRPr lang="en-US"/>
          </a:p>
          <a:p>
            <a:endParaRPr lang="en-US"/>
          </a:p>
        </p:txBody>
      </p:sp>
    </p:spTree>
    <p:extLst>
      <p:ext uri="{BB962C8B-B14F-4D97-AF65-F5344CB8AC3E}">
        <p14:creationId xmlns:p14="http://schemas.microsoft.com/office/powerpoint/2010/main" val="4260773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9972-78AC-329F-D30E-7D123A707955}"/>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DD7486E6-43A0-91F6-703D-6B24FA0A4957}"/>
              </a:ext>
            </a:extLst>
          </p:cNvPr>
          <p:cNvSpPr>
            <a:spLocks noGrp="1"/>
          </p:cNvSpPr>
          <p:nvPr>
            <p:ph idx="1"/>
          </p:nvPr>
        </p:nvSpPr>
        <p:spPr>
          <a:xfrm>
            <a:off x="623048" y="1413249"/>
            <a:ext cx="10515600" cy="2746375"/>
          </a:xfrm>
        </p:spPr>
        <p:txBody>
          <a:bodyPr vert="horz" lIns="91440" tIns="45720" rIns="91440" bIns="45720" rtlCol="0" anchor="t">
            <a:normAutofit fontScale="92500" lnSpcReduction="10000"/>
          </a:bodyPr>
          <a:lstStyle/>
          <a:p>
            <a:r>
              <a:rPr lang="en-US" sz="1800">
                <a:hlinkClick r:id="rId2"/>
              </a:rPr>
              <a:t>https://www.projectpro.io/project-use-case/data-engineering-on-yelp-datasets-using-hadoop-tools</a:t>
            </a:r>
            <a:endParaRPr lang="en-US" sz="1800"/>
          </a:p>
          <a:p>
            <a:r>
              <a:rPr lang="en-US" sz="1800">
                <a:hlinkClick r:id="rId3"/>
              </a:rPr>
              <a:t>https://code.likeagirl.io/apache-spark-streaming-and-kafka-use-case-2a8802472778</a:t>
            </a:r>
            <a:r>
              <a:rPr lang="en-US" sz="1800"/>
              <a:t> </a:t>
            </a:r>
          </a:p>
          <a:p>
            <a:r>
              <a:rPr lang="en-US" sz="1800">
                <a:hlinkClick r:id="rId4"/>
              </a:rPr>
              <a:t>https://www.diva-portal.org/smash/get/diva2:1165925/FULLTEXT01.pdf</a:t>
            </a:r>
            <a:r>
              <a:rPr lang="en-US" sz="1800"/>
              <a:t> </a:t>
            </a:r>
          </a:p>
          <a:p>
            <a:r>
              <a:rPr lang="en-US" sz="1800">
                <a:hlinkClick r:id="rId5"/>
              </a:rPr>
              <a:t>https://www.datavisor.com/wiki/network-analysis/#:~:text=Network%20analysis%20is%20crucial%20in,anomalous%20behavior%20or%20fraud%20patterns</a:t>
            </a:r>
            <a:r>
              <a:rPr lang="en-US" sz="1800"/>
              <a:t>. </a:t>
            </a:r>
          </a:p>
          <a:p>
            <a:r>
              <a:rPr lang="en-US" sz="1800">
                <a:hlinkClick r:id="rId6"/>
              </a:rPr>
              <a:t>https://medium.com/@mt3915/building-a-realtime-fraud-detection-system-f97d68d635b1</a:t>
            </a:r>
            <a:r>
              <a:rPr lang="en-US" sz="1800"/>
              <a:t> </a:t>
            </a:r>
          </a:p>
          <a:p>
            <a:r>
              <a:rPr lang="en-US" sz="1800">
                <a:hlinkClick r:id="rId7"/>
              </a:rPr>
              <a:t>https://spd.tech/machine-learning/credit-card-fraud-detection-case-study/</a:t>
            </a:r>
            <a:endParaRPr lang="en-US" sz="1800"/>
          </a:p>
          <a:p>
            <a:r>
              <a:rPr lang="en-US" sz="1800">
                <a:hlinkClick r:id="rId8"/>
              </a:rPr>
              <a:t>https://pubmed.ncbi.nlm.nih.gov/33547691/</a:t>
            </a:r>
            <a:endParaRPr lang="en-US" sz="1800"/>
          </a:p>
          <a:p>
            <a:endParaRPr lang="en-US" sz="1800"/>
          </a:p>
        </p:txBody>
      </p:sp>
      <p:sp>
        <p:nvSpPr>
          <p:cNvPr id="4" name="Title 1">
            <a:extLst>
              <a:ext uri="{FF2B5EF4-FFF2-40B4-BE49-F238E27FC236}">
                <a16:creationId xmlns:a16="http://schemas.microsoft.com/office/drawing/2014/main" id="{9202AFB6-ACC7-C7B9-733B-843FA09FF4D0}"/>
              </a:ext>
            </a:extLst>
          </p:cNvPr>
          <p:cNvSpPr txBox="1">
            <a:spLocks/>
          </p:cNvSpPr>
          <p:nvPr/>
        </p:nvSpPr>
        <p:spPr>
          <a:xfrm>
            <a:off x="838200" y="38844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Illustrations</a:t>
            </a:r>
          </a:p>
        </p:txBody>
      </p:sp>
      <p:sp>
        <p:nvSpPr>
          <p:cNvPr id="5" name="Content Placeholder 2">
            <a:extLst>
              <a:ext uri="{FF2B5EF4-FFF2-40B4-BE49-F238E27FC236}">
                <a16:creationId xmlns:a16="http://schemas.microsoft.com/office/drawing/2014/main" id="{208D982B-AC4F-D61D-0131-1DD3E368A781}"/>
              </a:ext>
            </a:extLst>
          </p:cNvPr>
          <p:cNvSpPr txBox="1">
            <a:spLocks/>
          </p:cNvSpPr>
          <p:nvPr/>
        </p:nvSpPr>
        <p:spPr>
          <a:xfrm>
            <a:off x="623048" y="4866811"/>
            <a:ext cx="10515600" cy="16260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hlinkClick r:id="rId9"/>
              </a:rPr>
              <a:t>https://www.presentationgo.com/presentation/4-stage-cycle-arc-powerpoint-google-slides/</a:t>
            </a:r>
            <a:r>
              <a:rPr lang="en-US" sz="1800"/>
              <a:t> </a:t>
            </a:r>
          </a:p>
          <a:p>
            <a:r>
              <a:rPr lang="en-US" sz="1800">
                <a:hlinkClick r:id="rId10"/>
              </a:rPr>
              <a:t>https://www.presentationgo.com/presentation/emoji-face-stacked-coins-powerpoint-google-slides/</a:t>
            </a:r>
            <a:endParaRPr lang="en-US" sz="1800"/>
          </a:p>
          <a:p>
            <a:r>
              <a:rPr lang="en-US" sz="1800">
                <a:hlinkClick r:id="rId11"/>
              </a:rPr>
              <a:t>https://www.presentationgo.com/presentation/fan-shaped-quartet-powerpoint-google-slides/</a:t>
            </a:r>
            <a:endParaRPr lang="en-US" sz="1800"/>
          </a:p>
          <a:p>
            <a:r>
              <a:rPr lang="en-US" sz="1800">
                <a:hlinkClick r:id="rId12"/>
              </a:rPr>
              <a:t>https://www.presentationgo.com/presentation/6level-vertical-origami-process-powerpoint-google-slides/</a:t>
            </a:r>
            <a:endParaRPr lang="en-US" sz="1800"/>
          </a:p>
          <a:p>
            <a:r>
              <a:rPr lang="en-US" sz="1800"/>
              <a:t>https://static.vecteezy.com/system/resources/previews/021/689/207/original/social-network-analysis-map-flat-illustration-suitable-for-social-media-promotional-materials-social-network-landing-pages-with-people-characters-chat-mobile-apps-and-online-ordering-service-web-vector.jpg </a:t>
            </a:r>
          </a:p>
          <a:p>
            <a:endParaRPr lang="en-US" sz="1800"/>
          </a:p>
          <a:p>
            <a:endParaRPr lang="en-US" sz="1800"/>
          </a:p>
          <a:p>
            <a:endParaRPr lang="en-US" sz="1800"/>
          </a:p>
          <a:p>
            <a:endParaRPr lang="en-US" sz="1800"/>
          </a:p>
        </p:txBody>
      </p:sp>
    </p:spTree>
    <p:extLst>
      <p:ext uri="{BB962C8B-B14F-4D97-AF65-F5344CB8AC3E}">
        <p14:creationId xmlns:p14="http://schemas.microsoft.com/office/powerpoint/2010/main" val="315272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2C140-1065-74C5-18B7-A1107DB41701}"/>
              </a:ext>
            </a:extLst>
          </p:cNvPr>
          <p:cNvSpPr>
            <a:spLocks noGrp="1"/>
          </p:cNvSpPr>
          <p:nvPr>
            <p:ph type="title"/>
          </p:nvPr>
        </p:nvSpPr>
        <p:spPr>
          <a:xfrm>
            <a:off x="838200" y="2730360"/>
            <a:ext cx="10515600" cy="1325563"/>
          </a:xfrm>
        </p:spPr>
        <p:txBody>
          <a:bodyPr/>
          <a:lstStyle/>
          <a:p>
            <a:pPr algn="ctr"/>
            <a:r>
              <a:rPr lang="en-US"/>
              <a:t>Thank you</a:t>
            </a:r>
          </a:p>
        </p:txBody>
      </p:sp>
    </p:spTree>
    <p:extLst>
      <p:ext uri="{BB962C8B-B14F-4D97-AF65-F5344CB8AC3E}">
        <p14:creationId xmlns:p14="http://schemas.microsoft.com/office/powerpoint/2010/main" val="10825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raud Stock Vector Illustration and Royalty Free Fraud Clipart">
            <a:extLst>
              <a:ext uri="{FF2B5EF4-FFF2-40B4-BE49-F238E27FC236}">
                <a16:creationId xmlns:a16="http://schemas.microsoft.com/office/drawing/2014/main" id="{CDC65701-52F6-11E8-C8E7-34B5FE2974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048"/>
          <a:stretch/>
        </p:blipFill>
        <p:spPr bwMode="auto">
          <a:xfrm>
            <a:off x="8094895" y="1665604"/>
            <a:ext cx="4097105" cy="51923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AB52100-D106-DBB6-15C9-E0D8B3F9393E}"/>
              </a:ext>
            </a:extLst>
          </p:cNvPr>
          <p:cNvSpPr>
            <a:spLocks noGrp="1"/>
          </p:cNvSpPr>
          <p:nvPr>
            <p:ph type="title"/>
          </p:nvPr>
        </p:nvSpPr>
        <p:spPr>
          <a:xfrm>
            <a:off x="540154" y="365124"/>
            <a:ext cx="11053969" cy="1458084"/>
          </a:xfrm>
        </p:spPr>
        <p:txBody>
          <a:bodyPr/>
          <a:lstStyle/>
          <a:p>
            <a:r>
              <a:rPr lang="en-US"/>
              <a:t>What is fraud detection?</a:t>
            </a:r>
            <a:endParaRPr lang="en-US" sz="1200">
              <a:solidFill>
                <a:srgbClr val="0D0D0D"/>
              </a:solidFill>
            </a:endParaRPr>
          </a:p>
        </p:txBody>
      </p:sp>
      <p:sp>
        <p:nvSpPr>
          <p:cNvPr id="3" name="Content Placeholder 2">
            <a:extLst>
              <a:ext uri="{FF2B5EF4-FFF2-40B4-BE49-F238E27FC236}">
                <a16:creationId xmlns:a16="http://schemas.microsoft.com/office/drawing/2014/main" id="{9B186A5C-464A-F440-2162-8CDA5DC29983}"/>
              </a:ext>
            </a:extLst>
          </p:cNvPr>
          <p:cNvSpPr>
            <a:spLocks noGrp="1"/>
          </p:cNvSpPr>
          <p:nvPr>
            <p:ph idx="1"/>
          </p:nvPr>
        </p:nvSpPr>
        <p:spPr>
          <a:xfrm>
            <a:off x="597878" y="1823208"/>
            <a:ext cx="8106508" cy="4830699"/>
          </a:xfrm>
        </p:spPr>
        <p:txBody>
          <a:bodyPr vert="horz" lIns="91440" tIns="45720" rIns="91440" bIns="45720" rtlCol="0" anchor="t">
            <a:normAutofit/>
          </a:bodyPr>
          <a:lstStyle/>
          <a:p>
            <a:pPr marL="0" indent="0" algn="just">
              <a:buNone/>
            </a:pPr>
            <a:r>
              <a:rPr lang="en-US" sz="2000">
                <a:latin typeface="Arial" panose="020B0604020202020204" pitchFamily="34" charset="0"/>
                <a:ea typeface="+mn-lt"/>
                <a:cs typeface="Arial" panose="020B0604020202020204" pitchFamily="34" charset="0"/>
              </a:rPr>
              <a:t>The process of spotting and stopping fraudulent activity in a system, business, or financial transaction is known as fraud detection. </a:t>
            </a:r>
          </a:p>
          <a:p>
            <a:pPr marL="0" indent="0" algn="just">
              <a:buNone/>
            </a:pPr>
            <a:endParaRPr lang="en-US" sz="2000">
              <a:latin typeface="Arial" panose="020B0604020202020204" pitchFamily="34" charset="0"/>
              <a:ea typeface="+mn-lt"/>
              <a:cs typeface="Arial" panose="020B0604020202020204" pitchFamily="34" charset="0"/>
            </a:endParaRPr>
          </a:p>
          <a:p>
            <a:pPr marL="0" indent="0" algn="just">
              <a:buNone/>
            </a:pPr>
            <a:r>
              <a:rPr lang="en-US" sz="2000">
                <a:latin typeface="Arial" panose="020B0604020202020204" pitchFamily="34" charset="0"/>
                <a:ea typeface="+mn-lt"/>
                <a:cs typeface="Arial" panose="020B0604020202020204" pitchFamily="34" charset="0"/>
              </a:rPr>
              <a:t>It entails utilizing a range of methods, tools, and approaches to look for trends, abnormalities, or questionable conduct that might point to fraud. </a:t>
            </a:r>
            <a:endParaRPr lang="en-US" sz="2000">
              <a:latin typeface="Arial" panose="020B0604020202020204" pitchFamily="34" charset="0"/>
              <a:cs typeface="Arial" panose="020B0604020202020204" pitchFamily="34" charset="0"/>
            </a:endParaRPr>
          </a:p>
          <a:p>
            <a:pPr marL="0" indent="0" algn="just">
              <a:buNone/>
            </a:pPr>
            <a:endParaRPr lang="en-US" sz="2000">
              <a:latin typeface="Arial" panose="020B0604020202020204" pitchFamily="34" charset="0"/>
              <a:ea typeface="+mn-lt"/>
              <a:cs typeface="Arial" panose="020B0604020202020204" pitchFamily="34" charset="0"/>
            </a:endParaRPr>
          </a:p>
          <a:p>
            <a:pPr marL="0" indent="0" algn="just">
              <a:buNone/>
            </a:pPr>
            <a:r>
              <a:rPr lang="en-US" sz="2000">
                <a:latin typeface="Arial" panose="020B0604020202020204" pitchFamily="34" charset="0"/>
                <a:ea typeface="+mn-lt"/>
                <a:cs typeface="Arial" panose="020B0604020202020204" pitchFamily="34" charset="0"/>
              </a:rPr>
              <a:t>A Few crucial elements of detecting fraud:</a:t>
            </a:r>
            <a:endParaRPr lang="en-US" sz="2000">
              <a:latin typeface="Arial" panose="020B0604020202020204" pitchFamily="34" charset="0"/>
              <a:cs typeface="Arial" panose="020B0604020202020204" pitchFamily="34" charset="0"/>
            </a:endParaRPr>
          </a:p>
          <a:p>
            <a:pPr marL="0" indent="0" algn="just">
              <a:buNone/>
            </a:pPr>
            <a:endParaRPr lang="en-US" sz="2000">
              <a:latin typeface="Arial" panose="020B0604020202020204" pitchFamily="34" charset="0"/>
              <a:cs typeface="Arial" panose="020B0604020202020204" pitchFamily="34" charset="0"/>
            </a:endParaRPr>
          </a:p>
          <a:p>
            <a:pPr marL="457200" indent="-457200" algn="just">
              <a:buFont typeface="+mj-lt"/>
              <a:buAutoNum type="arabicPeriod"/>
            </a:pPr>
            <a:r>
              <a:rPr lang="en-US" sz="2000">
                <a:latin typeface="Arial" panose="020B0604020202020204" pitchFamily="34" charset="0"/>
                <a:ea typeface="+mn-lt"/>
                <a:cs typeface="Arial" panose="020B0604020202020204" pitchFamily="34" charset="0"/>
              </a:rPr>
              <a:t>Finding Fraud Patterns</a:t>
            </a:r>
          </a:p>
          <a:p>
            <a:pPr marL="457200" indent="-457200" algn="just">
              <a:buFont typeface="+mj-lt"/>
              <a:buAutoNum type="arabicPeriod"/>
            </a:pPr>
            <a:r>
              <a:rPr lang="en-US" sz="2000">
                <a:latin typeface="Arial" panose="020B0604020202020204" pitchFamily="34" charset="0"/>
                <a:ea typeface="+mn-lt"/>
                <a:cs typeface="Arial" panose="020B0604020202020204" pitchFamily="34" charset="0"/>
              </a:rPr>
              <a:t>Data Integration</a:t>
            </a:r>
          </a:p>
          <a:p>
            <a:pPr marL="457200" indent="-457200" algn="just">
              <a:buFont typeface="+mj-lt"/>
              <a:buAutoNum type="arabicPeriod"/>
            </a:pPr>
            <a:r>
              <a:rPr lang="en-US" sz="2000">
                <a:latin typeface="Arial" panose="020B0604020202020204" pitchFamily="34" charset="0"/>
                <a:cs typeface="Arial" panose="020B0604020202020204" pitchFamily="34" charset="0"/>
              </a:rPr>
              <a:t>Real time monitoring</a:t>
            </a:r>
          </a:p>
        </p:txBody>
      </p:sp>
    </p:spTree>
    <p:extLst>
      <p:ext uri="{BB962C8B-B14F-4D97-AF65-F5344CB8AC3E}">
        <p14:creationId xmlns:p14="http://schemas.microsoft.com/office/powerpoint/2010/main" val="183466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D86B-7196-67E7-ACB3-2AEDC9BE6F6F}"/>
              </a:ext>
            </a:extLst>
          </p:cNvPr>
          <p:cNvSpPr>
            <a:spLocks noGrp="1"/>
          </p:cNvSpPr>
          <p:nvPr>
            <p:ph type="title"/>
          </p:nvPr>
        </p:nvSpPr>
        <p:spPr>
          <a:xfrm>
            <a:off x="506896" y="365125"/>
            <a:ext cx="10846904" cy="1342128"/>
          </a:xfrm>
        </p:spPr>
        <p:txBody>
          <a:bodyPr/>
          <a:lstStyle/>
          <a:p>
            <a:r>
              <a:rPr lang="en-US"/>
              <a:t>Impact on the Industry</a:t>
            </a:r>
          </a:p>
        </p:txBody>
      </p:sp>
      <p:sp>
        <p:nvSpPr>
          <p:cNvPr id="3" name="Content Placeholder 2">
            <a:extLst>
              <a:ext uri="{FF2B5EF4-FFF2-40B4-BE49-F238E27FC236}">
                <a16:creationId xmlns:a16="http://schemas.microsoft.com/office/drawing/2014/main" id="{6BB536B9-9567-4765-039D-22B79F9D2442}"/>
              </a:ext>
            </a:extLst>
          </p:cNvPr>
          <p:cNvSpPr>
            <a:spLocks noGrp="1"/>
          </p:cNvSpPr>
          <p:nvPr>
            <p:ph idx="1"/>
          </p:nvPr>
        </p:nvSpPr>
        <p:spPr>
          <a:xfrm>
            <a:off x="473766" y="1544017"/>
            <a:ext cx="10880034" cy="4632946"/>
          </a:xfrm>
        </p:spPr>
        <p:txBody>
          <a:bodyPr vert="horz" lIns="91440" tIns="45720" rIns="91440" bIns="45720" rtlCol="0" anchor="t">
            <a:normAutofit/>
          </a:bodyPr>
          <a:lstStyle/>
          <a:p>
            <a:pPr marL="0" indent="0" algn="just">
              <a:buNone/>
            </a:pPr>
            <a:r>
              <a:rPr lang="en-US" sz="1800">
                <a:solidFill>
                  <a:srgbClr val="0D0D0D"/>
                </a:solidFill>
                <a:latin typeface="Arial" panose="020B0604020202020204" pitchFamily="34" charset="0"/>
                <a:ea typeface="+mn-lt"/>
                <a:cs typeface="Arial" panose="020B0604020202020204" pitchFamily="34" charset="0"/>
              </a:rPr>
              <a:t>Fraud detection is a crucial concern for a wide range of industries, spanning from financial services to e-commerce, healthcare, telecommunications, and beyond. The scale of fraud detection efforts varies depending on the size of the organization, the volume of transactions, and the level of risk associated with the industry.</a:t>
            </a:r>
          </a:p>
          <a:p>
            <a:pPr marL="0" indent="0" algn="just">
              <a:buNone/>
            </a:pPr>
            <a:endParaRPr lang="en-US" sz="1800">
              <a:solidFill>
                <a:srgbClr val="0D0D0D"/>
              </a:solidFill>
              <a:latin typeface="Arial" panose="020B0604020202020204" pitchFamily="34" charset="0"/>
              <a:cs typeface="Arial" panose="020B0604020202020204" pitchFamily="34" charset="0"/>
            </a:endParaRPr>
          </a:p>
          <a:p>
            <a:pPr marL="0" indent="0" algn="just">
              <a:buNone/>
            </a:pPr>
            <a:endParaRPr lang="en-US" sz="1800">
              <a:solidFill>
                <a:srgbClr val="0D0D0D"/>
              </a:solidFill>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1C21E9B7-C486-200D-8B75-6BA869A91EF4}"/>
              </a:ext>
            </a:extLst>
          </p:cNvPr>
          <p:cNvGraphicFramePr/>
          <p:nvPr>
            <p:extLst>
              <p:ext uri="{D42A27DB-BD31-4B8C-83A1-F6EECF244321}">
                <p14:modId xmlns:p14="http://schemas.microsoft.com/office/powerpoint/2010/main" val="1063867018"/>
              </p:ext>
            </p:extLst>
          </p:nvPr>
        </p:nvGraphicFramePr>
        <p:xfrm>
          <a:off x="2822117" y="3167203"/>
          <a:ext cx="6279541" cy="3373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309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986B-F2BB-E286-69FC-601C38A304CC}"/>
              </a:ext>
            </a:extLst>
          </p:cNvPr>
          <p:cNvSpPr>
            <a:spLocks noGrp="1"/>
          </p:cNvSpPr>
          <p:nvPr>
            <p:ph type="title"/>
          </p:nvPr>
        </p:nvSpPr>
        <p:spPr>
          <a:xfrm>
            <a:off x="838200" y="357505"/>
            <a:ext cx="10515600" cy="1173163"/>
          </a:xfrm>
        </p:spPr>
        <p:txBody>
          <a:bodyPr>
            <a:normAutofit fontScale="90000"/>
          </a:bodyPr>
          <a:lstStyle/>
          <a:p>
            <a:r>
              <a:rPr lang="en-US"/>
              <a:t>Case study –Fraud detection by SPD Technology</a:t>
            </a:r>
          </a:p>
        </p:txBody>
      </p:sp>
      <p:sp>
        <p:nvSpPr>
          <p:cNvPr id="3" name="Content Placeholder 2">
            <a:extLst>
              <a:ext uri="{FF2B5EF4-FFF2-40B4-BE49-F238E27FC236}">
                <a16:creationId xmlns:a16="http://schemas.microsoft.com/office/drawing/2014/main" id="{32650013-383F-5162-7147-0718E2276545}"/>
              </a:ext>
            </a:extLst>
          </p:cNvPr>
          <p:cNvSpPr>
            <a:spLocks noGrp="1"/>
          </p:cNvSpPr>
          <p:nvPr>
            <p:ph idx="1"/>
          </p:nvPr>
        </p:nvSpPr>
        <p:spPr>
          <a:xfrm>
            <a:off x="556591" y="1530668"/>
            <a:ext cx="10515600" cy="4923264"/>
          </a:xfrm>
        </p:spPr>
        <p:txBody>
          <a:bodyPr vert="horz" lIns="91440" tIns="45720" rIns="91440" bIns="45720" rtlCol="0" anchor="t">
            <a:noAutofit/>
          </a:bodyPr>
          <a:lstStyle/>
          <a:p>
            <a:pPr marL="0" indent="0" algn="just">
              <a:buNone/>
            </a:pPr>
            <a:r>
              <a:rPr lang="en-US" sz="1800" b="1" i="0">
                <a:solidFill>
                  <a:srgbClr val="0D0D0D"/>
                </a:solidFill>
                <a:effectLst/>
                <a:highlight>
                  <a:srgbClr val="FFFFFF"/>
                </a:highlight>
                <a:latin typeface="Arial" panose="020B0604020202020204" pitchFamily="34" charset="0"/>
                <a:cs typeface="Arial" panose="020B0604020202020204" pitchFamily="34" charset="0"/>
              </a:rPr>
              <a:t>Background</a:t>
            </a:r>
          </a:p>
          <a:p>
            <a:pPr algn="just">
              <a:buFont typeface="Arial" panose="020B0604020202020204" pitchFamily="34" charset="0"/>
              <a:buChar char="•"/>
            </a:pPr>
            <a:r>
              <a:rPr lang="en-US" sz="1800" b="1" i="0">
                <a:solidFill>
                  <a:srgbClr val="0D0D0D"/>
                </a:solidFill>
                <a:effectLst/>
                <a:highlight>
                  <a:srgbClr val="FFFFFF"/>
                </a:highlight>
                <a:latin typeface="Arial" panose="020B0604020202020204" pitchFamily="34" charset="0"/>
                <a:cs typeface="Arial" panose="020B0604020202020204" pitchFamily="34" charset="0"/>
              </a:rPr>
              <a:t>Client</a:t>
            </a:r>
            <a:r>
              <a:rPr lang="en-US" sz="1800" b="0" i="0">
                <a:solidFill>
                  <a:srgbClr val="0D0D0D"/>
                </a:solidFill>
                <a:effectLst/>
                <a:highlight>
                  <a:srgbClr val="FFFFFF"/>
                </a:highlight>
                <a:latin typeface="Arial" panose="020B0604020202020204" pitchFamily="34" charset="0"/>
                <a:cs typeface="Arial" panose="020B0604020202020204" pitchFamily="34" charset="0"/>
              </a:rPr>
              <a:t>: E-commerce and financial services company.</a:t>
            </a:r>
          </a:p>
          <a:p>
            <a:pPr algn="just">
              <a:buFont typeface="Arial" panose="020B0604020202020204" pitchFamily="34" charset="0"/>
              <a:buChar char="•"/>
            </a:pPr>
            <a:r>
              <a:rPr lang="en-US" sz="1800" b="1" i="0">
                <a:solidFill>
                  <a:srgbClr val="0D0D0D"/>
                </a:solidFill>
                <a:effectLst/>
                <a:highlight>
                  <a:srgbClr val="FFFFFF"/>
                </a:highlight>
                <a:latin typeface="Arial" panose="020B0604020202020204" pitchFamily="34" charset="0"/>
                <a:cs typeface="Arial" panose="020B0604020202020204" pitchFamily="34" charset="0"/>
              </a:rPr>
              <a:t>Challenge</a:t>
            </a:r>
            <a:r>
              <a:rPr lang="en-US" sz="1800" b="0" i="0">
                <a:solidFill>
                  <a:srgbClr val="0D0D0D"/>
                </a:solidFill>
                <a:effectLst/>
                <a:highlight>
                  <a:srgbClr val="FFFFFF"/>
                </a:highlight>
                <a:latin typeface="Arial" panose="020B0604020202020204" pitchFamily="34" charset="0"/>
                <a:cs typeface="Arial" panose="020B0604020202020204" pitchFamily="34" charset="0"/>
              </a:rPr>
              <a:t>: Increase in online transaction fraud, including unauthorized transfers and disappearing funds.</a:t>
            </a:r>
          </a:p>
          <a:p>
            <a:pPr algn="just">
              <a:buFont typeface="Arial" panose="020B0604020202020204" pitchFamily="34" charset="0"/>
              <a:buChar char="•"/>
            </a:pPr>
            <a:r>
              <a:rPr lang="en-US" sz="1800" b="1" i="0">
                <a:solidFill>
                  <a:srgbClr val="0D0D0D"/>
                </a:solidFill>
                <a:effectLst/>
                <a:highlight>
                  <a:srgbClr val="FFFFFF"/>
                </a:highlight>
                <a:latin typeface="Arial" panose="020B0604020202020204" pitchFamily="34" charset="0"/>
                <a:cs typeface="Arial" panose="020B0604020202020204" pitchFamily="34" charset="0"/>
              </a:rPr>
              <a:t>Objective</a:t>
            </a:r>
            <a:r>
              <a:rPr lang="en-US" sz="1800" b="0" i="0">
                <a:solidFill>
                  <a:srgbClr val="0D0D0D"/>
                </a:solidFill>
                <a:effectLst/>
                <a:highlight>
                  <a:srgbClr val="FFFFFF"/>
                </a:highlight>
                <a:latin typeface="Arial" panose="020B0604020202020204" pitchFamily="34" charset="0"/>
                <a:cs typeface="Arial" panose="020B0604020202020204" pitchFamily="34" charset="0"/>
              </a:rPr>
              <a:t>: Implement an advanced fraud prevention method to secure online transactions.</a:t>
            </a:r>
          </a:p>
          <a:p>
            <a:pPr marL="0" indent="0" algn="just">
              <a:buNone/>
            </a:pPr>
            <a:endParaRPr lang="en-US" sz="1800" b="0" i="0">
              <a:solidFill>
                <a:srgbClr val="0D0D0D"/>
              </a:solidFill>
              <a:effectLst/>
              <a:highlight>
                <a:srgbClr val="FFFFFF"/>
              </a:highlight>
              <a:latin typeface="Arial" panose="020B0604020202020204" pitchFamily="34" charset="0"/>
              <a:cs typeface="Arial" panose="020B0604020202020204" pitchFamily="34" charset="0"/>
            </a:endParaRPr>
          </a:p>
          <a:p>
            <a:pPr marL="0" indent="0" algn="just">
              <a:buNone/>
            </a:pPr>
            <a:r>
              <a:rPr lang="en-US" sz="1800" b="1" i="0">
                <a:solidFill>
                  <a:srgbClr val="0D0D0D"/>
                </a:solidFill>
                <a:effectLst/>
                <a:highlight>
                  <a:srgbClr val="FFFFFF"/>
                </a:highlight>
                <a:latin typeface="Arial" panose="020B0604020202020204" pitchFamily="34" charset="0"/>
                <a:cs typeface="Arial" panose="020B0604020202020204" pitchFamily="34" charset="0"/>
              </a:rPr>
              <a:t>SPD Technology's Approach</a:t>
            </a:r>
          </a:p>
          <a:p>
            <a:pPr algn="just">
              <a:buFont typeface="Arial" panose="020B0604020202020204" pitchFamily="34" charset="0"/>
              <a:buChar char="•"/>
            </a:pPr>
            <a:r>
              <a:rPr lang="en-US" sz="1800" b="1" i="0">
                <a:solidFill>
                  <a:srgbClr val="0D0D0D"/>
                </a:solidFill>
                <a:effectLst/>
                <a:highlight>
                  <a:srgbClr val="FFFFFF"/>
                </a:highlight>
                <a:latin typeface="Arial" panose="020B0604020202020204" pitchFamily="34" charset="0"/>
                <a:cs typeface="Arial" panose="020B0604020202020204" pitchFamily="34" charset="0"/>
              </a:rPr>
              <a:t>Experience</a:t>
            </a:r>
            <a:r>
              <a:rPr lang="en-US" sz="1800" b="0" i="0">
                <a:solidFill>
                  <a:srgbClr val="0D0D0D"/>
                </a:solidFill>
                <a:effectLst/>
                <a:highlight>
                  <a:srgbClr val="FFFFFF"/>
                </a:highlight>
                <a:latin typeface="Arial" panose="020B0604020202020204" pitchFamily="34" charset="0"/>
                <a:cs typeface="Arial" panose="020B0604020202020204" pitchFamily="34" charset="0"/>
              </a:rPr>
              <a:t>: Prior success in deploying Machine Learning (ML) and Artificial Intelligence (AI) solutions in finance and market trend analysis.</a:t>
            </a:r>
          </a:p>
          <a:p>
            <a:pPr algn="just">
              <a:buFont typeface="Arial" panose="020B0604020202020204" pitchFamily="34" charset="0"/>
              <a:buChar char="•"/>
            </a:pPr>
            <a:r>
              <a:rPr lang="en-US" sz="1800" b="1" i="0">
                <a:solidFill>
                  <a:srgbClr val="0D0D0D"/>
                </a:solidFill>
                <a:effectLst/>
                <a:highlight>
                  <a:srgbClr val="FFFFFF"/>
                </a:highlight>
                <a:latin typeface="Arial" panose="020B0604020202020204" pitchFamily="34" charset="0"/>
                <a:cs typeface="Arial" panose="020B0604020202020204" pitchFamily="34" charset="0"/>
              </a:rPr>
              <a:t>Solution Strategy</a:t>
            </a:r>
            <a:r>
              <a:rPr lang="en-US" sz="1800" b="0" i="0">
                <a:solidFill>
                  <a:srgbClr val="0D0D0D"/>
                </a:solidFill>
                <a:effectLst/>
                <a:highlight>
                  <a:srgbClr val="FFFFFF"/>
                </a:highlight>
                <a:latin typeface="Arial" panose="020B0604020202020204" pitchFamily="34" charset="0"/>
                <a:cs typeface="Arial" panose="020B0604020202020204" pitchFamily="34" charset="0"/>
              </a:rPr>
              <a:t>: Development of a Machine Learning-based fraud detection system tailored to the client's needs.</a:t>
            </a:r>
          </a:p>
          <a:p>
            <a:pPr marL="0" indent="0" algn="just">
              <a:buNone/>
            </a:pP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175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768C7-3858-5B06-B08C-BFE20CFA96C1}"/>
              </a:ext>
            </a:extLst>
          </p:cNvPr>
          <p:cNvSpPr>
            <a:spLocks noGrp="1"/>
          </p:cNvSpPr>
          <p:nvPr>
            <p:ph idx="1"/>
          </p:nvPr>
        </p:nvSpPr>
        <p:spPr>
          <a:xfrm>
            <a:off x="838200" y="391886"/>
            <a:ext cx="10515600" cy="6251510"/>
          </a:xfrm>
        </p:spPr>
        <p:txBody>
          <a:bodyPr>
            <a:normAutofit/>
          </a:bodyPr>
          <a:lstStyle/>
          <a:p>
            <a:pPr marL="0" indent="0" algn="just">
              <a:buNone/>
            </a:pPr>
            <a:r>
              <a:rPr lang="en-US" sz="1800" b="1" i="0">
                <a:solidFill>
                  <a:srgbClr val="0D0D0D"/>
                </a:solidFill>
                <a:effectLst/>
                <a:highlight>
                  <a:srgbClr val="FFFFFF"/>
                </a:highlight>
                <a:latin typeface="Arial" panose="020B0604020202020204" pitchFamily="34" charset="0"/>
                <a:cs typeface="Arial" panose="020B0604020202020204" pitchFamily="34" charset="0"/>
              </a:rPr>
              <a:t>Challenges Encountered</a:t>
            </a:r>
          </a:p>
          <a:p>
            <a:pPr algn="just">
              <a:buFont typeface="Arial" panose="020B0604020202020204" pitchFamily="34" charset="0"/>
              <a:buChar char="•"/>
            </a:pPr>
            <a:r>
              <a:rPr lang="en-US" sz="1800" b="1" i="0">
                <a:solidFill>
                  <a:srgbClr val="0D0D0D"/>
                </a:solidFill>
                <a:effectLst/>
                <a:highlight>
                  <a:srgbClr val="FFFFFF"/>
                </a:highlight>
                <a:latin typeface="Arial" panose="020B0604020202020204" pitchFamily="34" charset="0"/>
                <a:cs typeface="Arial" panose="020B0604020202020204" pitchFamily="34" charset="0"/>
              </a:rPr>
              <a:t>Problem</a:t>
            </a:r>
            <a:r>
              <a:rPr lang="en-US" sz="1800" b="0" i="0">
                <a:solidFill>
                  <a:srgbClr val="0D0D0D"/>
                </a:solidFill>
                <a:effectLst/>
                <a:highlight>
                  <a:srgbClr val="FFFFFF"/>
                </a:highlight>
                <a:latin typeface="Arial" panose="020B0604020202020204" pitchFamily="34" charset="0"/>
                <a:cs typeface="Arial" panose="020B0604020202020204" pitchFamily="34" charset="0"/>
              </a:rPr>
              <a:t>: Difficulty in generating reliable fraud detection metrics for users with minimal transaction history.</a:t>
            </a:r>
          </a:p>
          <a:p>
            <a:pPr algn="just">
              <a:buFont typeface="Arial" panose="020B0604020202020204" pitchFamily="34" charset="0"/>
              <a:buChar char="•"/>
            </a:pPr>
            <a:r>
              <a:rPr lang="en-US" sz="1800" b="1" i="0">
                <a:solidFill>
                  <a:srgbClr val="0D0D0D"/>
                </a:solidFill>
                <a:effectLst/>
                <a:highlight>
                  <a:srgbClr val="FFFFFF"/>
                </a:highlight>
                <a:latin typeface="Arial" panose="020B0604020202020204" pitchFamily="34" charset="0"/>
                <a:cs typeface="Arial" panose="020B0604020202020204" pitchFamily="34" charset="0"/>
              </a:rPr>
              <a:t>Innovative Solution</a:t>
            </a:r>
            <a:r>
              <a:rPr lang="en-US" sz="1800" b="0" i="0">
                <a:solidFill>
                  <a:srgbClr val="0D0D0D"/>
                </a:solidFill>
                <a:effectLst/>
                <a:highlight>
                  <a:srgbClr val="FFFFFF"/>
                </a:highlight>
                <a:latin typeface="Arial" panose="020B0604020202020204" pitchFamily="34" charset="0"/>
                <a:cs typeface="Arial" panose="020B0604020202020204" pitchFamily="34" charset="0"/>
              </a:rPr>
              <a:t>: Adoption of "few-shot learning" techniques to improve model performance, especially for new or infrequent users.</a:t>
            </a:r>
          </a:p>
          <a:p>
            <a:pPr marL="0" indent="0" algn="just">
              <a:buNone/>
            </a:pPr>
            <a:endParaRPr lang="en-US" sz="1800" b="1" i="0">
              <a:solidFill>
                <a:srgbClr val="0D0D0D"/>
              </a:solidFill>
              <a:effectLst/>
              <a:highlight>
                <a:srgbClr val="FFFFFF"/>
              </a:highlight>
              <a:latin typeface="Arial" panose="020B0604020202020204" pitchFamily="34" charset="0"/>
              <a:cs typeface="Arial" panose="020B0604020202020204" pitchFamily="34" charset="0"/>
            </a:endParaRPr>
          </a:p>
          <a:p>
            <a:pPr marL="0" indent="0" algn="just">
              <a:buNone/>
            </a:pPr>
            <a:r>
              <a:rPr lang="en-US" sz="1800" b="1" i="0">
                <a:solidFill>
                  <a:srgbClr val="0D0D0D"/>
                </a:solidFill>
                <a:effectLst/>
                <a:highlight>
                  <a:srgbClr val="FFFFFF"/>
                </a:highlight>
                <a:latin typeface="Arial" panose="020B0604020202020204" pitchFamily="34" charset="0"/>
                <a:cs typeface="Arial" panose="020B0604020202020204" pitchFamily="34" charset="0"/>
              </a:rPr>
              <a:t>Solution Implementation</a:t>
            </a:r>
          </a:p>
          <a:p>
            <a:pPr algn="just">
              <a:buFont typeface="Arial" panose="020B0604020202020204" pitchFamily="34" charset="0"/>
              <a:buChar char="•"/>
            </a:pPr>
            <a:r>
              <a:rPr lang="en-US" sz="1800" b="1" i="0">
                <a:solidFill>
                  <a:srgbClr val="0D0D0D"/>
                </a:solidFill>
                <a:effectLst/>
                <a:highlight>
                  <a:srgbClr val="FFFFFF"/>
                </a:highlight>
                <a:latin typeface="Arial" panose="020B0604020202020204" pitchFamily="34" charset="0"/>
                <a:cs typeface="Arial" panose="020B0604020202020204" pitchFamily="34" charset="0"/>
              </a:rPr>
              <a:t>Methodology</a:t>
            </a:r>
            <a:r>
              <a:rPr lang="en-US" sz="1800" b="0" i="0">
                <a:solidFill>
                  <a:srgbClr val="0D0D0D"/>
                </a:solidFill>
                <a:effectLst/>
                <a:highlight>
                  <a:srgbClr val="FFFFFF"/>
                </a:highlight>
                <a:latin typeface="Arial" panose="020B0604020202020204" pitchFamily="34" charset="0"/>
                <a:cs typeface="Arial" panose="020B0604020202020204" pitchFamily="34" charset="0"/>
              </a:rPr>
              <a:t>: Focus on Classification methods over classical Anomaly Detection to identify fraudulent transactions.</a:t>
            </a:r>
          </a:p>
          <a:p>
            <a:pPr algn="just">
              <a:buFont typeface="Arial" panose="020B0604020202020204" pitchFamily="34" charset="0"/>
              <a:buChar char="•"/>
            </a:pPr>
            <a:r>
              <a:rPr lang="en-US" sz="1800" b="1" i="0">
                <a:solidFill>
                  <a:srgbClr val="0D0D0D"/>
                </a:solidFill>
                <a:effectLst/>
                <a:highlight>
                  <a:srgbClr val="FFFFFF"/>
                </a:highlight>
                <a:latin typeface="Arial" panose="020B0604020202020204" pitchFamily="34" charset="0"/>
                <a:cs typeface="Arial" panose="020B0604020202020204" pitchFamily="34" charset="0"/>
              </a:rPr>
              <a:t>Feature Generation and Selection</a:t>
            </a:r>
            <a:r>
              <a:rPr lang="en-US" sz="1800" b="0" i="0">
                <a:solidFill>
                  <a:srgbClr val="0D0D0D"/>
                </a:solidFill>
                <a:effectLst/>
                <a:highlight>
                  <a:srgbClr val="FFFFFF"/>
                </a:highlight>
                <a:latin typeface="Arial" panose="020B0604020202020204" pitchFamily="34" charset="0"/>
                <a:cs typeface="Arial" panose="020B0604020202020204" pitchFamily="34" charset="0"/>
              </a:rPr>
              <a:t>: Creation of 700+ features with a meticulous selection process to identify the most impactful ones.</a:t>
            </a:r>
          </a:p>
          <a:p>
            <a:pPr algn="just">
              <a:buFont typeface="Arial" panose="020B0604020202020204" pitchFamily="34" charset="0"/>
              <a:buChar char="•"/>
            </a:pPr>
            <a:r>
              <a:rPr lang="en-US" sz="1800" b="1" i="0">
                <a:solidFill>
                  <a:srgbClr val="0D0D0D"/>
                </a:solidFill>
                <a:effectLst/>
                <a:highlight>
                  <a:srgbClr val="FFFFFF"/>
                </a:highlight>
                <a:latin typeface="Arial" panose="020B0604020202020204" pitchFamily="34" charset="0"/>
                <a:cs typeface="Arial" panose="020B0604020202020204" pitchFamily="34" charset="0"/>
              </a:rPr>
              <a:t>Algorithm Blend</a:t>
            </a:r>
            <a:r>
              <a:rPr lang="en-US" sz="1800" b="0" i="0">
                <a:solidFill>
                  <a:srgbClr val="0D0D0D"/>
                </a:solidFill>
                <a:effectLst/>
                <a:highlight>
                  <a:srgbClr val="FFFFFF"/>
                </a:highlight>
                <a:latin typeface="Arial" panose="020B0604020202020204" pitchFamily="34" charset="0"/>
                <a:cs typeface="Arial" panose="020B0604020202020204" pitchFamily="34" charset="0"/>
              </a:rPr>
              <a:t>: Use of advanced Classification algorithms (</a:t>
            </a:r>
            <a:r>
              <a:rPr lang="en-US" sz="1800" b="0" i="0" err="1">
                <a:solidFill>
                  <a:srgbClr val="0D0D0D"/>
                </a:solidFill>
                <a:effectLst/>
                <a:highlight>
                  <a:srgbClr val="FFFFFF"/>
                </a:highlight>
                <a:latin typeface="Arial" panose="020B0604020202020204" pitchFamily="34" charset="0"/>
                <a:cs typeface="Arial" panose="020B0604020202020204" pitchFamily="34" charset="0"/>
              </a:rPr>
              <a:t>XGBoost</a:t>
            </a:r>
            <a:r>
              <a:rPr lang="en-US" sz="1800" b="0" i="0">
                <a:solidFill>
                  <a:srgbClr val="0D0D0D"/>
                </a:solidFill>
                <a:effectLst/>
                <a:highlight>
                  <a:srgbClr val="FFFFFF"/>
                </a:highlight>
                <a:latin typeface="Arial" panose="020B0604020202020204" pitchFamily="34" charset="0"/>
                <a:cs typeface="Arial" panose="020B0604020202020204" pitchFamily="34" charset="0"/>
              </a:rPr>
              <a:t>, </a:t>
            </a:r>
            <a:r>
              <a:rPr lang="en-US" sz="1800" b="0" i="0" err="1">
                <a:solidFill>
                  <a:srgbClr val="0D0D0D"/>
                </a:solidFill>
                <a:effectLst/>
                <a:highlight>
                  <a:srgbClr val="FFFFFF"/>
                </a:highlight>
                <a:latin typeface="Arial" panose="020B0604020202020204" pitchFamily="34" charset="0"/>
                <a:cs typeface="Arial" panose="020B0604020202020204" pitchFamily="34" charset="0"/>
              </a:rPr>
              <a:t>Catboost</a:t>
            </a:r>
            <a:r>
              <a:rPr lang="en-US" sz="1800" b="0" i="0">
                <a:solidFill>
                  <a:srgbClr val="0D0D0D"/>
                </a:solidFill>
                <a:effectLst/>
                <a:highlight>
                  <a:srgbClr val="FFFFFF"/>
                </a:highlight>
                <a:latin typeface="Arial" panose="020B0604020202020204" pitchFamily="34" charset="0"/>
                <a:cs typeface="Arial" panose="020B0604020202020204" pitchFamily="34" charset="0"/>
              </a:rPr>
              <a:t>, </a:t>
            </a:r>
            <a:r>
              <a:rPr lang="en-US" sz="1800" b="0" i="0" err="1">
                <a:solidFill>
                  <a:srgbClr val="0D0D0D"/>
                </a:solidFill>
                <a:effectLst/>
                <a:highlight>
                  <a:srgbClr val="FFFFFF"/>
                </a:highlight>
                <a:latin typeface="Arial" panose="020B0604020202020204" pitchFamily="34" charset="0"/>
                <a:cs typeface="Arial" panose="020B0604020202020204" pitchFamily="34" charset="0"/>
              </a:rPr>
              <a:t>LightGBM</a:t>
            </a:r>
            <a:r>
              <a:rPr lang="en-US" sz="1800" b="0" i="0">
                <a:solidFill>
                  <a:srgbClr val="0D0D0D"/>
                </a:solidFill>
                <a:effectLst/>
                <a:highlight>
                  <a:srgbClr val="FFFFFF"/>
                </a:highlight>
                <a:latin typeface="Arial" panose="020B0604020202020204" pitchFamily="34" charset="0"/>
                <a:cs typeface="Arial" panose="020B0604020202020204" pitchFamily="34" charset="0"/>
              </a:rPr>
              <a:t>) to refine detection accuracy.</a:t>
            </a:r>
          </a:p>
          <a:p>
            <a:pPr algn="just"/>
            <a:endParaRPr lang="en-US" sz="1800">
              <a:latin typeface="Arial" panose="020B0604020202020204" pitchFamily="34" charset="0"/>
              <a:cs typeface="Arial" panose="020B0604020202020204" pitchFamily="34" charset="0"/>
            </a:endParaRPr>
          </a:p>
          <a:p>
            <a:pPr marL="0" indent="0" algn="just">
              <a:buNone/>
            </a:pPr>
            <a:r>
              <a:rPr lang="en-US" sz="1800" b="1">
                <a:solidFill>
                  <a:srgbClr val="0D0D0D"/>
                </a:solidFill>
                <a:highlight>
                  <a:srgbClr val="FFFFFF"/>
                </a:highlight>
                <a:latin typeface="Arial" panose="020B0604020202020204" pitchFamily="34" charset="0"/>
                <a:cs typeface="Arial" panose="020B0604020202020204" pitchFamily="34" charset="0"/>
              </a:rPr>
              <a:t>Outcomes</a:t>
            </a:r>
          </a:p>
          <a:p>
            <a:pPr algn="just">
              <a:buFont typeface="Arial" panose="020B0604020202020204" pitchFamily="34" charset="0"/>
              <a:buChar char="•"/>
            </a:pPr>
            <a:r>
              <a:rPr lang="en-US" sz="1800" b="1">
                <a:solidFill>
                  <a:srgbClr val="0D0D0D"/>
                </a:solidFill>
                <a:highlight>
                  <a:srgbClr val="FFFFFF"/>
                </a:highlight>
                <a:latin typeface="Arial" panose="020B0604020202020204" pitchFamily="34" charset="0"/>
                <a:cs typeface="Arial" panose="020B0604020202020204" pitchFamily="34" charset="0"/>
              </a:rPr>
              <a:t>Data Coverage</a:t>
            </a:r>
            <a:r>
              <a:rPr lang="en-US" sz="1800">
                <a:solidFill>
                  <a:srgbClr val="0D0D0D"/>
                </a:solidFill>
                <a:highlight>
                  <a:srgbClr val="FFFFFF"/>
                </a:highlight>
                <a:latin typeface="Arial" panose="020B0604020202020204" pitchFamily="34" charset="0"/>
                <a:cs typeface="Arial" panose="020B0604020202020204" pitchFamily="34" charset="0"/>
              </a:rPr>
              <a:t>: Analyzed ~140,000 transactions between Oct 2018 and Apr 2019.</a:t>
            </a:r>
          </a:p>
          <a:p>
            <a:pPr algn="just">
              <a:buFont typeface="Arial" panose="020B0604020202020204" pitchFamily="34" charset="0"/>
              <a:buChar char="•"/>
            </a:pPr>
            <a:r>
              <a:rPr lang="en-US" sz="1800" b="1">
                <a:solidFill>
                  <a:srgbClr val="0D0D0D"/>
                </a:solidFill>
                <a:highlight>
                  <a:srgbClr val="FFFFFF"/>
                </a:highlight>
                <a:latin typeface="Arial" panose="020B0604020202020204" pitchFamily="34" charset="0"/>
                <a:cs typeface="Arial" panose="020B0604020202020204" pitchFamily="34" charset="0"/>
              </a:rPr>
              <a:t>Technology Stack</a:t>
            </a:r>
            <a:r>
              <a:rPr lang="en-US" sz="1800">
                <a:solidFill>
                  <a:srgbClr val="0D0D0D"/>
                </a:solidFill>
                <a:highlight>
                  <a:srgbClr val="FFFFFF"/>
                </a:highlight>
                <a:latin typeface="Arial" panose="020B0604020202020204" pitchFamily="34" charset="0"/>
                <a:cs typeface="Arial" panose="020B0604020202020204" pitchFamily="34" charset="0"/>
              </a:rPr>
              <a:t>: Utilized a range of models including Decision Trees, Random Forest, and Anomaly Detection techniques like PCA and LOF.</a:t>
            </a:r>
          </a:p>
        </p:txBody>
      </p:sp>
    </p:spTree>
    <p:extLst>
      <p:ext uri="{BB962C8B-B14F-4D97-AF65-F5344CB8AC3E}">
        <p14:creationId xmlns:p14="http://schemas.microsoft.com/office/powerpoint/2010/main" val="239991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a:extLst>
              <a:ext uri="{FF2B5EF4-FFF2-40B4-BE49-F238E27FC236}">
                <a16:creationId xmlns:a16="http://schemas.microsoft.com/office/drawing/2014/main" id="{7397EB8B-A76B-EE3C-BCE7-8666CDD776FC}"/>
              </a:ext>
            </a:extLst>
          </p:cNvPr>
          <p:cNvSpPr txBox="1"/>
          <p:nvPr/>
        </p:nvSpPr>
        <p:spPr>
          <a:xfrm>
            <a:off x="182944" y="3976962"/>
            <a:ext cx="1762928" cy="1015663"/>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noProof="1"/>
              <a:t>Manual </a:t>
            </a:r>
          </a:p>
          <a:p>
            <a:r>
              <a:rPr lang="en-US" sz="2000" b="1" noProof="1"/>
              <a:t>Review and audits</a:t>
            </a:r>
          </a:p>
        </p:txBody>
      </p:sp>
      <p:sp>
        <p:nvSpPr>
          <p:cNvPr id="32" name="TextBox 35">
            <a:extLst>
              <a:ext uri="{FF2B5EF4-FFF2-40B4-BE49-F238E27FC236}">
                <a16:creationId xmlns:a16="http://schemas.microsoft.com/office/drawing/2014/main" id="{BA0F59BC-D149-3AF3-C346-40E529C44D97}"/>
              </a:ext>
            </a:extLst>
          </p:cNvPr>
          <p:cNvSpPr txBox="1"/>
          <p:nvPr/>
        </p:nvSpPr>
        <p:spPr>
          <a:xfrm>
            <a:off x="2585384" y="752770"/>
            <a:ext cx="1762928" cy="707886"/>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b="1" noProof="1"/>
              <a:t>Statistical analysis</a:t>
            </a:r>
          </a:p>
        </p:txBody>
      </p:sp>
      <p:sp>
        <p:nvSpPr>
          <p:cNvPr id="33" name="TextBox 35">
            <a:extLst>
              <a:ext uri="{FF2B5EF4-FFF2-40B4-BE49-F238E27FC236}">
                <a16:creationId xmlns:a16="http://schemas.microsoft.com/office/drawing/2014/main" id="{587A56FE-A5E6-645A-993F-52DC436A35C3}"/>
              </a:ext>
            </a:extLst>
          </p:cNvPr>
          <p:cNvSpPr txBox="1"/>
          <p:nvPr/>
        </p:nvSpPr>
        <p:spPr>
          <a:xfrm>
            <a:off x="7378620" y="765630"/>
            <a:ext cx="1762928" cy="707886"/>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b="1" noProof="1"/>
              <a:t>Predictive analysis</a:t>
            </a:r>
          </a:p>
        </p:txBody>
      </p:sp>
      <p:sp>
        <p:nvSpPr>
          <p:cNvPr id="34" name="TextBox 35">
            <a:extLst>
              <a:ext uri="{FF2B5EF4-FFF2-40B4-BE49-F238E27FC236}">
                <a16:creationId xmlns:a16="http://schemas.microsoft.com/office/drawing/2014/main" id="{1A881AA3-3375-85C1-306A-E7323920ED96}"/>
              </a:ext>
            </a:extLst>
          </p:cNvPr>
          <p:cNvSpPr txBox="1"/>
          <p:nvPr/>
        </p:nvSpPr>
        <p:spPr>
          <a:xfrm>
            <a:off x="8874756" y="1906281"/>
            <a:ext cx="1762928" cy="707886"/>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b="1" noProof="1"/>
              <a:t>Text analytics and NLP</a:t>
            </a:r>
          </a:p>
        </p:txBody>
      </p:sp>
      <p:sp>
        <p:nvSpPr>
          <p:cNvPr id="35" name="TextBox 35">
            <a:extLst>
              <a:ext uri="{FF2B5EF4-FFF2-40B4-BE49-F238E27FC236}">
                <a16:creationId xmlns:a16="http://schemas.microsoft.com/office/drawing/2014/main" id="{9B8B533A-6A91-BDB2-A5D5-148A3C124688}"/>
              </a:ext>
            </a:extLst>
          </p:cNvPr>
          <p:cNvSpPr txBox="1"/>
          <p:nvPr/>
        </p:nvSpPr>
        <p:spPr>
          <a:xfrm>
            <a:off x="9606570" y="2954877"/>
            <a:ext cx="1762928" cy="707886"/>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b="1" noProof="1"/>
              <a:t>Anomaly detection</a:t>
            </a:r>
          </a:p>
        </p:txBody>
      </p:sp>
      <p:sp>
        <p:nvSpPr>
          <p:cNvPr id="36" name="TextBox 35">
            <a:extLst>
              <a:ext uri="{FF2B5EF4-FFF2-40B4-BE49-F238E27FC236}">
                <a16:creationId xmlns:a16="http://schemas.microsoft.com/office/drawing/2014/main" id="{73DE22B9-62DD-977E-A2A5-734B86D5B286}"/>
              </a:ext>
            </a:extLst>
          </p:cNvPr>
          <p:cNvSpPr txBox="1"/>
          <p:nvPr/>
        </p:nvSpPr>
        <p:spPr>
          <a:xfrm>
            <a:off x="10310333" y="4272396"/>
            <a:ext cx="1762928" cy="707886"/>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b="1" noProof="1"/>
              <a:t>Blockchain analysis</a:t>
            </a:r>
          </a:p>
        </p:txBody>
      </p:sp>
      <p:sp>
        <p:nvSpPr>
          <p:cNvPr id="37" name="TextBox 35">
            <a:extLst>
              <a:ext uri="{FF2B5EF4-FFF2-40B4-BE49-F238E27FC236}">
                <a16:creationId xmlns:a16="http://schemas.microsoft.com/office/drawing/2014/main" id="{13DC1095-AAB3-FB31-6FF0-BEEC3CDF2B7C}"/>
              </a:ext>
            </a:extLst>
          </p:cNvPr>
          <p:cNvSpPr txBox="1"/>
          <p:nvPr/>
        </p:nvSpPr>
        <p:spPr>
          <a:xfrm>
            <a:off x="1519155" y="1752998"/>
            <a:ext cx="1762928" cy="707886"/>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b="1" noProof="1"/>
              <a:t>Thresholds and limits</a:t>
            </a:r>
          </a:p>
        </p:txBody>
      </p:sp>
      <p:sp>
        <p:nvSpPr>
          <p:cNvPr id="40" name="TextBox 35">
            <a:extLst>
              <a:ext uri="{FF2B5EF4-FFF2-40B4-BE49-F238E27FC236}">
                <a16:creationId xmlns:a16="http://schemas.microsoft.com/office/drawing/2014/main" id="{3095E838-E26A-DDBA-7C4D-C5E90B9DCA79}"/>
              </a:ext>
            </a:extLst>
          </p:cNvPr>
          <p:cNvSpPr txBox="1"/>
          <p:nvPr/>
        </p:nvSpPr>
        <p:spPr>
          <a:xfrm>
            <a:off x="617949" y="2888273"/>
            <a:ext cx="1762928" cy="707886"/>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b="1" noProof="1"/>
              <a:t>Rule based system</a:t>
            </a:r>
          </a:p>
        </p:txBody>
      </p:sp>
      <p:grpSp>
        <p:nvGrpSpPr>
          <p:cNvPr id="50" name="Group 49">
            <a:extLst>
              <a:ext uri="{FF2B5EF4-FFF2-40B4-BE49-F238E27FC236}">
                <a16:creationId xmlns:a16="http://schemas.microsoft.com/office/drawing/2014/main" id="{AD5256D8-1B76-FD45-9342-7CB49BD8E057}"/>
              </a:ext>
            </a:extLst>
          </p:cNvPr>
          <p:cNvGrpSpPr/>
          <p:nvPr/>
        </p:nvGrpSpPr>
        <p:grpSpPr>
          <a:xfrm>
            <a:off x="1612409" y="1463396"/>
            <a:ext cx="8967182" cy="4812301"/>
            <a:chOff x="2083767" y="2213487"/>
            <a:chExt cx="8051633" cy="4062210"/>
          </a:xfrm>
        </p:grpSpPr>
        <p:sp>
          <p:nvSpPr>
            <p:cNvPr id="4" name="Shape">
              <a:extLst>
                <a:ext uri="{FF2B5EF4-FFF2-40B4-BE49-F238E27FC236}">
                  <a16:creationId xmlns:a16="http://schemas.microsoft.com/office/drawing/2014/main" id="{B351F165-D8D4-23C9-1166-A952C7CF3E14}"/>
                </a:ext>
              </a:extLst>
            </p:cNvPr>
            <p:cNvSpPr/>
            <p:nvPr/>
          </p:nvSpPr>
          <p:spPr>
            <a:xfrm>
              <a:off x="3824842" y="3942089"/>
              <a:ext cx="4585782" cy="2297216"/>
            </a:xfrm>
            <a:custGeom>
              <a:avLst/>
              <a:gdLst/>
              <a:ahLst/>
              <a:cxnLst>
                <a:cxn ang="0">
                  <a:pos x="wd2" y="hd2"/>
                </a:cxn>
                <a:cxn ang="5400000">
                  <a:pos x="wd2" y="hd2"/>
                </a:cxn>
                <a:cxn ang="10800000">
                  <a:pos x="wd2" y="hd2"/>
                </a:cxn>
                <a:cxn ang="16200000">
                  <a:pos x="wd2" y="hd2"/>
                </a:cxn>
              </a:cxnLst>
              <a:rect l="0" t="0" r="r" b="b"/>
              <a:pathLst>
                <a:path w="21559" h="21600" extrusionOk="0">
                  <a:moveTo>
                    <a:pt x="20896" y="21600"/>
                  </a:moveTo>
                  <a:lnTo>
                    <a:pt x="686" y="21600"/>
                  </a:lnTo>
                  <a:cubicBezTo>
                    <a:pt x="301" y="21600"/>
                    <a:pt x="-20" y="20916"/>
                    <a:pt x="1" y="20146"/>
                  </a:cubicBezTo>
                  <a:cubicBezTo>
                    <a:pt x="365" y="8897"/>
                    <a:pt x="5049" y="0"/>
                    <a:pt x="10780" y="0"/>
                  </a:cubicBezTo>
                  <a:cubicBezTo>
                    <a:pt x="16511" y="0"/>
                    <a:pt x="21174" y="8897"/>
                    <a:pt x="21559" y="20146"/>
                  </a:cubicBezTo>
                  <a:cubicBezTo>
                    <a:pt x="21580" y="20958"/>
                    <a:pt x="21281" y="21600"/>
                    <a:pt x="20896" y="21600"/>
                  </a:cubicBezTo>
                  <a:close/>
                </a:path>
              </a:pathLst>
            </a:custGeom>
            <a:solidFill>
              <a:schemeClr val="bg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5" name="Shape">
              <a:extLst>
                <a:ext uri="{FF2B5EF4-FFF2-40B4-BE49-F238E27FC236}">
                  <a16:creationId xmlns:a16="http://schemas.microsoft.com/office/drawing/2014/main" id="{0DDA12E6-5B37-F4C2-A114-B0D6AC6CA9B9}"/>
                </a:ext>
              </a:extLst>
            </p:cNvPr>
            <p:cNvSpPr/>
            <p:nvPr/>
          </p:nvSpPr>
          <p:spPr>
            <a:xfrm>
              <a:off x="6132326" y="2213487"/>
              <a:ext cx="2356360" cy="1683116"/>
            </a:xfrm>
            <a:custGeom>
              <a:avLst/>
              <a:gdLst/>
              <a:ahLst/>
              <a:cxnLst>
                <a:cxn ang="0">
                  <a:pos x="wd2" y="hd2"/>
                </a:cxn>
                <a:cxn ang="5400000">
                  <a:pos x="wd2" y="hd2"/>
                </a:cxn>
                <a:cxn ang="10800000">
                  <a:pos x="wd2" y="hd2"/>
                </a:cxn>
                <a:cxn ang="16200000">
                  <a:pos x="wd2" y="hd2"/>
                </a:cxn>
              </a:cxnLst>
              <a:rect l="0" t="0" r="r" b="b"/>
              <a:pathLst>
                <a:path w="21600" h="21600" extrusionOk="0">
                  <a:moveTo>
                    <a:pt x="4128" y="6305"/>
                  </a:moveTo>
                  <a:cubicBezTo>
                    <a:pt x="3795" y="7472"/>
                    <a:pt x="3544" y="8698"/>
                    <a:pt x="3503" y="10041"/>
                  </a:cubicBezTo>
                  <a:cubicBezTo>
                    <a:pt x="2335" y="9808"/>
                    <a:pt x="1168" y="9691"/>
                    <a:pt x="0" y="9691"/>
                  </a:cubicBezTo>
                  <a:lnTo>
                    <a:pt x="1376" y="7764"/>
                  </a:lnTo>
                  <a:lnTo>
                    <a:pt x="0" y="5838"/>
                  </a:lnTo>
                  <a:cubicBezTo>
                    <a:pt x="1376" y="5896"/>
                    <a:pt x="2752" y="6071"/>
                    <a:pt x="4128" y="6305"/>
                  </a:cubicBezTo>
                  <a:close/>
                  <a:moveTo>
                    <a:pt x="19265" y="15120"/>
                  </a:moveTo>
                  <a:cubicBezTo>
                    <a:pt x="18931" y="16346"/>
                    <a:pt x="18431" y="17455"/>
                    <a:pt x="17847" y="18389"/>
                  </a:cubicBezTo>
                  <a:cubicBezTo>
                    <a:pt x="18514" y="19090"/>
                    <a:pt x="19140" y="19849"/>
                    <a:pt x="19765" y="20666"/>
                  </a:cubicBezTo>
                  <a:lnTo>
                    <a:pt x="21600" y="20666"/>
                  </a:lnTo>
                  <a:lnTo>
                    <a:pt x="21600" y="17864"/>
                  </a:lnTo>
                  <a:cubicBezTo>
                    <a:pt x="20891" y="16871"/>
                    <a:pt x="20099" y="15937"/>
                    <a:pt x="19265" y="15120"/>
                  </a:cubicBezTo>
                  <a:close/>
                  <a:moveTo>
                    <a:pt x="11676" y="0"/>
                  </a:moveTo>
                  <a:cubicBezTo>
                    <a:pt x="7422" y="0"/>
                    <a:pt x="3961" y="4845"/>
                    <a:pt x="3961" y="10800"/>
                  </a:cubicBezTo>
                  <a:cubicBezTo>
                    <a:pt x="3961" y="16755"/>
                    <a:pt x="7422" y="21600"/>
                    <a:pt x="11676" y="21600"/>
                  </a:cubicBezTo>
                  <a:cubicBezTo>
                    <a:pt x="15929" y="21600"/>
                    <a:pt x="19390" y="16755"/>
                    <a:pt x="19390" y="10800"/>
                  </a:cubicBezTo>
                  <a:cubicBezTo>
                    <a:pt x="19390" y="4845"/>
                    <a:pt x="15929" y="0"/>
                    <a:pt x="11676" y="0"/>
                  </a:cubicBez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6" name="Shape">
              <a:extLst>
                <a:ext uri="{FF2B5EF4-FFF2-40B4-BE49-F238E27FC236}">
                  <a16:creationId xmlns:a16="http://schemas.microsoft.com/office/drawing/2014/main" id="{F2E301D8-4830-6E2B-8B77-50CE7513CACD}"/>
                </a:ext>
              </a:extLst>
            </p:cNvPr>
            <p:cNvSpPr/>
            <p:nvPr/>
          </p:nvSpPr>
          <p:spPr>
            <a:xfrm>
              <a:off x="8406802" y="3681508"/>
              <a:ext cx="1728598" cy="2556510"/>
            </a:xfrm>
            <a:custGeom>
              <a:avLst/>
              <a:gdLst/>
              <a:ahLst/>
              <a:cxnLst>
                <a:cxn ang="0">
                  <a:pos x="wd2" y="hd2"/>
                </a:cxn>
                <a:cxn ang="5400000">
                  <a:pos x="wd2" y="hd2"/>
                </a:cxn>
                <a:cxn ang="10800000">
                  <a:pos x="wd2" y="hd2"/>
                </a:cxn>
                <a:cxn ang="16200000">
                  <a:pos x="wd2" y="hd2"/>
                </a:cxn>
              </a:cxnLst>
              <a:rect l="0" t="0" r="r" b="b"/>
              <a:pathLst>
                <a:path w="21600" h="21600" extrusionOk="0">
                  <a:moveTo>
                    <a:pt x="3695" y="4727"/>
                  </a:moveTo>
                  <a:cubicBezTo>
                    <a:pt x="2558" y="3728"/>
                    <a:pt x="1364" y="2806"/>
                    <a:pt x="0" y="1922"/>
                  </a:cubicBezTo>
                  <a:lnTo>
                    <a:pt x="2444" y="1922"/>
                  </a:lnTo>
                  <a:lnTo>
                    <a:pt x="2444" y="0"/>
                  </a:lnTo>
                  <a:cubicBezTo>
                    <a:pt x="4036" y="1038"/>
                    <a:pt x="5514" y="2191"/>
                    <a:pt x="6878" y="3382"/>
                  </a:cubicBezTo>
                  <a:cubicBezTo>
                    <a:pt x="5684" y="3728"/>
                    <a:pt x="4604" y="4189"/>
                    <a:pt x="3695" y="4727"/>
                  </a:cubicBezTo>
                  <a:close/>
                  <a:moveTo>
                    <a:pt x="11823" y="17949"/>
                  </a:moveTo>
                  <a:cubicBezTo>
                    <a:pt x="11994" y="18756"/>
                    <a:pt x="12107" y="19601"/>
                    <a:pt x="12164" y="20409"/>
                  </a:cubicBezTo>
                  <a:cubicBezTo>
                    <a:pt x="12221" y="21062"/>
                    <a:pt x="13017" y="21600"/>
                    <a:pt x="13983" y="21600"/>
                  </a:cubicBezTo>
                  <a:lnTo>
                    <a:pt x="14097" y="21600"/>
                  </a:lnTo>
                  <a:cubicBezTo>
                    <a:pt x="15120" y="21600"/>
                    <a:pt x="15916" y="21023"/>
                    <a:pt x="15916" y="20332"/>
                  </a:cubicBezTo>
                  <a:cubicBezTo>
                    <a:pt x="15859" y="19332"/>
                    <a:pt x="15745" y="18333"/>
                    <a:pt x="15518" y="17372"/>
                  </a:cubicBezTo>
                  <a:cubicBezTo>
                    <a:pt x="14324" y="17718"/>
                    <a:pt x="13131" y="17910"/>
                    <a:pt x="11823" y="17949"/>
                  </a:cubicBezTo>
                  <a:close/>
                  <a:moveTo>
                    <a:pt x="11084" y="3305"/>
                  </a:moveTo>
                  <a:cubicBezTo>
                    <a:pt x="5286" y="3305"/>
                    <a:pt x="568" y="6495"/>
                    <a:pt x="568" y="10416"/>
                  </a:cubicBezTo>
                  <a:cubicBezTo>
                    <a:pt x="568" y="14336"/>
                    <a:pt x="5286" y="17526"/>
                    <a:pt x="11084" y="17526"/>
                  </a:cubicBezTo>
                  <a:cubicBezTo>
                    <a:pt x="16882" y="17526"/>
                    <a:pt x="21600" y="14336"/>
                    <a:pt x="21600" y="10416"/>
                  </a:cubicBezTo>
                  <a:cubicBezTo>
                    <a:pt x="21600" y="6495"/>
                    <a:pt x="16882" y="3305"/>
                    <a:pt x="11084" y="3305"/>
                  </a:cubicBezTo>
                  <a:close/>
                </a:path>
              </a:pathLst>
            </a:custGeom>
            <a:solidFill>
              <a:srgbClr val="C00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7" name="Shape">
              <a:extLst>
                <a:ext uri="{FF2B5EF4-FFF2-40B4-BE49-F238E27FC236}">
                  <a16:creationId xmlns:a16="http://schemas.microsoft.com/office/drawing/2014/main" id="{B22D8978-9389-E500-9ED8-18DBE129C39E}"/>
                </a:ext>
              </a:extLst>
            </p:cNvPr>
            <p:cNvSpPr/>
            <p:nvPr/>
          </p:nvSpPr>
          <p:spPr>
            <a:xfrm>
              <a:off x="2083767" y="3805621"/>
              <a:ext cx="1683116" cy="2470076"/>
            </a:xfrm>
            <a:custGeom>
              <a:avLst/>
              <a:gdLst/>
              <a:ahLst/>
              <a:cxnLst>
                <a:cxn ang="0">
                  <a:pos x="wd2" y="hd2"/>
                </a:cxn>
                <a:cxn ang="5400000">
                  <a:pos x="wd2" y="hd2"/>
                </a:cxn>
                <a:cxn ang="10800000">
                  <a:pos x="wd2" y="hd2"/>
                </a:cxn>
                <a:cxn ang="16200000">
                  <a:pos x="wd2" y="hd2"/>
                </a:cxn>
              </a:cxnLst>
              <a:rect l="0" t="0" r="r" b="b"/>
              <a:pathLst>
                <a:path w="21600" h="21600" extrusionOk="0">
                  <a:moveTo>
                    <a:pt x="18448" y="4137"/>
                  </a:moveTo>
                  <a:cubicBezTo>
                    <a:pt x="17514" y="3540"/>
                    <a:pt x="16404" y="3103"/>
                    <a:pt x="15178" y="2745"/>
                  </a:cubicBezTo>
                  <a:cubicBezTo>
                    <a:pt x="16229" y="1790"/>
                    <a:pt x="17397" y="875"/>
                    <a:pt x="18623" y="0"/>
                  </a:cubicBezTo>
                  <a:lnTo>
                    <a:pt x="21308" y="0"/>
                  </a:lnTo>
                  <a:lnTo>
                    <a:pt x="21308" y="1830"/>
                  </a:lnTo>
                  <a:cubicBezTo>
                    <a:pt x="20257" y="2586"/>
                    <a:pt x="19323" y="3341"/>
                    <a:pt x="18448" y="4137"/>
                  </a:cubicBezTo>
                  <a:close/>
                  <a:moveTo>
                    <a:pt x="5955" y="20287"/>
                  </a:moveTo>
                  <a:cubicBezTo>
                    <a:pt x="5896" y="21003"/>
                    <a:pt x="6772" y="21600"/>
                    <a:pt x="7823" y="21600"/>
                  </a:cubicBezTo>
                  <a:lnTo>
                    <a:pt x="7939" y="21600"/>
                  </a:lnTo>
                  <a:cubicBezTo>
                    <a:pt x="8932" y="21600"/>
                    <a:pt x="9749" y="21043"/>
                    <a:pt x="9808" y="20367"/>
                  </a:cubicBezTo>
                  <a:cubicBezTo>
                    <a:pt x="9866" y="19492"/>
                    <a:pt x="9983" y="18656"/>
                    <a:pt x="10158" y="17821"/>
                  </a:cubicBezTo>
                  <a:cubicBezTo>
                    <a:pt x="8815" y="17781"/>
                    <a:pt x="7589" y="17543"/>
                    <a:pt x="6422" y="17224"/>
                  </a:cubicBezTo>
                  <a:cubicBezTo>
                    <a:pt x="6130" y="18259"/>
                    <a:pt x="6013" y="19253"/>
                    <a:pt x="5955" y="20287"/>
                  </a:cubicBezTo>
                  <a:close/>
                  <a:moveTo>
                    <a:pt x="10800" y="2665"/>
                  </a:moveTo>
                  <a:cubicBezTo>
                    <a:pt x="4845" y="2665"/>
                    <a:pt x="0" y="5967"/>
                    <a:pt x="0" y="10024"/>
                  </a:cubicBezTo>
                  <a:cubicBezTo>
                    <a:pt x="0" y="14082"/>
                    <a:pt x="4845" y="17383"/>
                    <a:pt x="10800" y="17383"/>
                  </a:cubicBezTo>
                  <a:cubicBezTo>
                    <a:pt x="16755" y="17383"/>
                    <a:pt x="21600" y="14082"/>
                    <a:pt x="21600" y="10024"/>
                  </a:cubicBezTo>
                  <a:cubicBezTo>
                    <a:pt x="21600" y="5967"/>
                    <a:pt x="16755" y="2665"/>
                    <a:pt x="10800" y="2665"/>
                  </a:cubicBezTo>
                  <a:close/>
                </a:path>
              </a:pathLst>
            </a:custGeom>
            <a:solidFill>
              <a:schemeClr val="accent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lang="en-US" sz="1400" b="1">
                <a:solidFill>
                  <a:srgbClr val="0D0D0D"/>
                </a:solidFill>
                <a:highlight>
                  <a:srgbClr val="FFFFFF"/>
                </a:highlight>
              </a:endParaRPr>
            </a:p>
          </p:txBody>
        </p:sp>
        <p:sp>
          <p:nvSpPr>
            <p:cNvPr id="8" name="Shape">
              <a:extLst>
                <a:ext uri="{FF2B5EF4-FFF2-40B4-BE49-F238E27FC236}">
                  <a16:creationId xmlns:a16="http://schemas.microsoft.com/office/drawing/2014/main" id="{C6391283-25F8-EB2D-65BA-174C2159527D}"/>
                </a:ext>
              </a:extLst>
            </p:cNvPr>
            <p:cNvSpPr/>
            <p:nvPr/>
          </p:nvSpPr>
          <p:spPr>
            <a:xfrm>
              <a:off x="3630411" y="2213487"/>
              <a:ext cx="2538314" cy="1683116"/>
            </a:xfrm>
            <a:custGeom>
              <a:avLst/>
              <a:gdLst/>
              <a:ahLst/>
              <a:cxnLst>
                <a:cxn ang="0">
                  <a:pos x="wd2" y="hd2"/>
                </a:cxn>
                <a:cxn ang="5400000">
                  <a:pos x="wd2" y="hd2"/>
                </a:cxn>
                <a:cxn ang="10800000">
                  <a:pos x="wd2" y="hd2"/>
                </a:cxn>
                <a:cxn ang="16200000">
                  <a:pos x="wd2" y="hd2"/>
                </a:cxn>
              </a:cxnLst>
              <a:rect l="0" t="0" r="r" b="b"/>
              <a:pathLst>
                <a:path w="21600" h="21600" extrusionOk="0">
                  <a:moveTo>
                    <a:pt x="21600" y="7764"/>
                  </a:moveTo>
                  <a:lnTo>
                    <a:pt x="20323" y="9691"/>
                  </a:lnTo>
                  <a:cubicBezTo>
                    <a:pt x="19471" y="9749"/>
                    <a:pt x="18619" y="9808"/>
                    <a:pt x="17768" y="9983"/>
                  </a:cubicBezTo>
                  <a:cubicBezTo>
                    <a:pt x="17690" y="8640"/>
                    <a:pt x="17497" y="7414"/>
                    <a:pt x="17187" y="6246"/>
                  </a:cubicBezTo>
                  <a:cubicBezTo>
                    <a:pt x="18232" y="6013"/>
                    <a:pt x="19277" y="5896"/>
                    <a:pt x="20361" y="5838"/>
                  </a:cubicBezTo>
                  <a:lnTo>
                    <a:pt x="21600" y="7764"/>
                  </a:lnTo>
                  <a:close/>
                  <a:moveTo>
                    <a:pt x="0" y="18856"/>
                  </a:moveTo>
                  <a:lnTo>
                    <a:pt x="1781" y="18856"/>
                  </a:lnTo>
                  <a:lnTo>
                    <a:pt x="1781" y="21542"/>
                  </a:lnTo>
                  <a:cubicBezTo>
                    <a:pt x="2594" y="20374"/>
                    <a:pt x="3445" y="19265"/>
                    <a:pt x="4335" y="18214"/>
                  </a:cubicBezTo>
                  <a:cubicBezTo>
                    <a:pt x="3794" y="17222"/>
                    <a:pt x="3329" y="16112"/>
                    <a:pt x="3019" y="14886"/>
                  </a:cubicBezTo>
                  <a:cubicBezTo>
                    <a:pt x="2013" y="16112"/>
                    <a:pt x="968" y="17455"/>
                    <a:pt x="0" y="18856"/>
                  </a:cubicBezTo>
                  <a:close/>
                  <a:moveTo>
                    <a:pt x="10181" y="0"/>
                  </a:moveTo>
                  <a:cubicBezTo>
                    <a:pt x="6232" y="0"/>
                    <a:pt x="3019" y="4845"/>
                    <a:pt x="3019" y="10800"/>
                  </a:cubicBezTo>
                  <a:cubicBezTo>
                    <a:pt x="3019" y="16755"/>
                    <a:pt x="6232" y="21600"/>
                    <a:pt x="10181" y="21600"/>
                  </a:cubicBezTo>
                  <a:cubicBezTo>
                    <a:pt x="14129" y="21600"/>
                    <a:pt x="17342" y="16755"/>
                    <a:pt x="17342" y="10800"/>
                  </a:cubicBezTo>
                  <a:cubicBezTo>
                    <a:pt x="17342" y="4845"/>
                    <a:pt x="14129" y="0"/>
                    <a:pt x="10181" y="0"/>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pic>
          <p:nvPicPr>
            <p:cNvPr id="9" name="Graphic 26" descr="Brainstorm with solid fill">
              <a:extLst>
                <a:ext uri="{FF2B5EF4-FFF2-40B4-BE49-F238E27FC236}">
                  <a16:creationId xmlns:a16="http://schemas.microsoft.com/office/drawing/2014/main" id="{DD4D3EE0-DD59-3C54-A076-17ECB058BC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60650" y="4220839"/>
              <a:ext cx="931759" cy="931759"/>
            </a:xfrm>
            <a:prstGeom prst="rect">
              <a:avLst/>
            </a:prstGeom>
          </p:spPr>
        </p:pic>
        <p:sp>
          <p:nvSpPr>
            <p:cNvPr id="18" name="TextBox 21">
              <a:extLst>
                <a:ext uri="{FF2B5EF4-FFF2-40B4-BE49-F238E27FC236}">
                  <a16:creationId xmlns:a16="http://schemas.microsoft.com/office/drawing/2014/main" id="{C03FB0D8-D7BE-FC64-97E1-A08452D97793}"/>
                </a:ext>
              </a:extLst>
            </p:cNvPr>
            <p:cNvSpPr txBox="1"/>
            <p:nvPr/>
          </p:nvSpPr>
          <p:spPr>
            <a:xfrm>
              <a:off x="4553494" y="5257428"/>
              <a:ext cx="3128744" cy="461665"/>
            </a:xfrm>
            <a:prstGeom prst="rect">
              <a:avLst/>
            </a:prstGeom>
            <a:noFill/>
          </p:spPr>
          <p:txBody>
            <a:bodyPr wrap="square" lIns="0" tIns="45720" rIns="0" bIns="4572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noProof="1"/>
                <a:t>What has been done</a:t>
              </a:r>
            </a:p>
          </p:txBody>
        </p:sp>
        <p:pic>
          <p:nvPicPr>
            <p:cNvPr id="42" name="Graphic 41" descr="Thumbs up sign with solid fill">
              <a:extLst>
                <a:ext uri="{FF2B5EF4-FFF2-40B4-BE49-F238E27FC236}">
                  <a16:creationId xmlns:a16="http://schemas.microsoft.com/office/drawing/2014/main" id="{AB704AB6-9E25-EA36-9836-E43EFB904C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25" y="4441858"/>
              <a:ext cx="914400" cy="914400"/>
            </a:xfrm>
            <a:prstGeom prst="rect">
              <a:avLst/>
            </a:prstGeom>
          </p:spPr>
        </p:pic>
        <p:pic>
          <p:nvPicPr>
            <p:cNvPr id="44" name="Graphic 43" descr="Hurdle with solid fill">
              <a:extLst>
                <a:ext uri="{FF2B5EF4-FFF2-40B4-BE49-F238E27FC236}">
                  <a16:creationId xmlns:a16="http://schemas.microsoft.com/office/drawing/2014/main" id="{C5CB9F80-C4D6-6F0C-3D6B-34E2BEE8B1D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86847" y="2566369"/>
              <a:ext cx="914400" cy="914400"/>
            </a:xfrm>
            <a:prstGeom prst="rect">
              <a:avLst/>
            </a:prstGeom>
          </p:spPr>
        </p:pic>
        <p:pic>
          <p:nvPicPr>
            <p:cNvPr id="47" name="Graphic 46" descr="Artificial Intelligence with solid fill">
              <a:extLst>
                <a:ext uri="{FF2B5EF4-FFF2-40B4-BE49-F238E27FC236}">
                  <a16:creationId xmlns:a16="http://schemas.microsoft.com/office/drawing/2014/main" id="{D5E72A70-5001-F676-7942-F784EB8DCE2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5922" y="2570995"/>
              <a:ext cx="914400" cy="914400"/>
            </a:xfrm>
            <a:prstGeom prst="rect">
              <a:avLst/>
            </a:prstGeom>
          </p:spPr>
        </p:pic>
        <p:pic>
          <p:nvPicPr>
            <p:cNvPr id="49" name="Graphic 48" descr="Research with solid fill">
              <a:extLst>
                <a:ext uri="{FF2B5EF4-FFF2-40B4-BE49-F238E27FC236}">
                  <a16:creationId xmlns:a16="http://schemas.microsoft.com/office/drawing/2014/main" id="{D2D70840-E4DA-D602-1338-F1DF3C5B4D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844181" y="4480204"/>
              <a:ext cx="914400" cy="914400"/>
            </a:xfrm>
            <a:prstGeom prst="rect">
              <a:avLst/>
            </a:prstGeom>
          </p:spPr>
        </p:pic>
      </p:grpSp>
    </p:spTree>
    <p:extLst>
      <p:ext uri="{BB962C8B-B14F-4D97-AF65-F5344CB8AC3E}">
        <p14:creationId xmlns:p14="http://schemas.microsoft.com/office/powerpoint/2010/main" val="410068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D7C1-F45D-8B91-C0BA-CB8C1C720BE4}"/>
              </a:ext>
            </a:extLst>
          </p:cNvPr>
          <p:cNvSpPr>
            <a:spLocks noGrp="1"/>
          </p:cNvSpPr>
          <p:nvPr>
            <p:ph type="title"/>
          </p:nvPr>
        </p:nvSpPr>
        <p:spPr/>
        <p:txBody>
          <a:bodyPr/>
          <a:lstStyle/>
          <a:p>
            <a:r>
              <a:rPr lang="en-US"/>
              <a:t>Need for big data</a:t>
            </a:r>
          </a:p>
        </p:txBody>
      </p:sp>
      <p:graphicFrame>
        <p:nvGraphicFramePr>
          <p:cNvPr id="7" name="Content Placeholder 2">
            <a:extLst>
              <a:ext uri="{FF2B5EF4-FFF2-40B4-BE49-F238E27FC236}">
                <a16:creationId xmlns:a16="http://schemas.microsoft.com/office/drawing/2014/main" id="{CD6EA2F8-FFA1-210A-79E7-0869D5E0ABA8}"/>
              </a:ext>
            </a:extLst>
          </p:cNvPr>
          <p:cNvGraphicFramePr>
            <a:graphicFrameLocks/>
          </p:cNvGraphicFramePr>
          <p:nvPr>
            <p:extLst>
              <p:ext uri="{D42A27DB-BD31-4B8C-83A1-F6EECF244321}">
                <p14:modId xmlns:p14="http://schemas.microsoft.com/office/powerpoint/2010/main" val="1162038099"/>
              </p:ext>
            </p:extLst>
          </p:nvPr>
        </p:nvGraphicFramePr>
        <p:xfrm>
          <a:off x="1036320" y="2033680"/>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877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B59E-2349-3B4A-19C9-4A1277B483D7}"/>
              </a:ext>
            </a:extLst>
          </p:cNvPr>
          <p:cNvSpPr>
            <a:spLocks noGrp="1"/>
          </p:cNvSpPr>
          <p:nvPr>
            <p:ph type="title"/>
          </p:nvPr>
        </p:nvSpPr>
        <p:spPr/>
        <p:txBody>
          <a:bodyPr/>
          <a:lstStyle/>
          <a:p>
            <a:r>
              <a:rPr lang="en-US" sz="4400"/>
              <a:t>Benefits offered by big data</a:t>
            </a:r>
            <a:endParaRPr lang="en-US"/>
          </a:p>
        </p:txBody>
      </p:sp>
      <p:sp>
        <p:nvSpPr>
          <p:cNvPr id="4" name="Freeform 6">
            <a:extLst>
              <a:ext uri="{FF2B5EF4-FFF2-40B4-BE49-F238E27FC236}">
                <a16:creationId xmlns:a16="http://schemas.microsoft.com/office/drawing/2014/main" id="{6398541C-0774-127F-37F0-308C334BF171}"/>
              </a:ext>
            </a:extLst>
          </p:cNvPr>
          <p:cNvSpPr>
            <a:spLocks/>
          </p:cNvSpPr>
          <p:nvPr/>
        </p:nvSpPr>
        <p:spPr bwMode="auto">
          <a:xfrm>
            <a:off x="3019529" y="2043826"/>
            <a:ext cx="9172471" cy="847645"/>
          </a:xfrm>
          <a:prstGeom prst="rect">
            <a:avLst/>
          </a:pr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Freeform 6">
            <a:extLst>
              <a:ext uri="{FF2B5EF4-FFF2-40B4-BE49-F238E27FC236}">
                <a16:creationId xmlns:a16="http://schemas.microsoft.com/office/drawing/2014/main" id="{E2BE898C-931D-4D95-F68B-1579B66AC957}"/>
              </a:ext>
            </a:extLst>
          </p:cNvPr>
          <p:cNvSpPr>
            <a:spLocks/>
          </p:cNvSpPr>
          <p:nvPr/>
        </p:nvSpPr>
        <p:spPr bwMode="auto">
          <a:xfrm>
            <a:off x="3019529" y="5306311"/>
            <a:ext cx="9172471" cy="854063"/>
          </a:xfrm>
          <a:prstGeom prst="rect">
            <a:avLst/>
          </a:pr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6">
            <a:extLst>
              <a:ext uri="{FF2B5EF4-FFF2-40B4-BE49-F238E27FC236}">
                <a16:creationId xmlns:a16="http://schemas.microsoft.com/office/drawing/2014/main" id="{766E9490-52BA-5D5F-7F21-CE4EC000F9AA}"/>
              </a:ext>
            </a:extLst>
          </p:cNvPr>
          <p:cNvSpPr>
            <a:spLocks/>
          </p:cNvSpPr>
          <p:nvPr/>
        </p:nvSpPr>
        <p:spPr bwMode="auto">
          <a:xfrm>
            <a:off x="3019529" y="2895164"/>
            <a:ext cx="9172471" cy="1207813"/>
          </a:xfrm>
          <a:prstGeom prst="rect">
            <a:avLst/>
          </a:prstGeom>
          <a:solidFill>
            <a:srgbClr val="FFED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6">
            <a:extLst>
              <a:ext uri="{FF2B5EF4-FFF2-40B4-BE49-F238E27FC236}">
                <a16:creationId xmlns:a16="http://schemas.microsoft.com/office/drawing/2014/main" id="{E2826AC5-EE6C-3D9A-75FA-81F4607CD478}"/>
              </a:ext>
            </a:extLst>
          </p:cNvPr>
          <p:cNvSpPr>
            <a:spLocks/>
          </p:cNvSpPr>
          <p:nvPr/>
        </p:nvSpPr>
        <p:spPr bwMode="auto">
          <a:xfrm>
            <a:off x="3019529" y="4102974"/>
            <a:ext cx="9172471" cy="1204312"/>
          </a:xfrm>
          <a:prstGeom prst="rect">
            <a:avLst/>
          </a:prstGeom>
          <a:solidFill>
            <a:schemeClr val="accent4">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TextBox 28">
            <a:extLst>
              <a:ext uri="{FF2B5EF4-FFF2-40B4-BE49-F238E27FC236}">
                <a16:creationId xmlns:a16="http://schemas.microsoft.com/office/drawing/2014/main" id="{03DC2E0C-D652-7637-A32D-3AC0E2D0F54C}"/>
              </a:ext>
            </a:extLst>
          </p:cNvPr>
          <p:cNvSpPr txBox="1"/>
          <p:nvPr/>
        </p:nvSpPr>
        <p:spPr>
          <a:xfrm>
            <a:off x="4433579" y="2224748"/>
            <a:ext cx="5992155" cy="830997"/>
          </a:xfrm>
          <a:prstGeom prst="rect">
            <a:avLst/>
          </a:prstGeom>
          <a:noFill/>
        </p:spPr>
        <p:txBody>
          <a:bodyPr wrap="square" lIns="0" tIns="45720" rIns="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noProof="1">
                <a:solidFill>
                  <a:srgbClr val="444444"/>
                </a:solidFill>
                <a:latin typeface="Arial"/>
                <a:cs typeface="Arial"/>
              </a:rPr>
              <a:t>Enhanced detection and predictive capabilities through machine learning.</a:t>
            </a:r>
            <a:endParaRPr lang="en-US"/>
          </a:p>
          <a:p>
            <a:pPr algn="just"/>
            <a:endParaRPr lang="en-US" sz="1200" noProof="1">
              <a:solidFill>
                <a:schemeClr val="tx1">
                  <a:lumMod val="65000"/>
                  <a:lumOff val="35000"/>
                </a:schemeClr>
              </a:solidFill>
            </a:endParaRPr>
          </a:p>
        </p:txBody>
      </p:sp>
      <p:sp>
        <p:nvSpPr>
          <p:cNvPr id="27" name="TextBox 34">
            <a:extLst>
              <a:ext uri="{FF2B5EF4-FFF2-40B4-BE49-F238E27FC236}">
                <a16:creationId xmlns:a16="http://schemas.microsoft.com/office/drawing/2014/main" id="{CFD4C113-C1B7-F0EF-FAB8-E7EC72AF0F69}"/>
              </a:ext>
            </a:extLst>
          </p:cNvPr>
          <p:cNvSpPr txBox="1"/>
          <p:nvPr/>
        </p:nvSpPr>
        <p:spPr>
          <a:xfrm>
            <a:off x="4855125" y="3363844"/>
            <a:ext cx="6041850" cy="584775"/>
          </a:xfrm>
          <a:prstGeom prst="rect">
            <a:avLst/>
          </a:prstGeom>
          <a:noFill/>
        </p:spPr>
        <p:txBody>
          <a:bodyPr wrap="square" lIns="0" tIns="45720" rIns="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noProof="1">
                <a:solidFill>
                  <a:srgbClr val="444444"/>
                </a:solidFill>
                <a:latin typeface="Arial"/>
                <a:cs typeface="Arial"/>
              </a:rPr>
              <a:t>Real-time analysis and response to suspicious activities</a:t>
            </a:r>
            <a:r>
              <a:rPr lang="en-US" sz="2000" noProof="1">
                <a:solidFill>
                  <a:srgbClr val="444444"/>
                </a:solidFill>
                <a:latin typeface="Arial"/>
                <a:cs typeface="Arial"/>
              </a:rPr>
              <a:t>.</a:t>
            </a:r>
            <a:endParaRPr lang="en-US" sz="2000"/>
          </a:p>
          <a:p>
            <a:pPr algn="just"/>
            <a:endParaRPr lang="en-US" sz="1200" noProof="1">
              <a:solidFill>
                <a:schemeClr val="tx1">
                  <a:lumMod val="65000"/>
                  <a:lumOff val="35000"/>
                </a:schemeClr>
              </a:solidFill>
            </a:endParaRPr>
          </a:p>
        </p:txBody>
      </p:sp>
      <p:sp>
        <p:nvSpPr>
          <p:cNvPr id="25" name="TextBox 38">
            <a:extLst>
              <a:ext uri="{FF2B5EF4-FFF2-40B4-BE49-F238E27FC236}">
                <a16:creationId xmlns:a16="http://schemas.microsoft.com/office/drawing/2014/main" id="{EA6A52E3-4A78-5057-43CE-D0EE2379CA83}"/>
              </a:ext>
            </a:extLst>
          </p:cNvPr>
          <p:cNvSpPr txBox="1"/>
          <p:nvPr/>
        </p:nvSpPr>
        <p:spPr>
          <a:xfrm>
            <a:off x="4855124" y="4412535"/>
            <a:ext cx="6091546" cy="923330"/>
          </a:xfrm>
          <a:prstGeom prst="rect">
            <a:avLst/>
          </a:prstGeom>
          <a:noFill/>
        </p:spPr>
        <p:txBody>
          <a:bodyPr wrap="square" lIns="0" tIns="45720" rIns="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noProof="1">
                <a:solidFill>
                  <a:srgbClr val="444444"/>
                </a:solidFill>
                <a:latin typeface="Arial"/>
                <a:cs typeface="Arial"/>
              </a:rPr>
              <a:t>Integration of data from multiple sources for a comprehensive view.</a:t>
            </a:r>
            <a:endParaRPr lang="en-US"/>
          </a:p>
          <a:p>
            <a:pPr algn="just"/>
            <a:endParaRPr lang="en-US" noProof="1">
              <a:solidFill>
                <a:schemeClr val="tx1">
                  <a:lumMod val="65000"/>
                  <a:lumOff val="35000"/>
                </a:schemeClr>
              </a:solidFill>
            </a:endParaRPr>
          </a:p>
        </p:txBody>
      </p:sp>
      <p:sp>
        <p:nvSpPr>
          <p:cNvPr id="23" name="TextBox 53">
            <a:extLst>
              <a:ext uri="{FF2B5EF4-FFF2-40B4-BE49-F238E27FC236}">
                <a16:creationId xmlns:a16="http://schemas.microsoft.com/office/drawing/2014/main" id="{35850C60-7F8F-E54A-0F52-0277453264B9}"/>
              </a:ext>
            </a:extLst>
          </p:cNvPr>
          <p:cNvSpPr txBox="1"/>
          <p:nvPr/>
        </p:nvSpPr>
        <p:spPr>
          <a:xfrm>
            <a:off x="4557818" y="5507007"/>
            <a:ext cx="5992155" cy="553998"/>
          </a:xfrm>
          <a:prstGeom prst="rect">
            <a:avLst/>
          </a:prstGeom>
          <a:noFill/>
        </p:spPr>
        <p:txBody>
          <a:bodyPr wrap="square" lIns="0" tIns="45720" rIns="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noProof="1">
                <a:solidFill>
                  <a:srgbClr val="000000"/>
                </a:solidFill>
                <a:ea typeface="+mn-lt"/>
                <a:cs typeface="+mn-lt"/>
              </a:rPr>
              <a:t>Cost-effective scaling and processing power.</a:t>
            </a:r>
          </a:p>
          <a:p>
            <a:pPr algn="just"/>
            <a:endParaRPr lang="en-US" sz="1200" noProof="1">
              <a:solidFill>
                <a:schemeClr val="tx1">
                  <a:lumMod val="65000"/>
                  <a:lumOff val="35000"/>
                </a:schemeClr>
              </a:solidFill>
            </a:endParaRPr>
          </a:p>
        </p:txBody>
      </p:sp>
      <p:grpSp>
        <p:nvGrpSpPr>
          <p:cNvPr id="12" name="Group 11">
            <a:extLst>
              <a:ext uri="{FF2B5EF4-FFF2-40B4-BE49-F238E27FC236}">
                <a16:creationId xmlns:a16="http://schemas.microsoft.com/office/drawing/2014/main" id="{BE99761A-610D-9388-CF02-CCE4C588F258}"/>
              </a:ext>
            </a:extLst>
          </p:cNvPr>
          <p:cNvGrpSpPr/>
          <p:nvPr/>
        </p:nvGrpSpPr>
        <p:grpSpPr>
          <a:xfrm>
            <a:off x="0" y="2045575"/>
            <a:ext cx="4267486" cy="4114798"/>
            <a:chOff x="-1" y="1371600"/>
            <a:chExt cx="4267486" cy="4114798"/>
          </a:xfrm>
        </p:grpSpPr>
        <p:sp>
          <p:nvSpPr>
            <p:cNvPr id="17" name="Freeform: Shape 16">
              <a:extLst>
                <a:ext uri="{FF2B5EF4-FFF2-40B4-BE49-F238E27FC236}">
                  <a16:creationId xmlns:a16="http://schemas.microsoft.com/office/drawing/2014/main" id="{ACC95479-9D8A-D7C4-9E16-49941114F5EA}"/>
                </a:ext>
              </a:extLst>
            </p:cNvPr>
            <p:cNvSpPr>
              <a:spLocks/>
            </p:cNvSpPr>
            <p:nvPr/>
          </p:nvSpPr>
          <p:spPr bwMode="auto">
            <a:xfrm>
              <a:off x="0" y="2147870"/>
              <a:ext cx="4267485" cy="1280158"/>
            </a:xfrm>
            <a:custGeom>
              <a:avLst/>
              <a:gdLst>
                <a:gd name="connsiteX0" fmla="*/ 3927314 w 4267485"/>
                <a:gd name="connsiteY0" fmla="*/ 0 h 1205090"/>
                <a:gd name="connsiteX1" fmla="*/ 4267485 w 4267485"/>
                <a:gd name="connsiteY1" fmla="*/ 1205090 h 1205090"/>
                <a:gd name="connsiteX2" fmla="*/ 2324026 w 4267485"/>
                <a:gd name="connsiteY2" fmla="*/ 1205090 h 1205090"/>
                <a:gd name="connsiteX3" fmla="*/ 1958377 w 4267485"/>
                <a:gd name="connsiteY3" fmla="*/ 1205090 h 1205090"/>
                <a:gd name="connsiteX4" fmla="*/ 0 w 4267485"/>
                <a:gd name="connsiteY4" fmla="*/ 1205090 h 1205090"/>
                <a:gd name="connsiteX5" fmla="*/ 0 w 4267485"/>
                <a:gd name="connsiteY5" fmla="*/ 1009166 h 1205090"/>
                <a:gd name="connsiteX6" fmla="*/ 2278489 w 4267485"/>
                <a:gd name="connsiteY6" fmla="*/ 1009166 h 1205090"/>
                <a:gd name="connsiteX0" fmla="*/ 3927314 w 4267485"/>
                <a:gd name="connsiteY0" fmla="*/ 0 h 1205090"/>
                <a:gd name="connsiteX1" fmla="*/ 4267485 w 4267485"/>
                <a:gd name="connsiteY1" fmla="*/ 1205090 h 1205090"/>
                <a:gd name="connsiteX2" fmla="*/ 2324026 w 4267485"/>
                <a:gd name="connsiteY2" fmla="*/ 1205090 h 1205090"/>
                <a:gd name="connsiteX3" fmla="*/ 1958377 w 4267485"/>
                <a:gd name="connsiteY3" fmla="*/ 1205090 h 1205090"/>
                <a:gd name="connsiteX4" fmla="*/ 0 w 4267485"/>
                <a:gd name="connsiteY4" fmla="*/ 1205090 h 1205090"/>
                <a:gd name="connsiteX5" fmla="*/ 0 w 4267485"/>
                <a:gd name="connsiteY5" fmla="*/ 1009166 h 1205090"/>
                <a:gd name="connsiteX6" fmla="*/ 2259439 w 4267485"/>
                <a:gd name="connsiteY6" fmla="*/ 952016 h 1205090"/>
                <a:gd name="connsiteX7" fmla="*/ 3927314 w 4267485"/>
                <a:gd name="connsiteY7" fmla="*/ 0 h 1205090"/>
                <a:gd name="connsiteX0" fmla="*/ 3927314 w 4267485"/>
                <a:gd name="connsiteY0" fmla="*/ 0 h 1205090"/>
                <a:gd name="connsiteX1" fmla="*/ 4267485 w 4267485"/>
                <a:gd name="connsiteY1" fmla="*/ 1205090 h 1205090"/>
                <a:gd name="connsiteX2" fmla="*/ 2324026 w 4267485"/>
                <a:gd name="connsiteY2" fmla="*/ 1205090 h 1205090"/>
                <a:gd name="connsiteX3" fmla="*/ 1958377 w 4267485"/>
                <a:gd name="connsiteY3" fmla="*/ 1205090 h 1205090"/>
                <a:gd name="connsiteX4" fmla="*/ 0 w 4267485"/>
                <a:gd name="connsiteY4" fmla="*/ 1205090 h 1205090"/>
                <a:gd name="connsiteX5" fmla="*/ 0 w 4267485"/>
                <a:gd name="connsiteY5" fmla="*/ 1009166 h 1205090"/>
                <a:gd name="connsiteX6" fmla="*/ 2259439 w 4267485"/>
                <a:gd name="connsiteY6" fmla="*/ 952016 h 1205090"/>
                <a:gd name="connsiteX7" fmla="*/ 3927314 w 4267485"/>
                <a:gd name="connsiteY7" fmla="*/ 0 h 1205090"/>
                <a:gd name="connsiteX0" fmla="*/ 3927314 w 4267485"/>
                <a:gd name="connsiteY0" fmla="*/ 0 h 1205090"/>
                <a:gd name="connsiteX1" fmla="*/ 4267485 w 4267485"/>
                <a:gd name="connsiteY1" fmla="*/ 1205090 h 1205090"/>
                <a:gd name="connsiteX2" fmla="*/ 2324026 w 4267485"/>
                <a:gd name="connsiteY2" fmla="*/ 1205090 h 1205090"/>
                <a:gd name="connsiteX3" fmla="*/ 1958377 w 4267485"/>
                <a:gd name="connsiteY3" fmla="*/ 1205090 h 1205090"/>
                <a:gd name="connsiteX4" fmla="*/ 0 w 4267485"/>
                <a:gd name="connsiteY4" fmla="*/ 1205090 h 1205090"/>
                <a:gd name="connsiteX5" fmla="*/ 0 w 4267485"/>
                <a:gd name="connsiteY5" fmla="*/ 1009166 h 1205090"/>
                <a:gd name="connsiteX6" fmla="*/ 2259439 w 4267485"/>
                <a:gd name="connsiteY6" fmla="*/ 952016 h 1205090"/>
                <a:gd name="connsiteX7" fmla="*/ 3927314 w 4267485"/>
                <a:gd name="connsiteY7" fmla="*/ 0 h 1205090"/>
                <a:gd name="connsiteX0" fmla="*/ 3927314 w 4267485"/>
                <a:gd name="connsiteY0" fmla="*/ 0 h 1205090"/>
                <a:gd name="connsiteX1" fmla="*/ 4267485 w 4267485"/>
                <a:gd name="connsiteY1" fmla="*/ 1205090 h 1205090"/>
                <a:gd name="connsiteX2" fmla="*/ 2324026 w 4267485"/>
                <a:gd name="connsiteY2" fmla="*/ 1205090 h 1205090"/>
                <a:gd name="connsiteX3" fmla="*/ 1958377 w 4267485"/>
                <a:gd name="connsiteY3" fmla="*/ 1205090 h 1205090"/>
                <a:gd name="connsiteX4" fmla="*/ 0 w 4267485"/>
                <a:gd name="connsiteY4" fmla="*/ 1205090 h 1205090"/>
                <a:gd name="connsiteX5" fmla="*/ 0 w 4267485"/>
                <a:gd name="connsiteY5" fmla="*/ 1009166 h 1205090"/>
                <a:gd name="connsiteX6" fmla="*/ 2259439 w 4267485"/>
                <a:gd name="connsiteY6" fmla="*/ 952016 h 1205090"/>
                <a:gd name="connsiteX7" fmla="*/ 3927314 w 4267485"/>
                <a:gd name="connsiteY7" fmla="*/ 0 h 1205090"/>
                <a:gd name="connsiteX0" fmla="*/ 3927314 w 4267485"/>
                <a:gd name="connsiteY0" fmla="*/ 75068 h 1280158"/>
                <a:gd name="connsiteX1" fmla="*/ 4267485 w 4267485"/>
                <a:gd name="connsiteY1" fmla="*/ 1280158 h 1280158"/>
                <a:gd name="connsiteX2" fmla="*/ 2324026 w 4267485"/>
                <a:gd name="connsiteY2" fmla="*/ 1280158 h 1280158"/>
                <a:gd name="connsiteX3" fmla="*/ 1958377 w 4267485"/>
                <a:gd name="connsiteY3" fmla="*/ 1280158 h 1280158"/>
                <a:gd name="connsiteX4" fmla="*/ 0 w 4267485"/>
                <a:gd name="connsiteY4" fmla="*/ 1280158 h 1280158"/>
                <a:gd name="connsiteX5" fmla="*/ 0 w 4267485"/>
                <a:gd name="connsiteY5" fmla="*/ 1084234 h 1280158"/>
                <a:gd name="connsiteX6" fmla="*/ 2259439 w 4267485"/>
                <a:gd name="connsiteY6" fmla="*/ 1027084 h 1280158"/>
                <a:gd name="connsiteX7" fmla="*/ 3927314 w 4267485"/>
                <a:gd name="connsiteY7" fmla="*/ 75068 h 128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485" h="1280158">
                  <a:moveTo>
                    <a:pt x="3927314" y="75068"/>
                  </a:moveTo>
                  <a:cubicBezTo>
                    <a:pt x="4149895" y="437924"/>
                    <a:pt x="4267485" y="854846"/>
                    <a:pt x="4267485" y="1280158"/>
                  </a:cubicBezTo>
                  <a:lnTo>
                    <a:pt x="2324026" y="1280158"/>
                  </a:lnTo>
                  <a:lnTo>
                    <a:pt x="1958377" y="1280158"/>
                  </a:lnTo>
                  <a:lnTo>
                    <a:pt x="0" y="1280158"/>
                  </a:lnTo>
                  <a:lnTo>
                    <a:pt x="0" y="1084234"/>
                  </a:lnTo>
                  <a:cubicBezTo>
                    <a:pt x="759496" y="1084234"/>
                    <a:pt x="1499943" y="1027084"/>
                    <a:pt x="2259439" y="1027084"/>
                  </a:cubicBezTo>
                  <a:cubicBezTo>
                    <a:pt x="2809047" y="690695"/>
                    <a:pt x="3210066" y="-274343"/>
                    <a:pt x="3927314" y="75068"/>
                  </a:cubicBezTo>
                  <a:close/>
                </a:path>
              </a:pathLst>
            </a:custGeom>
            <a:solidFill>
              <a:srgbClr val="F7931F"/>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D872F4EA-F660-16A2-63A3-EC109B750DC5}"/>
                </a:ext>
              </a:extLst>
            </p:cNvPr>
            <p:cNvSpPr>
              <a:spLocks/>
            </p:cNvSpPr>
            <p:nvPr/>
          </p:nvSpPr>
          <p:spPr bwMode="auto">
            <a:xfrm>
              <a:off x="0" y="3428027"/>
              <a:ext cx="4267485" cy="1252259"/>
            </a:xfrm>
            <a:custGeom>
              <a:avLst/>
              <a:gdLst>
                <a:gd name="connsiteX0" fmla="*/ 0 w 4267485"/>
                <a:gd name="connsiteY0" fmla="*/ 0 h 1207034"/>
                <a:gd name="connsiteX1" fmla="*/ 1958377 w 4267485"/>
                <a:gd name="connsiteY1" fmla="*/ 0 h 1207034"/>
                <a:gd name="connsiteX2" fmla="*/ 2324026 w 4267485"/>
                <a:gd name="connsiteY2" fmla="*/ 0 h 1207034"/>
                <a:gd name="connsiteX3" fmla="*/ 4267485 w 4267485"/>
                <a:gd name="connsiteY3" fmla="*/ 0 h 1207034"/>
                <a:gd name="connsiteX4" fmla="*/ 3927314 w 4267485"/>
                <a:gd name="connsiteY4" fmla="*/ 1207034 h 1207034"/>
                <a:gd name="connsiteX5" fmla="*/ 2277973 w 4267485"/>
                <a:gd name="connsiteY5" fmla="*/ 195924 h 1207034"/>
                <a:gd name="connsiteX6" fmla="*/ 0 w 4267485"/>
                <a:gd name="connsiteY6" fmla="*/ 195924 h 1207034"/>
                <a:gd name="connsiteX0" fmla="*/ 0 w 4267485"/>
                <a:gd name="connsiteY0" fmla="*/ 0 h 1207034"/>
                <a:gd name="connsiteX1" fmla="*/ 1958377 w 4267485"/>
                <a:gd name="connsiteY1" fmla="*/ 0 h 1207034"/>
                <a:gd name="connsiteX2" fmla="*/ 2324026 w 4267485"/>
                <a:gd name="connsiteY2" fmla="*/ 0 h 1207034"/>
                <a:gd name="connsiteX3" fmla="*/ 4267485 w 4267485"/>
                <a:gd name="connsiteY3" fmla="*/ 0 h 1207034"/>
                <a:gd name="connsiteX4" fmla="*/ 3927314 w 4267485"/>
                <a:gd name="connsiteY4" fmla="*/ 1207034 h 1207034"/>
                <a:gd name="connsiteX5" fmla="*/ 2287498 w 4267485"/>
                <a:gd name="connsiteY5" fmla="*/ 291174 h 1207034"/>
                <a:gd name="connsiteX6" fmla="*/ 0 w 4267485"/>
                <a:gd name="connsiteY6" fmla="*/ 195924 h 1207034"/>
                <a:gd name="connsiteX7" fmla="*/ 0 w 4267485"/>
                <a:gd name="connsiteY7" fmla="*/ 0 h 1207034"/>
                <a:gd name="connsiteX0" fmla="*/ 0 w 4267485"/>
                <a:gd name="connsiteY0" fmla="*/ 0 h 1252259"/>
                <a:gd name="connsiteX1" fmla="*/ 1958377 w 4267485"/>
                <a:gd name="connsiteY1" fmla="*/ 0 h 1252259"/>
                <a:gd name="connsiteX2" fmla="*/ 2324026 w 4267485"/>
                <a:gd name="connsiteY2" fmla="*/ 0 h 1252259"/>
                <a:gd name="connsiteX3" fmla="*/ 4267485 w 4267485"/>
                <a:gd name="connsiteY3" fmla="*/ 0 h 1252259"/>
                <a:gd name="connsiteX4" fmla="*/ 3927314 w 4267485"/>
                <a:gd name="connsiteY4" fmla="*/ 1207034 h 1252259"/>
                <a:gd name="connsiteX5" fmla="*/ 2287498 w 4267485"/>
                <a:gd name="connsiteY5" fmla="*/ 291174 h 1252259"/>
                <a:gd name="connsiteX6" fmla="*/ 0 w 4267485"/>
                <a:gd name="connsiteY6" fmla="*/ 195924 h 1252259"/>
                <a:gd name="connsiteX7" fmla="*/ 0 w 4267485"/>
                <a:gd name="connsiteY7" fmla="*/ 0 h 125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485" h="1252259">
                  <a:moveTo>
                    <a:pt x="0" y="0"/>
                  </a:moveTo>
                  <a:lnTo>
                    <a:pt x="1958377" y="0"/>
                  </a:lnTo>
                  <a:lnTo>
                    <a:pt x="2324026" y="0"/>
                  </a:lnTo>
                  <a:lnTo>
                    <a:pt x="4267485" y="0"/>
                  </a:lnTo>
                  <a:cubicBezTo>
                    <a:pt x="4267485" y="426149"/>
                    <a:pt x="4149895" y="843663"/>
                    <a:pt x="3927314" y="1207034"/>
                  </a:cubicBezTo>
                  <a:cubicBezTo>
                    <a:pt x="3601689" y="1458007"/>
                    <a:pt x="2834103" y="596461"/>
                    <a:pt x="2287498" y="291174"/>
                  </a:cubicBezTo>
                  <a:lnTo>
                    <a:pt x="0" y="195924"/>
                  </a:lnTo>
                  <a:lnTo>
                    <a:pt x="0" y="0"/>
                  </a:lnTo>
                  <a:close/>
                </a:path>
              </a:pathLst>
            </a:custGeom>
            <a:solidFill>
              <a:srgbClr val="4CC1EF"/>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A62CA34-6ECF-A7E8-92B1-6B8370AEB30D}"/>
                </a:ext>
              </a:extLst>
            </p:cNvPr>
            <p:cNvSpPr>
              <a:spLocks/>
            </p:cNvSpPr>
            <p:nvPr/>
          </p:nvSpPr>
          <p:spPr bwMode="auto">
            <a:xfrm>
              <a:off x="-1" y="1371600"/>
              <a:ext cx="3927340" cy="1860503"/>
            </a:xfrm>
            <a:custGeom>
              <a:avLst/>
              <a:gdLst>
                <a:gd name="connsiteX0" fmla="*/ 3006671 w 3927340"/>
                <a:gd name="connsiteY0" fmla="*/ 0 h 1860503"/>
                <a:gd name="connsiteX1" fmla="*/ 3927340 w 3927340"/>
                <a:gd name="connsiteY1" fmla="*/ 850510 h 1860503"/>
                <a:gd name="connsiteX2" fmla="*/ 2278274 w 3927340"/>
                <a:gd name="connsiteY2" fmla="*/ 1860503 h 1860503"/>
                <a:gd name="connsiteX3" fmla="*/ 2188705 w 3927340"/>
                <a:gd name="connsiteY3" fmla="*/ 1860503 h 1860503"/>
                <a:gd name="connsiteX4" fmla="*/ 2058254 w 3927340"/>
                <a:gd name="connsiteY4" fmla="*/ 1860503 h 1860503"/>
                <a:gd name="connsiteX5" fmla="*/ 0 w 3927340"/>
                <a:gd name="connsiteY5" fmla="*/ 1860503 h 1860503"/>
                <a:gd name="connsiteX6" fmla="*/ 0 w 3927340"/>
                <a:gd name="connsiteY6" fmla="*/ 1664579 h 1860503"/>
                <a:gd name="connsiteX7" fmla="*/ 2158130 w 3927340"/>
                <a:gd name="connsiteY7" fmla="*/ 1664579 h 1860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7340" h="1860503">
                  <a:moveTo>
                    <a:pt x="3006671" y="0"/>
                  </a:moveTo>
                  <a:cubicBezTo>
                    <a:pt x="3386278" y="193330"/>
                    <a:pt x="3704756" y="487638"/>
                    <a:pt x="3927340" y="850510"/>
                  </a:cubicBezTo>
                  <a:lnTo>
                    <a:pt x="2278274" y="1860503"/>
                  </a:lnTo>
                  <a:lnTo>
                    <a:pt x="2188705" y="1860503"/>
                  </a:lnTo>
                  <a:lnTo>
                    <a:pt x="2058254" y="1860503"/>
                  </a:lnTo>
                  <a:lnTo>
                    <a:pt x="0" y="1860503"/>
                  </a:lnTo>
                  <a:lnTo>
                    <a:pt x="0" y="1664579"/>
                  </a:lnTo>
                  <a:lnTo>
                    <a:pt x="2158130" y="1664579"/>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D3CF3F74-FDB6-8DD8-EC17-4B17674E233F}"/>
                </a:ext>
              </a:extLst>
            </p:cNvPr>
            <p:cNvSpPr>
              <a:spLocks/>
            </p:cNvSpPr>
            <p:nvPr/>
          </p:nvSpPr>
          <p:spPr bwMode="auto">
            <a:xfrm>
              <a:off x="0" y="3623951"/>
              <a:ext cx="3927339" cy="1862447"/>
            </a:xfrm>
            <a:custGeom>
              <a:avLst/>
              <a:gdLst>
                <a:gd name="connsiteX0" fmla="*/ 0 w 3927339"/>
                <a:gd name="connsiteY0" fmla="*/ 0 h 1862447"/>
                <a:gd name="connsiteX1" fmla="*/ 2058159 w 3927339"/>
                <a:gd name="connsiteY1" fmla="*/ 0 h 1862447"/>
                <a:gd name="connsiteX2" fmla="*/ 2188705 w 3927339"/>
                <a:gd name="connsiteY2" fmla="*/ 0 h 1862447"/>
                <a:gd name="connsiteX3" fmla="*/ 2277945 w 3927339"/>
                <a:gd name="connsiteY3" fmla="*/ 0 h 1862447"/>
                <a:gd name="connsiteX4" fmla="*/ 3927339 w 3927339"/>
                <a:gd name="connsiteY4" fmla="*/ 1011231 h 1862447"/>
                <a:gd name="connsiteX5" fmla="*/ 3006670 w 3927339"/>
                <a:gd name="connsiteY5" fmla="*/ 1862447 h 1862447"/>
                <a:gd name="connsiteX6" fmla="*/ 2157940 w 3927339"/>
                <a:gd name="connsiteY6" fmla="*/ 195924 h 1862447"/>
                <a:gd name="connsiteX7" fmla="*/ 0 w 3927339"/>
                <a:gd name="connsiteY7" fmla="*/ 195924 h 186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7339" h="1862447">
                  <a:moveTo>
                    <a:pt x="0" y="0"/>
                  </a:moveTo>
                  <a:lnTo>
                    <a:pt x="2058159" y="0"/>
                  </a:lnTo>
                  <a:lnTo>
                    <a:pt x="2188705" y="0"/>
                  </a:lnTo>
                  <a:lnTo>
                    <a:pt x="2277945" y="0"/>
                  </a:lnTo>
                  <a:lnTo>
                    <a:pt x="3927339" y="1011231"/>
                  </a:lnTo>
                  <a:cubicBezTo>
                    <a:pt x="3704755" y="1374405"/>
                    <a:pt x="3386277" y="1668957"/>
                    <a:pt x="3006670" y="1862447"/>
                  </a:cubicBezTo>
                  <a:lnTo>
                    <a:pt x="2157940" y="195924"/>
                  </a:lnTo>
                  <a:lnTo>
                    <a:pt x="0" y="195924"/>
                  </a:lnTo>
                  <a:close/>
                </a:path>
              </a:pathLst>
            </a:custGeom>
            <a:solidFill>
              <a:srgbClr val="FFCC4C"/>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D9C39232-E5B6-DD66-8B15-E2F439A0A0E0}"/>
                </a:ext>
              </a:extLst>
            </p:cNvPr>
            <p:cNvSpPr/>
            <p:nvPr/>
          </p:nvSpPr>
          <p:spPr>
            <a:xfrm>
              <a:off x="-1" y="2377633"/>
              <a:ext cx="3138201" cy="2100982"/>
            </a:xfrm>
            <a:custGeom>
              <a:avLst/>
              <a:gdLst>
                <a:gd name="connsiteX0" fmla="*/ 2493832 w 3138201"/>
                <a:gd name="connsiteY0" fmla="*/ 0 h 2100982"/>
                <a:gd name="connsiteX1" fmla="*/ 2520753 w 3138201"/>
                <a:gd name="connsiteY1" fmla="*/ 12969 h 2100982"/>
                <a:gd name="connsiteX2" fmla="*/ 3138201 w 3138201"/>
                <a:gd name="connsiteY2" fmla="*/ 1050393 h 2100982"/>
                <a:gd name="connsiteX3" fmla="*/ 2520753 w 3138201"/>
                <a:gd name="connsiteY3" fmla="*/ 2087816 h 2100982"/>
                <a:gd name="connsiteX4" fmla="*/ 2493424 w 3138201"/>
                <a:gd name="connsiteY4" fmla="*/ 2100982 h 2100982"/>
                <a:gd name="connsiteX5" fmla="*/ 2157939 w 3138201"/>
                <a:gd name="connsiteY5" fmla="*/ 1442242 h 2100982"/>
                <a:gd name="connsiteX6" fmla="*/ 0 w 3138201"/>
                <a:gd name="connsiteY6" fmla="*/ 1442242 h 2100982"/>
                <a:gd name="connsiteX7" fmla="*/ 0 w 3138201"/>
                <a:gd name="connsiteY7" fmla="*/ 658545 h 2100982"/>
                <a:gd name="connsiteX8" fmla="*/ 2158129 w 3138201"/>
                <a:gd name="connsiteY8" fmla="*/ 658545 h 2100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8201" h="2100982">
                  <a:moveTo>
                    <a:pt x="2493832" y="0"/>
                  </a:moveTo>
                  <a:lnTo>
                    <a:pt x="2520753" y="12969"/>
                  </a:lnTo>
                  <a:cubicBezTo>
                    <a:pt x="2888533" y="212759"/>
                    <a:pt x="3138201" y="602419"/>
                    <a:pt x="3138201" y="1050393"/>
                  </a:cubicBezTo>
                  <a:cubicBezTo>
                    <a:pt x="3138201" y="1498366"/>
                    <a:pt x="2888533" y="1888027"/>
                    <a:pt x="2520753" y="2087816"/>
                  </a:cubicBezTo>
                  <a:lnTo>
                    <a:pt x="2493424" y="2100982"/>
                  </a:lnTo>
                  <a:lnTo>
                    <a:pt x="2157939" y="1442242"/>
                  </a:lnTo>
                  <a:lnTo>
                    <a:pt x="0" y="1442242"/>
                  </a:lnTo>
                  <a:lnTo>
                    <a:pt x="0" y="658545"/>
                  </a:lnTo>
                  <a:lnTo>
                    <a:pt x="2158129" y="658545"/>
                  </a:lnTo>
                  <a:close/>
                </a:path>
              </a:pathLst>
            </a:cu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13" name="Graphic 64" descr="Bullseye with solid fill">
            <a:extLst>
              <a:ext uri="{FF2B5EF4-FFF2-40B4-BE49-F238E27FC236}">
                <a16:creationId xmlns:a16="http://schemas.microsoft.com/office/drawing/2014/main" id="{E0854697-4DE9-B7B4-8F56-63493B61D8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58309" y="5163857"/>
            <a:ext cx="559784" cy="559784"/>
          </a:xfrm>
          <a:prstGeom prst="rect">
            <a:avLst/>
          </a:prstGeom>
        </p:spPr>
      </p:pic>
      <p:pic>
        <p:nvPicPr>
          <p:cNvPr id="14" name="Graphic 65" descr="Chat with solid fill">
            <a:extLst>
              <a:ext uri="{FF2B5EF4-FFF2-40B4-BE49-F238E27FC236}">
                <a16:creationId xmlns:a16="http://schemas.microsoft.com/office/drawing/2014/main" id="{071C44A9-46BA-89FE-9377-72332D34C8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2759" y="4300517"/>
            <a:ext cx="559784" cy="559784"/>
          </a:xfrm>
          <a:prstGeom prst="rect">
            <a:avLst/>
          </a:prstGeom>
        </p:spPr>
      </p:pic>
      <p:pic>
        <p:nvPicPr>
          <p:cNvPr id="16" name="Graphic 67" descr="Magnifying glass with solid fill">
            <a:extLst>
              <a:ext uri="{FF2B5EF4-FFF2-40B4-BE49-F238E27FC236}">
                <a16:creationId xmlns:a16="http://schemas.microsoft.com/office/drawing/2014/main" id="{B3B682A9-7851-3CE7-1917-1BB2ED7CBF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2759" y="3425243"/>
            <a:ext cx="559784" cy="559784"/>
          </a:xfrm>
          <a:prstGeom prst="rect">
            <a:avLst/>
          </a:prstGeom>
        </p:spPr>
      </p:pic>
      <p:pic>
        <p:nvPicPr>
          <p:cNvPr id="30" name="Picture 29" descr="A blue and black logo&#10;&#10;Description automatically generated">
            <a:extLst>
              <a:ext uri="{FF2B5EF4-FFF2-40B4-BE49-F238E27FC236}">
                <a16:creationId xmlns:a16="http://schemas.microsoft.com/office/drawing/2014/main" id="{84747D19-48F1-A2FD-336A-3D07B22CE69C}"/>
              </a:ext>
            </a:extLst>
          </p:cNvPr>
          <p:cNvPicPr>
            <a:picLocks noChangeAspect="1"/>
          </p:cNvPicPr>
          <p:nvPr/>
        </p:nvPicPr>
        <p:blipFill>
          <a:blip r:embed="rId8"/>
          <a:stretch>
            <a:fillRect/>
          </a:stretch>
        </p:blipFill>
        <p:spPr>
          <a:xfrm>
            <a:off x="2808631" y="2311674"/>
            <a:ext cx="718935" cy="743785"/>
          </a:xfrm>
          <a:prstGeom prst="rect">
            <a:avLst/>
          </a:prstGeom>
        </p:spPr>
      </p:pic>
    </p:spTree>
    <p:extLst>
      <p:ext uri="{BB962C8B-B14F-4D97-AF65-F5344CB8AC3E}">
        <p14:creationId xmlns:p14="http://schemas.microsoft.com/office/powerpoint/2010/main" val="252359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ocial network analysis map Flat illustration. suitable for social media  promotional materials, social network landing pages with people characters,  chat mobile apps and online ordering service web 21689207 Vector Art at  Vecteezy">
            <a:extLst>
              <a:ext uri="{FF2B5EF4-FFF2-40B4-BE49-F238E27FC236}">
                <a16:creationId xmlns:a16="http://schemas.microsoft.com/office/drawing/2014/main" id="{F64EE205-1BBE-2E61-FCA6-C839DA89A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311" r="4447" b="15780"/>
          <a:stretch/>
        </p:blipFill>
        <p:spPr bwMode="auto">
          <a:xfrm>
            <a:off x="6601969" y="2678485"/>
            <a:ext cx="5626608" cy="42343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9250A7-9D1C-5BF9-4A27-E9ED646D7E2C}"/>
              </a:ext>
            </a:extLst>
          </p:cNvPr>
          <p:cNvSpPr>
            <a:spLocks noGrp="1"/>
          </p:cNvSpPr>
          <p:nvPr>
            <p:ph type="title"/>
          </p:nvPr>
        </p:nvSpPr>
        <p:spPr/>
        <p:txBody>
          <a:bodyPr/>
          <a:lstStyle/>
          <a:p>
            <a:r>
              <a:rPr lang="en-US"/>
              <a:t>Social Network Analysis (SNA)</a:t>
            </a:r>
          </a:p>
        </p:txBody>
      </p:sp>
      <p:sp>
        <p:nvSpPr>
          <p:cNvPr id="3" name="Content Placeholder 2">
            <a:extLst>
              <a:ext uri="{FF2B5EF4-FFF2-40B4-BE49-F238E27FC236}">
                <a16:creationId xmlns:a16="http://schemas.microsoft.com/office/drawing/2014/main" id="{0DFD8BF6-5FBF-44B1-FA4C-F95D83E8DE15}"/>
              </a:ext>
            </a:extLst>
          </p:cNvPr>
          <p:cNvSpPr>
            <a:spLocks noGrp="1"/>
          </p:cNvSpPr>
          <p:nvPr>
            <p:ph idx="1"/>
          </p:nvPr>
        </p:nvSpPr>
        <p:spPr>
          <a:xfrm>
            <a:off x="838200" y="1431925"/>
            <a:ext cx="7684008" cy="5060950"/>
          </a:xfrm>
        </p:spPr>
        <p:txBody>
          <a:bodyPr>
            <a:normAutofit/>
          </a:bodyPr>
          <a:lstStyle/>
          <a:p>
            <a:pPr marL="0" indent="0" algn="just">
              <a:buNone/>
            </a:pPr>
            <a:endParaRPr lang="en-US" sz="1800" b="0" i="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0" i="0">
                <a:solidFill>
                  <a:srgbClr val="0D0D0D"/>
                </a:solidFill>
                <a:effectLst/>
                <a:highlight>
                  <a:srgbClr val="FFFFFF"/>
                </a:highlight>
                <a:latin typeface="Arial" panose="020B0604020202020204" pitchFamily="34" charset="0"/>
                <a:cs typeface="Arial" panose="020B0604020202020204" pitchFamily="34" charset="0"/>
              </a:rPr>
              <a:t>SNA Analyzes social relationships to identify hidden patterns and behaviors within networks.</a:t>
            </a:r>
          </a:p>
          <a:p>
            <a:pPr marL="0" indent="0" algn="just">
              <a:buNone/>
            </a:pPr>
            <a:endParaRPr lang="en-US" sz="1800" b="0" i="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1" i="0">
                <a:solidFill>
                  <a:srgbClr val="0D0D0D"/>
                </a:solidFill>
                <a:effectLst/>
                <a:highlight>
                  <a:srgbClr val="FFFFFF"/>
                </a:highlight>
                <a:latin typeface="Arial" panose="020B0604020202020204" pitchFamily="34" charset="0"/>
                <a:cs typeface="Arial" panose="020B0604020202020204" pitchFamily="34" charset="0"/>
              </a:rPr>
              <a:t>Application in Fraud Detection:</a:t>
            </a:r>
            <a:endParaRPr lang="en-US" sz="1800" b="0" i="0">
              <a:solidFill>
                <a:srgbClr val="0D0D0D"/>
              </a:solidFill>
              <a:effectLst/>
              <a:highlight>
                <a:srgbClr val="FFFFFF"/>
              </a:highlight>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n-US" sz="1800" b="0" i="0">
                <a:solidFill>
                  <a:srgbClr val="0D0D0D"/>
                </a:solidFill>
                <a:effectLst/>
                <a:highlight>
                  <a:srgbClr val="FFFFFF"/>
                </a:highlight>
                <a:latin typeface="Arial" panose="020B0604020202020204" pitchFamily="34" charset="0"/>
                <a:cs typeface="Arial" panose="020B0604020202020204" pitchFamily="34" charset="0"/>
              </a:rPr>
              <a:t>Uncovers complex fraud schemes involving multiple entities.</a:t>
            </a:r>
          </a:p>
          <a:p>
            <a:pPr marL="742950" lvl="1" indent="-285750" algn="just">
              <a:buFont typeface="Arial" panose="020B0604020202020204" pitchFamily="34" charset="0"/>
              <a:buChar char="•"/>
            </a:pPr>
            <a:r>
              <a:rPr lang="en-US" sz="1800" b="0" i="0">
                <a:solidFill>
                  <a:srgbClr val="0D0D0D"/>
                </a:solidFill>
                <a:effectLst/>
                <a:highlight>
                  <a:srgbClr val="FFFFFF"/>
                </a:highlight>
                <a:latin typeface="Arial" panose="020B0604020202020204" pitchFamily="34" charset="0"/>
                <a:cs typeface="Arial" panose="020B0604020202020204" pitchFamily="34" charset="0"/>
              </a:rPr>
              <a:t>Identifies key influencers and central figures within fraudulent networks.</a:t>
            </a:r>
          </a:p>
          <a:p>
            <a:pPr marL="457200" lvl="1" indent="0" algn="just">
              <a:buNone/>
            </a:pPr>
            <a:endParaRPr lang="en-US" sz="1800" b="0" i="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1" i="0">
                <a:solidFill>
                  <a:srgbClr val="0D0D0D"/>
                </a:solidFill>
                <a:effectLst/>
                <a:highlight>
                  <a:srgbClr val="FFFFFF"/>
                </a:highlight>
                <a:latin typeface="Arial" panose="020B0604020202020204" pitchFamily="34" charset="0"/>
                <a:cs typeface="Arial" panose="020B0604020202020204" pitchFamily="34" charset="0"/>
              </a:rPr>
              <a:t>Benefits:</a:t>
            </a:r>
            <a:endParaRPr lang="en-US" sz="1800" b="0" i="0">
              <a:solidFill>
                <a:srgbClr val="0D0D0D"/>
              </a:solidFill>
              <a:effectLst/>
              <a:highlight>
                <a:srgbClr val="FFFFFF"/>
              </a:highlight>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n-US" sz="1800" b="0" i="0">
                <a:solidFill>
                  <a:srgbClr val="0D0D0D"/>
                </a:solidFill>
                <a:effectLst/>
                <a:highlight>
                  <a:srgbClr val="FFFFFF"/>
                </a:highlight>
                <a:latin typeface="Arial" panose="020B0604020202020204" pitchFamily="34" charset="0"/>
                <a:cs typeface="Arial" panose="020B0604020202020204" pitchFamily="34" charset="0"/>
              </a:rPr>
              <a:t>"Enhanced understanding of relational dynamics."</a:t>
            </a:r>
          </a:p>
          <a:p>
            <a:pPr marL="742950" lvl="1" indent="-285750" algn="just">
              <a:buFont typeface="Arial" panose="020B0604020202020204" pitchFamily="34" charset="0"/>
              <a:buChar char="•"/>
            </a:pPr>
            <a:r>
              <a:rPr lang="en-US" sz="1800" b="0" i="0">
                <a:solidFill>
                  <a:srgbClr val="0D0D0D"/>
                </a:solidFill>
                <a:effectLst/>
                <a:highlight>
                  <a:srgbClr val="FFFFFF"/>
                </a:highlight>
                <a:latin typeface="Arial" panose="020B0604020202020204" pitchFamily="34" charset="0"/>
                <a:cs typeface="Arial" panose="020B0604020202020204" pitchFamily="34" charset="0"/>
              </a:rPr>
              <a:t>"Ability to detect organized fraud and collusion."</a:t>
            </a:r>
          </a:p>
        </p:txBody>
      </p:sp>
    </p:spTree>
    <p:extLst>
      <p:ext uri="{BB962C8B-B14F-4D97-AF65-F5344CB8AC3E}">
        <p14:creationId xmlns:p14="http://schemas.microsoft.com/office/powerpoint/2010/main" val="1616398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Fraud Detection and Big Data</vt:lpstr>
      <vt:lpstr>What is fraud detection?</vt:lpstr>
      <vt:lpstr>Impact on the Industry</vt:lpstr>
      <vt:lpstr>Case study –Fraud detection by SPD Technology</vt:lpstr>
      <vt:lpstr>PowerPoint Presentation</vt:lpstr>
      <vt:lpstr>PowerPoint Presentation</vt:lpstr>
      <vt:lpstr>Need for big data</vt:lpstr>
      <vt:lpstr>Benefits offered by big data</vt:lpstr>
      <vt:lpstr>Social Network Analysis (SNA)</vt:lpstr>
      <vt:lpstr>Existing solutions</vt:lpstr>
      <vt:lpstr>The Role of Hadoop</vt:lpstr>
      <vt:lpstr>Design Ideas</vt:lpstr>
      <vt:lpstr>Data availability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2024-03-15T21:33:47Z</dcterms:created>
  <dcterms:modified xsi:type="dcterms:W3CDTF">2024-10-25T19:32:46Z</dcterms:modified>
</cp:coreProperties>
</file>