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85"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917811E-E472-462B-859B-9D0D19067764}">
          <p14:sldIdLst>
            <p14:sldId id="259"/>
            <p14:sldId id="258"/>
            <p14:sldId id="285"/>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F169-0C0B-7CBE-9D9F-ECBEDC2EA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945EB8-7123-EF31-820B-5A312EEED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2F5084-01F9-350A-69B5-9C18E930D32F}"/>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00CB3350-B810-917C-3E23-AC6ADAB53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F0C1B-E944-0CB6-1AB1-FAC93C6B8179}"/>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17666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8E2-A460-9D5F-0D92-19DA316DAD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F1C27-4850-201C-5D76-A330D573A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3A1EE-E1D1-6148-8273-FDBCB4797056}"/>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3A950337-8DDA-4EE1-55E4-7D313C4CF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2FAC3-ACC1-8611-40BE-9A4394DFB108}"/>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326427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A7A1E-7529-619D-9D98-765CC514DB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AC52C-E1E1-608C-F63B-233A2A86D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4AF2E-CC49-C060-E0F0-105E466D1E9F}"/>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9A39332F-8E49-FBB5-D5AA-7B13584C3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BB3F7-A376-21FA-6E9C-77B5F3F7C835}"/>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405857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F3C4-610F-76FF-FF11-15A674689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E7FA4-8F2C-3BDB-8D19-94B0D5FA63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0FAD8-6CF9-701B-E43B-A9CDCFAE9B7C}"/>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F1BA3595-F3C4-B5A0-4E6A-1D104794A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468A5-8645-2C27-53D5-473FB5D16347}"/>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46493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92D3-5862-5A2F-6385-8FA76612F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F75D02-46A6-44DA-86A6-D2D87CB84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F2A88-7FB3-EF4E-EE4F-5A12C5962D6F}"/>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F9490B98-A145-B1BB-F23B-469710D1D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AAF724-6BD1-2C9D-D48C-17E1D5539396}"/>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301885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43BC-497F-0697-8F6A-DB921C52F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0505F6-B9C3-3F46-3748-E56DB7A28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6513A-77DF-DC3E-5012-74C918266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61FE42-4F7A-1FF4-2A75-59A296DD6FE2}"/>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6" name="Footer Placeholder 5">
            <a:extLst>
              <a:ext uri="{FF2B5EF4-FFF2-40B4-BE49-F238E27FC236}">
                <a16:creationId xmlns:a16="http://schemas.microsoft.com/office/drawing/2014/main" id="{93CE3B0C-98CE-FEDE-8FEF-7CD55AB20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1487B-1B35-B747-6E9E-7B8DB06BE6AD}"/>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119806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976E-BCEC-A3E3-6FEB-0B0CBEB018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95E856-374E-AC80-DFB7-DD5D78A41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8BB35-AE07-013F-8233-AFF602BDF7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97AF1A-30D9-5D12-3F22-C36C211C1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493B2-7FFF-9826-6F6F-046F73D93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1F0FDF-302C-07A7-CAC0-C748CF578978}"/>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8" name="Footer Placeholder 7">
            <a:extLst>
              <a:ext uri="{FF2B5EF4-FFF2-40B4-BE49-F238E27FC236}">
                <a16:creationId xmlns:a16="http://schemas.microsoft.com/office/drawing/2014/main" id="{63EFCF77-C8E9-38BB-6361-750DD37DC3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C92F84-C66F-4FA6-3E17-5126807E6013}"/>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3333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3E61-B8EE-58B5-36BA-C558B5756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0C65D1-2290-B482-7E9D-90CAB942CF21}"/>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4" name="Footer Placeholder 3">
            <a:extLst>
              <a:ext uri="{FF2B5EF4-FFF2-40B4-BE49-F238E27FC236}">
                <a16:creationId xmlns:a16="http://schemas.microsoft.com/office/drawing/2014/main" id="{148924F1-7A57-F8C3-3790-B2D2A9665C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D4F0FD-DC5E-CC64-EF36-5625874EFD6B}"/>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47450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8B1C-655B-2D01-792A-3BEFFF758387}"/>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3" name="Footer Placeholder 2">
            <a:extLst>
              <a:ext uri="{FF2B5EF4-FFF2-40B4-BE49-F238E27FC236}">
                <a16:creationId xmlns:a16="http://schemas.microsoft.com/office/drawing/2014/main" id="{BD9FA52D-5D29-BEFE-815C-65C2926550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40558C-983B-D0AA-B5BB-4D5200A376E7}"/>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275200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8D58-7329-5B2A-7CA0-C884B8637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608038-6FB4-16F2-0C59-7D9B1CE2F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68E8D4-3CE4-74C9-4309-6AEA93844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41A79-D71F-967B-BE2D-66BB5A284E00}"/>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6" name="Footer Placeholder 5">
            <a:extLst>
              <a:ext uri="{FF2B5EF4-FFF2-40B4-BE49-F238E27FC236}">
                <a16:creationId xmlns:a16="http://schemas.microsoft.com/office/drawing/2014/main" id="{16B8DE49-E4B6-128B-2C3B-DBA034BED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60A7B8-9187-F15F-1D3B-0B3579725D1D}"/>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322389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5415-C1EB-999F-DE2B-BE7F52429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F2675B-3A4F-914E-9D9B-A941AD685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98C1BB-9F57-7E20-4C1D-1864A1F01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71D-37B8-86A6-21E9-FB7A05F147EC}"/>
              </a:ext>
            </a:extLst>
          </p:cNvPr>
          <p:cNvSpPr>
            <a:spLocks noGrp="1"/>
          </p:cNvSpPr>
          <p:nvPr>
            <p:ph type="dt" sz="half" idx="10"/>
          </p:nvPr>
        </p:nvSpPr>
        <p:spPr/>
        <p:txBody>
          <a:bodyPr/>
          <a:lstStyle/>
          <a:p>
            <a:fld id="{A0FED797-01AA-418E-9FA3-E05A3EB28CA5}" type="datetimeFigureOut">
              <a:rPr lang="en-IN" smtClean="0"/>
              <a:t>26-05-2024</a:t>
            </a:fld>
            <a:endParaRPr lang="en-IN"/>
          </a:p>
        </p:txBody>
      </p:sp>
      <p:sp>
        <p:nvSpPr>
          <p:cNvPr id="6" name="Footer Placeholder 5">
            <a:extLst>
              <a:ext uri="{FF2B5EF4-FFF2-40B4-BE49-F238E27FC236}">
                <a16:creationId xmlns:a16="http://schemas.microsoft.com/office/drawing/2014/main" id="{E8067326-016B-5FE8-5164-7AF81972C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2FF9D-2E6A-30C2-1FE6-C714258D7524}"/>
              </a:ext>
            </a:extLst>
          </p:cNvPr>
          <p:cNvSpPr>
            <a:spLocks noGrp="1"/>
          </p:cNvSpPr>
          <p:nvPr>
            <p:ph type="sldNum" sz="quarter" idx="12"/>
          </p:nvPr>
        </p:nvSpPr>
        <p:spPr/>
        <p:txBody>
          <a:bodyPr/>
          <a:lstStyle/>
          <a:p>
            <a:fld id="{B0F2C9DE-80F1-4938-8D30-0B5749C9FDC7}" type="slidenum">
              <a:rPr lang="en-IN" smtClean="0"/>
              <a:t>‹#›</a:t>
            </a:fld>
            <a:endParaRPr lang="en-IN"/>
          </a:p>
        </p:txBody>
      </p:sp>
    </p:spTree>
    <p:extLst>
      <p:ext uri="{BB962C8B-B14F-4D97-AF65-F5344CB8AC3E}">
        <p14:creationId xmlns:p14="http://schemas.microsoft.com/office/powerpoint/2010/main" val="163525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E1CDE-B27B-475E-2DF6-52862E88F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76CC02-A55E-2008-08BD-7E8AA448A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30CDD-8B57-F085-0382-20C55AADE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ED797-01AA-418E-9FA3-E05A3EB28CA5}" type="datetimeFigureOut">
              <a:rPr lang="en-IN" smtClean="0"/>
              <a:t>26-05-2024</a:t>
            </a:fld>
            <a:endParaRPr lang="en-IN"/>
          </a:p>
        </p:txBody>
      </p:sp>
      <p:sp>
        <p:nvSpPr>
          <p:cNvPr id="5" name="Footer Placeholder 4">
            <a:extLst>
              <a:ext uri="{FF2B5EF4-FFF2-40B4-BE49-F238E27FC236}">
                <a16:creationId xmlns:a16="http://schemas.microsoft.com/office/drawing/2014/main" id="{A3A2D1F7-8DA7-CDA7-2E22-26FC8C7EA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270C4B-CE77-D709-CB17-7701EAB50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2C9DE-80F1-4938-8D30-0B5749C9FDC7}" type="slidenum">
              <a:rPr lang="en-IN" smtClean="0"/>
              <a:t>‹#›</a:t>
            </a:fld>
            <a:endParaRPr lang="en-IN"/>
          </a:p>
        </p:txBody>
      </p:sp>
    </p:spTree>
    <p:extLst>
      <p:ext uri="{BB962C8B-B14F-4D97-AF65-F5344CB8AC3E}">
        <p14:creationId xmlns:p14="http://schemas.microsoft.com/office/powerpoint/2010/main" val="148607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5F88-556A-5D53-2B00-D7FE68B8BAD4}"/>
              </a:ext>
            </a:extLst>
          </p:cNvPr>
          <p:cNvSpPr>
            <a:spLocks noGrp="1"/>
          </p:cNvSpPr>
          <p:nvPr>
            <p:ph type="title"/>
          </p:nvPr>
        </p:nvSpPr>
        <p:spPr/>
        <p:txBody>
          <a:bodyPr/>
          <a:lstStyle/>
          <a:p>
            <a:r>
              <a:rPr lang="en-IN" dirty="0"/>
              <a:t>Added table on </a:t>
            </a:r>
            <a:r>
              <a:rPr lang="en-IN" dirty="0" err="1"/>
              <a:t>pgAdmin</a:t>
            </a:r>
            <a:endParaRPr lang="en-IN" dirty="0"/>
          </a:p>
        </p:txBody>
      </p:sp>
      <p:sp>
        <p:nvSpPr>
          <p:cNvPr id="3" name="Content Placeholder 2">
            <a:extLst>
              <a:ext uri="{FF2B5EF4-FFF2-40B4-BE49-F238E27FC236}">
                <a16:creationId xmlns:a16="http://schemas.microsoft.com/office/drawing/2014/main" id="{27F2572A-6A9B-EB12-9EAE-EA05B5246866}"/>
              </a:ext>
            </a:extLst>
          </p:cNvPr>
          <p:cNvSpPr>
            <a:spLocks noGrp="1"/>
          </p:cNvSpPr>
          <p:nvPr>
            <p:ph idx="1"/>
          </p:nvPr>
        </p:nvSpPr>
        <p:spPr/>
        <p:txBody>
          <a:bodyPr>
            <a:normAutofit/>
          </a:bodyPr>
          <a:lstStyle/>
          <a:p>
            <a:pPr marL="0" indent="0">
              <a:buNone/>
            </a:pPr>
            <a:r>
              <a:rPr lang="en-IN" sz="1600" dirty="0"/>
              <a:t>Copy IPL_BALL(id, select * from IPL_BALL</a:t>
            </a:r>
          </a:p>
          <a:p>
            <a:pPr marL="0" indent="0">
              <a:buNone/>
            </a:pPr>
            <a:r>
              <a:rPr lang="en-IN" sz="1700" dirty="0"/>
              <a:t>Copy IPL_BALL(id, inning, over, ball, batsman, </a:t>
            </a:r>
            <a:r>
              <a:rPr lang="en-IN" sz="1700" dirty="0" err="1"/>
              <a:t>non_striker</a:t>
            </a:r>
            <a:r>
              <a:rPr lang="en-IN" sz="1700" dirty="0"/>
              <a:t>, bowler, </a:t>
            </a:r>
            <a:r>
              <a:rPr lang="en-IN" sz="1700" dirty="0" err="1"/>
              <a:t>batsman_runs</a:t>
            </a:r>
            <a:r>
              <a:rPr lang="en-IN" sz="1700" dirty="0"/>
              <a:t>, </a:t>
            </a:r>
            <a:r>
              <a:rPr lang="en-IN" sz="1700" dirty="0" err="1"/>
              <a:t>extra_runs</a:t>
            </a:r>
            <a:r>
              <a:rPr lang="en-IN" sz="1700" dirty="0"/>
              <a:t>, </a:t>
            </a:r>
            <a:r>
              <a:rPr lang="en-IN" sz="1700" dirty="0" err="1"/>
              <a:t>total_runs</a:t>
            </a:r>
            <a:r>
              <a:rPr lang="en-IN" sz="1700" dirty="0"/>
              <a:t>, </a:t>
            </a:r>
            <a:r>
              <a:rPr lang="en-IN" sz="1700" dirty="0" err="1"/>
              <a:t>is_wicket</a:t>
            </a:r>
            <a:r>
              <a:rPr lang="en-IN" sz="1700" dirty="0"/>
              <a:t>, </a:t>
            </a:r>
            <a:r>
              <a:rPr lang="en-IN" sz="1700" dirty="0" err="1"/>
              <a:t>dismissal_kind</a:t>
            </a:r>
            <a:r>
              <a:rPr lang="en-IN" sz="1700" dirty="0"/>
              <a:t>, </a:t>
            </a:r>
            <a:r>
              <a:rPr lang="en-IN" sz="1700" dirty="0" err="1"/>
              <a:t>player_dismissed</a:t>
            </a:r>
            <a:r>
              <a:rPr lang="en-IN" sz="1700" dirty="0"/>
              <a:t>, fielder, </a:t>
            </a:r>
            <a:r>
              <a:rPr lang="en-IN" sz="1700" dirty="0" err="1"/>
              <a:t>extras_type</a:t>
            </a:r>
            <a:r>
              <a:rPr lang="en-IN" sz="1700" dirty="0"/>
              <a:t>, </a:t>
            </a:r>
            <a:r>
              <a:rPr lang="en-IN" sz="1700" dirty="0" err="1"/>
              <a:t>batting_team</a:t>
            </a:r>
            <a:r>
              <a:rPr lang="en-IN" sz="1700" dirty="0"/>
              <a:t>, </a:t>
            </a:r>
            <a:r>
              <a:rPr lang="en-IN" sz="1700" dirty="0" err="1"/>
              <a:t>bowling_team</a:t>
            </a:r>
            <a:r>
              <a:rPr lang="en-IN" sz="1700" dirty="0"/>
              <a:t>)</a:t>
            </a:r>
          </a:p>
          <a:p>
            <a:pPr marL="0" indent="0">
              <a:buNone/>
            </a:pPr>
            <a:r>
              <a:rPr lang="en-IN" sz="1700" dirty="0"/>
              <a:t>FROM 'D:\Downloads\IPL Dataset (Final project </a:t>
            </a:r>
            <a:r>
              <a:rPr lang="en-IN" sz="1700" dirty="0" err="1"/>
              <a:t>Sql</a:t>
            </a:r>
            <a:r>
              <a:rPr lang="en-IN" sz="1700" dirty="0"/>
              <a:t>)\IPL Dataset\csv\IPL_ball.csv'</a:t>
            </a:r>
          </a:p>
          <a:p>
            <a:pPr marL="0" indent="0">
              <a:buNone/>
            </a:pPr>
            <a:r>
              <a:rPr lang="en-IN" sz="1700" dirty="0"/>
              <a:t>DELIMITER ','</a:t>
            </a:r>
          </a:p>
          <a:p>
            <a:pPr marL="0" indent="0">
              <a:buNone/>
            </a:pPr>
            <a:r>
              <a:rPr lang="en-IN" sz="1700" dirty="0"/>
              <a:t>CSV HEADER;</a:t>
            </a:r>
          </a:p>
          <a:p>
            <a:pPr marL="0" indent="0">
              <a:buNone/>
            </a:pPr>
            <a:endParaRPr lang="en-IN" sz="1700" dirty="0"/>
          </a:p>
          <a:p>
            <a:pPr marL="0" indent="0">
              <a:buNone/>
            </a:pPr>
            <a:endParaRPr lang="en-IN" sz="1700" dirty="0"/>
          </a:p>
          <a:p>
            <a:pPr marL="0" indent="0">
              <a:buNone/>
            </a:pPr>
            <a:r>
              <a:rPr lang="en-US" sz="1700" dirty="0"/>
              <a:t>select * from IPL_BALL</a:t>
            </a:r>
          </a:p>
          <a:p>
            <a:pPr marL="0" indent="0">
              <a:buNone/>
            </a:pPr>
            <a:r>
              <a:rPr lang="en-US" sz="1700" dirty="0"/>
              <a:t>select * from </a:t>
            </a:r>
            <a:r>
              <a:rPr lang="en-US" sz="1700" dirty="0" err="1"/>
              <a:t>ipl_matches</a:t>
            </a:r>
            <a:endParaRPr lang="en-IN" sz="1700" dirty="0"/>
          </a:p>
        </p:txBody>
      </p:sp>
    </p:spTree>
    <p:extLst>
      <p:ext uri="{BB962C8B-B14F-4D97-AF65-F5344CB8AC3E}">
        <p14:creationId xmlns:p14="http://schemas.microsoft.com/office/powerpoint/2010/main" val="309577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3129-19DD-505D-4566-3B8D0FCFE977}"/>
              </a:ext>
            </a:extLst>
          </p:cNvPr>
          <p:cNvSpPr>
            <a:spLocks noGrp="1"/>
          </p:cNvSpPr>
          <p:nvPr>
            <p:ph type="title"/>
          </p:nvPr>
        </p:nvSpPr>
        <p:spPr>
          <a:xfrm>
            <a:off x="893974" y="365125"/>
            <a:ext cx="10515600" cy="1325563"/>
          </a:xfrm>
        </p:spPr>
        <p:txBody>
          <a:bodyPr>
            <a:normAutofit/>
          </a:bodyPr>
          <a:lstStyle/>
          <a:p>
            <a:r>
              <a:rPr lang="en-IN" sz="1600" kern="100" dirty="0">
                <a:solidFill>
                  <a:srgbClr val="000000"/>
                </a:solidFill>
                <a:effectLst/>
                <a:latin typeface="Arial" panose="020B0604020202020204" pitchFamily="34" charset="0"/>
                <a:ea typeface="Arial" panose="020B0604020202020204" pitchFamily="34" charset="0"/>
              </a:rPr>
              <a:t>2. Now you need to get 2-3 bowlers with the best strike rate and who have bowled at least 500 balls in IPL so far. To do that you have to make a list of 10 players you want to bid in the auction so that when you try to grab them in the auction you should not pay the amount greater than you have in the purse for a particular player.</a:t>
            </a:r>
            <a:br>
              <a:rPr lang="en-IN" sz="1800" kern="100" dirty="0">
                <a:solidFill>
                  <a:srgbClr val="000000"/>
                </a:solidFill>
                <a:effectLst/>
                <a:latin typeface="Arial" panose="020B0604020202020204" pitchFamily="34" charset="0"/>
                <a:ea typeface="Arial" panose="020B0604020202020204" pitchFamily="34" charset="0"/>
              </a:rPr>
            </a:br>
            <a:endParaRPr lang="en-IN" sz="2800" dirty="0"/>
          </a:p>
        </p:txBody>
      </p:sp>
      <p:sp>
        <p:nvSpPr>
          <p:cNvPr id="3" name="Content Placeholder 2">
            <a:extLst>
              <a:ext uri="{FF2B5EF4-FFF2-40B4-BE49-F238E27FC236}">
                <a16:creationId xmlns:a16="http://schemas.microsoft.com/office/drawing/2014/main" id="{C14F7D99-8AC5-E40F-F3BF-A84E843DEEF0}"/>
              </a:ext>
            </a:extLst>
          </p:cNvPr>
          <p:cNvSpPr>
            <a:spLocks noGrp="1"/>
          </p:cNvSpPr>
          <p:nvPr>
            <p:ph idx="1"/>
          </p:nvPr>
        </p:nvSpPr>
        <p:spPr>
          <a:xfrm>
            <a:off x="838200" y="1825625"/>
            <a:ext cx="5257800" cy="4351338"/>
          </a:xfrm>
        </p:spPr>
        <p:txBody>
          <a:bodyPr>
            <a:noAutofit/>
          </a:bodyPr>
          <a:lstStyle/>
          <a:p>
            <a:pPr marL="0" indent="0">
              <a:buNone/>
            </a:pPr>
            <a:r>
              <a:rPr lang="en-US" sz="1050" dirty="0"/>
              <a:t>WITH </a:t>
            </a:r>
            <a:r>
              <a:rPr lang="en-US" sz="1050" dirty="0" err="1"/>
              <a:t>BowlerStats</a:t>
            </a:r>
            <a:r>
              <a:rPr lang="en-US" sz="1050" dirty="0"/>
              <a:t> AS (</a:t>
            </a:r>
          </a:p>
          <a:p>
            <a:pPr marL="0" indent="0">
              <a:buNone/>
            </a:pPr>
            <a:r>
              <a:rPr lang="en-US" sz="1050" dirty="0"/>
              <a:t>    SELECT</a:t>
            </a:r>
          </a:p>
          <a:p>
            <a:pPr marL="0" indent="0">
              <a:buNone/>
            </a:pPr>
            <a:r>
              <a:rPr lang="en-US" sz="1050" dirty="0"/>
              <a:t>        bowler,</a:t>
            </a:r>
          </a:p>
          <a:p>
            <a:pPr marL="0" indent="0">
              <a:buNone/>
            </a:pPr>
            <a:r>
              <a:rPr lang="en-US" sz="1050" dirty="0"/>
              <a:t>        COUNT(*) AS </a:t>
            </a:r>
            <a:r>
              <a:rPr lang="en-US" sz="1050" dirty="0" err="1"/>
              <a:t>total_balls</a:t>
            </a:r>
            <a:r>
              <a:rPr lang="en-US" sz="1050" dirty="0"/>
              <a:t>,</a:t>
            </a:r>
          </a:p>
          <a:p>
            <a:pPr marL="0" indent="0">
              <a:buNone/>
            </a:pPr>
            <a:r>
              <a:rPr lang="en-US" sz="1050" dirty="0"/>
              <a:t>        SUM(CASE WHEN </a:t>
            </a:r>
            <a:r>
              <a:rPr lang="en-US" sz="1050" dirty="0" err="1"/>
              <a:t>is_wicket</a:t>
            </a:r>
            <a:r>
              <a:rPr lang="en-US" sz="1050" dirty="0"/>
              <a:t> = 1 THEN 1 ELSE 0 END) AS </a:t>
            </a:r>
            <a:r>
              <a:rPr lang="en-US" sz="1050" dirty="0" err="1"/>
              <a:t>total_wickets</a:t>
            </a:r>
            <a:endParaRPr lang="en-US" sz="1050" dirty="0"/>
          </a:p>
          <a:p>
            <a:pPr marL="0" indent="0">
              <a:buNone/>
            </a:pPr>
            <a:r>
              <a:rPr lang="en-US" sz="1050" dirty="0"/>
              <a:t>    FROM</a:t>
            </a:r>
          </a:p>
          <a:p>
            <a:pPr marL="0" indent="0">
              <a:buNone/>
            </a:pPr>
            <a:r>
              <a:rPr lang="en-US" sz="1050" dirty="0"/>
              <a:t>        IPL_BALL</a:t>
            </a:r>
          </a:p>
          <a:p>
            <a:pPr marL="0" indent="0">
              <a:buNone/>
            </a:pPr>
            <a:r>
              <a:rPr lang="en-US" sz="1050" dirty="0"/>
              <a:t>    GROUP BY</a:t>
            </a:r>
          </a:p>
          <a:p>
            <a:pPr marL="0" indent="0">
              <a:buNone/>
            </a:pPr>
            <a:r>
              <a:rPr lang="en-US" sz="1050" dirty="0"/>
              <a:t>        bowler</a:t>
            </a:r>
          </a:p>
          <a:p>
            <a:pPr marL="0" indent="0">
              <a:buNone/>
            </a:pPr>
            <a:r>
              <a:rPr lang="en-US" sz="1050" dirty="0"/>
              <a:t>    HAVING</a:t>
            </a:r>
          </a:p>
          <a:p>
            <a:pPr marL="0" indent="0">
              <a:buNone/>
            </a:pPr>
            <a:r>
              <a:rPr lang="en-US" sz="1050" dirty="0"/>
              <a:t>        COUNT(*) &gt;= 500</a:t>
            </a:r>
          </a:p>
          <a:p>
            <a:pPr marL="0" indent="0">
              <a:buNone/>
            </a:pPr>
            <a:r>
              <a:rPr lang="en-US" sz="1050" dirty="0"/>
              <a:t> )</a:t>
            </a:r>
          </a:p>
        </p:txBody>
      </p:sp>
      <p:sp>
        <p:nvSpPr>
          <p:cNvPr id="5" name="TextBox 4">
            <a:extLst>
              <a:ext uri="{FF2B5EF4-FFF2-40B4-BE49-F238E27FC236}">
                <a16:creationId xmlns:a16="http://schemas.microsoft.com/office/drawing/2014/main" id="{3CE4DFB7-1A3D-C54E-7E61-5AE95DEE0ECC}"/>
              </a:ext>
            </a:extLst>
          </p:cNvPr>
          <p:cNvSpPr txBox="1"/>
          <p:nvPr/>
        </p:nvSpPr>
        <p:spPr>
          <a:xfrm>
            <a:off x="6095998" y="1690688"/>
            <a:ext cx="5257801" cy="2123658"/>
          </a:xfrm>
          <a:prstGeom prst="rect">
            <a:avLst/>
          </a:prstGeom>
          <a:noFill/>
        </p:spPr>
        <p:txBody>
          <a:bodyPr wrap="square">
            <a:spAutoFit/>
          </a:bodyPr>
          <a:lstStyle/>
          <a:p>
            <a:pPr marL="0" indent="0">
              <a:buNone/>
            </a:pPr>
            <a:r>
              <a:rPr lang="en-US" sz="1200" dirty="0"/>
              <a:t>SELECT</a:t>
            </a:r>
          </a:p>
          <a:p>
            <a:pPr marL="0" indent="0">
              <a:buNone/>
            </a:pPr>
            <a:r>
              <a:rPr lang="en-US" sz="1200" dirty="0"/>
              <a:t>    </a:t>
            </a:r>
            <a:r>
              <a:rPr lang="en-US" sz="1200" dirty="0" err="1"/>
              <a:t>bs.bowler</a:t>
            </a:r>
            <a:r>
              <a:rPr lang="en-US" sz="1200" dirty="0"/>
              <a:t>,</a:t>
            </a:r>
          </a:p>
          <a:p>
            <a:pPr marL="0" indent="0">
              <a:buNone/>
            </a:pPr>
            <a:r>
              <a:rPr lang="en-US" sz="1200" dirty="0"/>
              <a:t>    </a:t>
            </a:r>
            <a:r>
              <a:rPr lang="en-US" sz="1200" dirty="0" err="1"/>
              <a:t>bs.total_balls</a:t>
            </a:r>
            <a:r>
              <a:rPr lang="en-US" sz="1200" dirty="0"/>
              <a:t>,</a:t>
            </a:r>
          </a:p>
          <a:p>
            <a:pPr marL="0" indent="0">
              <a:buNone/>
            </a:pPr>
            <a:r>
              <a:rPr lang="en-US" sz="1200" dirty="0"/>
              <a:t>    </a:t>
            </a:r>
            <a:r>
              <a:rPr lang="en-US" sz="1200" dirty="0" err="1"/>
              <a:t>bs.total_wickets</a:t>
            </a:r>
            <a:r>
              <a:rPr lang="en-US" sz="1200" dirty="0"/>
              <a:t>,</a:t>
            </a:r>
          </a:p>
          <a:p>
            <a:pPr marL="0" indent="0">
              <a:buNone/>
            </a:pPr>
            <a:r>
              <a:rPr lang="en-US" sz="1200" dirty="0"/>
              <a:t>    (</a:t>
            </a:r>
            <a:r>
              <a:rPr lang="en-US" sz="1200" dirty="0" err="1"/>
              <a:t>bs.total_balls</a:t>
            </a:r>
            <a:r>
              <a:rPr lang="en-US" sz="1200" dirty="0"/>
              <a:t> / NULLIF(</a:t>
            </a:r>
            <a:r>
              <a:rPr lang="en-US" sz="1200" dirty="0" err="1"/>
              <a:t>bs.total_wickets</a:t>
            </a:r>
            <a:r>
              <a:rPr lang="en-US" sz="1200" dirty="0"/>
              <a:t>, 0)) AS </a:t>
            </a:r>
            <a:r>
              <a:rPr lang="en-US" sz="1200" dirty="0" err="1"/>
              <a:t>strike_rate</a:t>
            </a:r>
            <a:endParaRPr lang="en-US" sz="1200" dirty="0"/>
          </a:p>
          <a:p>
            <a:pPr marL="0" indent="0">
              <a:buNone/>
            </a:pPr>
            <a:r>
              <a:rPr lang="en-US" sz="1200" dirty="0"/>
              <a:t>FROM</a:t>
            </a:r>
          </a:p>
          <a:p>
            <a:pPr marL="0" indent="0">
              <a:buNone/>
            </a:pPr>
            <a:r>
              <a:rPr lang="en-US" sz="1200" dirty="0"/>
              <a:t>    </a:t>
            </a:r>
            <a:r>
              <a:rPr lang="en-US" sz="1200" dirty="0" err="1"/>
              <a:t>BowlerStats</a:t>
            </a:r>
            <a:r>
              <a:rPr lang="en-US" sz="1200" dirty="0"/>
              <a:t> bs</a:t>
            </a:r>
          </a:p>
          <a:p>
            <a:pPr marL="0" indent="0">
              <a:buNone/>
            </a:pPr>
            <a:r>
              <a:rPr lang="en-US" sz="1200" dirty="0"/>
              <a:t>ORDER BY</a:t>
            </a:r>
          </a:p>
          <a:p>
            <a:pPr marL="0" indent="0">
              <a:buNone/>
            </a:pPr>
            <a:r>
              <a:rPr lang="en-US" sz="1200" dirty="0"/>
              <a:t>    </a:t>
            </a:r>
            <a:r>
              <a:rPr lang="en-US" sz="1200" dirty="0" err="1"/>
              <a:t>strike_rate</a:t>
            </a:r>
            <a:r>
              <a:rPr lang="en-US" sz="1200" dirty="0"/>
              <a:t> ASC</a:t>
            </a:r>
          </a:p>
          <a:p>
            <a:pPr marL="0" indent="0">
              <a:buNone/>
            </a:pPr>
            <a:r>
              <a:rPr lang="en-US" sz="1200" dirty="0"/>
              <a:t>LIMIT</a:t>
            </a:r>
          </a:p>
          <a:p>
            <a:pPr marL="0" indent="0">
              <a:buNone/>
            </a:pPr>
            <a:r>
              <a:rPr lang="en-US" sz="1200" dirty="0"/>
              <a:t>    10; </a:t>
            </a:r>
            <a:endParaRPr lang="en-IN" sz="1200" dirty="0"/>
          </a:p>
        </p:txBody>
      </p:sp>
      <p:sp>
        <p:nvSpPr>
          <p:cNvPr id="6" name="TextBox 5">
            <a:extLst>
              <a:ext uri="{FF2B5EF4-FFF2-40B4-BE49-F238E27FC236}">
                <a16:creationId xmlns:a16="http://schemas.microsoft.com/office/drawing/2014/main" id="{A3DC5263-69F1-0167-8FFF-6597D67FCDC4}"/>
              </a:ext>
            </a:extLst>
          </p:cNvPr>
          <p:cNvSpPr txBox="1"/>
          <p:nvPr/>
        </p:nvSpPr>
        <p:spPr>
          <a:xfrm>
            <a:off x="782427" y="1263192"/>
            <a:ext cx="1376312" cy="369332"/>
          </a:xfrm>
          <a:prstGeom prst="rect">
            <a:avLst/>
          </a:prstGeom>
          <a:noFill/>
        </p:spPr>
        <p:txBody>
          <a:bodyPr wrap="square" rtlCol="0">
            <a:spAutoFit/>
          </a:bodyPr>
          <a:lstStyle/>
          <a:p>
            <a:r>
              <a:rPr lang="en-IN" dirty="0">
                <a:solidFill>
                  <a:schemeClr val="accent1">
                    <a:lumMod val="75000"/>
                  </a:schemeClr>
                </a:solidFill>
              </a:rPr>
              <a:t>Query:</a:t>
            </a:r>
          </a:p>
        </p:txBody>
      </p:sp>
    </p:spTree>
    <p:extLst>
      <p:ext uri="{BB962C8B-B14F-4D97-AF65-F5344CB8AC3E}">
        <p14:creationId xmlns:p14="http://schemas.microsoft.com/office/powerpoint/2010/main" val="80777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8FED85-12A2-67EE-DCAE-1877FAC510B6}"/>
              </a:ext>
            </a:extLst>
          </p:cNvPr>
          <p:cNvPicPr>
            <a:picLocks noChangeAspect="1"/>
          </p:cNvPicPr>
          <p:nvPr/>
        </p:nvPicPr>
        <p:blipFill>
          <a:blip r:embed="rId2"/>
          <a:stretch>
            <a:fillRect/>
          </a:stretch>
        </p:blipFill>
        <p:spPr>
          <a:xfrm>
            <a:off x="816063" y="1654924"/>
            <a:ext cx="5279937" cy="3204642"/>
          </a:xfrm>
          <a:prstGeom prst="rect">
            <a:avLst/>
          </a:prstGeom>
        </p:spPr>
      </p:pic>
      <p:pic>
        <p:nvPicPr>
          <p:cNvPr id="7" name="Picture 6">
            <a:extLst>
              <a:ext uri="{FF2B5EF4-FFF2-40B4-BE49-F238E27FC236}">
                <a16:creationId xmlns:a16="http://schemas.microsoft.com/office/drawing/2014/main" id="{7ECA9E78-66E2-426C-46E5-700AE4921561}"/>
              </a:ext>
            </a:extLst>
          </p:cNvPr>
          <p:cNvPicPr>
            <a:picLocks noChangeAspect="1"/>
          </p:cNvPicPr>
          <p:nvPr/>
        </p:nvPicPr>
        <p:blipFill>
          <a:blip r:embed="rId3"/>
          <a:stretch>
            <a:fillRect/>
          </a:stretch>
        </p:blipFill>
        <p:spPr>
          <a:xfrm>
            <a:off x="6564593" y="1660963"/>
            <a:ext cx="4811344" cy="3198603"/>
          </a:xfrm>
          <a:prstGeom prst="rect">
            <a:avLst/>
          </a:prstGeom>
        </p:spPr>
      </p:pic>
    </p:spTree>
    <p:extLst>
      <p:ext uri="{BB962C8B-B14F-4D97-AF65-F5344CB8AC3E}">
        <p14:creationId xmlns:p14="http://schemas.microsoft.com/office/powerpoint/2010/main" val="31686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904F3-655E-105D-E959-1DCFE51ADA7B}"/>
              </a:ext>
            </a:extLst>
          </p:cNvPr>
          <p:cNvSpPr txBox="1"/>
          <p:nvPr/>
        </p:nvSpPr>
        <p:spPr>
          <a:xfrm>
            <a:off x="589175" y="1922776"/>
            <a:ext cx="5464404" cy="4708981"/>
          </a:xfrm>
          <a:prstGeom prst="rect">
            <a:avLst/>
          </a:prstGeom>
          <a:noFill/>
        </p:spPr>
        <p:txBody>
          <a:bodyPr wrap="square" rtlCol="0">
            <a:spAutoFit/>
          </a:bodyPr>
          <a:lstStyle/>
          <a:p>
            <a:r>
              <a:rPr lang="en-US" sz="1200" dirty="0"/>
              <a:t>WITH </a:t>
            </a:r>
            <a:r>
              <a:rPr lang="en-US" sz="1200" dirty="0" err="1"/>
              <a:t>batsman_stats</a:t>
            </a:r>
            <a:r>
              <a:rPr lang="en-US" sz="1200" dirty="0"/>
              <a:t> AS (</a:t>
            </a:r>
          </a:p>
          <a:p>
            <a:r>
              <a:rPr lang="en-US" sz="1200" dirty="0"/>
              <a:t>    SELECT</a:t>
            </a:r>
          </a:p>
          <a:p>
            <a:r>
              <a:rPr lang="en-US" sz="1200" dirty="0"/>
              <a:t>        batsman,</a:t>
            </a:r>
          </a:p>
          <a:p>
            <a:r>
              <a:rPr lang="en-US" sz="1200" dirty="0"/>
              <a:t>        COUNT(*) AS </a:t>
            </a:r>
            <a:r>
              <a:rPr lang="en-US" sz="1200" dirty="0" err="1"/>
              <a:t>balls_faced</a:t>
            </a:r>
            <a:r>
              <a:rPr lang="en-US" sz="1200" dirty="0"/>
              <a:t>,</a:t>
            </a:r>
          </a:p>
          <a:p>
            <a:r>
              <a:rPr lang="en-US" sz="1200" dirty="0"/>
              <a:t>        SUM(CASE WHEN </a:t>
            </a:r>
            <a:r>
              <a:rPr lang="en-US" sz="1200" dirty="0" err="1"/>
              <a:t>total_runs</a:t>
            </a:r>
            <a:r>
              <a:rPr lang="en-US" sz="1200" dirty="0"/>
              <a:t> IN (4, 6) THEN 1 ELSE 0 END) AS boundaries,</a:t>
            </a:r>
          </a:p>
          <a:p>
            <a:r>
              <a:rPr lang="en-US" sz="1200" dirty="0"/>
              <a:t>        SUM(</a:t>
            </a:r>
            <a:r>
              <a:rPr lang="en-US" sz="1200" dirty="0" err="1"/>
              <a:t>total_runs</a:t>
            </a:r>
            <a:r>
              <a:rPr lang="en-US" sz="1200" dirty="0"/>
              <a:t>) AS </a:t>
            </a:r>
            <a:r>
              <a:rPr lang="en-US" sz="1200" dirty="0" err="1"/>
              <a:t>total_runs</a:t>
            </a:r>
            <a:endParaRPr lang="en-US" sz="1200" dirty="0"/>
          </a:p>
          <a:p>
            <a:r>
              <a:rPr lang="en-US" sz="1200" dirty="0"/>
              <a:t>    FROM</a:t>
            </a:r>
          </a:p>
          <a:p>
            <a:r>
              <a:rPr lang="en-US" sz="1200" dirty="0"/>
              <a:t>        IPL_BALL</a:t>
            </a:r>
          </a:p>
          <a:p>
            <a:r>
              <a:rPr lang="en-US" sz="1200" dirty="0"/>
              <a:t>    GROUP BY</a:t>
            </a:r>
          </a:p>
          <a:p>
            <a:r>
              <a:rPr lang="en-US" sz="1200" dirty="0"/>
              <a:t>        batsman</a:t>
            </a:r>
          </a:p>
          <a:p>
            <a:r>
              <a:rPr lang="en-US" sz="1200" dirty="0"/>
              <a:t>    HAVING</a:t>
            </a:r>
          </a:p>
          <a:p>
            <a:r>
              <a:rPr lang="en-US" sz="1200" dirty="0"/>
              <a:t>        COUNT(*) &gt;= 500</a:t>
            </a:r>
          </a:p>
          <a:p>
            <a:r>
              <a:rPr lang="en-US" sz="1200" dirty="0"/>
              <a:t>),</a:t>
            </a:r>
          </a:p>
          <a:p>
            <a:r>
              <a:rPr lang="en-US" sz="1200" dirty="0" err="1"/>
              <a:t>bowler_stats</a:t>
            </a:r>
            <a:r>
              <a:rPr lang="en-US" sz="1200" dirty="0"/>
              <a:t> AS (</a:t>
            </a:r>
          </a:p>
          <a:p>
            <a:r>
              <a:rPr lang="en-US" sz="1200" dirty="0"/>
              <a:t>    SELECT</a:t>
            </a:r>
          </a:p>
          <a:p>
            <a:r>
              <a:rPr lang="en-US" sz="1200" dirty="0"/>
              <a:t>        bowler,</a:t>
            </a:r>
          </a:p>
          <a:p>
            <a:r>
              <a:rPr lang="en-US" sz="1200" dirty="0"/>
              <a:t>        COUNT(*) AS </a:t>
            </a:r>
            <a:r>
              <a:rPr lang="en-US" sz="1200" dirty="0" err="1"/>
              <a:t>balls_bowled</a:t>
            </a:r>
            <a:r>
              <a:rPr lang="en-US" sz="1200" dirty="0"/>
              <a:t>,</a:t>
            </a:r>
          </a:p>
          <a:p>
            <a:r>
              <a:rPr lang="en-US" sz="1200" dirty="0"/>
              <a:t>        SUM(CASE WHEN </a:t>
            </a:r>
            <a:r>
              <a:rPr lang="en-US" sz="1200" dirty="0" err="1"/>
              <a:t>is_wicket</a:t>
            </a:r>
            <a:r>
              <a:rPr lang="en-US" sz="1200" dirty="0"/>
              <a:t> = 1 THEN 1 ELSE 0 END) AS </a:t>
            </a:r>
            <a:r>
              <a:rPr lang="en-US" sz="1200" dirty="0" err="1"/>
              <a:t>total_wickets</a:t>
            </a:r>
            <a:endParaRPr lang="en-US" sz="1200" dirty="0"/>
          </a:p>
          <a:p>
            <a:r>
              <a:rPr lang="en-US" sz="1200" dirty="0"/>
              <a:t>    FROM</a:t>
            </a:r>
          </a:p>
          <a:p>
            <a:r>
              <a:rPr lang="en-US" sz="1200" dirty="0"/>
              <a:t>        IPL_BALL</a:t>
            </a:r>
          </a:p>
          <a:p>
            <a:r>
              <a:rPr lang="en-US" sz="1200" dirty="0"/>
              <a:t>    GROUP BY</a:t>
            </a:r>
          </a:p>
          <a:p>
            <a:r>
              <a:rPr lang="en-US" sz="1200" dirty="0"/>
              <a:t>        bowler</a:t>
            </a:r>
          </a:p>
          <a:p>
            <a:r>
              <a:rPr lang="en-US" sz="1200" dirty="0"/>
              <a:t>    HAVING</a:t>
            </a:r>
          </a:p>
          <a:p>
            <a:r>
              <a:rPr lang="en-US" sz="1200" dirty="0"/>
              <a:t>        COUNT(*) &gt;= 300</a:t>
            </a:r>
          </a:p>
          <a:p>
            <a:r>
              <a:rPr lang="en-US" sz="1200" dirty="0"/>
              <a:t>),</a:t>
            </a:r>
            <a:endParaRPr lang="en-IN" sz="1200" dirty="0"/>
          </a:p>
        </p:txBody>
      </p:sp>
      <p:sp>
        <p:nvSpPr>
          <p:cNvPr id="7" name="TextBox 6">
            <a:extLst>
              <a:ext uri="{FF2B5EF4-FFF2-40B4-BE49-F238E27FC236}">
                <a16:creationId xmlns:a16="http://schemas.microsoft.com/office/drawing/2014/main" id="{B72F4D61-7BAE-CF3F-E040-62B4C25619D9}"/>
              </a:ext>
            </a:extLst>
          </p:cNvPr>
          <p:cNvSpPr txBox="1"/>
          <p:nvPr/>
        </p:nvSpPr>
        <p:spPr>
          <a:xfrm>
            <a:off x="6096000" y="1645572"/>
            <a:ext cx="5464404" cy="5078313"/>
          </a:xfrm>
          <a:prstGeom prst="rect">
            <a:avLst/>
          </a:prstGeom>
          <a:noFill/>
        </p:spPr>
        <p:txBody>
          <a:bodyPr wrap="square" rtlCol="0">
            <a:spAutoFit/>
          </a:bodyPr>
          <a:lstStyle/>
          <a:p>
            <a:r>
              <a:rPr lang="en-US" sz="1200" dirty="0" err="1"/>
              <a:t>all_rounder_stats</a:t>
            </a:r>
            <a:r>
              <a:rPr lang="en-US" sz="1200" dirty="0"/>
              <a:t> AS (</a:t>
            </a:r>
          </a:p>
          <a:p>
            <a:r>
              <a:rPr lang="en-US" sz="1200" dirty="0"/>
              <a:t>    SELECT</a:t>
            </a:r>
          </a:p>
          <a:p>
            <a:r>
              <a:rPr lang="en-US" sz="1200" dirty="0"/>
              <a:t>        </a:t>
            </a:r>
            <a:r>
              <a:rPr lang="en-US" sz="1200" dirty="0" err="1"/>
              <a:t>batsman_stats.batsman</a:t>
            </a:r>
            <a:r>
              <a:rPr lang="en-US" sz="1200" dirty="0"/>
              <a:t>,</a:t>
            </a:r>
          </a:p>
          <a:p>
            <a:r>
              <a:rPr lang="en-US" sz="1200" dirty="0"/>
              <a:t>        </a:t>
            </a:r>
            <a:r>
              <a:rPr lang="en-US" sz="1200" dirty="0" err="1"/>
              <a:t>batsman_stats.balls_faced</a:t>
            </a:r>
            <a:r>
              <a:rPr lang="en-US" sz="1200" dirty="0"/>
              <a:t>,</a:t>
            </a:r>
          </a:p>
          <a:p>
            <a:r>
              <a:rPr lang="en-US" sz="1200" dirty="0"/>
              <a:t>        </a:t>
            </a:r>
            <a:r>
              <a:rPr lang="en-US" sz="1200" dirty="0" err="1"/>
              <a:t>batsman_stats.total_runs</a:t>
            </a:r>
            <a:r>
              <a:rPr lang="en-US" sz="1200" dirty="0"/>
              <a:t>,</a:t>
            </a:r>
          </a:p>
          <a:p>
            <a:r>
              <a:rPr lang="en-US" sz="1200" dirty="0"/>
              <a:t>        </a:t>
            </a:r>
            <a:r>
              <a:rPr lang="en-US" sz="1200" dirty="0" err="1"/>
              <a:t>bowler_stats.balls_bowled</a:t>
            </a:r>
            <a:r>
              <a:rPr lang="en-US" sz="1200" dirty="0"/>
              <a:t>,</a:t>
            </a:r>
          </a:p>
          <a:p>
            <a:r>
              <a:rPr lang="en-US" sz="1200" dirty="0"/>
              <a:t>        </a:t>
            </a:r>
            <a:r>
              <a:rPr lang="en-US" sz="1200" dirty="0" err="1"/>
              <a:t>bowler_stats.total_wickets</a:t>
            </a:r>
            <a:endParaRPr lang="en-US" sz="1200" dirty="0"/>
          </a:p>
          <a:p>
            <a:r>
              <a:rPr lang="en-US" sz="1200" dirty="0"/>
              <a:t>    FROM</a:t>
            </a:r>
          </a:p>
          <a:p>
            <a:r>
              <a:rPr lang="en-US" sz="1200" dirty="0"/>
              <a:t>        </a:t>
            </a:r>
            <a:r>
              <a:rPr lang="en-US" sz="1200" dirty="0" err="1"/>
              <a:t>batsman_stats</a:t>
            </a:r>
            <a:endParaRPr lang="en-US" sz="1200" dirty="0"/>
          </a:p>
          <a:p>
            <a:r>
              <a:rPr lang="en-US" sz="1200" dirty="0"/>
              <a:t>    JOIN</a:t>
            </a:r>
          </a:p>
          <a:p>
            <a:r>
              <a:rPr lang="en-US" sz="1200" dirty="0"/>
              <a:t>        </a:t>
            </a:r>
            <a:r>
              <a:rPr lang="en-US" sz="1200" dirty="0" err="1"/>
              <a:t>bowler_stats</a:t>
            </a:r>
            <a:r>
              <a:rPr lang="en-US" sz="1200" dirty="0"/>
              <a:t> ON </a:t>
            </a:r>
            <a:r>
              <a:rPr lang="en-US" sz="1200" dirty="0" err="1"/>
              <a:t>batsman_stats.batsman</a:t>
            </a:r>
            <a:r>
              <a:rPr lang="en-US" sz="1200" dirty="0"/>
              <a:t> = </a:t>
            </a:r>
            <a:r>
              <a:rPr lang="en-US" sz="1200" dirty="0" err="1"/>
              <a:t>bowler_stats.bowler</a:t>
            </a:r>
            <a:endParaRPr lang="en-US" sz="1200" dirty="0"/>
          </a:p>
          <a:p>
            <a:r>
              <a:rPr lang="en-US" sz="1200" dirty="0"/>
              <a:t>)</a:t>
            </a:r>
          </a:p>
          <a:p>
            <a:r>
              <a:rPr lang="en-US" sz="1200" dirty="0"/>
              <a:t>SELECT</a:t>
            </a:r>
          </a:p>
          <a:p>
            <a:r>
              <a:rPr lang="en-US" sz="1200" dirty="0"/>
              <a:t>    batsman,</a:t>
            </a:r>
          </a:p>
          <a:p>
            <a:r>
              <a:rPr lang="en-US" sz="1200" dirty="0"/>
              <a:t>    </a:t>
            </a:r>
            <a:r>
              <a:rPr lang="en-US" sz="1200" dirty="0" err="1"/>
              <a:t>balls_faced</a:t>
            </a:r>
            <a:r>
              <a:rPr lang="en-US" sz="1200" dirty="0"/>
              <a:t>,</a:t>
            </a:r>
          </a:p>
          <a:p>
            <a:r>
              <a:rPr lang="en-US" sz="1200" dirty="0"/>
              <a:t>    </a:t>
            </a:r>
            <a:r>
              <a:rPr lang="en-US" sz="1200" dirty="0" err="1"/>
              <a:t>total_runs</a:t>
            </a:r>
            <a:r>
              <a:rPr lang="en-US" sz="1200" dirty="0"/>
              <a:t>,</a:t>
            </a:r>
          </a:p>
          <a:p>
            <a:r>
              <a:rPr lang="en-US" sz="1200" dirty="0"/>
              <a:t>    </a:t>
            </a:r>
            <a:r>
              <a:rPr lang="en-US" sz="1200" dirty="0" err="1"/>
              <a:t>balls_bowled</a:t>
            </a:r>
            <a:r>
              <a:rPr lang="en-US" sz="1200" dirty="0"/>
              <a:t>,</a:t>
            </a:r>
          </a:p>
          <a:p>
            <a:r>
              <a:rPr lang="en-US" sz="1200" dirty="0"/>
              <a:t>    </a:t>
            </a:r>
            <a:r>
              <a:rPr lang="en-US" sz="1200" dirty="0" err="1"/>
              <a:t>total_wickets</a:t>
            </a:r>
            <a:r>
              <a:rPr lang="en-US" sz="1200" dirty="0"/>
              <a:t>,</a:t>
            </a:r>
          </a:p>
          <a:p>
            <a:r>
              <a:rPr lang="en-US" sz="1200" dirty="0"/>
              <a:t>    (</a:t>
            </a:r>
            <a:r>
              <a:rPr lang="en-US" sz="1200" dirty="0" err="1"/>
              <a:t>total_runs</a:t>
            </a:r>
            <a:r>
              <a:rPr lang="en-US" sz="1200" dirty="0"/>
              <a:t> * 100.0) / </a:t>
            </a:r>
            <a:r>
              <a:rPr lang="en-US" sz="1200" dirty="0" err="1"/>
              <a:t>balls_faced</a:t>
            </a:r>
            <a:r>
              <a:rPr lang="en-US" sz="1200" dirty="0"/>
              <a:t> AS </a:t>
            </a:r>
            <a:r>
              <a:rPr lang="en-US" sz="1200" dirty="0" err="1"/>
              <a:t>batting_strike_rate</a:t>
            </a:r>
            <a:r>
              <a:rPr lang="en-US" sz="1200" dirty="0"/>
              <a:t>,</a:t>
            </a:r>
          </a:p>
          <a:p>
            <a:r>
              <a:rPr lang="en-US" sz="1200" dirty="0"/>
              <a:t>    (</a:t>
            </a:r>
            <a:r>
              <a:rPr lang="en-US" sz="1200" dirty="0" err="1"/>
              <a:t>balls_bowled</a:t>
            </a:r>
            <a:r>
              <a:rPr lang="en-US" sz="1200" dirty="0"/>
              <a:t> * 1.0) / </a:t>
            </a:r>
            <a:r>
              <a:rPr lang="en-US" sz="1200" dirty="0" err="1"/>
              <a:t>total_wickets</a:t>
            </a:r>
            <a:r>
              <a:rPr lang="en-US" sz="1200" dirty="0"/>
              <a:t> AS </a:t>
            </a:r>
            <a:r>
              <a:rPr lang="en-US" sz="1200" dirty="0" err="1"/>
              <a:t>bowling_strike_rate</a:t>
            </a:r>
            <a:endParaRPr lang="en-US" sz="1200" dirty="0"/>
          </a:p>
          <a:p>
            <a:r>
              <a:rPr lang="en-US" sz="1200" dirty="0"/>
              <a:t>FROM</a:t>
            </a:r>
          </a:p>
          <a:p>
            <a:r>
              <a:rPr lang="en-US" sz="1200" dirty="0"/>
              <a:t>    </a:t>
            </a:r>
            <a:r>
              <a:rPr lang="en-US" sz="1200" dirty="0" err="1"/>
              <a:t>all_rounder_stats</a:t>
            </a:r>
            <a:endParaRPr lang="en-US" sz="1200" dirty="0"/>
          </a:p>
          <a:p>
            <a:r>
              <a:rPr lang="en-US" sz="1200" dirty="0"/>
              <a:t>ORDER BY</a:t>
            </a:r>
          </a:p>
          <a:p>
            <a:r>
              <a:rPr lang="en-US" sz="1200" dirty="0"/>
              <a:t>    </a:t>
            </a:r>
            <a:r>
              <a:rPr lang="en-US" sz="1200" dirty="0" err="1"/>
              <a:t>batting_strike_rate</a:t>
            </a:r>
            <a:r>
              <a:rPr lang="en-US" sz="1200" dirty="0"/>
              <a:t> DESC,</a:t>
            </a:r>
          </a:p>
          <a:p>
            <a:r>
              <a:rPr lang="en-US" sz="1200" dirty="0"/>
              <a:t>    </a:t>
            </a:r>
            <a:r>
              <a:rPr lang="en-US" sz="1200" dirty="0" err="1"/>
              <a:t>bowling_strike_rate</a:t>
            </a:r>
            <a:r>
              <a:rPr lang="en-US" sz="1200" dirty="0"/>
              <a:t> ASC</a:t>
            </a:r>
          </a:p>
          <a:p>
            <a:r>
              <a:rPr lang="en-US" sz="1200" dirty="0"/>
              <a:t>LIMIT</a:t>
            </a:r>
          </a:p>
          <a:p>
            <a:r>
              <a:rPr lang="en-US" sz="1200" dirty="0"/>
              <a:t>    10;</a:t>
            </a:r>
            <a:endParaRPr lang="en-IN" sz="1200" dirty="0"/>
          </a:p>
        </p:txBody>
      </p:sp>
      <p:sp>
        <p:nvSpPr>
          <p:cNvPr id="9" name="TextBox 8">
            <a:extLst>
              <a:ext uri="{FF2B5EF4-FFF2-40B4-BE49-F238E27FC236}">
                <a16:creationId xmlns:a16="http://schemas.microsoft.com/office/drawing/2014/main" id="{6CE5737B-3561-9863-559C-2E546FABAF70}"/>
              </a:ext>
            </a:extLst>
          </p:cNvPr>
          <p:cNvSpPr txBox="1"/>
          <p:nvPr/>
        </p:nvSpPr>
        <p:spPr>
          <a:xfrm>
            <a:off x="546755" y="226243"/>
            <a:ext cx="11013649" cy="1169551"/>
          </a:xfrm>
          <a:prstGeom prst="rect">
            <a:avLst/>
          </a:prstGeom>
          <a:noFill/>
        </p:spPr>
        <p:txBody>
          <a:bodyPr wrap="square" rtlCol="0">
            <a:spAutoFit/>
          </a:bodyPr>
          <a:lstStyle/>
          <a:p>
            <a:r>
              <a:rPr lang="en-IN" sz="1400" b="1" kern="0" dirty="0">
                <a:effectLst/>
                <a:latin typeface="Arial" panose="020B0604020202020204" pitchFamily="34" charset="0"/>
                <a:ea typeface="Times New Roman" panose="02020603050405020304" pitchFamily="18" charset="0"/>
              </a:rPr>
              <a:t>5. All-Rounder Analysis :</a:t>
            </a:r>
            <a:endParaRPr lang="en-IN" sz="1400" b="1" kern="100" dirty="0">
              <a:solidFill>
                <a:srgbClr val="000000"/>
              </a:solidFill>
              <a:latin typeface="Arial" panose="020B0604020202020204" pitchFamily="34" charset="0"/>
              <a:ea typeface="Arial" panose="020B0604020202020204" pitchFamily="34" charset="0"/>
            </a:endParaRPr>
          </a:p>
          <a:p>
            <a:r>
              <a:rPr lang="en-IN" sz="1400" kern="100" dirty="0">
                <a:solidFill>
                  <a:srgbClr val="000000"/>
                </a:solidFill>
                <a:effectLst/>
                <a:latin typeface="Arial" panose="020B0604020202020204" pitchFamily="34" charset="0"/>
                <a:ea typeface="Arial" panose="020B0604020202020204" pitchFamily="34" charset="0"/>
              </a:rPr>
              <a:t>Now you need to get 2-3 All-rounders with the best batting as well as bowling strike rate and who have faced at least 500 balls in IPL so far and have bowled a minimum of 300 balls. To do that you have to make a list of 10 players you want to bid in the auction so that when you try to grab them in the auction you should not pay the amount greater than you have in the purse for a particular player.</a:t>
            </a:r>
          </a:p>
          <a:p>
            <a:endParaRPr lang="en-IN" sz="1400" dirty="0"/>
          </a:p>
        </p:txBody>
      </p:sp>
      <p:sp>
        <p:nvSpPr>
          <p:cNvPr id="10" name="TextBox 9">
            <a:extLst>
              <a:ext uri="{FF2B5EF4-FFF2-40B4-BE49-F238E27FC236}">
                <a16:creationId xmlns:a16="http://schemas.microsoft.com/office/drawing/2014/main" id="{C977380B-0860-1D25-6A4F-2CF3BA86B6C3}"/>
              </a:ext>
            </a:extLst>
          </p:cNvPr>
          <p:cNvSpPr txBox="1"/>
          <p:nvPr/>
        </p:nvSpPr>
        <p:spPr>
          <a:xfrm>
            <a:off x="546755" y="1366795"/>
            <a:ext cx="1282046" cy="369332"/>
          </a:xfrm>
          <a:prstGeom prst="rect">
            <a:avLst/>
          </a:prstGeom>
          <a:noFill/>
        </p:spPr>
        <p:txBody>
          <a:bodyPr wrap="square" rtlCol="0">
            <a:spAutoFit/>
          </a:bodyPr>
          <a:lstStyle/>
          <a:p>
            <a:r>
              <a:rPr lang="en-IN" dirty="0">
                <a:solidFill>
                  <a:schemeClr val="accent1">
                    <a:lumMod val="75000"/>
                  </a:schemeClr>
                </a:solidFill>
              </a:rPr>
              <a:t>Query:</a:t>
            </a:r>
          </a:p>
        </p:txBody>
      </p:sp>
    </p:spTree>
    <p:extLst>
      <p:ext uri="{BB962C8B-B14F-4D97-AF65-F5344CB8AC3E}">
        <p14:creationId xmlns:p14="http://schemas.microsoft.com/office/powerpoint/2010/main" val="50134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FAA539-9728-80F1-AD73-174B1C878D8E}"/>
              </a:ext>
            </a:extLst>
          </p:cNvPr>
          <p:cNvPicPr>
            <a:picLocks noGrp="1" noChangeAspect="1"/>
          </p:cNvPicPr>
          <p:nvPr>
            <p:ph idx="1"/>
          </p:nvPr>
        </p:nvPicPr>
        <p:blipFill>
          <a:blip r:embed="rId2"/>
          <a:stretch>
            <a:fillRect/>
          </a:stretch>
        </p:blipFill>
        <p:spPr>
          <a:xfrm>
            <a:off x="2220499" y="593928"/>
            <a:ext cx="7826418" cy="2537680"/>
          </a:xfrm>
        </p:spPr>
      </p:pic>
      <p:pic>
        <p:nvPicPr>
          <p:cNvPr id="7" name="Picture 6">
            <a:extLst>
              <a:ext uri="{FF2B5EF4-FFF2-40B4-BE49-F238E27FC236}">
                <a16:creationId xmlns:a16="http://schemas.microsoft.com/office/drawing/2014/main" id="{AABB0654-DE7B-38FE-6FAA-ABCB9D9EA255}"/>
              </a:ext>
            </a:extLst>
          </p:cNvPr>
          <p:cNvPicPr>
            <a:picLocks noChangeAspect="1"/>
          </p:cNvPicPr>
          <p:nvPr/>
        </p:nvPicPr>
        <p:blipFill>
          <a:blip r:embed="rId3"/>
          <a:stretch>
            <a:fillRect/>
          </a:stretch>
        </p:blipFill>
        <p:spPr>
          <a:xfrm>
            <a:off x="2229926" y="3235830"/>
            <a:ext cx="7826418" cy="3028242"/>
          </a:xfrm>
          <a:prstGeom prst="rect">
            <a:avLst/>
          </a:prstGeom>
        </p:spPr>
      </p:pic>
    </p:spTree>
    <p:extLst>
      <p:ext uri="{BB962C8B-B14F-4D97-AF65-F5344CB8AC3E}">
        <p14:creationId xmlns:p14="http://schemas.microsoft.com/office/powerpoint/2010/main" val="398231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6AA4-0A20-9458-1B62-8F0787DDB602}"/>
              </a:ext>
            </a:extLst>
          </p:cNvPr>
          <p:cNvSpPr>
            <a:spLocks noGrp="1"/>
          </p:cNvSpPr>
          <p:nvPr>
            <p:ph type="title"/>
          </p:nvPr>
        </p:nvSpPr>
        <p:spPr>
          <a:xfrm>
            <a:off x="838200" y="365125"/>
            <a:ext cx="10515600" cy="662397"/>
          </a:xfrm>
        </p:spPr>
        <p:txBody>
          <a:bodyPr>
            <a:normAutofit/>
          </a:bodyPr>
          <a:lstStyle/>
          <a:p>
            <a:r>
              <a:rPr lang="en-IN" sz="1400" b="1" kern="0" dirty="0">
                <a:effectLst/>
                <a:latin typeface="Arial" panose="020B0604020202020204" pitchFamily="34" charset="0"/>
                <a:ea typeface="Times New Roman" panose="02020603050405020304" pitchFamily="18" charset="0"/>
                <a:cs typeface="Arial" panose="020B0604020202020204" pitchFamily="34" charset="0"/>
              </a:rPr>
              <a:t>6. Wicketkeeper Analysis</a:t>
            </a:r>
            <a:endParaRPr lang="en-IN"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A5FE9BA-340B-A479-BBDA-9DEFC2C96030}"/>
              </a:ext>
            </a:extLst>
          </p:cNvPr>
          <p:cNvSpPr txBox="1"/>
          <p:nvPr/>
        </p:nvSpPr>
        <p:spPr>
          <a:xfrm>
            <a:off x="6542203" y="1466103"/>
            <a:ext cx="4811597" cy="2746906"/>
          </a:xfrm>
          <a:prstGeom prst="rect">
            <a:avLst/>
          </a:prstGeom>
          <a:noFill/>
        </p:spPr>
        <p:txBody>
          <a:bodyPr wrap="square" rtlCol="0">
            <a:spAutoFit/>
          </a:bodyPr>
          <a:lstStyle/>
          <a:p>
            <a:pPr marL="0" indent="0">
              <a:buNone/>
            </a:pPr>
            <a:r>
              <a:rPr lang="en-US" sz="1050" dirty="0"/>
              <a:t>SELECT</a:t>
            </a:r>
          </a:p>
          <a:p>
            <a:pPr marL="0" indent="0">
              <a:buNone/>
            </a:pPr>
            <a:r>
              <a:rPr lang="en-US" sz="1050" dirty="0"/>
              <a:t>    </a:t>
            </a:r>
            <a:r>
              <a:rPr lang="en-US" sz="1050" dirty="0" err="1"/>
              <a:t>p.player_name</a:t>
            </a:r>
            <a:r>
              <a:rPr lang="en-US" sz="1050" dirty="0"/>
              <a:t>,</a:t>
            </a:r>
          </a:p>
          <a:p>
            <a:pPr marL="0" indent="0">
              <a:buNone/>
            </a:pPr>
            <a:r>
              <a:rPr lang="en-US" sz="1050" dirty="0"/>
              <a:t>    COALESCE(</a:t>
            </a:r>
            <a:r>
              <a:rPr lang="en-US" sz="1050" dirty="0" err="1"/>
              <a:t>bs.strike_rate</a:t>
            </a:r>
            <a:r>
              <a:rPr lang="en-US" sz="1050" dirty="0"/>
              <a:t>, 0) AS </a:t>
            </a:r>
            <a:r>
              <a:rPr lang="en-US" sz="1050" dirty="0" err="1"/>
              <a:t>strike_rate</a:t>
            </a:r>
            <a:r>
              <a:rPr lang="en-US" sz="1050" dirty="0"/>
              <a:t>,</a:t>
            </a:r>
          </a:p>
          <a:p>
            <a:pPr marL="0" indent="0">
              <a:buNone/>
            </a:pPr>
            <a:r>
              <a:rPr lang="en-US" sz="1050" dirty="0"/>
              <a:t>    COALESCE(</a:t>
            </a:r>
            <a:r>
              <a:rPr lang="en-US" sz="1050" dirty="0" err="1"/>
              <a:t>ws.dismissal_rate</a:t>
            </a:r>
            <a:r>
              <a:rPr lang="en-US" sz="1050" dirty="0"/>
              <a:t>, 0) AS </a:t>
            </a:r>
            <a:r>
              <a:rPr lang="en-US" sz="1050" dirty="0" err="1"/>
              <a:t>dismissal_rate</a:t>
            </a:r>
            <a:r>
              <a:rPr lang="en-US" sz="1050" dirty="0"/>
              <a:t>,</a:t>
            </a:r>
          </a:p>
          <a:p>
            <a:pPr marL="0" indent="0">
              <a:buNone/>
            </a:pPr>
            <a:r>
              <a:rPr lang="en-US" sz="1050" dirty="0"/>
              <a:t>    COALESCE(</a:t>
            </a:r>
            <a:r>
              <a:rPr lang="en-US" sz="1050" dirty="0" err="1"/>
              <a:t>bs.strike_rate</a:t>
            </a:r>
            <a:r>
              <a:rPr lang="en-US" sz="1050" dirty="0"/>
              <a:t>, 0) + COALESCE(</a:t>
            </a:r>
            <a:r>
              <a:rPr lang="en-US" sz="1050" dirty="0" err="1"/>
              <a:t>ws.dismissal_rate</a:t>
            </a:r>
            <a:r>
              <a:rPr lang="en-US" sz="1050" dirty="0"/>
              <a:t>, 0) AS </a:t>
            </a:r>
            <a:r>
              <a:rPr lang="en-US" sz="1050" dirty="0" err="1"/>
              <a:t>total_score</a:t>
            </a:r>
            <a:endParaRPr lang="en-US" sz="1050" dirty="0"/>
          </a:p>
          <a:p>
            <a:pPr marL="0" indent="0">
              <a:buNone/>
            </a:pPr>
            <a:r>
              <a:rPr lang="en-US" sz="1050" dirty="0"/>
              <a:t>FROM</a:t>
            </a:r>
          </a:p>
          <a:p>
            <a:pPr marL="0" indent="0">
              <a:buNone/>
            </a:pPr>
            <a:r>
              <a:rPr lang="en-US" sz="1050" dirty="0"/>
              <a:t>    (SELECT DISTINCT </a:t>
            </a:r>
            <a:r>
              <a:rPr lang="en-US" sz="1050" dirty="0" err="1"/>
              <a:t>player_name</a:t>
            </a:r>
            <a:r>
              <a:rPr lang="en-US" sz="1050" dirty="0"/>
              <a:t> FROM </a:t>
            </a:r>
            <a:r>
              <a:rPr lang="en-US" sz="1050" dirty="0" err="1"/>
              <a:t>PlayerStats</a:t>
            </a:r>
            <a:r>
              <a:rPr lang="en-US" sz="1050" dirty="0"/>
              <a:t>) p</a:t>
            </a:r>
          </a:p>
          <a:p>
            <a:pPr marL="0" indent="0">
              <a:buNone/>
            </a:pPr>
            <a:r>
              <a:rPr lang="en-US" sz="1050" dirty="0"/>
              <a:t>LEFT JOIN </a:t>
            </a:r>
            <a:r>
              <a:rPr lang="en-US" sz="1050" dirty="0" err="1"/>
              <a:t>BattingStats</a:t>
            </a:r>
            <a:r>
              <a:rPr lang="en-US" sz="1050" dirty="0"/>
              <a:t> bs ON </a:t>
            </a:r>
            <a:r>
              <a:rPr lang="en-US" sz="1050" dirty="0" err="1"/>
              <a:t>p.player_name</a:t>
            </a:r>
            <a:r>
              <a:rPr lang="en-US" sz="1050" dirty="0"/>
              <a:t> = </a:t>
            </a:r>
            <a:r>
              <a:rPr lang="en-US" sz="1050" dirty="0" err="1"/>
              <a:t>bs.player_name</a:t>
            </a:r>
            <a:endParaRPr lang="en-US" sz="1050" dirty="0"/>
          </a:p>
          <a:p>
            <a:pPr marL="0" indent="0">
              <a:buNone/>
            </a:pPr>
            <a:r>
              <a:rPr lang="en-US" sz="1050" dirty="0"/>
              <a:t>LEFT JOIN </a:t>
            </a:r>
            <a:r>
              <a:rPr lang="en-US" sz="1050" dirty="0" err="1"/>
              <a:t>WicketKeepingStats</a:t>
            </a:r>
            <a:r>
              <a:rPr lang="en-US" sz="1050" dirty="0"/>
              <a:t> </a:t>
            </a:r>
            <a:r>
              <a:rPr lang="en-US" sz="1050" dirty="0" err="1"/>
              <a:t>ws</a:t>
            </a:r>
            <a:r>
              <a:rPr lang="en-US" sz="1050" dirty="0"/>
              <a:t> ON </a:t>
            </a:r>
            <a:r>
              <a:rPr lang="en-US" sz="1050" dirty="0" err="1"/>
              <a:t>p.player_name</a:t>
            </a:r>
            <a:r>
              <a:rPr lang="en-US" sz="1050" dirty="0"/>
              <a:t> = </a:t>
            </a:r>
            <a:r>
              <a:rPr lang="en-US" sz="1050" dirty="0" err="1"/>
              <a:t>ws.player_name</a:t>
            </a:r>
            <a:endParaRPr lang="en-US" sz="1050" dirty="0"/>
          </a:p>
          <a:p>
            <a:pPr marL="0" indent="0">
              <a:buNone/>
            </a:pPr>
            <a:r>
              <a:rPr lang="en-US" sz="1050" dirty="0"/>
              <a:t>ORDER BY </a:t>
            </a:r>
            <a:r>
              <a:rPr lang="en-US" sz="1050" dirty="0" err="1"/>
              <a:t>total_score</a:t>
            </a:r>
            <a:r>
              <a:rPr lang="en-US" sz="1050" dirty="0"/>
              <a:t> DESC</a:t>
            </a:r>
          </a:p>
          <a:p>
            <a:pPr marL="0" indent="0">
              <a:buNone/>
            </a:pPr>
            <a:r>
              <a:rPr lang="en-US" sz="1050" dirty="0"/>
              <a:t>LIMIT 2;</a:t>
            </a:r>
          </a:p>
          <a:p>
            <a:pPr marL="0" indent="0">
              <a:buNone/>
            </a:pPr>
            <a:endParaRPr lang="en-US" sz="1050" dirty="0"/>
          </a:p>
          <a:p>
            <a:pPr marL="0" indent="0">
              <a:buNone/>
            </a:pPr>
            <a:endParaRPr lang="en-US" sz="1050" dirty="0"/>
          </a:p>
          <a:p>
            <a:pPr marL="0" indent="0">
              <a:buNone/>
            </a:pPr>
            <a:endParaRPr lang="en-IN" sz="1800" dirty="0"/>
          </a:p>
          <a:p>
            <a:endParaRPr lang="en-IN" dirty="0"/>
          </a:p>
        </p:txBody>
      </p:sp>
      <p:sp>
        <p:nvSpPr>
          <p:cNvPr id="5" name="TextBox 4">
            <a:extLst>
              <a:ext uri="{FF2B5EF4-FFF2-40B4-BE49-F238E27FC236}">
                <a16:creationId xmlns:a16="http://schemas.microsoft.com/office/drawing/2014/main" id="{0637219E-F59C-81B8-3B4F-FF64641933DE}"/>
              </a:ext>
            </a:extLst>
          </p:cNvPr>
          <p:cNvSpPr txBox="1"/>
          <p:nvPr/>
        </p:nvSpPr>
        <p:spPr>
          <a:xfrm>
            <a:off x="838200" y="1466103"/>
            <a:ext cx="4193777" cy="5055230"/>
          </a:xfrm>
          <a:prstGeom prst="rect">
            <a:avLst/>
          </a:prstGeom>
          <a:noFill/>
        </p:spPr>
        <p:txBody>
          <a:bodyPr wrap="none" rtlCol="0">
            <a:spAutoFit/>
          </a:bodyPr>
          <a:lstStyle/>
          <a:p>
            <a:pPr marL="0" indent="0">
              <a:buNone/>
            </a:pPr>
            <a:r>
              <a:rPr lang="en-US" sz="1050" dirty="0"/>
              <a:t>WITH </a:t>
            </a:r>
            <a:r>
              <a:rPr lang="en-US" sz="1050" dirty="0" err="1"/>
              <a:t>PlayerStats</a:t>
            </a:r>
            <a:r>
              <a:rPr lang="en-US" sz="1050" dirty="0"/>
              <a:t> AS (</a:t>
            </a:r>
          </a:p>
          <a:p>
            <a:pPr marL="0" indent="0">
              <a:buNone/>
            </a:pPr>
            <a:r>
              <a:rPr lang="en-US" sz="1050" dirty="0"/>
              <a:t>    SELECT</a:t>
            </a:r>
          </a:p>
          <a:p>
            <a:pPr marL="0" indent="0">
              <a:buNone/>
            </a:pPr>
            <a:r>
              <a:rPr lang="en-US" sz="1050" dirty="0"/>
              <a:t>        batsman AS </a:t>
            </a:r>
            <a:r>
              <a:rPr lang="en-US" sz="1050" dirty="0" err="1"/>
              <a:t>player_name</a:t>
            </a:r>
            <a:r>
              <a:rPr lang="en-US" sz="1050" dirty="0"/>
              <a:t>,</a:t>
            </a:r>
          </a:p>
          <a:p>
            <a:pPr marL="0" indent="0">
              <a:buNone/>
            </a:pPr>
            <a:r>
              <a:rPr lang="en-US" sz="1050" dirty="0"/>
              <a:t>        COUNT(*) FILTER (WHERE </a:t>
            </a:r>
            <a:r>
              <a:rPr lang="en-US" sz="1050" dirty="0" err="1"/>
              <a:t>is_wicket</a:t>
            </a:r>
            <a:r>
              <a:rPr lang="en-US" sz="1050" dirty="0"/>
              <a:t> = 1) AS dismissals,</a:t>
            </a:r>
          </a:p>
          <a:p>
            <a:pPr marL="0" indent="0">
              <a:buNone/>
            </a:pPr>
            <a:r>
              <a:rPr lang="en-US" sz="1050" dirty="0"/>
              <a:t>        COUNT(DISTINCT id) AS </a:t>
            </a:r>
            <a:r>
              <a:rPr lang="en-US" sz="1050" dirty="0" err="1"/>
              <a:t>matches_played</a:t>
            </a:r>
            <a:r>
              <a:rPr lang="en-US" sz="1050" dirty="0"/>
              <a:t>,</a:t>
            </a:r>
          </a:p>
          <a:p>
            <a:pPr marL="0" indent="0">
              <a:buNone/>
            </a:pPr>
            <a:r>
              <a:rPr lang="en-US" sz="1050" dirty="0"/>
              <a:t>        SUM(</a:t>
            </a:r>
            <a:r>
              <a:rPr lang="en-US" sz="1050" dirty="0" err="1"/>
              <a:t>batsman_runs</a:t>
            </a:r>
            <a:r>
              <a:rPr lang="en-US" sz="1050" dirty="0"/>
              <a:t>) AS </a:t>
            </a:r>
            <a:r>
              <a:rPr lang="en-US" sz="1050" dirty="0" err="1"/>
              <a:t>total_runs</a:t>
            </a:r>
            <a:r>
              <a:rPr lang="en-US" sz="1050" dirty="0"/>
              <a:t>,</a:t>
            </a:r>
          </a:p>
          <a:p>
            <a:pPr marL="0" indent="0">
              <a:buNone/>
            </a:pPr>
            <a:r>
              <a:rPr lang="en-US" sz="1050" dirty="0"/>
              <a:t>        COUNT(*) AS </a:t>
            </a:r>
            <a:r>
              <a:rPr lang="en-US" sz="1050" dirty="0" err="1"/>
              <a:t>balls_faced</a:t>
            </a:r>
            <a:endParaRPr lang="en-US" sz="1050" dirty="0"/>
          </a:p>
          <a:p>
            <a:pPr marL="0" indent="0">
              <a:buNone/>
            </a:pPr>
            <a:r>
              <a:rPr lang="en-US" sz="1050" dirty="0"/>
              <a:t>    FROM IPL_BALL</a:t>
            </a:r>
          </a:p>
          <a:p>
            <a:pPr marL="0" indent="0">
              <a:buNone/>
            </a:pPr>
            <a:r>
              <a:rPr lang="en-US" sz="1050" dirty="0"/>
              <a:t>    GROUP BY batsman</a:t>
            </a:r>
          </a:p>
          <a:p>
            <a:pPr marL="0" indent="0">
              <a:buNone/>
            </a:pPr>
            <a:r>
              <a:rPr lang="en-US" sz="1050" dirty="0"/>
              <a:t>    HAVING COUNT(*) &gt; 0  -- Exclude players who have not been dismissed</a:t>
            </a:r>
          </a:p>
          <a:p>
            <a:pPr marL="0" indent="0">
              <a:buNone/>
            </a:pPr>
            <a:r>
              <a:rPr lang="en-US" sz="1050" dirty="0"/>
              <a:t>),</a:t>
            </a:r>
          </a:p>
          <a:p>
            <a:pPr marL="0" indent="0">
              <a:buNone/>
            </a:pPr>
            <a:r>
              <a:rPr lang="en-US" sz="1050" dirty="0" err="1"/>
              <a:t>BattingStats</a:t>
            </a:r>
            <a:r>
              <a:rPr lang="en-US" sz="1050" dirty="0"/>
              <a:t> AS (</a:t>
            </a:r>
          </a:p>
          <a:p>
            <a:pPr marL="0" indent="0">
              <a:buNone/>
            </a:pPr>
            <a:r>
              <a:rPr lang="en-US" sz="1050" dirty="0"/>
              <a:t>    SELECT</a:t>
            </a:r>
          </a:p>
          <a:p>
            <a:pPr marL="0" indent="0">
              <a:buNone/>
            </a:pPr>
            <a:r>
              <a:rPr lang="en-US" sz="1050" dirty="0"/>
              <a:t>        </a:t>
            </a:r>
            <a:r>
              <a:rPr lang="en-US" sz="1050" dirty="0" err="1"/>
              <a:t>player_name</a:t>
            </a:r>
            <a:r>
              <a:rPr lang="en-US" sz="1050" dirty="0"/>
              <a:t>,</a:t>
            </a:r>
          </a:p>
          <a:p>
            <a:pPr marL="0" indent="0">
              <a:buNone/>
            </a:pPr>
            <a:r>
              <a:rPr lang="en-US" sz="1050" dirty="0"/>
              <a:t>        </a:t>
            </a:r>
            <a:r>
              <a:rPr lang="en-US" sz="1050" dirty="0" err="1"/>
              <a:t>total_runs</a:t>
            </a:r>
            <a:r>
              <a:rPr lang="en-US" sz="1050" dirty="0"/>
              <a:t>,</a:t>
            </a:r>
          </a:p>
          <a:p>
            <a:pPr marL="0" indent="0">
              <a:buNone/>
            </a:pPr>
            <a:r>
              <a:rPr lang="en-US" sz="1050" dirty="0"/>
              <a:t>        </a:t>
            </a:r>
            <a:r>
              <a:rPr lang="en-US" sz="1050" dirty="0" err="1"/>
              <a:t>balls_faced</a:t>
            </a:r>
            <a:r>
              <a:rPr lang="en-US" sz="1050" dirty="0"/>
              <a:t>,</a:t>
            </a:r>
          </a:p>
          <a:p>
            <a:pPr marL="0" indent="0">
              <a:buNone/>
            </a:pPr>
            <a:r>
              <a:rPr lang="en-US" sz="1050" dirty="0"/>
              <a:t>        </a:t>
            </a:r>
            <a:r>
              <a:rPr lang="en-US" sz="1050" dirty="0" err="1"/>
              <a:t>total_runs</a:t>
            </a:r>
            <a:r>
              <a:rPr lang="en-US" sz="1050" dirty="0"/>
              <a:t>::float / </a:t>
            </a:r>
            <a:r>
              <a:rPr lang="en-US" sz="1050" dirty="0" err="1"/>
              <a:t>balls_faced</a:t>
            </a:r>
            <a:r>
              <a:rPr lang="en-US" sz="1050" dirty="0"/>
              <a:t> AS </a:t>
            </a:r>
            <a:r>
              <a:rPr lang="en-US" sz="1050" dirty="0" err="1"/>
              <a:t>strike_rate</a:t>
            </a:r>
            <a:endParaRPr lang="en-US" sz="1050" dirty="0"/>
          </a:p>
          <a:p>
            <a:pPr marL="0" indent="0">
              <a:buNone/>
            </a:pPr>
            <a:r>
              <a:rPr lang="en-US" sz="1050" dirty="0"/>
              <a:t>    FROM </a:t>
            </a:r>
            <a:r>
              <a:rPr lang="en-US" sz="1050" dirty="0" err="1"/>
              <a:t>PlayerStats</a:t>
            </a:r>
            <a:endParaRPr lang="en-US" sz="1050" dirty="0"/>
          </a:p>
          <a:p>
            <a:pPr marL="0" indent="0">
              <a:buNone/>
            </a:pPr>
            <a:r>
              <a:rPr lang="en-US" sz="1050" dirty="0"/>
              <a:t>    WHERE </a:t>
            </a:r>
            <a:r>
              <a:rPr lang="en-US" sz="1050" dirty="0" err="1"/>
              <a:t>balls_faced</a:t>
            </a:r>
            <a:r>
              <a:rPr lang="en-US" sz="1050" dirty="0"/>
              <a:t> &gt; 500  -- Players who have faced at least 500 balls</a:t>
            </a:r>
          </a:p>
          <a:p>
            <a:pPr marL="0" indent="0">
              <a:buNone/>
            </a:pPr>
            <a:r>
              <a:rPr lang="en-US" sz="1050" dirty="0"/>
              <a:t>),</a:t>
            </a:r>
          </a:p>
          <a:p>
            <a:pPr marL="0" indent="0">
              <a:buNone/>
            </a:pPr>
            <a:r>
              <a:rPr lang="en-US" sz="1050" dirty="0" err="1"/>
              <a:t>WicketKeepingStats</a:t>
            </a:r>
            <a:r>
              <a:rPr lang="en-US" sz="1050" dirty="0"/>
              <a:t> AS (</a:t>
            </a:r>
          </a:p>
          <a:p>
            <a:pPr marL="0" indent="0">
              <a:buNone/>
            </a:pPr>
            <a:r>
              <a:rPr lang="en-US" sz="1050" dirty="0"/>
              <a:t>    SELECT</a:t>
            </a:r>
          </a:p>
          <a:p>
            <a:pPr marL="0" indent="0">
              <a:buNone/>
            </a:pPr>
            <a:r>
              <a:rPr lang="en-US" sz="1050" dirty="0"/>
              <a:t>        </a:t>
            </a:r>
            <a:r>
              <a:rPr lang="en-US" sz="1050" dirty="0" err="1"/>
              <a:t>player_name</a:t>
            </a:r>
            <a:r>
              <a:rPr lang="en-US" sz="1050" dirty="0"/>
              <a:t>,</a:t>
            </a:r>
          </a:p>
          <a:p>
            <a:pPr marL="0" indent="0">
              <a:buNone/>
            </a:pPr>
            <a:r>
              <a:rPr lang="en-US" sz="1050" dirty="0"/>
              <a:t>        dismissals,</a:t>
            </a:r>
          </a:p>
          <a:p>
            <a:pPr marL="0" indent="0">
              <a:buNone/>
            </a:pPr>
            <a:r>
              <a:rPr lang="en-US" sz="1050" dirty="0"/>
              <a:t>        </a:t>
            </a:r>
            <a:r>
              <a:rPr lang="en-US" sz="1050" dirty="0" err="1"/>
              <a:t>matches_played</a:t>
            </a:r>
            <a:r>
              <a:rPr lang="en-US" sz="1050" dirty="0"/>
              <a:t>,</a:t>
            </a:r>
          </a:p>
          <a:p>
            <a:pPr marL="0" indent="0">
              <a:buNone/>
            </a:pPr>
            <a:r>
              <a:rPr lang="en-US" sz="1050" dirty="0"/>
              <a:t>        dismissals::float / </a:t>
            </a:r>
            <a:r>
              <a:rPr lang="en-US" sz="1050" dirty="0" err="1"/>
              <a:t>matches_played</a:t>
            </a:r>
            <a:r>
              <a:rPr lang="en-US" sz="1050" dirty="0"/>
              <a:t> AS </a:t>
            </a:r>
            <a:r>
              <a:rPr lang="en-US" sz="1050" dirty="0" err="1"/>
              <a:t>dismissal_rate</a:t>
            </a:r>
            <a:endParaRPr lang="en-US" sz="1050" dirty="0"/>
          </a:p>
          <a:p>
            <a:pPr marL="0" indent="0">
              <a:buNone/>
            </a:pPr>
            <a:r>
              <a:rPr lang="en-US" sz="1050" dirty="0"/>
              <a:t>    FROM </a:t>
            </a:r>
            <a:r>
              <a:rPr lang="en-US" sz="1050" dirty="0" err="1"/>
              <a:t>PlayerStats</a:t>
            </a:r>
            <a:endParaRPr lang="en-US" sz="1050" dirty="0"/>
          </a:p>
          <a:p>
            <a:pPr marL="0" indent="0">
              <a:buNone/>
            </a:pPr>
            <a:r>
              <a:rPr lang="en-US" sz="1050" dirty="0"/>
              <a:t>)</a:t>
            </a:r>
          </a:p>
          <a:p>
            <a:pPr marL="0" indent="0">
              <a:buNone/>
            </a:pPr>
            <a:endParaRPr lang="en-US" sz="1050" dirty="0"/>
          </a:p>
          <a:p>
            <a:endParaRPr lang="en-IN" dirty="0"/>
          </a:p>
        </p:txBody>
      </p:sp>
      <p:sp>
        <p:nvSpPr>
          <p:cNvPr id="6" name="TextBox 5">
            <a:extLst>
              <a:ext uri="{FF2B5EF4-FFF2-40B4-BE49-F238E27FC236}">
                <a16:creationId xmlns:a16="http://schemas.microsoft.com/office/drawing/2014/main" id="{445B5BF3-FE8E-CFEA-63D1-AC8C586C20A9}"/>
              </a:ext>
            </a:extLst>
          </p:cNvPr>
          <p:cNvSpPr txBox="1"/>
          <p:nvPr/>
        </p:nvSpPr>
        <p:spPr>
          <a:xfrm>
            <a:off x="838200" y="912105"/>
            <a:ext cx="1131217" cy="369332"/>
          </a:xfrm>
          <a:prstGeom prst="rect">
            <a:avLst/>
          </a:prstGeom>
          <a:noFill/>
        </p:spPr>
        <p:txBody>
          <a:bodyPr wrap="square" rtlCol="0">
            <a:spAutoFit/>
          </a:bodyPr>
          <a:lstStyle/>
          <a:p>
            <a:r>
              <a:rPr lang="en-IN" sz="1600" dirty="0">
                <a:solidFill>
                  <a:schemeClr val="accent1">
                    <a:lumMod val="75000"/>
                  </a:schemeClr>
                </a:solidFill>
              </a:rPr>
              <a:t>Query</a:t>
            </a:r>
            <a:r>
              <a:rPr lang="en-IN" dirty="0">
                <a:solidFill>
                  <a:schemeClr val="accent1">
                    <a:lumMod val="75000"/>
                  </a:schemeClr>
                </a:solidFill>
              </a:rPr>
              <a:t>:</a:t>
            </a:r>
          </a:p>
        </p:txBody>
      </p:sp>
    </p:spTree>
    <p:extLst>
      <p:ext uri="{BB962C8B-B14F-4D97-AF65-F5344CB8AC3E}">
        <p14:creationId xmlns:p14="http://schemas.microsoft.com/office/powerpoint/2010/main" val="80410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DFDB8-EC4D-7F84-147F-531840BAF0A9}"/>
              </a:ext>
            </a:extLst>
          </p:cNvPr>
          <p:cNvPicPr>
            <a:picLocks noChangeAspect="1"/>
          </p:cNvPicPr>
          <p:nvPr/>
        </p:nvPicPr>
        <p:blipFill>
          <a:blip r:embed="rId2"/>
          <a:stretch>
            <a:fillRect/>
          </a:stretch>
        </p:blipFill>
        <p:spPr>
          <a:xfrm>
            <a:off x="2706538" y="1094493"/>
            <a:ext cx="6778921" cy="979283"/>
          </a:xfrm>
          <a:prstGeom prst="rect">
            <a:avLst/>
          </a:prstGeom>
        </p:spPr>
      </p:pic>
      <p:pic>
        <p:nvPicPr>
          <p:cNvPr id="7" name="Picture 6">
            <a:extLst>
              <a:ext uri="{FF2B5EF4-FFF2-40B4-BE49-F238E27FC236}">
                <a16:creationId xmlns:a16="http://schemas.microsoft.com/office/drawing/2014/main" id="{6A4CDFFC-53BF-40C2-D403-C0685A69CC9C}"/>
              </a:ext>
            </a:extLst>
          </p:cNvPr>
          <p:cNvPicPr>
            <a:picLocks noChangeAspect="1"/>
          </p:cNvPicPr>
          <p:nvPr/>
        </p:nvPicPr>
        <p:blipFill>
          <a:blip r:embed="rId3"/>
          <a:stretch>
            <a:fillRect/>
          </a:stretch>
        </p:blipFill>
        <p:spPr>
          <a:xfrm>
            <a:off x="3474492" y="2545669"/>
            <a:ext cx="5243014" cy="2728196"/>
          </a:xfrm>
          <a:prstGeom prst="rect">
            <a:avLst/>
          </a:prstGeom>
        </p:spPr>
      </p:pic>
    </p:spTree>
    <p:extLst>
      <p:ext uri="{BB962C8B-B14F-4D97-AF65-F5344CB8AC3E}">
        <p14:creationId xmlns:p14="http://schemas.microsoft.com/office/powerpoint/2010/main" val="407332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2DF4-1936-D957-0F54-93779E6486A9}"/>
              </a:ext>
            </a:extLst>
          </p:cNvPr>
          <p:cNvSpPr>
            <a:spLocks noGrp="1"/>
          </p:cNvSpPr>
          <p:nvPr>
            <p:ph type="title"/>
          </p:nvPr>
        </p:nvSpPr>
        <p:spPr/>
        <p:txBody>
          <a:bodyPr>
            <a:normAutofit/>
          </a:bodyPr>
          <a:lstStyle/>
          <a:p>
            <a:r>
              <a:rPr lang="en-US" sz="1400" b="1" dirty="0"/>
              <a:t>Additional Questions for Final Assessment</a:t>
            </a:r>
            <a:br>
              <a:rPr lang="en-US" sz="1400" b="1" dirty="0"/>
            </a:br>
            <a:br>
              <a:rPr lang="en-US" sz="1400" b="1" dirty="0"/>
            </a:br>
            <a:endParaRPr lang="en-IN" sz="1400" b="1" dirty="0"/>
          </a:p>
        </p:txBody>
      </p:sp>
      <p:sp>
        <p:nvSpPr>
          <p:cNvPr id="3" name="Content Placeholder 2">
            <a:extLst>
              <a:ext uri="{FF2B5EF4-FFF2-40B4-BE49-F238E27FC236}">
                <a16:creationId xmlns:a16="http://schemas.microsoft.com/office/drawing/2014/main" id="{12796615-53E7-17CC-EFE0-4444419E9F79}"/>
              </a:ext>
            </a:extLst>
          </p:cNvPr>
          <p:cNvSpPr>
            <a:spLocks noGrp="1"/>
          </p:cNvSpPr>
          <p:nvPr>
            <p:ph idx="1"/>
          </p:nvPr>
        </p:nvSpPr>
        <p:spPr>
          <a:xfrm>
            <a:off x="838200" y="1357460"/>
            <a:ext cx="10515600" cy="4819503"/>
          </a:xfrm>
        </p:spPr>
        <p:txBody>
          <a:bodyPr/>
          <a:lstStyle/>
          <a:p>
            <a:pPr marL="0" indent="0">
              <a:buNone/>
            </a:pPr>
            <a:r>
              <a:rPr lang="en-US" sz="1400" b="1" dirty="0"/>
              <a:t>Q1. Get the count of cities that have hosted an IPL match.</a:t>
            </a:r>
          </a:p>
          <a:p>
            <a:pPr marL="0" indent="0">
              <a:buNone/>
            </a:pPr>
            <a:r>
              <a:rPr lang="en-US" sz="1400" b="1" dirty="0">
                <a:solidFill>
                  <a:schemeClr val="accent1">
                    <a:lumMod val="75000"/>
                  </a:schemeClr>
                </a:solidFill>
              </a:rPr>
              <a:t>Query:</a:t>
            </a:r>
          </a:p>
          <a:p>
            <a:pPr marL="0" indent="0">
              <a:buNone/>
            </a:pPr>
            <a:r>
              <a:rPr lang="en-US" sz="1400" dirty="0"/>
              <a:t>SELECT COUNT(DISTINCT city) AS </a:t>
            </a:r>
            <a:r>
              <a:rPr lang="en-US" sz="1400" dirty="0" err="1"/>
              <a:t>city_count</a:t>
            </a:r>
            <a:endParaRPr lang="en-US" sz="1400" dirty="0"/>
          </a:p>
          <a:p>
            <a:pPr marL="0" indent="0">
              <a:buNone/>
            </a:pPr>
            <a:r>
              <a:rPr lang="en-US" sz="1400" dirty="0"/>
              <a:t>FROM </a:t>
            </a:r>
            <a:r>
              <a:rPr lang="en-US" sz="1400" dirty="0" err="1"/>
              <a:t>IPL_matches</a:t>
            </a:r>
            <a:r>
              <a:rPr lang="en-US" sz="1400" dirty="0"/>
              <a:t>;</a:t>
            </a:r>
          </a:p>
          <a:p>
            <a:pPr marL="0" indent="0">
              <a:buNone/>
            </a:pPr>
            <a:endParaRPr lang="en-US" sz="1400" dirty="0"/>
          </a:p>
          <a:p>
            <a:pPr marL="0" indent="0">
              <a:buNone/>
            </a:pPr>
            <a:r>
              <a:rPr lang="en-US" sz="1400" dirty="0">
                <a:solidFill>
                  <a:schemeClr val="accent1">
                    <a:lumMod val="75000"/>
                  </a:schemeClr>
                </a:solidFill>
              </a:rPr>
              <a:t>Output Table:</a:t>
            </a:r>
          </a:p>
          <a:p>
            <a:pPr marL="0" indent="0">
              <a:buNone/>
            </a:pPr>
            <a:endParaRPr lang="en-US" sz="1400" dirty="0"/>
          </a:p>
          <a:p>
            <a:pPr marL="0" indent="0">
              <a:buNone/>
            </a:pPr>
            <a:endParaRPr lang="en-US" sz="14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03928D9-3159-4410-5AFB-A0B3ACCBACC0}"/>
              </a:ext>
            </a:extLst>
          </p:cNvPr>
          <p:cNvPicPr>
            <a:picLocks noChangeAspect="1"/>
          </p:cNvPicPr>
          <p:nvPr/>
        </p:nvPicPr>
        <p:blipFill>
          <a:blip r:embed="rId2"/>
          <a:stretch>
            <a:fillRect/>
          </a:stretch>
        </p:blipFill>
        <p:spPr>
          <a:xfrm>
            <a:off x="929588" y="3339413"/>
            <a:ext cx="1188823" cy="594412"/>
          </a:xfrm>
          <a:prstGeom prst="rect">
            <a:avLst/>
          </a:prstGeom>
        </p:spPr>
      </p:pic>
    </p:spTree>
    <p:extLst>
      <p:ext uri="{BB962C8B-B14F-4D97-AF65-F5344CB8AC3E}">
        <p14:creationId xmlns:p14="http://schemas.microsoft.com/office/powerpoint/2010/main" val="396595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185A-FC03-0324-81B5-B6936C660103}"/>
              </a:ext>
            </a:extLst>
          </p:cNvPr>
          <p:cNvSpPr>
            <a:spLocks noGrp="1"/>
          </p:cNvSpPr>
          <p:nvPr>
            <p:ph type="title"/>
          </p:nvPr>
        </p:nvSpPr>
        <p:spPr/>
        <p:txBody>
          <a:bodyPr>
            <a:normAutofit/>
          </a:bodyPr>
          <a:lstStyle/>
          <a:p>
            <a:r>
              <a:rPr lang="en-US" sz="1400" b="1" dirty="0"/>
              <a:t>Q2. Create table deliveries_v02 with all the columns of the table ‘deliveries’ and an additional column </a:t>
            </a:r>
            <a:r>
              <a:rPr lang="en-US" sz="1400" b="1" dirty="0" err="1"/>
              <a:t>ball_result</a:t>
            </a:r>
            <a:r>
              <a:rPr lang="en-US" sz="1400" b="1" dirty="0"/>
              <a:t> containing values boundary, dot, or other depending on the </a:t>
            </a:r>
            <a:r>
              <a:rPr lang="en-US" sz="1400" b="1" dirty="0" err="1"/>
              <a:t>total_run</a:t>
            </a:r>
            <a:r>
              <a:rPr lang="en-US" sz="1400" b="1" dirty="0"/>
              <a:t> (boundary for &gt;= 4, dot for 0 and other for any other number)(Hint 1 : CASE WHEN statement is used to get condition based results)(Hint 2: To convert the output data of the select statement into a table, you can use a subquery. Create table </a:t>
            </a:r>
            <a:r>
              <a:rPr lang="en-US" sz="1400" b="1" dirty="0" err="1"/>
              <a:t>table_name</a:t>
            </a:r>
            <a:r>
              <a:rPr lang="en-US" sz="1400" b="1" dirty="0"/>
              <a:t> as [entire select statement].</a:t>
            </a:r>
            <a:br>
              <a:rPr lang="en-IN" sz="1400" b="1" dirty="0"/>
            </a:br>
            <a:endParaRPr lang="en-IN" sz="1400" dirty="0"/>
          </a:p>
        </p:txBody>
      </p:sp>
      <p:sp>
        <p:nvSpPr>
          <p:cNvPr id="4" name="TextBox 3">
            <a:extLst>
              <a:ext uri="{FF2B5EF4-FFF2-40B4-BE49-F238E27FC236}">
                <a16:creationId xmlns:a16="http://schemas.microsoft.com/office/drawing/2014/main" id="{B0D88235-B585-54D8-94CE-2A9477A0E419}"/>
              </a:ext>
            </a:extLst>
          </p:cNvPr>
          <p:cNvSpPr txBox="1"/>
          <p:nvPr/>
        </p:nvSpPr>
        <p:spPr>
          <a:xfrm>
            <a:off x="838200" y="1690688"/>
            <a:ext cx="4318262" cy="2893100"/>
          </a:xfrm>
          <a:prstGeom prst="rect">
            <a:avLst/>
          </a:prstGeom>
          <a:noFill/>
        </p:spPr>
        <p:txBody>
          <a:bodyPr wrap="square" rtlCol="0">
            <a:spAutoFit/>
          </a:bodyPr>
          <a:lstStyle/>
          <a:p>
            <a:r>
              <a:rPr lang="en-US" sz="1400" b="1" dirty="0">
                <a:solidFill>
                  <a:schemeClr val="accent1">
                    <a:lumMod val="75000"/>
                  </a:schemeClr>
                </a:solidFill>
              </a:rPr>
              <a:t>Query:</a:t>
            </a:r>
          </a:p>
          <a:p>
            <a:endParaRPr lang="en-US" sz="1400" dirty="0"/>
          </a:p>
          <a:p>
            <a:r>
              <a:rPr lang="en-US" sz="1400" dirty="0"/>
              <a:t>CREATE TABLE deliveries_v02 AS</a:t>
            </a:r>
          </a:p>
          <a:p>
            <a:r>
              <a:rPr lang="en-US" sz="1400" dirty="0"/>
              <a:t>SELECT *, </a:t>
            </a:r>
          </a:p>
          <a:p>
            <a:r>
              <a:rPr lang="en-US" sz="1400" dirty="0"/>
              <a:t>    CASE</a:t>
            </a:r>
          </a:p>
          <a:p>
            <a:r>
              <a:rPr lang="en-US" sz="1400" dirty="0"/>
              <a:t>        WHEN </a:t>
            </a:r>
            <a:r>
              <a:rPr lang="en-US" sz="1400" dirty="0" err="1"/>
              <a:t>total_runs</a:t>
            </a:r>
            <a:r>
              <a:rPr lang="en-US" sz="1400" dirty="0"/>
              <a:t> &gt;= 4 THEN 'boundary'</a:t>
            </a:r>
          </a:p>
          <a:p>
            <a:r>
              <a:rPr lang="en-US" sz="1400" dirty="0"/>
              <a:t>        WHEN </a:t>
            </a:r>
            <a:r>
              <a:rPr lang="en-US" sz="1400" dirty="0" err="1"/>
              <a:t>total_runs</a:t>
            </a:r>
            <a:r>
              <a:rPr lang="en-US" sz="1400" dirty="0"/>
              <a:t> = 0 THEN 'dot'</a:t>
            </a:r>
          </a:p>
          <a:p>
            <a:r>
              <a:rPr lang="en-US" sz="1400" dirty="0"/>
              <a:t>        ELSE 'other'</a:t>
            </a:r>
          </a:p>
          <a:p>
            <a:r>
              <a:rPr lang="en-US" sz="1400" dirty="0"/>
              <a:t>    END AS </a:t>
            </a:r>
            <a:r>
              <a:rPr lang="en-US" sz="1400" dirty="0" err="1"/>
              <a:t>ball_result</a:t>
            </a:r>
            <a:endParaRPr lang="en-US" sz="1400" dirty="0"/>
          </a:p>
          <a:p>
            <a:r>
              <a:rPr lang="en-US" sz="1400" dirty="0"/>
              <a:t>FROM IPL_BALL;</a:t>
            </a:r>
          </a:p>
          <a:p>
            <a:endParaRPr lang="en-US" sz="1400" dirty="0"/>
          </a:p>
          <a:p>
            <a:endParaRPr lang="en-US" sz="1400" dirty="0"/>
          </a:p>
          <a:p>
            <a:r>
              <a:rPr lang="en-US" sz="1400" dirty="0"/>
              <a:t>select * from deliveries_v02</a:t>
            </a:r>
            <a:endParaRPr lang="en-IN" sz="1400" dirty="0"/>
          </a:p>
        </p:txBody>
      </p:sp>
      <p:sp>
        <p:nvSpPr>
          <p:cNvPr id="5" name="TextBox 4">
            <a:extLst>
              <a:ext uri="{FF2B5EF4-FFF2-40B4-BE49-F238E27FC236}">
                <a16:creationId xmlns:a16="http://schemas.microsoft.com/office/drawing/2014/main" id="{2E9E7C9B-4567-3574-3425-B48180DFBB11}"/>
              </a:ext>
            </a:extLst>
          </p:cNvPr>
          <p:cNvSpPr txBox="1"/>
          <p:nvPr/>
        </p:nvSpPr>
        <p:spPr>
          <a:xfrm>
            <a:off x="4323761" y="1536799"/>
            <a:ext cx="1665401" cy="307777"/>
          </a:xfrm>
          <a:prstGeom prst="rect">
            <a:avLst/>
          </a:prstGeom>
          <a:noFill/>
        </p:spPr>
        <p:txBody>
          <a:bodyPr wrap="square" rtlCol="0">
            <a:spAutoFit/>
          </a:bodyPr>
          <a:lstStyle/>
          <a:p>
            <a:r>
              <a:rPr lang="en-IN" sz="1400" b="1" dirty="0">
                <a:solidFill>
                  <a:schemeClr val="accent1">
                    <a:lumMod val="75000"/>
                  </a:schemeClr>
                </a:solidFill>
              </a:rPr>
              <a:t>Sample Screenshot:</a:t>
            </a:r>
          </a:p>
        </p:txBody>
      </p:sp>
      <p:pic>
        <p:nvPicPr>
          <p:cNvPr id="7" name="Picture 6">
            <a:extLst>
              <a:ext uri="{FF2B5EF4-FFF2-40B4-BE49-F238E27FC236}">
                <a16:creationId xmlns:a16="http://schemas.microsoft.com/office/drawing/2014/main" id="{B3883867-F4AA-CBAE-73FD-6C09389F2E5F}"/>
              </a:ext>
            </a:extLst>
          </p:cNvPr>
          <p:cNvPicPr>
            <a:picLocks noChangeAspect="1"/>
          </p:cNvPicPr>
          <p:nvPr/>
        </p:nvPicPr>
        <p:blipFill>
          <a:blip r:embed="rId2"/>
          <a:stretch>
            <a:fillRect/>
          </a:stretch>
        </p:blipFill>
        <p:spPr>
          <a:xfrm>
            <a:off x="4443207" y="1996108"/>
            <a:ext cx="7136872" cy="3913243"/>
          </a:xfrm>
          <a:prstGeom prst="rect">
            <a:avLst/>
          </a:prstGeom>
        </p:spPr>
      </p:pic>
    </p:spTree>
    <p:extLst>
      <p:ext uri="{BB962C8B-B14F-4D97-AF65-F5344CB8AC3E}">
        <p14:creationId xmlns:p14="http://schemas.microsoft.com/office/powerpoint/2010/main" val="9729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DD53-A542-47E2-F479-B91C5EF729F0}"/>
              </a:ext>
            </a:extLst>
          </p:cNvPr>
          <p:cNvSpPr>
            <a:spLocks noGrp="1"/>
          </p:cNvSpPr>
          <p:nvPr>
            <p:ph type="title"/>
          </p:nvPr>
        </p:nvSpPr>
        <p:spPr>
          <a:xfrm>
            <a:off x="838200" y="365125"/>
            <a:ext cx="10515600" cy="671823"/>
          </a:xfrm>
        </p:spPr>
        <p:txBody>
          <a:bodyPr>
            <a:normAutofit/>
          </a:bodyPr>
          <a:lstStyle/>
          <a:p>
            <a:r>
              <a:rPr lang="en-US" sz="1400" b="1" dirty="0">
                <a:latin typeface="Arial" panose="020B0604020202020204" pitchFamily="34" charset="0"/>
                <a:cs typeface="Arial" panose="020B0604020202020204" pitchFamily="34" charset="0"/>
              </a:rPr>
              <a:t>Q3. Write a query to fetch the total number of boundaries and dot balls from the deliveries_v02 table.</a:t>
            </a:r>
            <a:endParaRPr lang="en-IN" sz="1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8308511-08ED-639F-F5A3-61EEF6E91C0D}"/>
              </a:ext>
            </a:extLst>
          </p:cNvPr>
          <p:cNvSpPr txBox="1"/>
          <p:nvPr/>
        </p:nvSpPr>
        <p:spPr>
          <a:xfrm>
            <a:off x="838200" y="1036948"/>
            <a:ext cx="2950590" cy="2462213"/>
          </a:xfrm>
          <a:prstGeom prst="rect">
            <a:avLst/>
          </a:prstGeom>
          <a:noFill/>
        </p:spPr>
        <p:txBody>
          <a:bodyPr wrap="square" rtlCol="0">
            <a:spAutoFit/>
          </a:bodyPr>
          <a:lstStyle/>
          <a:p>
            <a:r>
              <a:rPr lang="en-US" sz="1400" b="1" dirty="0">
                <a:solidFill>
                  <a:schemeClr val="accent1">
                    <a:lumMod val="75000"/>
                  </a:schemeClr>
                </a:solidFill>
              </a:rPr>
              <a:t>Query:</a:t>
            </a:r>
          </a:p>
          <a:p>
            <a:endParaRPr lang="en-US" sz="1400" dirty="0"/>
          </a:p>
          <a:p>
            <a:r>
              <a:rPr lang="en-US" sz="1400" dirty="0"/>
              <a:t>SELECT</a:t>
            </a:r>
          </a:p>
          <a:p>
            <a:r>
              <a:rPr lang="en-US" sz="1400" dirty="0"/>
              <a:t>    </a:t>
            </a:r>
            <a:r>
              <a:rPr lang="en-US" sz="1400" dirty="0" err="1"/>
              <a:t>ball_result</a:t>
            </a:r>
            <a:r>
              <a:rPr lang="en-US" sz="1400" dirty="0"/>
              <a:t>,</a:t>
            </a:r>
          </a:p>
          <a:p>
            <a:r>
              <a:rPr lang="en-US" sz="1400" dirty="0"/>
              <a:t>    COUNT(*) AS count</a:t>
            </a:r>
          </a:p>
          <a:p>
            <a:r>
              <a:rPr lang="en-US" sz="1400" dirty="0"/>
              <a:t>FROM</a:t>
            </a:r>
          </a:p>
          <a:p>
            <a:r>
              <a:rPr lang="en-US" sz="1400" dirty="0"/>
              <a:t>    deliveries_v02</a:t>
            </a:r>
          </a:p>
          <a:p>
            <a:r>
              <a:rPr lang="en-US" sz="1400" dirty="0"/>
              <a:t>WHERE</a:t>
            </a:r>
          </a:p>
          <a:p>
            <a:r>
              <a:rPr lang="en-US" sz="1400" dirty="0"/>
              <a:t>    </a:t>
            </a:r>
            <a:r>
              <a:rPr lang="en-US" sz="1400" dirty="0" err="1"/>
              <a:t>ball_result</a:t>
            </a:r>
            <a:r>
              <a:rPr lang="en-US" sz="1400" dirty="0"/>
              <a:t> IN ('boundary', 'dot')</a:t>
            </a:r>
          </a:p>
          <a:p>
            <a:r>
              <a:rPr lang="en-US" sz="1400" dirty="0"/>
              <a:t>GROUP BY</a:t>
            </a:r>
          </a:p>
          <a:p>
            <a:r>
              <a:rPr lang="en-US" sz="1400" dirty="0"/>
              <a:t>    </a:t>
            </a:r>
            <a:r>
              <a:rPr lang="en-US" sz="1400" dirty="0" err="1"/>
              <a:t>ball_result</a:t>
            </a:r>
            <a:r>
              <a:rPr lang="en-US" sz="1400" dirty="0"/>
              <a:t>;</a:t>
            </a:r>
            <a:endParaRPr lang="en-IN" sz="1400" dirty="0"/>
          </a:p>
        </p:txBody>
      </p:sp>
      <p:pic>
        <p:nvPicPr>
          <p:cNvPr id="6" name="Picture 5">
            <a:extLst>
              <a:ext uri="{FF2B5EF4-FFF2-40B4-BE49-F238E27FC236}">
                <a16:creationId xmlns:a16="http://schemas.microsoft.com/office/drawing/2014/main" id="{15D4B003-F2BA-831C-1C9D-A04BDC691186}"/>
              </a:ext>
            </a:extLst>
          </p:cNvPr>
          <p:cNvPicPr>
            <a:picLocks noChangeAspect="1"/>
          </p:cNvPicPr>
          <p:nvPr/>
        </p:nvPicPr>
        <p:blipFill>
          <a:blip r:embed="rId2"/>
          <a:stretch>
            <a:fillRect/>
          </a:stretch>
        </p:blipFill>
        <p:spPr>
          <a:xfrm>
            <a:off x="5475359" y="1624031"/>
            <a:ext cx="2678827" cy="1193000"/>
          </a:xfrm>
          <a:prstGeom prst="rect">
            <a:avLst/>
          </a:prstGeom>
        </p:spPr>
      </p:pic>
      <p:pic>
        <p:nvPicPr>
          <p:cNvPr id="8" name="Picture 7">
            <a:extLst>
              <a:ext uri="{FF2B5EF4-FFF2-40B4-BE49-F238E27FC236}">
                <a16:creationId xmlns:a16="http://schemas.microsoft.com/office/drawing/2014/main" id="{E8E960A4-2D5F-D5AA-C7BA-3146C43773AD}"/>
              </a:ext>
            </a:extLst>
          </p:cNvPr>
          <p:cNvPicPr>
            <a:picLocks noChangeAspect="1"/>
          </p:cNvPicPr>
          <p:nvPr/>
        </p:nvPicPr>
        <p:blipFill>
          <a:blip r:embed="rId3"/>
          <a:stretch>
            <a:fillRect/>
          </a:stretch>
        </p:blipFill>
        <p:spPr>
          <a:xfrm>
            <a:off x="5475359" y="3102048"/>
            <a:ext cx="4473328" cy="2690093"/>
          </a:xfrm>
          <a:prstGeom prst="rect">
            <a:avLst/>
          </a:prstGeom>
        </p:spPr>
      </p:pic>
    </p:spTree>
    <p:extLst>
      <p:ext uri="{BB962C8B-B14F-4D97-AF65-F5344CB8AC3E}">
        <p14:creationId xmlns:p14="http://schemas.microsoft.com/office/powerpoint/2010/main" val="206377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659E19-42AA-D91D-BEE6-969E45169AEA}"/>
              </a:ext>
            </a:extLst>
          </p:cNvPr>
          <p:cNvSpPr txBox="1"/>
          <p:nvPr/>
        </p:nvSpPr>
        <p:spPr>
          <a:xfrm>
            <a:off x="603315" y="471340"/>
            <a:ext cx="1065228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Q4. Write a query </a:t>
            </a:r>
            <a:r>
              <a:rPr lang="en-US" sz="1400" dirty="0">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fetch the total number of boundaries scored by each team from the deliveries_v02 table and order it in descending order of the number of boundaries scored.</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B156B6A-8D45-C275-02F7-03E62672F67B}"/>
              </a:ext>
            </a:extLst>
          </p:cNvPr>
          <p:cNvSpPr txBox="1"/>
          <p:nvPr/>
        </p:nvSpPr>
        <p:spPr>
          <a:xfrm>
            <a:off x="754143" y="1432874"/>
            <a:ext cx="2894029" cy="2893100"/>
          </a:xfrm>
          <a:prstGeom prst="rect">
            <a:avLst/>
          </a:prstGeom>
          <a:noFill/>
        </p:spPr>
        <p:txBody>
          <a:bodyPr wrap="square" rtlCol="0">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Query: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SELECT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batting_team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COUNT(*) AS </a:t>
            </a:r>
            <a:r>
              <a:rPr lang="en-US" sz="1400" dirty="0" err="1">
                <a:latin typeface="Arial" panose="020B0604020202020204" pitchFamily="34" charset="0"/>
                <a:cs typeface="Arial" panose="020B0604020202020204" pitchFamily="34" charset="0"/>
              </a:rPr>
              <a:t>total_boundaries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FROM</a:t>
            </a:r>
          </a:p>
          <a:p>
            <a:r>
              <a:rPr lang="en-US" sz="1400" dirty="0">
                <a:latin typeface="Arial" panose="020B0604020202020204" pitchFamily="34" charset="0"/>
                <a:cs typeface="Arial" panose="020B0604020202020204" pitchFamily="34" charset="0"/>
              </a:rPr>
              <a:t>    deliveries_v02</a:t>
            </a:r>
          </a:p>
          <a:p>
            <a:r>
              <a:rPr lang="en-US" sz="1400" dirty="0">
                <a:latin typeface="Arial" panose="020B0604020202020204" pitchFamily="34" charset="0"/>
                <a:cs typeface="Arial" panose="020B0604020202020204" pitchFamily="34" charset="0"/>
              </a:rPr>
              <a:t>WHERE</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ball_result</a:t>
            </a:r>
            <a:r>
              <a:rPr lang="en-US" sz="1400" dirty="0">
                <a:latin typeface="Arial" panose="020B0604020202020204" pitchFamily="34" charset="0"/>
                <a:cs typeface="Arial" panose="020B0604020202020204" pitchFamily="34" charset="0"/>
              </a:rPr>
              <a:t> = 'boundary'</a:t>
            </a:r>
          </a:p>
          <a:p>
            <a:r>
              <a:rPr lang="en-US" sz="1400" dirty="0">
                <a:latin typeface="Arial" panose="020B0604020202020204" pitchFamily="34" charset="0"/>
                <a:cs typeface="Arial" panose="020B0604020202020204" pitchFamily="34" charset="0"/>
              </a:rPr>
              <a:t>GROUP BY</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batting_team</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ORDER BY</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total_boundaries</a:t>
            </a:r>
            <a:r>
              <a:rPr lang="en-US" sz="1400" dirty="0">
                <a:latin typeface="Arial" panose="020B0604020202020204" pitchFamily="34" charset="0"/>
                <a:cs typeface="Arial" panose="020B0604020202020204" pitchFamily="34" charset="0"/>
              </a:rPr>
              <a:t> DESC;</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06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69D-5928-D3AF-1FC3-EB3D9C833C25}"/>
              </a:ext>
            </a:extLst>
          </p:cNvPr>
          <p:cNvSpPr>
            <a:spLocks noGrp="1"/>
          </p:cNvSpPr>
          <p:nvPr>
            <p:ph type="title"/>
          </p:nvPr>
        </p:nvSpPr>
        <p:spPr/>
        <p:txBody>
          <a:bodyPr>
            <a:normAutofit/>
          </a:bodyPr>
          <a:lstStyle/>
          <a:p>
            <a:pPr marL="342900" indent="-342900">
              <a:buFont typeface="+mj-lt"/>
              <a:buAutoNum type="arabicPeriod"/>
            </a:pPr>
            <a:r>
              <a:rPr lang="en-US" sz="1400" b="1" dirty="0">
                <a:latin typeface="Arial" panose="020B0604020202020204" pitchFamily="34" charset="0"/>
                <a:cs typeface="Arial" panose="020B0604020202020204" pitchFamily="34" charset="0"/>
              </a:rPr>
              <a:t>Aggressive batsmen: High strike rate, faced at least 500 balls. (Remove wide balls, Calculate strike rate = total runs/ball faced</a:t>
            </a:r>
            <a:r>
              <a:rPr lang="en-US" sz="1400" dirty="0">
                <a:latin typeface="Arial" panose="020B0604020202020204" pitchFamily="34" charset="0"/>
                <a:cs typeface="Arial" panose="020B0604020202020204" pitchFamily="34" charset="0"/>
              </a:rPr>
              <a:t>)</a:t>
            </a:r>
            <a:br>
              <a:rPr lang="en-US" sz="1600" dirty="0"/>
            </a:br>
            <a:br>
              <a:rPr lang="en-US" sz="1600" dirty="0"/>
            </a:br>
            <a:r>
              <a:rPr lang="en-IN" sz="1200" kern="100" dirty="0">
                <a:solidFill>
                  <a:srgbClr val="000000"/>
                </a:solidFill>
                <a:effectLst/>
                <a:latin typeface="Arial" panose="020B0604020202020204" pitchFamily="34" charset="0"/>
                <a:ea typeface="Arial" panose="020B0604020202020204" pitchFamily="34" charset="0"/>
              </a:rPr>
              <a:t>Your priority is to get 2-3 players with high SR who have faced at least 500 balls. To do that you have to make a list of 10 players you want to bid in the auction so that when you try to grab them in the auction you should not pay the amount greater than you have in the purse for a particular player.</a:t>
            </a:r>
            <a:br>
              <a:rPr lang="en-IN" sz="1200" kern="100" dirty="0">
                <a:solidFill>
                  <a:srgbClr val="000000"/>
                </a:solidFill>
                <a:effectLst/>
                <a:latin typeface="Arial" panose="020B0604020202020204" pitchFamily="34" charset="0"/>
                <a:ea typeface="Arial" panose="020B0604020202020204" pitchFamily="34" charset="0"/>
              </a:rPr>
            </a:br>
            <a:r>
              <a:rPr lang="en-US" sz="1200" dirty="0"/>
              <a:t>	</a:t>
            </a:r>
            <a:endParaRPr lang="en-IN" sz="1200" dirty="0"/>
          </a:p>
        </p:txBody>
      </p:sp>
      <p:sp>
        <p:nvSpPr>
          <p:cNvPr id="7" name="TextBox 6">
            <a:extLst>
              <a:ext uri="{FF2B5EF4-FFF2-40B4-BE49-F238E27FC236}">
                <a16:creationId xmlns:a16="http://schemas.microsoft.com/office/drawing/2014/main" id="{D9D52FE2-5D16-7AA1-02D4-F2E0B76F31F6}"/>
              </a:ext>
            </a:extLst>
          </p:cNvPr>
          <p:cNvSpPr txBox="1"/>
          <p:nvPr/>
        </p:nvSpPr>
        <p:spPr>
          <a:xfrm>
            <a:off x="754145" y="1506022"/>
            <a:ext cx="876692" cy="369332"/>
          </a:xfrm>
          <a:prstGeom prst="rect">
            <a:avLst/>
          </a:prstGeom>
          <a:noFill/>
        </p:spPr>
        <p:txBody>
          <a:bodyPr wrap="square" rtlCol="0">
            <a:spAutoFit/>
          </a:bodyPr>
          <a:lstStyle/>
          <a:p>
            <a:r>
              <a:rPr lang="en-IN" dirty="0">
                <a:solidFill>
                  <a:schemeClr val="accent1">
                    <a:lumMod val="75000"/>
                  </a:schemeClr>
                </a:solidFill>
              </a:rPr>
              <a:t>Query:</a:t>
            </a:r>
          </a:p>
        </p:txBody>
      </p:sp>
      <p:sp>
        <p:nvSpPr>
          <p:cNvPr id="15" name="TextBox 14">
            <a:extLst>
              <a:ext uri="{FF2B5EF4-FFF2-40B4-BE49-F238E27FC236}">
                <a16:creationId xmlns:a16="http://schemas.microsoft.com/office/drawing/2014/main" id="{0032B869-3D88-C565-9449-AA698C852EA7}"/>
              </a:ext>
            </a:extLst>
          </p:cNvPr>
          <p:cNvSpPr txBox="1"/>
          <p:nvPr/>
        </p:nvSpPr>
        <p:spPr>
          <a:xfrm>
            <a:off x="1489435" y="1876227"/>
            <a:ext cx="4724370" cy="4262705"/>
          </a:xfrm>
          <a:prstGeom prst="rect">
            <a:avLst/>
          </a:prstGeom>
          <a:noFill/>
        </p:spPr>
        <p:txBody>
          <a:bodyPr wrap="none" rtlCol="0">
            <a:spAutoFit/>
          </a:bodyPr>
          <a:lstStyle/>
          <a:p>
            <a:r>
              <a:rPr lang="en-US" sz="1100" dirty="0"/>
              <a:t>WITH </a:t>
            </a:r>
            <a:r>
              <a:rPr lang="en-US" sz="1100" dirty="0" err="1"/>
              <a:t>PlayerStats</a:t>
            </a:r>
            <a:r>
              <a:rPr lang="en-US" sz="1100" dirty="0"/>
              <a:t> AS (</a:t>
            </a:r>
          </a:p>
          <a:p>
            <a:r>
              <a:rPr lang="en-US" sz="1100" dirty="0"/>
              <a:t>    SELECT</a:t>
            </a:r>
          </a:p>
          <a:p>
            <a:r>
              <a:rPr lang="en-US" sz="1100" dirty="0"/>
              <a:t>        batsman,</a:t>
            </a:r>
          </a:p>
          <a:p>
            <a:r>
              <a:rPr lang="en-US" sz="1100" dirty="0"/>
              <a:t>        COUNT(*) AS </a:t>
            </a:r>
            <a:r>
              <a:rPr lang="en-US" sz="1100" dirty="0" err="1"/>
              <a:t>balls_faced</a:t>
            </a:r>
            <a:r>
              <a:rPr lang="en-US" sz="1100" dirty="0"/>
              <a:t>,</a:t>
            </a:r>
          </a:p>
          <a:p>
            <a:r>
              <a:rPr lang="en-US" sz="1100" dirty="0"/>
              <a:t>        SUM(</a:t>
            </a:r>
            <a:r>
              <a:rPr lang="en-US" sz="1100" dirty="0" err="1"/>
              <a:t>total_runs</a:t>
            </a:r>
            <a:r>
              <a:rPr lang="en-US" sz="1100" dirty="0"/>
              <a:t>) AS </a:t>
            </a:r>
            <a:r>
              <a:rPr lang="en-US" sz="1100" dirty="0" err="1"/>
              <a:t>total_runs</a:t>
            </a:r>
            <a:r>
              <a:rPr lang="en-US" sz="1100" dirty="0"/>
              <a:t>,</a:t>
            </a:r>
          </a:p>
          <a:p>
            <a:r>
              <a:rPr lang="en-US" sz="1100" dirty="0"/>
              <a:t>        count(CASE WHEN </a:t>
            </a:r>
            <a:r>
              <a:rPr lang="en-US" sz="1100" dirty="0" err="1"/>
              <a:t>extras_type</a:t>
            </a:r>
            <a:r>
              <a:rPr lang="en-US" sz="1100" dirty="0"/>
              <a:t> = '</a:t>
            </a:r>
            <a:r>
              <a:rPr lang="en-US" sz="1100" dirty="0" err="1"/>
              <a:t>wides</a:t>
            </a:r>
            <a:r>
              <a:rPr lang="en-US" sz="1100" dirty="0"/>
              <a:t>' THEN 0 ELSE 1 END) AS </a:t>
            </a:r>
            <a:r>
              <a:rPr lang="en-US" sz="1100" dirty="0" err="1"/>
              <a:t>valid_balls</a:t>
            </a:r>
            <a:endParaRPr lang="en-US" sz="1100" dirty="0"/>
          </a:p>
          <a:p>
            <a:r>
              <a:rPr lang="en-US" sz="1100" dirty="0"/>
              <a:t>    FROM IPL_BALL</a:t>
            </a:r>
          </a:p>
          <a:p>
            <a:r>
              <a:rPr lang="en-US" sz="1100" dirty="0"/>
              <a:t>    GROUP BY batsman</a:t>
            </a:r>
          </a:p>
          <a:p>
            <a:r>
              <a:rPr lang="en-US" sz="1100" dirty="0"/>
              <a:t>),</a:t>
            </a:r>
          </a:p>
          <a:p>
            <a:r>
              <a:rPr lang="en-US" sz="1100" dirty="0" err="1"/>
              <a:t>FilteredPlayerStats</a:t>
            </a:r>
            <a:r>
              <a:rPr lang="en-US" sz="1100" dirty="0"/>
              <a:t> AS (</a:t>
            </a:r>
          </a:p>
          <a:p>
            <a:r>
              <a:rPr lang="en-US" sz="1100" dirty="0"/>
              <a:t>    SELECT</a:t>
            </a:r>
          </a:p>
          <a:p>
            <a:r>
              <a:rPr lang="en-US" sz="1100" dirty="0"/>
              <a:t>        *,</a:t>
            </a:r>
          </a:p>
          <a:p>
            <a:r>
              <a:rPr lang="en-US" sz="1100" dirty="0"/>
              <a:t>        </a:t>
            </a:r>
            <a:r>
              <a:rPr lang="en-US" sz="1100" dirty="0" err="1"/>
              <a:t>total_runs</a:t>
            </a:r>
            <a:r>
              <a:rPr lang="en-US" sz="1100" dirty="0"/>
              <a:t>::FLOAT / </a:t>
            </a:r>
            <a:r>
              <a:rPr lang="en-US" sz="1100" dirty="0" err="1"/>
              <a:t>valid_balls</a:t>
            </a:r>
            <a:r>
              <a:rPr lang="en-US" sz="1100" dirty="0"/>
              <a:t> AS </a:t>
            </a:r>
            <a:r>
              <a:rPr lang="en-US" sz="1100" dirty="0" err="1"/>
              <a:t>strike_rate</a:t>
            </a:r>
            <a:endParaRPr lang="en-US" sz="1100" dirty="0"/>
          </a:p>
          <a:p>
            <a:r>
              <a:rPr lang="en-US" sz="1100" dirty="0"/>
              <a:t>    FROM </a:t>
            </a:r>
            <a:r>
              <a:rPr lang="en-US" sz="1100" dirty="0" err="1"/>
              <a:t>PlayerStats</a:t>
            </a:r>
            <a:endParaRPr lang="en-US" sz="1100" dirty="0"/>
          </a:p>
          <a:p>
            <a:r>
              <a:rPr lang="en-US" sz="1100" dirty="0"/>
              <a:t>    WHERE </a:t>
            </a:r>
            <a:r>
              <a:rPr lang="en-US" sz="1100" dirty="0" err="1"/>
              <a:t>valid_balls</a:t>
            </a:r>
            <a:r>
              <a:rPr lang="en-US" sz="1100" dirty="0"/>
              <a:t> &gt;= 500</a:t>
            </a:r>
          </a:p>
          <a:p>
            <a:r>
              <a:rPr lang="en-US" sz="1100" dirty="0"/>
              <a:t>)</a:t>
            </a:r>
          </a:p>
          <a:p>
            <a:r>
              <a:rPr lang="en-US" sz="1100" dirty="0"/>
              <a:t>SELECT</a:t>
            </a:r>
          </a:p>
          <a:p>
            <a:r>
              <a:rPr lang="en-US" sz="1100" dirty="0"/>
              <a:t>    batsman,</a:t>
            </a:r>
          </a:p>
          <a:p>
            <a:r>
              <a:rPr lang="en-US" sz="1100" dirty="0"/>
              <a:t>    </a:t>
            </a:r>
            <a:r>
              <a:rPr lang="en-US" sz="1100" dirty="0" err="1"/>
              <a:t>balls_faced</a:t>
            </a:r>
            <a:r>
              <a:rPr lang="en-US" sz="1100" dirty="0"/>
              <a:t>,</a:t>
            </a:r>
          </a:p>
          <a:p>
            <a:r>
              <a:rPr lang="en-US" sz="1100" dirty="0"/>
              <a:t>    </a:t>
            </a:r>
            <a:r>
              <a:rPr lang="en-US" sz="1100" dirty="0" err="1"/>
              <a:t>strike_rate</a:t>
            </a:r>
            <a:endParaRPr lang="en-US" sz="1100" dirty="0"/>
          </a:p>
          <a:p>
            <a:r>
              <a:rPr lang="en-US" sz="1100" dirty="0"/>
              <a:t>FROM </a:t>
            </a:r>
            <a:r>
              <a:rPr lang="en-US" sz="1100" dirty="0" err="1"/>
              <a:t>FilteredPlayerStats</a:t>
            </a:r>
            <a:endParaRPr lang="en-US" sz="1100" dirty="0"/>
          </a:p>
          <a:p>
            <a:r>
              <a:rPr lang="en-US" sz="1100" dirty="0"/>
              <a:t>ORDER BY </a:t>
            </a:r>
            <a:r>
              <a:rPr lang="en-US" sz="1100" dirty="0" err="1"/>
              <a:t>strike_rate</a:t>
            </a:r>
            <a:r>
              <a:rPr lang="en-US" sz="1100" dirty="0"/>
              <a:t> DESC</a:t>
            </a:r>
          </a:p>
          <a:p>
            <a:r>
              <a:rPr lang="en-US" sz="1100" dirty="0"/>
              <a:t>LIMIT 10;</a:t>
            </a:r>
          </a:p>
          <a:p>
            <a:endParaRPr lang="en-IN" dirty="0"/>
          </a:p>
        </p:txBody>
      </p:sp>
    </p:spTree>
    <p:extLst>
      <p:ext uri="{BB962C8B-B14F-4D97-AF65-F5344CB8AC3E}">
        <p14:creationId xmlns:p14="http://schemas.microsoft.com/office/powerpoint/2010/main" val="422234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257BF6-48E6-2F21-F4FF-F46FA8BD5005}"/>
              </a:ext>
            </a:extLst>
          </p:cNvPr>
          <p:cNvPicPr>
            <a:picLocks noChangeAspect="1"/>
          </p:cNvPicPr>
          <p:nvPr/>
        </p:nvPicPr>
        <p:blipFill>
          <a:blip r:embed="rId2"/>
          <a:stretch>
            <a:fillRect/>
          </a:stretch>
        </p:blipFill>
        <p:spPr>
          <a:xfrm>
            <a:off x="5280502" y="2262865"/>
            <a:ext cx="6363251" cy="2728196"/>
          </a:xfrm>
          <a:prstGeom prst="rect">
            <a:avLst/>
          </a:prstGeom>
        </p:spPr>
      </p:pic>
      <p:pic>
        <p:nvPicPr>
          <p:cNvPr id="7" name="Picture 6">
            <a:extLst>
              <a:ext uri="{FF2B5EF4-FFF2-40B4-BE49-F238E27FC236}">
                <a16:creationId xmlns:a16="http://schemas.microsoft.com/office/drawing/2014/main" id="{78BEA6CC-5999-A1F2-7321-3ACC85FB9388}"/>
              </a:ext>
            </a:extLst>
          </p:cNvPr>
          <p:cNvPicPr>
            <a:picLocks noChangeAspect="1"/>
          </p:cNvPicPr>
          <p:nvPr/>
        </p:nvPicPr>
        <p:blipFill>
          <a:blip r:embed="rId3"/>
          <a:stretch>
            <a:fillRect/>
          </a:stretch>
        </p:blipFill>
        <p:spPr>
          <a:xfrm>
            <a:off x="1421955" y="751906"/>
            <a:ext cx="3730946" cy="5158700"/>
          </a:xfrm>
          <a:prstGeom prst="rect">
            <a:avLst/>
          </a:prstGeom>
        </p:spPr>
      </p:pic>
    </p:spTree>
    <p:extLst>
      <p:ext uri="{BB962C8B-B14F-4D97-AF65-F5344CB8AC3E}">
        <p14:creationId xmlns:p14="http://schemas.microsoft.com/office/powerpoint/2010/main" val="147887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3C049-8763-FD8A-8824-ED259A1CFE5D}"/>
              </a:ext>
            </a:extLst>
          </p:cNvPr>
          <p:cNvSpPr txBox="1"/>
          <p:nvPr/>
        </p:nvSpPr>
        <p:spPr>
          <a:xfrm>
            <a:off x="744717" y="565608"/>
            <a:ext cx="10275217"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Q5. Write a query to fetch the total number of dot balls bowled by each team and order it in descending order of the total number of dot balls bowled.</a:t>
            </a:r>
            <a:endParaRPr lang="en-IN" sz="1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0EB287D-56E1-D498-01F4-71CAA4594A78}"/>
              </a:ext>
            </a:extLst>
          </p:cNvPr>
          <p:cNvSpPr txBox="1"/>
          <p:nvPr/>
        </p:nvSpPr>
        <p:spPr>
          <a:xfrm>
            <a:off x="876693" y="1564849"/>
            <a:ext cx="2694712" cy="2893100"/>
          </a:xfrm>
          <a:prstGeom prst="rect">
            <a:avLst/>
          </a:prstGeom>
          <a:noFill/>
        </p:spPr>
        <p:txBody>
          <a:bodyPr wrap="none" rtlCol="0">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Query: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SELECT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bowling_team</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COUNT(*) AS </a:t>
            </a:r>
            <a:r>
              <a:rPr lang="en-US" sz="1400" dirty="0" err="1">
                <a:latin typeface="Arial" panose="020B0604020202020204" pitchFamily="34" charset="0"/>
                <a:cs typeface="Arial" panose="020B0604020202020204" pitchFamily="34" charset="0"/>
              </a:rPr>
              <a:t>total_dot_balls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FROM</a:t>
            </a:r>
          </a:p>
          <a:p>
            <a:r>
              <a:rPr lang="en-US" sz="1400" dirty="0">
                <a:latin typeface="Arial" panose="020B0604020202020204" pitchFamily="34" charset="0"/>
                <a:cs typeface="Arial" panose="020B0604020202020204" pitchFamily="34" charset="0"/>
              </a:rPr>
              <a:t>    deliveries_v02</a:t>
            </a:r>
          </a:p>
          <a:p>
            <a:r>
              <a:rPr lang="en-US" sz="1400" dirty="0">
                <a:latin typeface="Arial" panose="020B0604020202020204" pitchFamily="34" charset="0"/>
                <a:cs typeface="Arial" panose="020B0604020202020204" pitchFamily="34" charset="0"/>
              </a:rPr>
              <a:t>WHERE</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ball_result</a:t>
            </a:r>
            <a:r>
              <a:rPr lang="en-US" sz="1400" dirty="0">
                <a:latin typeface="Arial" panose="020B0604020202020204" pitchFamily="34" charset="0"/>
                <a:cs typeface="Arial" panose="020B0604020202020204" pitchFamily="34" charset="0"/>
              </a:rPr>
              <a:t> = 'dot'</a:t>
            </a:r>
          </a:p>
          <a:p>
            <a:r>
              <a:rPr lang="en-US" sz="1400" dirty="0">
                <a:latin typeface="Arial" panose="020B0604020202020204" pitchFamily="34" charset="0"/>
                <a:cs typeface="Arial" panose="020B0604020202020204" pitchFamily="34" charset="0"/>
              </a:rPr>
              <a:t>GROUP BY</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bowling_team</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ORDER BY</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total_dot_balls</a:t>
            </a:r>
            <a:r>
              <a:rPr lang="en-US" sz="1400" dirty="0">
                <a:latin typeface="Arial" panose="020B0604020202020204" pitchFamily="34" charset="0"/>
                <a:cs typeface="Arial" panose="020B0604020202020204" pitchFamily="34" charset="0"/>
              </a:rPr>
              <a:t> DESC;</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02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7F54000-F14A-2348-A651-AED7A3F38A8B}"/>
              </a:ext>
            </a:extLst>
          </p:cNvPr>
          <p:cNvPicPr>
            <a:picLocks noGrp="1" noChangeAspect="1"/>
          </p:cNvPicPr>
          <p:nvPr>
            <p:ph idx="1"/>
          </p:nvPr>
        </p:nvPicPr>
        <p:blipFill>
          <a:blip r:embed="rId2"/>
          <a:stretch>
            <a:fillRect/>
          </a:stretch>
        </p:blipFill>
        <p:spPr>
          <a:xfrm>
            <a:off x="685105" y="910174"/>
            <a:ext cx="3793173" cy="5037652"/>
          </a:xfrm>
          <a:prstGeom prst="rect">
            <a:avLst/>
          </a:prstGeom>
        </p:spPr>
      </p:pic>
      <p:pic>
        <p:nvPicPr>
          <p:cNvPr id="4" name="Picture 3">
            <a:extLst>
              <a:ext uri="{FF2B5EF4-FFF2-40B4-BE49-F238E27FC236}">
                <a16:creationId xmlns:a16="http://schemas.microsoft.com/office/drawing/2014/main" id="{55B91818-A64F-E66D-0327-42B352D1973B}"/>
              </a:ext>
            </a:extLst>
          </p:cNvPr>
          <p:cNvPicPr>
            <a:picLocks noChangeAspect="1"/>
          </p:cNvPicPr>
          <p:nvPr/>
        </p:nvPicPr>
        <p:blipFill>
          <a:blip r:embed="rId3"/>
          <a:stretch>
            <a:fillRect/>
          </a:stretch>
        </p:blipFill>
        <p:spPr>
          <a:xfrm>
            <a:off x="4951380" y="2076333"/>
            <a:ext cx="6788144" cy="2705334"/>
          </a:xfrm>
          <a:prstGeom prst="rect">
            <a:avLst/>
          </a:prstGeom>
        </p:spPr>
      </p:pic>
    </p:spTree>
    <p:extLst>
      <p:ext uri="{BB962C8B-B14F-4D97-AF65-F5344CB8AC3E}">
        <p14:creationId xmlns:p14="http://schemas.microsoft.com/office/powerpoint/2010/main" val="357777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1AB55-B7DB-05AB-D416-5D58792A2FC2}"/>
              </a:ext>
            </a:extLst>
          </p:cNvPr>
          <p:cNvSpPr txBox="1"/>
          <p:nvPr/>
        </p:nvSpPr>
        <p:spPr>
          <a:xfrm>
            <a:off x="989815" y="1443841"/>
            <a:ext cx="3007150" cy="2893100"/>
          </a:xfrm>
          <a:prstGeom prst="rect">
            <a:avLst/>
          </a:prstGeom>
          <a:noFill/>
        </p:spPr>
        <p:txBody>
          <a:bodyPr wrap="square" rtlCol="0">
            <a:spAutoFit/>
          </a:bodyPr>
          <a:lstStyle/>
          <a:p>
            <a:r>
              <a:rPr lang="en-US" sz="1400" dirty="0">
                <a:solidFill>
                  <a:schemeClr val="accent1">
                    <a:lumMod val="75000"/>
                  </a:schemeClr>
                </a:solidFill>
              </a:rPr>
              <a:t>Query:</a:t>
            </a:r>
          </a:p>
          <a:p>
            <a:endParaRPr lang="en-US" sz="1400" dirty="0"/>
          </a:p>
          <a:p>
            <a:r>
              <a:rPr lang="en-US" sz="1400" dirty="0"/>
              <a:t>SELECT</a:t>
            </a:r>
          </a:p>
          <a:p>
            <a:r>
              <a:rPr lang="en-US" sz="1400" dirty="0"/>
              <a:t>    </a:t>
            </a:r>
            <a:r>
              <a:rPr lang="en-US" sz="1400" dirty="0" err="1"/>
              <a:t>dismissal_kind</a:t>
            </a:r>
            <a:r>
              <a:rPr lang="en-US" sz="1400" dirty="0"/>
              <a:t>,</a:t>
            </a:r>
          </a:p>
          <a:p>
            <a:r>
              <a:rPr lang="en-US" sz="1400" dirty="0"/>
              <a:t>    COUNT(*) AS </a:t>
            </a:r>
            <a:r>
              <a:rPr lang="en-US" sz="1400" dirty="0" err="1"/>
              <a:t>total_dismissals</a:t>
            </a:r>
            <a:endParaRPr lang="en-US" sz="1400" dirty="0"/>
          </a:p>
          <a:p>
            <a:r>
              <a:rPr lang="en-US" sz="1400" dirty="0"/>
              <a:t>FROM</a:t>
            </a:r>
          </a:p>
          <a:p>
            <a:r>
              <a:rPr lang="en-US" sz="1400" dirty="0"/>
              <a:t>    deliveries_v02</a:t>
            </a:r>
          </a:p>
          <a:p>
            <a:r>
              <a:rPr lang="en-US" sz="1400" dirty="0"/>
              <a:t>WHERE</a:t>
            </a:r>
          </a:p>
          <a:p>
            <a:r>
              <a:rPr lang="en-US" sz="1400" dirty="0"/>
              <a:t>    </a:t>
            </a:r>
            <a:r>
              <a:rPr lang="en-US" sz="1400" dirty="0" err="1"/>
              <a:t>dismissal_kind</a:t>
            </a:r>
            <a:r>
              <a:rPr lang="en-US" sz="1400" dirty="0"/>
              <a:t> != 'NA'</a:t>
            </a:r>
          </a:p>
          <a:p>
            <a:r>
              <a:rPr lang="en-US" sz="1400" dirty="0"/>
              <a:t>GROUP BY</a:t>
            </a:r>
          </a:p>
          <a:p>
            <a:r>
              <a:rPr lang="en-US" sz="1400" dirty="0"/>
              <a:t>    </a:t>
            </a:r>
            <a:r>
              <a:rPr lang="en-US" sz="1400" dirty="0" err="1"/>
              <a:t>dismissal_kind</a:t>
            </a:r>
            <a:endParaRPr lang="en-US" sz="1400" dirty="0"/>
          </a:p>
          <a:p>
            <a:r>
              <a:rPr lang="en-US" sz="1400" dirty="0"/>
              <a:t>ORDER BY</a:t>
            </a:r>
          </a:p>
          <a:p>
            <a:r>
              <a:rPr lang="en-US" sz="1400" dirty="0"/>
              <a:t>    </a:t>
            </a:r>
            <a:r>
              <a:rPr lang="en-US" sz="1400" dirty="0" err="1"/>
              <a:t>total_dismissals</a:t>
            </a:r>
            <a:r>
              <a:rPr lang="en-US" sz="1400" dirty="0"/>
              <a:t> DESC;</a:t>
            </a:r>
            <a:endParaRPr lang="en-IN" sz="1400" dirty="0"/>
          </a:p>
        </p:txBody>
      </p:sp>
      <p:pic>
        <p:nvPicPr>
          <p:cNvPr id="6" name="Picture 5">
            <a:extLst>
              <a:ext uri="{FF2B5EF4-FFF2-40B4-BE49-F238E27FC236}">
                <a16:creationId xmlns:a16="http://schemas.microsoft.com/office/drawing/2014/main" id="{0F970C78-D1E9-4535-89DF-EA297ED2FF1E}"/>
              </a:ext>
            </a:extLst>
          </p:cNvPr>
          <p:cNvPicPr>
            <a:picLocks noChangeAspect="1"/>
          </p:cNvPicPr>
          <p:nvPr/>
        </p:nvPicPr>
        <p:blipFill>
          <a:blip r:embed="rId2"/>
          <a:stretch>
            <a:fillRect/>
          </a:stretch>
        </p:blipFill>
        <p:spPr>
          <a:xfrm>
            <a:off x="4763395" y="1443841"/>
            <a:ext cx="3007150" cy="2481707"/>
          </a:xfrm>
          <a:prstGeom prst="rect">
            <a:avLst/>
          </a:prstGeom>
        </p:spPr>
      </p:pic>
      <p:sp>
        <p:nvSpPr>
          <p:cNvPr id="7" name="TextBox 6">
            <a:extLst>
              <a:ext uri="{FF2B5EF4-FFF2-40B4-BE49-F238E27FC236}">
                <a16:creationId xmlns:a16="http://schemas.microsoft.com/office/drawing/2014/main" id="{8C8FD7A6-15DB-CFEF-02FE-7D04A5146239}"/>
              </a:ext>
            </a:extLst>
          </p:cNvPr>
          <p:cNvSpPr txBox="1"/>
          <p:nvPr/>
        </p:nvSpPr>
        <p:spPr>
          <a:xfrm>
            <a:off x="886120" y="518474"/>
            <a:ext cx="11010507" cy="307777"/>
          </a:xfrm>
          <a:prstGeom prst="rect">
            <a:avLst/>
          </a:prstGeom>
          <a:noFill/>
        </p:spPr>
        <p:txBody>
          <a:bodyPr wrap="square" rtlCol="0">
            <a:spAutoFit/>
          </a:bodyPr>
          <a:lstStyle/>
          <a:p>
            <a:r>
              <a:rPr lang="en-IN" sz="1400" b="1" dirty="0"/>
              <a:t>Q6. </a:t>
            </a:r>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a query to fetch the total number of dismissals by dismissal kinds where the dismissal kind is not NA</a:t>
            </a:r>
            <a:r>
              <a:rPr lang="en-IN" sz="1400" b="1" dirty="0"/>
              <a:t>.</a:t>
            </a:r>
          </a:p>
        </p:txBody>
      </p:sp>
      <p:pic>
        <p:nvPicPr>
          <p:cNvPr id="9" name="Picture 8">
            <a:extLst>
              <a:ext uri="{FF2B5EF4-FFF2-40B4-BE49-F238E27FC236}">
                <a16:creationId xmlns:a16="http://schemas.microsoft.com/office/drawing/2014/main" id="{B250E97F-CA8A-69C2-B941-3E0882FEE9BF}"/>
              </a:ext>
            </a:extLst>
          </p:cNvPr>
          <p:cNvPicPr>
            <a:picLocks noChangeAspect="1"/>
          </p:cNvPicPr>
          <p:nvPr/>
        </p:nvPicPr>
        <p:blipFill>
          <a:blip r:embed="rId3"/>
          <a:stretch>
            <a:fillRect/>
          </a:stretch>
        </p:blipFill>
        <p:spPr>
          <a:xfrm>
            <a:off x="4744545" y="4050061"/>
            <a:ext cx="5921253" cy="2728196"/>
          </a:xfrm>
          <a:prstGeom prst="rect">
            <a:avLst/>
          </a:prstGeom>
        </p:spPr>
      </p:pic>
    </p:spTree>
    <p:extLst>
      <p:ext uri="{BB962C8B-B14F-4D97-AF65-F5344CB8AC3E}">
        <p14:creationId xmlns:p14="http://schemas.microsoft.com/office/powerpoint/2010/main" val="354033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A6E279-7327-340C-E1F7-C2F05C97B638}"/>
              </a:ext>
            </a:extLst>
          </p:cNvPr>
          <p:cNvSpPr txBox="1"/>
          <p:nvPr/>
        </p:nvSpPr>
        <p:spPr>
          <a:xfrm>
            <a:off x="895546" y="735291"/>
            <a:ext cx="8911350" cy="307777"/>
          </a:xfrm>
          <a:prstGeom prst="rect">
            <a:avLst/>
          </a:prstGeom>
          <a:noFill/>
        </p:spPr>
        <p:txBody>
          <a:bodyPr wrap="none" rtlCol="0">
            <a:spAutoFit/>
          </a:bodyPr>
          <a:lstStyle/>
          <a:p>
            <a:r>
              <a:rPr lang="en-IN" sz="1400" b="1" dirty="0">
                <a:latin typeface="Arial" panose="020B0604020202020204" pitchFamily="34" charset="0"/>
                <a:cs typeface="Arial" panose="020B0604020202020204" pitchFamily="34" charset="0"/>
              </a:rPr>
              <a:t>Q7. </a:t>
            </a:r>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a query to get the top 5 bowlers who conceded maximum extra runs from the </a:t>
            </a:r>
            <a:r>
              <a:rPr lang="en-IN" sz="1400" b="1"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deliveries </a:t>
            </a:r>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table.</a:t>
            </a:r>
            <a:endParaRPr lang="en-IN" sz="14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948B939-B15F-6CAE-0BE6-97F9012B94CA}"/>
              </a:ext>
            </a:extLst>
          </p:cNvPr>
          <p:cNvSpPr txBox="1"/>
          <p:nvPr/>
        </p:nvSpPr>
        <p:spPr>
          <a:xfrm>
            <a:off x="989814" y="1451728"/>
            <a:ext cx="3070521" cy="2800767"/>
          </a:xfrm>
          <a:prstGeom prst="rect">
            <a:avLst/>
          </a:prstGeom>
          <a:noFill/>
        </p:spPr>
        <p:txBody>
          <a:bodyPr wrap="none" rtlCol="0">
            <a:spAutoFit/>
          </a:bodyPr>
          <a:lstStyle/>
          <a:p>
            <a:r>
              <a:rPr lang="en-IN" dirty="0">
                <a:solidFill>
                  <a:schemeClr val="accent1">
                    <a:lumMod val="75000"/>
                  </a:schemeClr>
                </a:solidFill>
              </a:rPr>
              <a:t>Query: </a:t>
            </a:r>
          </a:p>
          <a:p>
            <a:endParaRPr lang="en-IN" dirty="0"/>
          </a:p>
          <a:p>
            <a:r>
              <a:rPr lang="en-US" sz="1400" dirty="0"/>
              <a:t>SELECT</a:t>
            </a:r>
          </a:p>
          <a:p>
            <a:r>
              <a:rPr lang="en-US" sz="1400" dirty="0"/>
              <a:t>    bowler,</a:t>
            </a:r>
          </a:p>
          <a:p>
            <a:r>
              <a:rPr lang="en-US" sz="1400" dirty="0"/>
              <a:t>    SUM(</a:t>
            </a:r>
            <a:r>
              <a:rPr lang="en-US" sz="1400" dirty="0" err="1"/>
              <a:t>extra_runs</a:t>
            </a:r>
            <a:r>
              <a:rPr lang="en-US" sz="1400" dirty="0"/>
              <a:t>) AS </a:t>
            </a:r>
            <a:r>
              <a:rPr lang="en-US" sz="1400" dirty="0" err="1"/>
              <a:t>total_extra_runs</a:t>
            </a:r>
            <a:endParaRPr lang="en-US" sz="1400" dirty="0"/>
          </a:p>
          <a:p>
            <a:r>
              <a:rPr lang="en-US" sz="1400" dirty="0"/>
              <a:t>FROM</a:t>
            </a:r>
          </a:p>
          <a:p>
            <a:r>
              <a:rPr lang="en-US" sz="1400" dirty="0"/>
              <a:t>    deliveries_v02 </a:t>
            </a:r>
          </a:p>
          <a:p>
            <a:r>
              <a:rPr lang="en-US" sz="1400" dirty="0"/>
              <a:t>GROUP BY</a:t>
            </a:r>
          </a:p>
          <a:p>
            <a:r>
              <a:rPr lang="en-US" sz="1400" dirty="0"/>
              <a:t>    bowler</a:t>
            </a:r>
          </a:p>
          <a:p>
            <a:r>
              <a:rPr lang="en-US" sz="1400" dirty="0"/>
              <a:t>ORDER BY</a:t>
            </a:r>
          </a:p>
          <a:p>
            <a:r>
              <a:rPr lang="en-US" sz="1400" dirty="0"/>
              <a:t>    </a:t>
            </a:r>
            <a:r>
              <a:rPr lang="en-US" sz="1400" dirty="0" err="1"/>
              <a:t>total_extra_runs</a:t>
            </a:r>
            <a:r>
              <a:rPr lang="en-US" sz="1400" dirty="0"/>
              <a:t> DESC</a:t>
            </a:r>
          </a:p>
          <a:p>
            <a:r>
              <a:rPr lang="en-US" sz="1400" dirty="0"/>
              <a:t>LIMIT 5;</a:t>
            </a:r>
            <a:endParaRPr lang="en-IN" sz="1400" dirty="0"/>
          </a:p>
        </p:txBody>
      </p:sp>
      <p:pic>
        <p:nvPicPr>
          <p:cNvPr id="7" name="Picture 6">
            <a:extLst>
              <a:ext uri="{FF2B5EF4-FFF2-40B4-BE49-F238E27FC236}">
                <a16:creationId xmlns:a16="http://schemas.microsoft.com/office/drawing/2014/main" id="{70BF7EC2-03D1-92A3-37D7-AD52C7A26EE6}"/>
              </a:ext>
            </a:extLst>
          </p:cNvPr>
          <p:cNvPicPr>
            <a:picLocks noChangeAspect="1"/>
          </p:cNvPicPr>
          <p:nvPr/>
        </p:nvPicPr>
        <p:blipFill>
          <a:blip r:embed="rId2"/>
          <a:stretch>
            <a:fillRect/>
          </a:stretch>
        </p:blipFill>
        <p:spPr>
          <a:xfrm>
            <a:off x="4716660" y="1451728"/>
            <a:ext cx="2758679" cy="1470787"/>
          </a:xfrm>
          <a:prstGeom prst="rect">
            <a:avLst/>
          </a:prstGeom>
        </p:spPr>
      </p:pic>
      <p:pic>
        <p:nvPicPr>
          <p:cNvPr id="9" name="Picture 8">
            <a:extLst>
              <a:ext uri="{FF2B5EF4-FFF2-40B4-BE49-F238E27FC236}">
                <a16:creationId xmlns:a16="http://schemas.microsoft.com/office/drawing/2014/main" id="{5EC3F507-D5C3-DB19-F521-51D0D8AEAD90}"/>
              </a:ext>
            </a:extLst>
          </p:cNvPr>
          <p:cNvPicPr>
            <a:picLocks noChangeAspect="1"/>
          </p:cNvPicPr>
          <p:nvPr/>
        </p:nvPicPr>
        <p:blipFill>
          <a:blip r:embed="rId3"/>
          <a:stretch>
            <a:fillRect/>
          </a:stretch>
        </p:blipFill>
        <p:spPr>
          <a:xfrm>
            <a:off x="4556326" y="3209356"/>
            <a:ext cx="4587638" cy="2720576"/>
          </a:xfrm>
          <a:prstGeom prst="rect">
            <a:avLst/>
          </a:prstGeom>
        </p:spPr>
      </p:pic>
    </p:spTree>
    <p:extLst>
      <p:ext uri="{BB962C8B-B14F-4D97-AF65-F5344CB8AC3E}">
        <p14:creationId xmlns:p14="http://schemas.microsoft.com/office/powerpoint/2010/main" val="72138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AF697-A343-FE6B-2366-80848B8ACD91}"/>
              </a:ext>
            </a:extLst>
          </p:cNvPr>
          <p:cNvSpPr txBox="1"/>
          <p:nvPr/>
        </p:nvSpPr>
        <p:spPr>
          <a:xfrm>
            <a:off x="707010" y="471342"/>
            <a:ext cx="10605155" cy="523220"/>
          </a:xfrm>
          <a:prstGeom prst="rect">
            <a:avLst/>
          </a:prstGeom>
          <a:noFill/>
        </p:spPr>
        <p:txBody>
          <a:bodyPr wrap="square" rtlCol="0">
            <a:spAutoFit/>
          </a:bodyPr>
          <a:lstStyle/>
          <a:p>
            <a:r>
              <a:rPr lang="en-IN" sz="1400" kern="100" dirty="0">
                <a:solidFill>
                  <a:srgbClr val="484848"/>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Q8.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a query to create a table named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deliveries_v03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with all the columns of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deliveries_v02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table and two additional columns (named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venue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IN" sz="1400" i="1" u="none" strike="noStrike" kern="100" dirty="0" err="1">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match_date</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of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venue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date </a:t>
            </a:r>
            <a:r>
              <a:rPr lang="en-IN" sz="1400"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from table </a:t>
            </a:r>
            <a:r>
              <a:rPr lang="en-IN" sz="1400"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matches.</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B42D04-08AC-257D-82EB-11DFD7AA9401}"/>
              </a:ext>
            </a:extLst>
          </p:cNvPr>
          <p:cNvSpPr txBox="1"/>
          <p:nvPr/>
        </p:nvSpPr>
        <p:spPr>
          <a:xfrm>
            <a:off x="707010" y="1112364"/>
            <a:ext cx="3426066" cy="1938992"/>
          </a:xfrm>
          <a:prstGeom prst="rect">
            <a:avLst/>
          </a:prstGeom>
          <a:noFill/>
        </p:spPr>
        <p:txBody>
          <a:bodyPr wrap="none" rtlCol="0">
            <a:spAutoFit/>
          </a:bodyPr>
          <a:lstStyle/>
          <a:p>
            <a:r>
              <a:rPr lang="en-IN" dirty="0">
                <a:solidFill>
                  <a:schemeClr val="accent1">
                    <a:lumMod val="75000"/>
                  </a:schemeClr>
                </a:solidFill>
              </a:rPr>
              <a:t>Query:</a:t>
            </a:r>
          </a:p>
          <a:p>
            <a:endParaRPr lang="en-IN" dirty="0">
              <a:solidFill>
                <a:schemeClr val="accent1">
                  <a:lumMod val="75000"/>
                </a:schemeClr>
              </a:solidFill>
            </a:endParaRPr>
          </a:p>
          <a:p>
            <a:r>
              <a:rPr lang="en-US" sz="1400" dirty="0"/>
              <a:t>CREATE TABLE deliveries_v03 AS</a:t>
            </a:r>
          </a:p>
          <a:p>
            <a:r>
              <a:rPr lang="en-US" sz="1400" dirty="0"/>
              <a:t>SELECT d.*, </a:t>
            </a:r>
            <a:r>
              <a:rPr lang="en-US" sz="1400" dirty="0" err="1"/>
              <a:t>m.venue</a:t>
            </a:r>
            <a:r>
              <a:rPr lang="en-US" sz="1400" dirty="0"/>
              <a:t>, </a:t>
            </a:r>
            <a:r>
              <a:rPr lang="en-US" sz="1400" dirty="0" err="1"/>
              <a:t>m.date</a:t>
            </a:r>
            <a:r>
              <a:rPr lang="en-US" sz="1400" dirty="0"/>
              <a:t> AS </a:t>
            </a:r>
            <a:r>
              <a:rPr lang="en-US" sz="1400" dirty="0" err="1"/>
              <a:t>match_date</a:t>
            </a:r>
            <a:endParaRPr lang="en-US" sz="1400" dirty="0"/>
          </a:p>
          <a:p>
            <a:r>
              <a:rPr lang="en-US" sz="1400" dirty="0"/>
              <a:t>FROM deliveries_v02 d</a:t>
            </a:r>
          </a:p>
          <a:p>
            <a:r>
              <a:rPr lang="en-US" sz="1400" dirty="0"/>
              <a:t>JOIN </a:t>
            </a:r>
            <a:r>
              <a:rPr lang="en-US" sz="1400" dirty="0" err="1"/>
              <a:t>IPL_matches</a:t>
            </a:r>
            <a:r>
              <a:rPr lang="en-US" sz="1400" dirty="0"/>
              <a:t> m ON d.id = m.id;</a:t>
            </a:r>
          </a:p>
          <a:p>
            <a:endParaRPr lang="en-US" sz="1400" dirty="0"/>
          </a:p>
          <a:p>
            <a:r>
              <a:rPr lang="en-US" sz="1400" dirty="0"/>
              <a:t>select * from deliveries_v03</a:t>
            </a:r>
            <a:endParaRPr lang="en-IN" sz="1400" dirty="0"/>
          </a:p>
        </p:txBody>
      </p:sp>
      <p:pic>
        <p:nvPicPr>
          <p:cNvPr id="8" name="Picture 7">
            <a:extLst>
              <a:ext uri="{FF2B5EF4-FFF2-40B4-BE49-F238E27FC236}">
                <a16:creationId xmlns:a16="http://schemas.microsoft.com/office/drawing/2014/main" id="{3737B27A-1FE9-591F-E54A-EE4DDEFD991C}"/>
              </a:ext>
            </a:extLst>
          </p:cNvPr>
          <p:cNvPicPr>
            <a:picLocks noChangeAspect="1"/>
          </p:cNvPicPr>
          <p:nvPr/>
        </p:nvPicPr>
        <p:blipFill>
          <a:blip r:embed="rId2"/>
          <a:stretch>
            <a:fillRect/>
          </a:stretch>
        </p:blipFill>
        <p:spPr>
          <a:xfrm>
            <a:off x="4543719" y="1599498"/>
            <a:ext cx="6884829" cy="3969474"/>
          </a:xfrm>
          <a:prstGeom prst="rect">
            <a:avLst/>
          </a:prstGeom>
        </p:spPr>
      </p:pic>
      <p:sp>
        <p:nvSpPr>
          <p:cNvPr id="9" name="TextBox 8">
            <a:extLst>
              <a:ext uri="{FF2B5EF4-FFF2-40B4-BE49-F238E27FC236}">
                <a16:creationId xmlns:a16="http://schemas.microsoft.com/office/drawing/2014/main" id="{DD0931EA-7AD3-5B4F-09E7-9B620E3836CB}"/>
              </a:ext>
            </a:extLst>
          </p:cNvPr>
          <p:cNvSpPr txBox="1"/>
          <p:nvPr/>
        </p:nvSpPr>
        <p:spPr>
          <a:xfrm>
            <a:off x="4543719" y="1112364"/>
            <a:ext cx="2087623" cy="369332"/>
          </a:xfrm>
          <a:prstGeom prst="rect">
            <a:avLst/>
          </a:prstGeom>
          <a:noFill/>
        </p:spPr>
        <p:txBody>
          <a:bodyPr wrap="none" rtlCol="0">
            <a:spAutoFit/>
          </a:bodyPr>
          <a:lstStyle/>
          <a:p>
            <a:r>
              <a:rPr lang="en-IN" dirty="0">
                <a:solidFill>
                  <a:schemeClr val="accent1">
                    <a:lumMod val="75000"/>
                  </a:schemeClr>
                </a:solidFill>
              </a:rPr>
              <a:t>Sample Screenshot: </a:t>
            </a:r>
          </a:p>
        </p:txBody>
      </p:sp>
    </p:spTree>
    <p:extLst>
      <p:ext uri="{BB962C8B-B14F-4D97-AF65-F5344CB8AC3E}">
        <p14:creationId xmlns:p14="http://schemas.microsoft.com/office/powerpoint/2010/main" val="107462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0C0929-0A40-B23F-31A6-8431406D9314}"/>
              </a:ext>
            </a:extLst>
          </p:cNvPr>
          <p:cNvSpPr txBox="1"/>
          <p:nvPr/>
        </p:nvSpPr>
        <p:spPr>
          <a:xfrm>
            <a:off x="721044" y="1244338"/>
            <a:ext cx="4079771" cy="1785104"/>
          </a:xfrm>
          <a:prstGeom prst="rect">
            <a:avLst/>
          </a:prstGeom>
          <a:noFill/>
        </p:spPr>
        <p:txBody>
          <a:bodyPr wrap="none" rtlCol="0">
            <a:spAutoFit/>
          </a:bodyPr>
          <a:lstStyle/>
          <a:p>
            <a:r>
              <a:rPr lang="en-US" dirty="0">
                <a:solidFill>
                  <a:schemeClr val="accent1">
                    <a:lumMod val="75000"/>
                  </a:schemeClr>
                </a:solidFill>
              </a:rPr>
              <a:t>Query:</a:t>
            </a:r>
          </a:p>
          <a:p>
            <a:endParaRPr lang="en-US" dirty="0"/>
          </a:p>
          <a:p>
            <a:r>
              <a:rPr lang="en-US" sz="1400" dirty="0"/>
              <a:t>SELECT venue, SUM(</a:t>
            </a:r>
            <a:r>
              <a:rPr lang="en-US" sz="1400" dirty="0" err="1"/>
              <a:t>total_runs</a:t>
            </a:r>
            <a:r>
              <a:rPr lang="en-US" sz="1400" dirty="0"/>
              <a:t>) AS </a:t>
            </a:r>
            <a:r>
              <a:rPr lang="en-US" sz="1400" dirty="0" err="1"/>
              <a:t>total_runs_scored</a:t>
            </a:r>
            <a:endParaRPr lang="en-US" sz="1400" dirty="0"/>
          </a:p>
          <a:p>
            <a:r>
              <a:rPr lang="en-US" sz="1400" dirty="0"/>
              <a:t>FROM deliveries_v03</a:t>
            </a:r>
          </a:p>
          <a:p>
            <a:r>
              <a:rPr lang="en-US" sz="1400" dirty="0"/>
              <a:t>GROUP BY venue</a:t>
            </a:r>
          </a:p>
          <a:p>
            <a:r>
              <a:rPr lang="en-US" sz="1400" dirty="0"/>
              <a:t>ORDER BY </a:t>
            </a:r>
            <a:r>
              <a:rPr lang="en-US" sz="1400" dirty="0" err="1"/>
              <a:t>total_runs_scored</a:t>
            </a:r>
            <a:r>
              <a:rPr lang="en-US" sz="1400" dirty="0"/>
              <a:t> DESC;</a:t>
            </a:r>
          </a:p>
          <a:p>
            <a:endParaRPr lang="en-IN" dirty="0"/>
          </a:p>
        </p:txBody>
      </p:sp>
      <p:sp>
        <p:nvSpPr>
          <p:cNvPr id="5" name="TextBox 4">
            <a:extLst>
              <a:ext uri="{FF2B5EF4-FFF2-40B4-BE49-F238E27FC236}">
                <a16:creationId xmlns:a16="http://schemas.microsoft.com/office/drawing/2014/main" id="{618E8360-9285-8BB2-14B8-A9B64F5BDD01}"/>
              </a:ext>
            </a:extLst>
          </p:cNvPr>
          <p:cNvSpPr txBox="1"/>
          <p:nvPr/>
        </p:nvSpPr>
        <p:spPr>
          <a:xfrm>
            <a:off x="721044" y="518474"/>
            <a:ext cx="10407192" cy="369332"/>
          </a:xfrm>
          <a:prstGeom prst="rect">
            <a:avLst/>
          </a:prstGeom>
          <a:noFill/>
        </p:spPr>
        <p:txBody>
          <a:bodyPr wrap="square" rtlCol="0">
            <a:spAutoFit/>
          </a:bodyPr>
          <a:lstStyle/>
          <a:p>
            <a:r>
              <a:rPr lang="en-IN" dirty="0"/>
              <a:t>Q9. </a:t>
            </a:r>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a query to fetch the total runs scored for each venue and order it in the descending order of total runs scored.</a:t>
            </a:r>
            <a:endParaRPr lang="en-IN" sz="14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933FA77-4B4F-C1D5-0556-4FD04032F56B}"/>
              </a:ext>
            </a:extLst>
          </p:cNvPr>
          <p:cNvPicPr>
            <a:picLocks noChangeAspect="1"/>
          </p:cNvPicPr>
          <p:nvPr/>
        </p:nvPicPr>
        <p:blipFill>
          <a:blip r:embed="rId2"/>
          <a:stretch>
            <a:fillRect/>
          </a:stretch>
        </p:blipFill>
        <p:spPr>
          <a:xfrm>
            <a:off x="6096000" y="1092523"/>
            <a:ext cx="4206605" cy="5540220"/>
          </a:xfrm>
          <a:prstGeom prst="rect">
            <a:avLst/>
          </a:prstGeom>
        </p:spPr>
      </p:pic>
    </p:spTree>
    <p:extLst>
      <p:ext uri="{BB962C8B-B14F-4D97-AF65-F5344CB8AC3E}">
        <p14:creationId xmlns:p14="http://schemas.microsoft.com/office/powerpoint/2010/main" val="158858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2D1CDD-DC56-7318-34DD-70151661CBB7}"/>
              </a:ext>
            </a:extLst>
          </p:cNvPr>
          <p:cNvPicPr>
            <a:picLocks noChangeAspect="1"/>
          </p:cNvPicPr>
          <p:nvPr/>
        </p:nvPicPr>
        <p:blipFill>
          <a:blip r:embed="rId2"/>
          <a:stretch>
            <a:fillRect/>
          </a:stretch>
        </p:blipFill>
        <p:spPr>
          <a:xfrm>
            <a:off x="801278" y="3429000"/>
            <a:ext cx="8842280" cy="3172557"/>
          </a:xfrm>
          <a:prstGeom prst="rect">
            <a:avLst/>
          </a:prstGeom>
        </p:spPr>
      </p:pic>
      <p:pic>
        <p:nvPicPr>
          <p:cNvPr id="9" name="Picture 8">
            <a:extLst>
              <a:ext uri="{FF2B5EF4-FFF2-40B4-BE49-F238E27FC236}">
                <a16:creationId xmlns:a16="http://schemas.microsoft.com/office/drawing/2014/main" id="{EC9CC80C-CA1E-3215-3E0D-143CD66F589B}"/>
              </a:ext>
            </a:extLst>
          </p:cNvPr>
          <p:cNvPicPr>
            <a:picLocks noChangeAspect="1"/>
          </p:cNvPicPr>
          <p:nvPr/>
        </p:nvPicPr>
        <p:blipFill>
          <a:blip r:embed="rId3"/>
          <a:stretch>
            <a:fillRect/>
          </a:stretch>
        </p:blipFill>
        <p:spPr>
          <a:xfrm>
            <a:off x="6311139" y="466628"/>
            <a:ext cx="4198984" cy="2636748"/>
          </a:xfrm>
          <a:prstGeom prst="rect">
            <a:avLst/>
          </a:prstGeom>
        </p:spPr>
      </p:pic>
    </p:spTree>
    <p:extLst>
      <p:ext uri="{BB962C8B-B14F-4D97-AF65-F5344CB8AC3E}">
        <p14:creationId xmlns:p14="http://schemas.microsoft.com/office/powerpoint/2010/main" val="488015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60920C-EC99-6F53-2CD2-331EF5D07707}"/>
              </a:ext>
            </a:extLst>
          </p:cNvPr>
          <p:cNvSpPr txBox="1"/>
          <p:nvPr/>
        </p:nvSpPr>
        <p:spPr>
          <a:xfrm>
            <a:off x="791852" y="584462"/>
            <a:ext cx="10407191" cy="523220"/>
          </a:xfrm>
          <a:prstGeom prst="rect">
            <a:avLst/>
          </a:prstGeom>
          <a:noFill/>
        </p:spPr>
        <p:txBody>
          <a:bodyPr wrap="square" rtlCol="0">
            <a:spAutoFit/>
          </a:bodyPr>
          <a:lstStyle/>
          <a:p>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Q10. Write a query to fetch the year-wise total runs scored at </a:t>
            </a:r>
            <a:r>
              <a:rPr lang="en-IN" sz="1400" b="1" i="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Eden Gardens </a:t>
            </a:r>
            <a:r>
              <a:rPr lang="en-IN" sz="1400" b="1" u="none" strike="noStrike" kern="100" dirty="0">
                <a:solidFill>
                  <a:srgbClr val="484848"/>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 order it in the descending order of total runs scored.</a:t>
            </a:r>
            <a:endParaRPr lang="en-IN" sz="14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27564EA-632B-8218-F9DE-44F1ADD29697}"/>
              </a:ext>
            </a:extLst>
          </p:cNvPr>
          <p:cNvSpPr txBox="1"/>
          <p:nvPr/>
        </p:nvSpPr>
        <p:spPr>
          <a:xfrm>
            <a:off x="904974" y="1659118"/>
            <a:ext cx="4496586" cy="1938992"/>
          </a:xfrm>
          <a:prstGeom prst="rect">
            <a:avLst/>
          </a:prstGeom>
          <a:noFill/>
        </p:spPr>
        <p:txBody>
          <a:bodyPr wrap="square" rtlCol="0">
            <a:spAutoFit/>
          </a:bodyPr>
          <a:lstStyle/>
          <a:p>
            <a:r>
              <a:rPr lang="en-IN" dirty="0">
                <a:solidFill>
                  <a:schemeClr val="accent1">
                    <a:lumMod val="75000"/>
                  </a:schemeClr>
                </a:solidFill>
              </a:rPr>
              <a:t>Query:</a:t>
            </a:r>
          </a:p>
          <a:p>
            <a:endParaRPr lang="en-IN" dirty="0"/>
          </a:p>
          <a:p>
            <a:r>
              <a:rPr lang="en-US" sz="1400" dirty="0"/>
              <a:t>SELECT venue, EXTRACT (year FROM </a:t>
            </a:r>
            <a:r>
              <a:rPr lang="en-US" sz="1400" dirty="0" err="1"/>
              <a:t>match_date</a:t>
            </a:r>
            <a:r>
              <a:rPr lang="en-US" sz="1400" dirty="0"/>
              <a:t>) AS year, SUM(</a:t>
            </a:r>
            <a:r>
              <a:rPr lang="en-US" sz="1400" dirty="0" err="1"/>
              <a:t>total_runs</a:t>
            </a:r>
            <a:r>
              <a:rPr lang="en-US" sz="1400" dirty="0"/>
              <a:t>) AS </a:t>
            </a:r>
            <a:r>
              <a:rPr lang="en-US" sz="1400" dirty="0" err="1"/>
              <a:t>total_runs_scored</a:t>
            </a:r>
            <a:endParaRPr lang="en-US" sz="1400" dirty="0"/>
          </a:p>
          <a:p>
            <a:r>
              <a:rPr lang="en-US" sz="1400" dirty="0"/>
              <a:t>FROM deliveries_v03</a:t>
            </a:r>
          </a:p>
          <a:p>
            <a:r>
              <a:rPr lang="en-US" sz="1400" dirty="0"/>
              <a:t>WHERE venue = 'Eden Gardens'</a:t>
            </a:r>
          </a:p>
          <a:p>
            <a:r>
              <a:rPr lang="en-US" sz="1400" dirty="0"/>
              <a:t>GROUP BY venue, year</a:t>
            </a:r>
          </a:p>
          <a:p>
            <a:r>
              <a:rPr lang="en-US" sz="1400" dirty="0"/>
              <a:t>ORDER BY </a:t>
            </a:r>
            <a:r>
              <a:rPr lang="en-US" sz="1400" dirty="0" err="1"/>
              <a:t>total_runs_scored</a:t>
            </a:r>
            <a:r>
              <a:rPr lang="en-US" sz="1400" dirty="0"/>
              <a:t> DESC;</a:t>
            </a:r>
            <a:endParaRPr lang="en-IN" sz="1400" dirty="0"/>
          </a:p>
        </p:txBody>
      </p:sp>
      <p:pic>
        <p:nvPicPr>
          <p:cNvPr id="7" name="Picture 6">
            <a:extLst>
              <a:ext uri="{FF2B5EF4-FFF2-40B4-BE49-F238E27FC236}">
                <a16:creationId xmlns:a16="http://schemas.microsoft.com/office/drawing/2014/main" id="{BD7CFDD1-E065-F219-3AAD-E904BD61BA8C}"/>
              </a:ext>
            </a:extLst>
          </p:cNvPr>
          <p:cNvPicPr>
            <a:picLocks noChangeAspect="1"/>
          </p:cNvPicPr>
          <p:nvPr/>
        </p:nvPicPr>
        <p:blipFill>
          <a:blip r:embed="rId2"/>
          <a:stretch>
            <a:fillRect/>
          </a:stretch>
        </p:blipFill>
        <p:spPr>
          <a:xfrm>
            <a:off x="7022968" y="1414021"/>
            <a:ext cx="3596952" cy="2766300"/>
          </a:xfrm>
          <a:prstGeom prst="rect">
            <a:avLst/>
          </a:prstGeom>
        </p:spPr>
      </p:pic>
      <p:pic>
        <p:nvPicPr>
          <p:cNvPr id="9" name="Picture 8">
            <a:extLst>
              <a:ext uri="{FF2B5EF4-FFF2-40B4-BE49-F238E27FC236}">
                <a16:creationId xmlns:a16="http://schemas.microsoft.com/office/drawing/2014/main" id="{71053704-940C-630B-0751-600FE8A2BC49}"/>
              </a:ext>
            </a:extLst>
          </p:cNvPr>
          <p:cNvPicPr>
            <a:picLocks noChangeAspect="1"/>
          </p:cNvPicPr>
          <p:nvPr/>
        </p:nvPicPr>
        <p:blipFill>
          <a:blip r:embed="rId3"/>
          <a:stretch>
            <a:fillRect/>
          </a:stretch>
        </p:blipFill>
        <p:spPr>
          <a:xfrm>
            <a:off x="904974" y="3838594"/>
            <a:ext cx="5410669" cy="2720576"/>
          </a:xfrm>
          <a:prstGeom prst="rect">
            <a:avLst/>
          </a:prstGeom>
        </p:spPr>
      </p:pic>
    </p:spTree>
    <p:extLst>
      <p:ext uri="{BB962C8B-B14F-4D97-AF65-F5344CB8AC3E}">
        <p14:creationId xmlns:p14="http://schemas.microsoft.com/office/powerpoint/2010/main" val="199553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74092-5C68-4136-BD78-180579ADB40E}"/>
              </a:ext>
            </a:extLst>
          </p:cNvPr>
          <p:cNvPicPr>
            <a:picLocks noGrp="1" noChangeAspect="1"/>
          </p:cNvPicPr>
          <p:nvPr>
            <p:ph idx="1"/>
          </p:nvPr>
        </p:nvPicPr>
        <p:blipFill>
          <a:blip r:embed="rId2"/>
          <a:stretch>
            <a:fillRect/>
          </a:stretch>
        </p:blipFill>
        <p:spPr>
          <a:xfrm>
            <a:off x="3465920" y="1097229"/>
            <a:ext cx="5578954" cy="2331771"/>
          </a:xfrm>
        </p:spPr>
      </p:pic>
      <p:pic>
        <p:nvPicPr>
          <p:cNvPr id="9" name="Picture 8">
            <a:extLst>
              <a:ext uri="{FF2B5EF4-FFF2-40B4-BE49-F238E27FC236}">
                <a16:creationId xmlns:a16="http://schemas.microsoft.com/office/drawing/2014/main" id="{0A303D7B-E3E8-8A12-48C9-06B3CE2217D1}"/>
              </a:ext>
            </a:extLst>
          </p:cNvPr>
          <p:cNvPicPr>
            <a:picLocks noChangeAspect="1"/>
          </p:cNvPicPr>
          <p:nvPr/>
        </p:nvPicPr>
        <p:blipFill>
          <a:blip r:embed="rId3"/>
          <a:stretch>
            <a:fillRect/>
          </a:stretch>
        </p:blipFill>
        <p:spPr>
          <a:xfrm>
            <a:off x="3465920" y="3666195"/>
            <a:ext cx="5508396" cy="2636005"/>
          </a:xfrm>
          <a:prstGeom prst="rect">
            <a:avLst/>
          </a:prstGeom>
        </p:spPr>
      </p:pic>
    </p:spTree>
    <p:extLst>
      <p:ext uri="{BB962C8B-B14F-4D97-AF65-F5344CB8AC3E}">
        <p14:creationId xmlns:p14="http://schemas.microsoft.com/office/powerpoint/2010/main" val="192870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111A-D3C5-B0F6-9C4C-86EE1603408A}"/>
              </a:ext>
            </a:extLst>
          </p:cNvPr>
          <p:cNvSpPr>
            <a:spLocks noGrp="1"/>
          </p:cNvSpPr>
          <p:nvPr>
            <p:ph type="title"/>
          </p:nvPr>
        </p:nvSpPr>
        <p:spPr/>
        <p:txBody>
          <a:bodyPr>
            <a:normAutofit/>
          </a:bodyPr>
          <a:lstStyle/>
          <a:p>
            <a:r>
              <a:rPr lang="en-US" sz="1400" b="1" dirty="0">
                <a:latin typeface="Arial" panose="020B0604020202020204" pitchFamily="34" charset="0"/>
                <a:cs typeface="Arial" panose="020B0604020202020204" pitchFamily="34" charset="0"/>
              </a:rPr>
              <a:t>2</a:t>
            </a:r>
            <a:r>
              <a:rPr lang="en-US" sz="1400" b="1" dirty="0"/>
              <a:t>. </a:t>
            </a:r>
            <a:r>
              <a:rPr lang="en-US" sz="1400" b="1" dirty="0">
                <a:latin typeface="Arial" panose="020B0604020202020204" pitchFamily="34" charset="0"/>
                <a:cs typeface="Arial" panose="020B0604020202020204" pitchFamily="34" charset="0"/>
              </a:rPr>
              <a:t>Anchor batsmen: High average, played over 2 IPL seasons.</a:t>
            </a:r>
            <a:br>
              <a:rPr lang="en-US" sz="1600" b="1" dirty="0"/>
            </a:br>
            <a:r>
              <a:rPr lang="en-US" sz="1200" dirty="0"/>
              <a:t>(</a:t>
            </a:r>
            <a:r>
              <a:rPr lang="en-IN" sz="1200" kern="100" dirty="0">
                <a:solidFill>
                  <a:srgbClr val="000000"/>
                </a:solidFill>
                <a:effectLst/>
                <a:latin typeface="Arial" panose="020B0604020202020204" pitchFamily="34" charset="0"/>
                <a:ea typeface="Arial" panose="020B0604020202020204" pitchFamily="34" charset="0"/>
              </a:rPr>
              <a:t>Now you need to get 2-3 players with good averages who have played more than 2 IPL seasons. To do that you have to make a list of 10 players you want to bid in the auction so that when you try to grab them in the auction you should not pay the amount greater than you have in the purse for a particular player.</a:t>
            </a:r>
            <a:br>
              <a:rPr lang="en-IN" sz="1200" kern="100" dirty="0">
                <a:solidFill>
                  <a:srgbClr val="000000"/>
                </a:solidFill>
                <a:effectLst/>
                <a:latin typeface="Arial" panose="020B0604020202020204" pitchFamily="34" charset="0"/>
                <a:ea typeface="Arial" panose="020B0604020202020204" pitchFamily="34" charset="0"/>
              </a:rPr>
            </a:br>
            <a:r>
              <a:rPr lang="en-US" sz="1200" dirty="0"/>
              <a:t>)</a:t>
            </a:r>
            <a:endParaRPr lang="en-IN" sz="1200" dirty="0"/>
          </a:p>
        </p:txBody>
      </p:sp>
      <p:sp>
        <p:nvSpPr>
          <p:cNvPr id="3" name="Content Placeholder 2">
            <a:extLst>
              <a:ext uri="{FF2B5EF4-FFF2-40B4-BE49-F238E27FC236}">
                <a16:creationId xmlns:a16="http://schemas.microsoft.com/office/drawing/2014/main" id="{33F76367-2725-5265-1D33-EA8D2FA6DFCA}"/>
              </a:ext>
            </a:extLst>
          </p:cNvPr>
          <p:cNvSpPr>
            <a:spLocks noGrp="1"/>
          </p:cNvSpPr>
          <p:nvPr>
            <p:ph idx="1"/>
          </p:nvPr>
        </p:nvSpPr>
        <p:spPr>
          <a:xfrm>
            <a:off x="1111577" y="2177592"/>
            <a:ext cx="4374823" cy="3864434"/>
          </a:xfrm>
        </p:spPr>
        <p:txBody>
          <a:bodyPr>
            <a:normAutofit/>
          </a:bodyPr>
          <a:lstStyle/>
          <a:p>
            <a:pPr marL="0" indent="0">
              <a:buNone/>
            </a:pPr>
            <a:r>
              <a:rPr lang="en-IN" sz="1100" b="1" dirty="0">
                <a:solidFill>
                  <a:schemeClr val="accent1">
                    <a:lumMod val="75000"/>
                  </a:schemeClr>
                </a:solidFill>
              </a:rPr>
              <a:t>Added Season Column:</a:t>
            </a:r>
          </a:p>
          <a:p>
            <a:pPr marL="0" indent="0">
              <a:buNone/>
            </a:pPr>
            <a:endParaRPr lang="en-IN" sz="1100" dirty="0"/>
          </a:p>
          <a:p>
            <a:pPr marL="0" indent="0">
              <a:buNone/>
            </a:pPr>
            <a:r>
              <a:rPr lang="en-IN" sz="1100" dirty="0"/>
              <a:t>ALTER TABLE </a:t>
            </a:r>
            <a:r>
              <a:rPr lang="en-IN" sz="1100" dirty="0" err="1"/>
              <a:t>ipl_matches</a:t>
            </a:r>
            <a:r>
              <a:rPr lang="en-IN" sz="1100" dirty="0"/>
              <a:t> ADD COLUMN season VARCHAR(10);		</a:t>
            </a:r>
          </a:p>
          <a:p>
            <a:pPr marL="0" indent="0">
              <a:buNone/>
            </a:pPr>
            <a:r>
              <a:rPr lang="en-IN" sz="1100" dirty="0"/>
              <a:t>UPDATE </a:t>
            </a:r>
            <a:r>
              <a:rPr lang="en-IN" sz="1100" dirty="0" err="1"/>
              <a:t>ipl_matches</a:t>
            </a:r>
            <a:endParaRPr lang="en-IN" sz="1100" dirty="0"/>
          </a:p>
          <a:p>
            <a:pPr marL="0" indent="0">
              <a:buNone/>
            </a:pPr>
            <a:r>
              <a:rPr lang="en-IN" sz="1100" dirty="0"/>
              <a:t>SET season = EXTRACT(YEAR FROM date);</a:t>
            </a:r>
          </a:p>
          <a:p>
            <a:pPr marL="0" indent="0">
              <a:buNone/>
            </a:pPr>
            <a:endParaRPr lang="en-IN" sz="1100" dirty="0"/>
          </a:p>
          <a:p>
            <a:pPr marL="0" indent="0">
              <a:buNone/>
            </a:pPr>
            <a:r>
              <a:rPr lang="en-IN" sz="1100" dirty="0"/>
              <a:t>select * from </a:t>
            </a:r>
            <a:r>
              <a:rPr lang="en-IN" sz="1100" dirty="0" err="1"/>
              <a:t>ipl_matches</a:t>
            </a:r>
            <a:endParaRPr lang="en-IN" sz="1100" dirty="0"/>
          </a:p>
          <a:p>
            <a:pPr marL="0" indent="0">
              <a:buNone/>
            </a:pPr>
            <a:r>
              <a:rPr lang="en-IN" sz="1100" dirty="0"/>
              <a:t>select * from </a:t>
            </a:r>
            <a:r>
              <a:rPr lang="en-IN" sz="1100" dirty="0" err="1"/>
              <a:t>ipl_ball</a:t>
            </a:r>
            <a:endParaRPr lang="en-IN" sz="1100" dirty="0"/>
          </a:p>
          <a:p>
            <a:pPr marL="0" indent="0">
              <a:buNone/>
            </a:pPr>
            <a:r>
              <a:rPr lang="en-IN" dirty="0"/>
              <a:t>			  </a:t>
            </a:r>
          </a:p>
          <a:p>
            <a:pPr marL="0" indent="0">
              <a:buNone/>
            </a:pPr>
            <a:r>
              <a:rPr lang="en-IN" dirty="0"/>
              <a:t>			  </a:t>
            </a:r>
          </a:p>
        </p:txBody>
      </p:sp>
      <p:sp>
        <p:nvSpPr>
          <p:cNvPr id="4" name="TextBox 3">
            <a:extLst>
              <a:ext uri="{FF2B5EF4-FFF2-40B4-BE49-F238E27FC236}">
                <a16:creationId xmlns:a16="http://schemas.microsoft.com/office/drawing/2014/main" id="{04D65AD4-7EF7-ED5A-1772-C0FA339B4E6F}"/>
              </a:ext>
            </a:extLst>
          </p:cNvPr>
          <p:cNvSpPr txBox="1"/>
          <p:nvPr/>
        </p:nvSpPr>
        <p:spPr>
          <a:xfrm>
            <a:off x="5957740" y="1690688"/>
            <a:ext cx="5476974" cy="4893647"/>
          </a:xfrm>
          <a:prstGeom prst="rect">
            <a:avLst/>
          </a:prstGeom>
          <a:noFill/>
        </p:spPr>
        <p:txBody>
          <a:bodyPr wrap="square" rtlCol="0">
            <a:spAutoFit/>
          </a:bodyPr>
          <a:lstStyle/>
          <a:p>
            <a:pPr marL="0" indent="0">
              <a:buNone/>
            </a:pPr>
            <a:r>
              <a:rPr lang="en-IN" sz="1050" dirty="0"/>
              <a:t>WITH </a:t>
            </a:r>
            <a:r>
              <a:rPr lang="en-IN" sz="1050" dirty="0" err="1"/>
              <a:t>PlayerStats</a:t>
            </a:r>
            <a:r>
              <a:rPr lang="en-IN" sz="1050" dirty="0"/>
              <a:t> AS (</a:t>
            </a:r>
          </a:p>
          <a:p>
            <a:pPr marL="0" indent="0">
              <a:buNone/>
            </a:pPr>
            <a:r>
              <a:rPr lang="en-IN" sz="1050" dirty="0"/>
              <a:t>    SELECT</a:t>
            </a:r>
          </a:p>
          <a:p>
            <a:pPr marL="0" indent="0">
              <a:buNone/>
            </a:pPr>
            <a:r>
              <a:rPr lang="en-IN" sz="1050" dirty="0"/>
              <a:t>        </a:t>
            </a:r>
            <a:r>
              <a:rPr lang="en-IN" sz="1050" dirty="0" err="1"/>
              <a:t>b.batsman</a:t>
            </a:r>
            <a:r>
              <a:rPr lang="en-IN" sz="1050" dirty="0"/>
              <a:t>,</a:t>
            </a:r>
          </a:p>
          <a:p>
            <a:pPr marL="0" indent="0">
              <a:buNone/>
            </a:pPr>
            <a:r>
              <a:rPr lang="en-IN" sz="1050" dirty="0"/>
              <a:t>        COUNT(CASE WHEN </a:t>
            </a:r>
            <a:r>
              <a:rPr lang="en-IN" sz="1050" dirty="0" err="1"/>
              <a:t>b.is_wicket</a:t>
            </a:r>
            <a:r>
              <a:rPr lang="en-IN" sz="1050" dirty="0"/>
              <a:t> = 1 THEN 1 END) AS dismissals,</a:t>
            </a:r>
          </a:p>
          <a:p>
            <a:pPr marL="0" indent="0">
              <a:buNone/>
            </a:pPr>
            <a:r>
              <a:rPr lang="en-IN" sz="1050" dirty="0"/>
              <a:t>        SUM(</a:t>
            </a:r>
            <a:r>
              <a:rPr lang="en-IN" sz="1050" dirty="0" err="1"/>
              <a:t>b.total_runs</a:t>
            </a:r>
            <a:r>
              <a:rPr lang="en-IN" sz="1050" dirty="0"/>
              <a:t>) AS </a:t>
            </a:r>
            <a:r>
              <a:rPr lang="en-IN" sz="1050" dirty="0" err="1"/>
              <a:t>total_runs</a:t>
            </a:r>
            <a:endParaRPr lang="en-IN" sz="1050" dirty="0"/>
          </a:p>
          <a:p>
            <a:pPr marL="0" indent="0">
              <a:buNone/>
            </a:pPr>
            <a:r>
              <a:rPr lang="en-IN" sz="1050" dirty="0"/>
              <a:t>    FROM IPL_BALL b</a:t>
            </a:r>
          </a:p>
          <a:p>
            <a:pPr marL="0" indent="0">
              <a:buNone/>
            </a:pPr>
            <a:r>
              <a:rPr lang="en-IN" sz="1050" dirty="0"/>
              <a:t>    INNER JOIN IPL_MATCHES m ON b.id = m.id</a:t>
            </a:r>
          </a:p>
          <a:p>
            <a:pPr marL="0" indent="0">
              <a:buNone/>
            </a:pPr>
            <a:r>
              <a:rPr lang="en-IN" sz="1050" dirty="0"/>
              <a:t>    GROUP BY </a:t>
            </a:r>
            <a:r>
              <a:rPr lang="en-IN" sz="1050" dirty="0" err="1"/>
              <a:t>b.batsman</a:t>
            </a:r>
            <a:endParaRPr lang="en-IN" sz="1050" dirty="0"/>
          </a:p>
          <a:p>
            <a:pPr marL="0" indent="0">
              <a:buNone/>
            </a:pPr>
            <a:r>
              <a:rPr lang="en-IN" sz="1050" dirty="0"/>
              <a:t>    HAVING COUNT(CASE WHEN </a:t>
            </a:r>
            <a:r>
              <a:rPr lang="en-IN" sz="1050" dirty="0" err="1"/>
              <a:t>b.is_wicket</a:t>
            </a:r>
            <a:r>
              <a:rPr lang="en-IN" sz="1050" dirty="0"/>
              <a:t> = 1 THEN 1 END) &gt; 0</a:t>
            </a:r>
          </a:p>
          <a:p>
            <a:pPr marL="0" indent="0">
              <a:buNone/>
            </a:pPr>
            <a:r>
              <a:rPr lang="en-IN" sz="1050" dirty="0"/>
              <a:t>),</a:t>
            </a:r>
          </a:p>
          <a:p>
            <a:pPr marL="0" indent="0">
              <a:buNone/>
            </a:pPr>
            <a:r>
              <a:rPr lang="en-IN" sz="1050" dirty="0" err="1"/>
              <a:t>PlayerSeasons</a:t>
            </a:r>
            <a:r>
              <a:rPr lang="en-IN" sz="1050" dirty="0"/>
              <a:t> AS (</a:t>
            </a:r>
          </a:p>
          <a:p>
            <a:pPr marL="0" indent="0">
              <a:buNone/>
            </a:pPr>
            <a:r>
              <a:rPr lang="en-IN" sz="1050" dirty="0"/>
              <a:t>    SELECT</a:t>
            </a:r>
          </a:p>
          <a:p>
            <a:pPr marL="0" indent="0">
              <a:buNone/>
            </a:pPr>
            <a:r>
              <a:rPr lang="en-IN" sz="1050" dirty="0"/>
              <a:t>        </a:t>
            </a:r>
            <a:r>
              <a:rPr lang="en-IN" sz="1050" dirty="0" err="1"/>
              <a:t>b.batsman</a:t>
            </a:r>
            <a:r>
              <a:rPr lang="en-IN" sz="1050" dirty="0"/>
              <a:t>,</a:t>
            </a:r>
          </a:p>
          <a:p>
            <a:pPr marL="0" indent="0">
              <a:buNone/>
            </a:pPr>
            <a:r>
              <a:rPr lang="en-IN" sz="1050" dirty="0"/>
              <a:t>        COUNT(DISTINCT </a:t>
            </a:r>
            <a:r>
              <a:rPr lang="en-IN" sz="1050" dirty="0" err="1"/>
              <a:t>m.season</a:t>
            </a:r>
            <a:r>
              <a:rPr lang="en-IN" sz="1050" dirty="0"/>
              <a:t>) AS </a:t>
            </a:r>
            <a:r>
              <a:rPr lang="en-IN" sz="1050" dirty="0" err="1"/>
              <a:t>seasons_played</a:t>
            </a:r>
            <a:endParaRPr lang="en-IN" sz="1050" dirty="0"/>
          </a:p>
          <a:p>
            <a:pPr marL="0" indent="0">
              <a:buNone/>
            </a:pPr>
            <a:r>
              <a:rPr lang="en-IN" sz="1050" dirty="0"/>
              <a:t>    FROM IPL_BALL b</a:t>
            </a:r>
          </a:p>
          <a:p>
            <a:pPr marL="0" indent="0">
              <a:buNone/>
            </a:pPr>
            <a:r>
              <a:rPr lang="en-IN" sz="1050" dirty="0"/>
              <a:t>    INNER JOIN IPL_MATCHES m ON b.id = m.id</a:t>
            </a:r>
          </a:p>
          <a:p>
            <a:pPr marL="0" indent="0">
              <a:buNone/>
            </a:pPr>
            <a:r>
              <a:rPr lang="en-IN" sz="1050" dirty="0"/>
              <a:t>    GROUP BY </a:t>
            </a:r>
            <a:r>
              <a:rPr lang="en-IN" sz="1050" dirty="0" err="1"/>
              <a:t>b.batsman</a:t>
            </a:r>
            <a:endParaRPr lang="en-IN" sz="1050" dirty="0"/>
          </a:p>
          <a:p>
            <a:pPr marL="0" indent="0">
              <a:buNone/>
            </a:pPr>
            <a:r>
              <a:rPr lang="en-IN" sz="1050" dirty="0"/>
              <a:t>    HAVING COUNT(DISTINCT </a:t>
            </a:r>
            <a:r>
              <a:rPr lang="en-IN" sz="1050" dirty="0" err="1"/>
              <a:t>m.season</a:t>
            </a:r>
            <a:r>
              <a:rPr lang="en-IN" sz="1050" dirty="0"/>
              <a:t>) &gt; 2</a:t>
            </a:r>
          </a:p>
          <a:p>
            <a:pPr marL="0" indent="0">
              <a:buNone/>
            </a:pPr>
            <a:r>
              <a:rPr lang="en-IN" sz="1050" dirty="0"/>
              <a:t>)</a:t>
            </a:r>
          </a:p>
          <a:p>
            <a:pPr marL="0" indent="0">
              <a:buNone/>
            </a:pPr>
            <a:r>
              <a:rPr lang="en-IN" sz="1050" dirty="0"/>
              <a:t>SELECT</a:t>
            </a:r>
          </a:p>
          <a:p>
            <a:pPr marL="0" indent="0">
              <a:buNone/>
            </a:pPr>
            <a:r>
              <a:rPr lang="en-IN" sz="1050" dirty="0"/>
              <a:t>    </a:t>
            </a:r>
            <a:r>
              <a:rPr lang="en-IN" sz="1050" dirty="0" err="1"/>
              <a:t>pss.batsman</a:t>
            </a:r>
            <a:r>
              <a:rPr lang="en-IN" sz="1050" dirty="0"/>
              <a:t>,</a:t>
            </a:r>
          </a:p>
          <a:p>
            <a:pPr marL="0" indent="0">
              <a:buNone/>
            </a:pPr>
            <a:r>
              <a:rPr lang="en-IN" sz="1050" dirty="0"/>
              <a:t>    AVG(</a:t>
            </a:r>
            <a:r>
              <a:rPr lang="en-IN" sz="1050" dirty="0" err="1"/>
              <a:t>ps.total_runs</a:t>
            </a:r>
            <a:r>
              <a:rPr lang="en-IN" sz="1050" dirty="0"/>
              <a:t>::FLOAT / </a:t>
            </a:r>
            <a:r>
              <a:rPr lang="en-IN" sz="1050" dirty="0" err="1"/>
              <a:t>ps.dismissals</a:t>
            </a:r>
            <a:r>
              <a:rPr lang="en-IN" sz="1050" dirty="0"/>
              <a:t>) AS </a:t>
            </a:r>
            <a:r>
              <a:rPr lang="en-IN" sz="1050" dirty="0" err="1"/>
              <a:t>avg_runs_per_dismissal</a:t>
            </a:r>
            <a:r>
              <a:rPr lang="en-IN" sz="1050" dirty="0"/>
              <a:t>,</a:t>
            </a:r>
          </a:p>
          <a:p>
            <a:pPr marL="0" indent="0">
              <a:buNone/>
            </a:pPr>
            <a:r>
              <a:rPr lang="en-IN" sz="1050" dirty="0"/>
              <a:t>    </a:t>
            </a:r>
            <a:r>
              <a:rPr lang="en-IN" sz="1050" dirty="0" err="1"/>
              <a:t>pss.seasons_played</a:t>
            </a:r>
            <a:endParaRPr lang="en-IN" sz="1050" dirty="0"/>
          </a:p>
          <a:p>
            <a:pPr marL="0" indent="0">
              <a:buNone/>
            </a:pPr>
            <a:r>
              <a:rPr lang="en-IN" sz="1050" dirty="0"/>
              <a:t>FROM </a:t>
            </a:r>
            <a:r>
              <a:rPr lang="en-IN" sz="1050" dirty="0" err="1"/>
              <a:t>PlayerStats</a:t>
            </a:r>
            <a:r>
              <a:rPr lang="en-IN" sz="1050" dirty="0"/>
              <a:t> </a:t>
            </a:r>
            <a:r>
              <a:rPr lang="en-IN" sz="1050" dirty="0" err="1"/>
              <a:t>ps</a:t>
            </a:r>
            <a:endParaRPr lang="en-IN" sz="1050" dirty="0"/>
          </a:p>
          <a:p>
            <a:pPr marL="0" indent="0">
              <a:buNone/>
            </a:pPr>
            <a:r>
              <a:rPr lang="en-IN" sz="1050" dirty="0"/>
              <a:t>JOIN </a:t>
            </a:r>
            <a:r>
              <a:rPr lang="en-IN" sz="1050" dirty="0" err="1"/>
              <a:t>PlayerSeasons</a:t>
            </a:r>
            <a:r>
              <a:rPr lang="en-IN" sz="1050" dirty="0"/>
              <a:t> </a:t>
            </a:r>
            <a:r>
              <a:rPr lang="en-IN" sz="1050" dirty="0" err="1"/>
              <a:t>pss</a:t>
            </a:r>
            <a:r>
              <a:rPr lang="en-IN" sz="1050" dirty="0"/>
              <a:t> ON </a:t>
            </a:r>
            <a:r>
              <a:rPr lang="en-IN" sz="1050" dirty="0" err="1"/>
              <a:t>ps.batsman</a:t>
            </a:r>
            <a:r>
              <a:rPr lang="en-IN" sz="1050" dirty="0"/>
              <a:t> = </a:t>
            </a:r>
            <a:r>
              <a:rPr lang="en-IN" sz="1050" dirty="0" err="1"/>
              <a:t>pss.batsman</a:t>
            </a:r>
            <a:endParaRPr lang="en-IN" sz="1050" dirty="0"/>
          </a:p>
          <a:p>
            <a:pPr marL="0" indent="0">
              <a:buNone/>
            </a:pPr>
            <a:r>
              <a:rPr lang="en-IN" sz="1050" dirty="0"/>
              <a:t>GROUP BY </a:t>
            </a:r>
            <a:r>
              <a:rPr lang="en-IN" sz="1050" dirty="0" err="1"/>
              <a:t>pss.batsman</a:t>
            </a:r>
            <a:r>
              <a:rPr lang="en-IN" sz="1050" dirty="0"/>
              <a:t>, </a:t>
            </a:r>
            <a:r>
              <a:rPr lang="en-IN" sz="1050" dirty="0" err="1"/>
              <a:t>pss.seasons_played</a:t>
            </a:r>
            <a:endParaRPr lang="en-IN" sz="1050" dirty="0"/>
          </a:p>
          <a:p>
            <a:pPr marL="0" indent="0">
              <a:buNone/>
            </a:pPr>
            <a:r>
              <a:rPr lang="en-IN" sz="1050" dirty="0"/>
              <a:t>ORDER BY AVG(</a:t>
            </a:r>
            <a:r>
              <a:rPr lang="en-IN" sz="1050" dirty="0" err="1"/>
              <a:t>ps.total_runs</a:t>
            </a:r>
            <a:r>
              <a:rPr lang="en-IN" sz="1050" dirty="0"/>
              <a:t>::FLOAT / </a:t>
            </a:r>
            <a:r>
              <a:rPr lang="en-IN" sz="1050" dirty="0" err="1"/>
              <a:t>ps.dismissals</a:t>
            </a:r>
            <a:r>
              <a:rPr lang="en-IN" sz="1050" dirty="0"/>
              <a:t>) DESC</a:t>
            </a:r>
          </a:p>
          <a:p>
            <a:pPr marL="0" indent="0">
              <a:buNone/>
            </a:pPr>
            <a:r>
              <a:rPr lang="en-IN" sz="1050" dirty="0"/>
              <a:t>LIMIT 10;</a:t>
            </a:r>
          </a:p>
          <a:p>
            <a:endParaRPr lang="en-IN" dirty="0"/>
          </a:p>
        </p:txBody>
      </p:sp>
      <p:sp>
        <p:nvSpPr>
          <p:cNvPr id="5" name="TextBox 4">
            <a:extLst>
              <a:ext uri="{FF2B5EF4-FFF2-40B4-BE49-F238E27FC236}">
                <a16:creationId xmlns:a16="http://schemas.microsoft.com/office/drawing/2014/main" id="{DD097EBF-63EC-EED6-7775-054AA7212BE4}"/>
              </a:ext>
            </a:extLst>
          </p:cNvPr>
          <p:cNvSpPr txBox="1"/>
          <p:nvPr/>
        </p:nvSpPr>
        <p:spPr>
          <a:xfrm>
            <a:off x="838200" y="1506022"/>
            <a:ext cx="1470581" cy="369332"/>
          </a:xfrm>
          <a:prstGeom prst="rect">
            <a:avLst/>
          </a:prstGeom>
          <a:noFill/>
        </p:spPr>
        <p:txBody>
          <a:bodyPr wrap="square" rtlCol="0">
            <a:spAutoFit/>
          </a:bodyPr>
          <a:lstStyle/>
          <a:p>
            <a:r>
              <a:rPr lang="en-IN" dirty="0">
                <a:solidFill>
                  <a:schemeClr val="accent1">
                    <a:lumMod val="75000"/>
                  </a:schemeClr>
                </a:solidFill>
              </a:rPr>
              <a:t>Query :</a:t>
            </a:r>
          </a:p>
        </p:txBody>
      </p:sp>
    </p:spTree>
    <p:extLst>
      <p:ext uri="{BB962C8B-B14F-4D97-AF65-F5344CB8AC3E}">
        <p14:creationId xmlns:p14="http://schemas.microsoft.com/office/powerpoint/2010/main" val="245860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1DC65B-6A5C-6498-DE60-85DFB3E1C1EE}"/>
              </a:ext>
            </a:extLst>
          </p:cNvPr>
          <p:cNvPicPr>
            <a:picLocks noGrp="1" noChangeAspect="1"/>
          </p:cNvPicPr>
          <p:nvPr>
            <p:ph idx="1"/>
          </p:nvPr>
        </p:nvPicPr>
        <p:blipFill>
          <a:blip r:embed="rId2"/>
          <a:stretch>
            <a:fillRect/>
          </a:stretch>
        </p:blipFill>
        <p:spPr>
          <a:xfrm>
            <a:off x="820620" y="1854894"/>
            <a:ext cx="5275380" cy="3148211"/>
          </a:xfrm>
        </p:spPr>
      </p:pic>
      <p:pic>
        <p:nvPicPr>
          <p:cNvPr id="7" name="Picture 6">
            <a:extLst>
              <a:ext uri="{FF2B5EF4-FFF2-40B4-BE49-F238E27FC236}">
                <a16:creationId xmlns:a16="http://schemas.microsoft.com/office/drawing/2014/main" id="{4BCB97AF-60BA-B7E6-B0FF-7AC2D86B88E5}"/>
              </a:ext>
            </a:extLst>
          </p:cNvPr>
          <p:cNvPicPr>
            <a:picLocks noChangeAspect="1"/>
          </p:cNvPicPr>
          <p:nvPr/>
        </p:nvPicPr>
        <p:blipFill>
          <a:blip r:embed="rId3"/>
          <a:stretch>
            <a:fillRect/>
          </a:stretch>
        </p:blipFill>
        <p:spPr>
          <a:xfrm>
            <a:off x="6553603" y="1854893"/>
            <a:ext cx="4918781" cy="3148211"/>
          </a:xfrm>
          <a:prstGeom prst="rect">
            <a:avLst/>
          </a:prstGeom>
        </p:spPr>
      </p:pic>
    </p:spTree>
    <p:extLst>
      <p:ext uri="{BB962C8B-B14F-4D97-AF65-F5344CB8AC3E}">
        <p14:creationId xmlns:p14="http://schemas.microsoft.com/office/powerpoint/2010/main" val="292561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4D6B-CD97-0A26-D7D8-EF492985AE86}"/>
              </a:ext>
            </a:extLst>
          </p:cNvPr>
          <p:cNvSpPr>
            <a:spLocks noGrp="1"/>
          </p:cNvSpPr>
          <p:nvPr>
            <p:ph type="title"/>
          </p:nvPr>
        </p:nvSpPr>
        <p:spPr/>
        <p:txBody>
          <a:bodyPr>
            <a:normAutofit/>
          </a:bodyPr>
          <a:lstStyle/>
          <a:p>
            <a:r>
              <a:rPr lang="en-IN" sz="1400" b="1" kern="0" dirty="0">
                <a:effectLst/>
                <a:latin typeface="Arial" panose="020B0604020202020204" pitchFamily="34" charset="0"/>
                <a:ea typeface="Times New Roman" panose="02020603050405020304" pitchFamily="18" charset="0"/>
              </a:rPr>
              <a:t>3. Hard Hitters (High Boundary Percentage, Played &gt; 2 seasons).</a:t>
            </a:r>
            <a:br>
              <a:rPr lang="en-IN" sz="1400" b="1" kern="0" dirty="0">
                <a:effectLst/>
                <a:latin typeface="Arial" panose="020B0604020202020204" pitchFamily="34" charset="0"/>
                <a:ea typeface="Times New Roman" panose="02020603050405020304" pitchFamily="18" charset="0"/>
              </a:rPr>
            </a:br>
            <a:r>
              <a:rPr lang="en-IN" sz="1400" b="1" kern="0" dirty="0">
                <a:effectLst/>
                <a:latin typeface="Arial" panose="020B0604020202020204" pitchFamily="34" charset="0"/>
                <a:ea typeface="Times New Roman" panose="02020603050405020304" pitchFamily="18" charset="0"/>
              </a:rPr>
              <a:t>(</a:t>
            </a:r>
            <a:r>
              <a:rPr lang="en-IN" sz="1200" kern="100" dirty="0">
                <a:solidFill>
                  <a:srgbClr val="000000"/>
                </a:solidFill>
                <a:effectLst/>
                <a:latin typeface="Arial" panose="020B0604020202020204" pitchFamily="34" charset="0"/>
                <a:ea typeface="Arial" panose="020B0604020202020204" pitchFamily="34" charset="0"/>
              </a:rPr>
              <a:t>Now you need to get 2-3 Hard-hitting players who have scored the most runs in boundaries and have played more in the 2 IPL season. To do that you have to make a list of 10 players you want to bid in the auction so that when you try to grab them in the auction you should not pay the amount greater than you have in the purse for a particular player.</a:t>
            </a:r>
            <a:r>
              <a:rPr lang="en-IN" sz="1400" b="1" kern="0" dirty="0">
                <a:effectLst/>
                <a:latin typeface="Arial" panose="020B0604020202020204" pitchFamily="34" charset="0"/>
                <a:ea typeface="Times New Roman" panose="02020603050405020304" pitchFamily="18" charset="0"/>
              </a:rPr>
              <a:t>)</a:t>
            </a:r>
            <a:endParaRPr lang="en-IN" sz="1400" b="1" dirty="0"/>
          </a:p>
        </p:txBody>
      </p:sp>
      <p:sp>
        <p:nvSpPr>
          <p:cNvPr id="3" name="Content Placeholder 2">
            <a:extLst>
              <a:ext uri="{FF2B5EF4-FFF2-40B4-BE49-F238E27FC236}">
                <a16:creationId xmlns:a16="http://schemas.microsoft.com/office/drawing/2014/main" id="{BE3358DE-7262-515C-18A5-FBEB98FFF307}"/>
              </a:ext>
            </a:extLst>
          </p:cNvPr>
          <p:cNvSpPr>
            <a:spLocks noGrp="1"/>
          </p:cNvSpPr>
          <p:nvPr>
            <p:ph idx="1"/>
          </p:nvPr>
        </p:nvSpPr>
        <p:spPr>
          <a:xfrm>
            <a:off x="838200" y="2083323"/>
            <a:ext cx="5100687" cy="4559508"/>
          </a:xfrm>
        </p:spPr>
        <p:txBody>
          <a:bodyPr>
            <a:normAutofit fontScale="25000" lnSpcReduction="20000"/>
          </a:bodyPr>
          <a:lstStyle/>
          <a:p>
            <a:pPr marL="0" indent="0">
              <a:buNone/>
            </a:pPr>
            <a:endParaRPr lang="en-US" sz="3100" dirty="0"/>
          </a:p>
          <a:p>
            <a:pPr marL="0" indent="0">
              <a:buNone/>
            </a:pPr>
            <a:r>
              <a:rPr lang="en-US" sz="4200" dirty="0"/>
              <a:t>SELECT batsman,</a:t>
            </a:r>
          </a:p>
          <a:p>
            <a:pPr marL="0" indent="0">
              <a:buNone/>
            </a:pPr>
            <a:r>
              <a:rPr lang="en-US" sz="4200" dirty="0"/>
              <a:t>       SUM(</a:t>
            </a:r>
            <a:r>
              <a:rPr lang="en-US" sz="4200" dirty="0" err="1"/>
              <a:t>batsman_runs</a:t>
            </a:r>
            <a:r>
              <a:rPr lang="en-US" sz="4200" dirty="0"/>
              <a:t>) AS </a:t>
            </a:r>
            <a:r>
              <a:rPr lang="en-US" sz="4200" dirty="0" err="1"/>
              <a:t>total_runs</a:t>
            </a:r>
            <a:r>
              <a:rPr lang="en-US" sz="4200" dirty="0"/>
              <a:t>,</a:t>
            </a:r>
          </a:p>
          <a:p>
            <a:pPr marL="0" indent="0">
              <a:buNone/>
            </a:pPr>
            <a:r>
              <a:rPr lang="en-US" sz="4200" dirty="0"/>
              <a:t>       COUNT(CASE WHEN </a:t>
            </a:r>
            <a:r>
              <a:rPr lang="en-US" sz="4200" dirty="0" err="1"/>
              <a:t>batsman_runs</a:t>
            </a:r>
            <a:r>
              <a:rPr lang="en-US" sz="4200" dirty="0"/>
              <a:t> &gt;= 4 THEN 1 ELSE 0 END) AS boundaries,</a:t>
            </a:r>
          </a:p>
          <a:p>
            <a:pPr marL="0" indent="0">
              <a:buNone/>
            </a:pPr>
            <a:r>
              <a:rPr lang="en-US" sz="4200" dirty="0"/>
              <a:t>       (COUNT(CASE WHEN </a:t>
            </a:r>
            <a:r>
              <a:rPr lang="en-US" sz="4200" dirty="0" err="1"/>
              <a:t>batsman_runs</a:t>
            </a:r>
            <a:r>
              <a:rPr lang="en-US" sz="4200" dirty="0"/>
              <a:t> &gt;= 4 THEN 1 ELSE 0 END) / SUM(</a:t>
            </a:r>
            <a:r>
              <a:rPr lang="en-US" sz="4200" dirty="0" err="1"/>
              <a:t>batsman_runs</a:t>
            </a:r>
            <a:r>
              <a:rPr lang="en-US" sz="4200" dirty="0"/>
              <a:t>)) * 100 AS </a:t>
            </a:r>
            <a:r>
              <a:rPr lang="en-US" sz="4200" dirty="0" err="1"/>
              <a:t>boundary_percentage</a:t>
            </a:r>
            <a:endParaRPr lang="en-US" sz="4200" dirty="0"/>
          </a:p>
          <a:p>
            <a:pPr marL="0" indent="0">
              <a:buNone/>
            </a:pPr>
            <a:r>
              <a:rPr lang="en-US" sz="4200" dirty="0"/>
              <a:t>FROM </a:t>
            </a:r>
            <a:r>
              <a:rPr lang="en-US" sz="4200" dirty="0" err="1"/>
              <a:t>ipl_ball</a:t>
            </a:r>
            <a:endParaRPr lang="en-US" sz="4200" dirty="0"/>
          </a:p>
          <a:p>
            <a:pPr marL="0" indent="0">
              <a:buNone/>
            </a:pPr>
            <a:r>
              <a:rPr lang="en-US" sz="4200" dirty="0"/>
              <a:t>WHERE </a:t>
            </a:r>
            <a:r>
              <a:rPr lang="en-US" sz="4200" dirty="0" err="1"/>
              <a:t>batsman_runs</a:t>
            </a:r>
            <a:r>
              <a:rPr lang="en-US" sz="4200" dirty="0"/>
              <a:t> &gt; 0</a:t>
            </a:r>
          </a:p>
          <a:p>
            <a:pPr marL="0" indent="0">
              <a:buNone/>
            </a:pPr>
            <a:r>
              <a:rPr lang="en-US" sz="4200" dirty="0"/>
              <a:t>GROUP BY batsman;</a:t>
            </a:r>
          </a:p>
          <a:p>
            <a:pPr marL="0" indent="0">
              <a:buNone/>
            </a:pPr>
            <a:endParaRPr lang="en-US" sz="4200" dirty="0"/>
          </a:p>
          <a:p>
            <a:pPr marL="0" indent="0">
              <a:buNone/>
            </a:pPr>
            <a:r>
              <a:rPr lang="en-US" sz="4200" dirty="0">
                <a:solidFill>
                  <a:schemeClr val="accent1">
                    <a:lumMod val="75000"/>
                  </a:schemeClr>
                </a:solidFill>
              </a:rPr>
              <a:t>--Calculate the total runs scored by each player:</a:t>
            </a:r>
          </a:p>
          <a:p>
            <a:pPr marL="0" indent="0">
              <a:buNone/>
            </a:pPr>
            <a:r>
              <a:rPr lang="en-US" sz="4200" dirty="0"/>
              <a:t>SELECT batsman, SUM(</a:t>
            </a:r>
            <a:r>
              <a:rPr lang="en-US" sz="4200" dirty="0" err="1"/>
              <a:t>total_runs</a:t>
            </a:r>
            <a:r>
              <a:rPr lang="en-US" sz="4200" dirty="0"/>
              <a:t>) AS </a:t>
            </a:r>
            <a:r>
              <a:rPr lang="en-US" sz="4200" dirty="0" err="1"/>
              <a:t>total_runs</a:t>
            </a:r>
            <a:endParaRPr lang="en-US" sz="4200" dirty="0"/>
          </a:p>
          <a:p>
            <a:pPr marL="0" indent="0">
              <a:buNone/>
            </a:pPr>
            <a:r>
              <a:rPr lang="en-US" sz="4200" dirty="0"/>
              <a:t>FROM IPL_BALL</a:t>
            </a:r>
          </a:p>
          <a:p>
            <a:pPr marL="0" indent="0">
              <a:buNone/>
            </a:pPr>
            <a:r>
              <a:rPr lang="en-US" sz="4200" dirty="0"/>
              <a:t>GROUP BY batsman</a:t>
            </a:r>
          </a:p>
          <a:p>
            <a:pPr marL="0" indent="0">
              <a:buNone/>
            </a:pPr>
            <a:endParaRPr lang="en-US" sz="4200" dirty="0"/>
          </a:p>
          <a:p>
            <a:pPr marL="0" indent="0">
              <a:buNone/>
            </a:pPr>
            <a:r>
              <a:rPr lang="en-US" sz="4200" dirty="0">
                <a:solidFill>
                  <a:schemeClr val="accent1">
                    <a:lumMod val="75000"/>
                  </a:schemeClr>
                </a:solidFill>
              </a:rPr>
              <a:t>--Calculate the total boundaries (4s and 6s) scored by each player:</a:t>
            </a:r>
          </a:p>
          <a:p>
            <a:pPr marL="0" indent="0">
              <a:buNone/>
            </a:pPr>
            <a:r>
              <a:rPr lang="en-US" sz="4200" dirty="0"/>
              <a:t>SELECT batsman, SUM(CASE WHEN </a:t>
            </a:r>
            <a:r>
              <a:rPr lang="en-US" sz="4200" dirty="0" err="1"/>
              <a:t>total_runs</a:t>
            </a:r>
            <a:r>
              <a:rPr lang="en-US" sz="4200" dirty="0"/>
              <a:t> IN (4, 6) THEN 1 ELSE 0 END) AS </a:t>
            </a:r>
            <a:r>
              <a:rPr lang="en-US" sz="4200" dirty="0" err="1"/>
              <a:t>total_boundaries</a:t>
            </a:r>
            <a:endParaRPr lang="en-US" sz="4200" dirty="0"/>
          </a:p>
          <a:p>
            <a:pPr marL="0" indent="0">
              <a:buNone/>
            </a:pPr>
            <a:r>
              <a:rPr lang="en-US" sz="4200" dirty="0"/>
              <a:t>FROM IPL_BALL</a:t>
            </a:r>
          </a:p>
          <a:p>
            <a:pPr marL="0" indent="0">
              <a:buNone/>
            </a:pPr>
            <a:r>
              <a:rPr lang="en-US" sz="4200" dirty="0"/>
              <a:t>GROUP BY batsman</a:t>
            </a:r>
          </a:p>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ED129005-07FB-B592-D649-B8A6325BFACD}"/>
              </a:ext>
            </a:extLst>
          </p:cNvPr>
          <p:cNvSpPr txBox="1"/>
          <p:nvPr/>
        </p:nvSpPr>
        <p:spPr>
          <a:xfrm>
            <a:off x="6381946" y="1841517"/>
            <a:ext cx="4971854" cy="4985980"/>
          </a:xfrm>
          <a:prstGeom prst="rect">
            <a:avLst/>
          </a:prstGeom>
          <a:noFill/>
        </p:spPr>
        <p:txBody>
          <a:bodyPr wrap="square" rtlCol="0">
            <a:spAutoFit/>
          </a:bodyPr>
          <a:lstStyle/>
          <a:p>
            <a:pPr marL="0" indent="0">
              <a:buNone/>
            </a:pPr>
            <a:r>
              <a:rPr lang="en-US" sz="1200" dirty="0">
                <a:solidFill>
                  <a:schemeClr val="accent1">
                    <a:lumMod val="75000"/>
                  </a:schemeClr>
                </a:solidFill>
              </a:rPr>
              <a:t>--Calculate the boundary percentage for each player:</a:t>
            </a:r>
          </a:p>
          <a:p>
            <a:pPr marL="0" indent="0">
              <a:buNone/>
            </a:pPr>
            <a:endParaRPr lang="en-US" sz="1200" dirty="0"/>
          </a:p>
          <a:p>
            <a:pPr marL="0" indent="0">
              <a:buNone/>
            </a:pPr>
            <a:r>
              <a:rPr lang="en-US" sz="1200" dirty="0"/>
              <a:t>SELECT </a:t>
            </a:r>
            <a:r>
              <a:rPr lang="en-US" sz="1200" dirty="0" err="1"/>
              <a:t>b.batsman</a:t>
            </a:r>
            <a:r>
              <a:rPr lang="en-US" sz="1200" dirty="0"/>
              <a:t>, </a:t>
            </a:r>
          </a:p>
          <a:p>
            <a:pPr marL="0" indent="0">
              <a:buNone/>
            </a:pPr>
            <a:r>
              <a:rPr lang="en-US" sz="1200" dirty="0"/>
              <a:t>       </a:t>
            </a:r>
            <a:r>
              <a:rPr lang="en-US" sz="1200" dirty="0" err="1"/>
              <a:t>b.total_runs</a:t>
            </a:r>
            <a:r>
              <a:rPr lang="en-US" sz="1200" dirty="0"/>
              <a:t>, </a:t>
            </a:r>
          </a:p>
          <a:p>
            <a:pPr marL="0" indent="0">
              <a:buNone/>
            </a:pPr>
            <a:r>
              <a:rPr lang="en-US" sz="1200" dirty="0"/>
              <a:t>       </a:t>
            </a:r>
            <a:r>
              <a:rPr lang="en-US" sz="1200" dirty="0" err="1"/>
              <a:t>b.total_boundaries</a:t>
            </a:r>
            <a:r>
              <a:rPr lang="en-US" sz="1200" dirty="0"/>
              <a:t>, </a:t>
            </a:r>
          </a:p>
          <a:p>
            <a:pPr marL="0" indent="0">
              <a:buNone/>
            </a:pPr>
            <a:r>
              <a:rPr lang="en-US" sz="1200" dirty="0"/>
              <a:t>       CASE</a:t>
            </a:r>
          </a:p>
          <a:p>
            <a:pPr marL="0" indent="0">
              <a:buNone/>
            </a:pPr>
            <a:r>
              <a:rPr lang="en-US" sz="1200" dirty="0"/>
              <a:t>           WHEN </a:t>
            </a:r>
            <a:r>
              <a:rPr lang="en-US" sz="1200" dirty="0" err="1"/>
              <a:t>b.total_runs</a:t>
            </a:r>
            <a:r>
              <a:rPr lang="en-US" sz="1200" dirty="0"/>
              <a:t> &gt; 0 THEN (</a:t>
            </a:r>
            <a:r>
              <a:rPr lang="en-US" sz="1200" dirty="0" err="1"/>
              <a:t>b.total_boundaries</a:t>
            </a:r>
            <a:r>
              <a:rPr lang="en-US" sz="1200" dirty="0"/>
              <a:t> * 100.0) / </a:t>
            </a:r>
            <a:r>
              <a:rPr lang="en-US" sz="1200" dirty="0" err="1"/>
              <a:t>b.total_runs</a:t>
            </a:r>
            <a:endParaRPr lang="en-US" sz="1200" dirty="0"/>
          </a:p>
          <a:p>
            <a:pPr marL="0" indent="0">
              <a:buNone/>
            </a:pPr>
            <a:r>
              <a:rPr lang="en-US" sz="1200" dirty="0"/>
              <a:t>           ELSE 0</a:t>
            </a:r>
          </a:p>
          <a:p>
            <a:pPr marL="0" indent="0">
              <a:buNone/>
            </a:pPr>
            <a:r>
              <a:rPr lang="en-US" sz="1200" dirty="0"/>
              <a:t>       END AS </a:t>
            </a:r>
            <a:r>
              <a:rPr lang="en-US" sz="1200" dirty="0" err="1"/>
              <a:t>boundary_percentage</a:t>
            </a:r>
            <a:r>
              <a:rPr lang="en-US" sz="1200" dirty="0"/>
              <a:t>,</a:t>
            </a:r>
          </a:p>
          <a:p>
            <a:pPr marL="0" indent="0">
              <a:buNone/>
            </a:pPr>
            <a:r>
              <a:rPr lang="en-US" sz="1200" dirty="0"/>
              <a:t>       </a:t>
            </a:r>
            <a:r>
              <a:rPr lang="en-US" sz="1200" dirty="0" err="1"/>
              <a:t>b.total_seasons</a:t>
            </a:r>
            <a:endParaRPr lang="en-US" sz="1200" dirty="0"/>
          </a:p>
          <a:p>
            <a:pPr marL="0" indent="0">
              <a:buNone/>
            </a:pPr>
            <a:r>
              <a:rPr lang="en-US" sz="1200" dirty="0"/>
              <a:t>FROM (</a:t>
            </a:r>
          </a:p>
          <a:p>
            <a:pPr marL="0" indent="0">
              <a:buNone/>
            </a:pPr>
            <a:r>
              <a:rPr lang="en-US" sz="1200" dirty="0"/>
              <a:t>    SELECT </a:t>
            </a:r>
            <a:r>
              <a:rPr lang="en-US" sz="1200" dirty="0" err="1"/>
              <a:t>ib.batsman</a:t>
            </a:r>
            <a:r>
              <a:rPr lang="en-US" sz="1200" dirty="0"/>
              <a:t>, </a:t>
            </a:r>
          </a:p>
          <a:p>
            <a:pPr marL="0" indent="0">
              <a:buNone/>
            </a:pPr>
            <a:r>
              <a:rPr lang="en-US" sz="1200" dirty="0"/>
              <a:t>           SUM(</a:t>
            </a:r>
            <a:r>
              <a:rPr lang="en-US" sz="1200" dirty="0" err="1"/>
              <a:t>ib.total_runs</a:t>
            </a:r>
            <a:r>
              <a:rPr lang="en-US" sz="1200" dirty="0"/>
              <a:t>) AS </a:t>
            </a:r>
            <a:r>
              <a:rPr lang="en-US" sz="1200" dirty="0" err="1"/>
              <a:t>total_runs</a:t>
            </a:r>
            <a:r>
              <a:rPr lang="en-US" sz="1200" dirty="0"/>
              <a:t>, </a:t>
            </a:r>
          </a:p>
          <a:p>
            <a:pPr marL="0" indent="0">
              <a:buNone/>
            </a:pPr>
            <a:r>
              <a:rPr lang="en-US" sz="1200" dirty="0"/>
              <a:t>           SUM(CASE WHEN </a:t>
            </a:r>
            <a:r>
              <a:rPr lang="en-US" sz="1200" dirty="0" err="1"/>
              <a:t>ib.total_runs</a:t>
            </a:r>
            <a:r>
              <a:rPr lang="en-US" sz="1200" dirty="0"/>
              <a:t> IN (4, 6) THEN 1 ELSE 0 END) AS </a:t>
            </a:r>
            <a:r>
              <a:rPr lang="en-US" sz="1200" dirty="0" err="1"/>
              <a:t>total_boundaries</a:t>
            </a:r>
            <a:r>
              <a:rPr lang="en-US" sz="1200" dirty="0"/>
              <a:t>,</a:t>
            </a:r>
          </a:p>
          <a:p>
            <a:pPr marL="0" indent="0">
              <a:buNone/>
            </a:pPr>
            <a:r>
              <a:rPr lang="en-US" sz="1200" dirty="0"/>
              <a:t>           COUNT(DISTINCT </a:t>
            </a:r>
            <a:r>
              <a:rPr lang="en-US" sz="1200" dirty="0" err="1"/>
              <a:t>im.season</a:t>
            </a:r>
            <a:r>
              <a:rPr lang="en-US" sz="1200" dirty="0"/>
              <a:t>) AS </a:t>
            </a:r>
            <a:r>
              <a:rPr lang="en-US" sz="1200" dirty="0" err="1"/>
              <a:t>total_seasons</a:t>
            </a:r>
            <a:endParaRPr lang="en-US" sz="1200" dirty="0"/>
          </a:p>
          <a:p>
            <a:pPr marL="0" indent="0">
              <a:buNone/>
            </a:pPr>
            <a:r>
              <a:rPr lang="en-US" sz="1200" dirty="0"/>
              <a:t>    FROM IPL_BALL </a:t>
            </a:r>
            <a:r>
              <a:rPr lang="en-US" sz="1200" dirty="0" err="1"/>
              <a:t>ib</a:t>
            </a:r>
            <a:endParaRPr lang="en-US" sz="1200" dirty="0"/>
          </a:p>
          <a:p>
            <a:pPr marL="0" indent="0">
              <a:buNone/>
            </a:pPr>
            <a:r>
              <a:rPr lang="en-US" sz="1200" dirty="0"/>
              <a:t>    INNER JOIN IPL_MATCHES </a:t>
            </a:r>
            <a:r>
              <a:rPr lang="en-US" sz="1200" dirty="0" err="1"/>
              <a:t>im</a:t>
            </a:r>
            <a:r>
              <a:rPr lang="en-US" sz="1200" dirty="0"/>
              <a:t> ON ib.id = im.id</a:t>
            </a:r>
          </a:p>
          <a:p>
            <a:pPr marL="0" indent="0">
              <a:buNone/>
            </a:pPr>
            <a:r>
              <a:rPr lang="en-US" sz="1200" dirty="0"/>
              <a:t>    GROUP BY </a:t>
            </a:r>
            <a:r>
              <a:rPr lang="en-US" sz="1200" dirty="0" err="1"/>
              <a:t>ib.batsman</a:t>
            </a:r>
            <a:endParaRPr lang="en-US" sz="1200" dirty="0"/>
          </a:p>
          <a:p>
            <a:pPr marL="0" indent="0">
              <a:buNone/>
            </a:pPr>
            <a:r>
              <a:rPr lang="en-US" sz="1200" dirty="0"/>
              <a:t>    HAVING COUNT(DISTINCT </a:t>
            </a:r>
            <a:r>
              <a:rPr lang="en-US" sz="1200" dirty="0" err="1"/>
              <a:t>im.season</a:t>
            </a:r>
            <a:r>
              <a:rPr lang="en-US" sz="1200" dirty="0"/>
              <a:t>) &gt; 2</a:t>
            </a:r>
          </a:p>
          <a:p>
            <a:pPr marL="0" indent="0">
              <a:buNone/>
            </a:pPr>
            <a:r>
              <a:rPr lang="en-US" sz="1200" dirty="0"/>
              <a:t>	ORDER BY </a:t>
            </a:r>
            <a:r>
              <a:rPr lang="en-US" sz="1200" dirty="0" err="1"/>
              <a:t>total_boundaries</a:t>
            </a:r>
            <a:r>
              <a:rPr lang="en-US" sz="1200" dirty="0"/>
              <a:t> DESC</a:t>
            </a:r>
          </a:p>
          <a:p>
            <a:pPr marL="0" indent="0">
              <a:buNone/>
            </a:pPr>
            <a:r>
              <a:rPr lang="en-US" sz="1200" dirty="0"/>
              <a:t>	LIMIT 10</a:t>
            </a:r>
          </a:p>
          <a:p>
            <a:pPr marL="0" indent="0">
              <a:buNone/>
            </a:pPr>
            <a:r>
              <a:rPr lang="en-US" sz="1200" dirty="0"/>
              <a:t>) AS b</a:t>
            </a:r>
          </a:p>
          <a:p>
            <a:pPr marL="0" indent="0">
              <a:buNone/>
            </a:pPr>
            <a:r>
              <a:rPr lang="en-US" sz="1200" dirty="0"/>
              <a:t>ORDER BY </a:t>
            </a:r>
            <a:r>
              <a:rPr lang="en-US" sz="1200" dirty="0" err="1"/>
              <a:t>boundary_percentage</a:t>
            </a:r>
            <a:r>
              <a:rPr lang="en-US" sz="1200" dirty="0"/>
              <a:t> DESC;</a:t>
            </a:r>
          </a:p>
          <a:p>
            <a:endParaRPr lang="en-IN" dirty="0"/>
          </a:p>
        </p:txBody>
      </p:sp>
      <p:sp>
        <p:nvSpPr>
          <p:cNvPr id="5" name="TextBox 4">
            <a:extLst>
              <a:ext uri="{FF2B5EF4-FFF2-40B4-BE49-F238E27FC236}">
                <a16:creationId xmlns:a16="http://schemas.microsoft.com/office/drawing/2014/main" id="{8A3CE566-C772-AA48-84C2-0D7894686FBA}"/>
              </a:ext>
            </a:extLst>
          </p:cNvPr>
          <p:cNvSpPr txBox="1"/>
          <p:nvPr/>
        </p:nvSpPr>
        <p:spPr>
          <a:xfrm>
            <a:off x="838199" y="1667385"/>
            <a:ext cx="1235697" cy="369332"/>
          </a:xfrm>
          <a:prstGeom prst="rect">
            <a:avLst/>
          </a:prstGeom>
          <a:noFill/>
        </p:spPr>
        <p:txBody>
          <a:bodyPr wrap="square" rtlCol="0">
            <a:spAutoFit/>
          </a:bodyPr>
          <a:lstStyle/>
          <a:p>
            <a:r>
              <a:rPr lang="en-IN" dirty="0">
                <a:solidFill>
                  <a:schemeClr val="accent1">
                    <a:lumMod val="75000"/>
                  </a:schemeClr>
                </a:solidFill>
              </a:rPr>
              <a:t>Query:</a:t>
            </a:r>
          </a:p>
        </p:txBody>
      </p:sp>
    </p:spTree>
    <p:extLst>
      <p:ext uri="{BB962C8B-B14F-4D97-AF65-F5344CB8AC3E}">
        <p14:creationId xmlns:p14="http://schemas.microsoft.com/office/powerpoint/2010/main" val="112730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BEA85E-4165-DD2A-5382-5868D080F91A}"/>
              </a:ext>
            </a:extLst>
          </p:cNvPr>
          <p:cNvPicPr>
            <a:picLocks noGrp="1" noChangeAspect="1"/>
          </p:cNvPicPr>
          <p:nvPr>
            <p:ph idx="1"/>
          </p:nvPr>
        </p:nvPicPr>
        <p:blipFill>
          <a:blip r:embed="rId2"/>
          <a:stretch>
            <a:fillRect/>
          </a:stretch>
        </p:blipFill>
        <p:spPr>
          <a:xfrm>
            <a:off x="769444" y="2163970"/>
            <a:ext cx="5405113" cy="2758679"/>
          </a:xfrm>
        </p:spPr>
      </p:pic>
      <p:pic>
        <p:nvPicPr>
          <p:cNvPr id="7" name="Picture 6">
            <a:extLst>
              <a:ext uri="{FF2B5EF4-FFF2-40B4-BE49-F238E27FC236}">
                <a16:creationId xmlns:a16="http://schemas.microsoft.com/office/drawing/2014/main" id="{FAD4073F-CC68-EA43-C425-7A62E9B14957}"/>
              </a:ext>
            </a:extLst>
          </p:cNvPr>
          <p:cNvPicPr>
            <a:picLocks noChangeAspect="1"/>
          </p:cNvPicPr>
          <p:nvPr/>
        </p:nvPicPr>
        <p:blipFill>
          <a:blip r:embed="rId3"/>
          <a:stretch>
            <a:fillRect/>
          </a:stretch>
        </p:blipFill>
        <p:spPr>
          <a:xfrm>
            <a:off x="6356844" y="2163970"/>
            <a:ext cx="5065711" cy="2758679"/>
          </a:xfrm>
          <a:prstGeom prst="rect">
            <a:avLst/>
          </a:prstGeom>
        </p:spPr>
      </p:pic>
    </p:spTree>
    <p:extLst>
      <p:ext uri="{BB962C8B-B14F-4D97-AF65-F5344CB8AC3E}">
        <p14:creationId xmlns:p14="http://schemas.microsoft.com/office/powerpoint/2010/main" val="340803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689A-C96B-F851-2DB2-B9660EB34CE4}"/>
              </a:ext>
            </a:extLst>
          </p:cNvPr>
          <p:cNvSpPr>
            <a:spLocks noGrp="1"/>
          </p:cNvSpPr>
          <p:nvPr>
            <p:ph type="title"/>
          </p:nvPr>
        </p:nvSpPr>
        <p:spPr/>
        <p:txBody>
          <a:bodyPr>
            <a:normAutofit/>
          </a:bodyPr>
          <a:lstStyle/>
          <a:p>
            <a:r>
              <a:rPr lang="en-IN" sz="1400" b="1" kern="100" dirty="0">
                <a:solidFill>
                  <a:srgbClr val="000000"/>
                </a:solidFill>
                <a:effectLst/>
                <a:latin typeface="Arial" panose="020B0604020202020204" pitchFamily="34" charset="0"/>
                <a:ea typeface="Arial" panose="020B0604020202020204" pitchFamily="34" charset="0"/>
              </a:rPr>
              <a:t>4. Bidding on Bowlers</a:t>
            </a:r>
            <a:br>
              <a:rPr lang="en-IN" sz="1400" dirty="0">
                <a:solidFill>
                  <a:srgbClr val="000000"/>
                </a:solidFill>
                <a:effectLst/>
                <a:latin typeface="Arial" panose="020B0604020202020204" pitchFamily="34" charset="0"/>
                <a:ea typeface="Arial" panose="020B0604020202020204" pitchFamily="34" charset="0"/>
              </a:rPr>
            </a:br>
            <a:br>
              <a:rPr lang="en-IN" sz="1400" dirty="0">
                <a:solidFill>
                  <a:srgbClr val="000000"/>
                </a:solidFill>
                <a:effectLst/>
                <a:latin typeface="Arial" panose="020B0604020202020204" pitchFamily="34" charset="0"/>
                <a:ea typeface="Arial" panose="020B0604020202020204" pitchFamily="34" charset="0"/>
              </a:rPr>
            </a:br>
            <a:r>
              <a:rPr lang="en-IN" sz="1400" dirty="0">
                <a:solidFill>
                  <a:srgbClr val="000000"/>
                </a:solidFill>
                <a:effectLst/>
                <a:latin typeface="Arial" panose="020B0604020202020204" pitchFamily="34" charset="0"/>
                <a:ea typeface="Arial" panose="020B0604020202020204" pitchFamily="34" charset="0"/>
              </a:rPr>
              <a:t>a. Your priority is to get 2-3 bowlers with good economy who have bowled at least 500 balls in the IPL so far. To do that you have to make a list of 10 players you want to bid in the auction so that when you try to grab them in the auction you should not pay the amount greater than you have in the purse for a particular player.</a:t>
            </a:r>
            <a:endParaRPr lang="en-IN" sz="1400" dirty="0"/>
          </a:p>
        </p:txBody>
      </p:sp>
      <p:sp>
        <p:nvSpPr>
          <p:cNvPr id="3" name="Content Placeholder 2">
            <a:extLst>
              <a:ext uri="{FF2B5EF4-FFF2-40B4-BE49-F238E27FC236}">
                <a16:creationId xmlns:a16="http://schemas.microsoft.com/office/drawing/2014/main" id="{154E96A5-0665-47CD-6AAF-A4B37A7E0654}"/>
              </a:ext>
            </a:extLst>
          </p:cNvPr>
          <p:cNvSpPr>
            <a:spLocks noGrp="1"/>
          </p:cNvSpPr>
          <p:nvPr>
            <p:ph idx="1"/>
          </p:nvPr>
        </p:nvSpPr>
        <p:spPr>
          <a:xfrm>
            <a:off x="6096000" y="1978025"/>
            <a:ext cx="5257800" cy="4351338"/>
          </a:xfrm>
        </p:spPr>
        <p:txBody>
          <a:bodyPr>
            <a:noAutofit/>
          </a:bodyPr>
          <a:lstStyle/>
          <a:p>
            <a:pPr marL="0" indent="0">
              <a:buNone/>
            </a:pPr>
            <a:r>
              <a:rPr lang="en-IN" sz="1050" dirty="0"/>
              <a:t>SELECT</a:t>
            </a:r>
          </a:p>
          <a:p>
            <a:pPr marL="0" indent="0">
              <a:buNone/>
            </a:pPr>
            <a:r>
              <a:rPr lang="en-IN" sz="1050" dirty="0"/>
              <a:t>    </a:t>
            </a:r>
            <a:r>
              <a:rPr lang="en-IN" sz="1050" dirty="0" err="1"/>
              <a:t>bs.bowler</a:t>
            </a:r>
            <a:r>
              <a:rPr lang="en-IN" sz="1050" dirty="0"/>
              <a:t>,</a:t>
            </a:r>
          </a:p>
          <a:p>
            <a:pPr marL="0" indent="0">
              <a:buNone/>
            </a:pPr>
            <a:r>
              <a:rPr lang="en-IN" sz="1050" dirty="0"/>
              <a:t>    </a:t>
            </a:r>
            <a:r>
              <a:rPr lang="en-IN" sz="1050" dirty="0" err="1"/>
              <a:t>bs.total_balls</a:t>
            </a:r>
            <a:r>
              <a:rPr lang="en-IN" sz="1050" dirty="0"/>
              <a:t>,</a:t>
            </a:r>
          </a:p>
          <a:p>
            <a:pPr marL="0" indent="0">
              <a:buNone/>
            </a:pPr>
            <a:r>
              <a:rPr lang="en-IN" sz="1050" dirty="0"/>
              <a:t>    </a:t>
            </a:r>
            <a:r>
              <a:rPr lang="en-IN" sz="1050" dirty="0" err="1"/>
              <a:t>bs.total_runs</a:t>
            </a:r>
            <a:r>
              <a:rPr lang="en-IN" sz="1050" dirty="0"/>
              <a:t>,</a:t>
            </a:r>
          </a:p>
          <a:p>
            <a:pPr marL="0" indent="0">
              <a:buNone/>
            </a:pPr>
            <a:r>
              <a:rPr lang="en-IN" sz="1050" dirty="0"/>
              <a:t>    </a:t>
            </a:r>
            <a:r>
              <a:rPr lang="en-IN" sz="1050" dirty="0" err="1"/>
              <a:t>bs.total_overs</a:t>
            </a:r>
            <a:r>
              <a:rPr lang="en-IN" sz="1050" dirty="0"/>
              <a:t>,</a:t>
            </a:r>
          </a:p>
          <a:p>
            <a:pPr marL="0" indent="0">
              <a:buNone/>
            </a:pPr>
            <a:r>
              <a:rPr lang="en-IN" sz="1050" dirty="0"/>
              <a:t>    (</a:t>
            </a:r>
            <a:r>
              <a:rPr lang="en-IN" sz="1050" dirty="0" err="1"/>
              <a:t>bs.total_runs</a:t>
            </a:r>
            <a:r>
              <a:rPr lang="en-IN" sz="1050" dirty="0"/>
              <a:t> / </a:t>
            </a:r>
            <a:r>
              <a:rPr lang="en-IN" sz="1050" dirty="0" err="1"/>
              <a:t>bs.total_overs</a:t>
            </a:r>
            <a:r>
              <a:rPr lang="en-IN" sz="1050" dirty="0"/>
              <a:t>) AS economy</a:t>
            </a:r>
          </a:p>
          <a:p>
            <a:pPr marL="0" indent="0">
              <a:buNone/>
            </a:pPr>
            <a:r>
              <a:rPr lang="en-IN" sz="1050" dirty="0"/>
              <a:t>FROM</a:t>
            </a:r>
          </a:p>
          <a:p>
            <a:pPr marL="0" indent="0">
              <a:buNone/>
            </a:pPr>
            <a:r>
              <a:rPr lang="en-IN" sz="1050" dirty="0"/>
              <a:t>    </a:t>
            </a:r>
            <a:r>
              <a:rPr lang="en-IN" sz="1050" dirty="0" err="1"/>
              <a:t>BowlerStats</a:t>
            </a:r>
            <a:r>
              <a:rPr lang="en-IN" sz="1050" dirty="0"/>
              <a:t> bs</a:t>
            </a:r>
          </a:p>
          <a:p>
            <a:pPr marL="0" indent="0">
              <a:buNone/>
            </a:pPr>
            <a:r>
              <a:rPr lang="en-IN" sz="1050" dirty="0"/>
              <a:t>ORDER BY</a:t>
            </a:r>
          </a:p>
          <a:p>
            <a:pPr marL="0" indent="0">
              <a:buNone/>
            </a:pPr>
            <a:r>
              <a:rPr lang="en-IN" sz="1050" dirty="0"/>
              <a:t>    economy ASC</a:t>
            </a:r>
          </a:p>
          <a:p>
            <a:pPr marL="0" indent="0">
              <a:buNone/>
            </a:pPr>
            <a:r>
              <a:rPr lang="en-IN" sz="1050" dirty="0"/>
              <a:t>LIMIT 10;</a:t>
            </a:r>
          </a:p>
        </p:txBody>
      </p:sp>
      <p:sp>
        <p:nvSpPr>
          <p:cNvPr id="4" name="Content Placeholder 2">
            <a:extLst>
              <a:ext uri="{FF2B5EF4-FFF2-40B4-BE49-F238E27FC236}">
                <a16:creationId xmlns:a16="http://schemas.microsoft.com/office/drawing/2014/main" id="{1D7E2136-9206-69CC-89B9-E1684D11472B}"/>
              </a:ext>
            </a:extLst>
          </p:cNvPr>
          <p:cNvSpPr txBox="1">
            <a:spLocks/>
          </p:cNvSpPr>
          <p:nvPr/>
        </p:nvSpPr>
        <p:spPr>
          <a:xfrm>
            <a:off x="943466" y="1978025"/>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050" dirty="0"/>
              <a:t>WITH </a:t>
            </a:r>
            <a:r>
              <a:rPr lang="en-IN" sz="1050" dirty="0" err="1"/>
              <a:t>BowlerStats</a:t>
            </a:r>
            <a:r>
              <a:rPr lang="en-IN" sz="1050" dirty="0"/>
              <a:t> AS (</a:t>
            </a:r>
          </a:p>
          <a:p>
            <a:pPr marL="0" indent="0">
              <a:buFont typeface="Arial" panose="020B0604020202020204" pitchFamily="34" charset="0"/>
              <a:buNone/>
            </a:pPr>
            <a:r>
              <a:rPr lang="en-IN" sz="1050" dirty="0"/>
              <a:t>    SELECT</a:t>
            </a:r>
          </a:p>
          <a:p>
            <a:pPr marL="0" indent="0">
              <a:buFont typeface="Arial" panose="020B0604020202020204" pitchFamily="34" charset="0"/>
              <a:buNone/>
            </a:pPr>
            <a:r>
              <a:rPr lang="en-IN" sz="1050" dirty="0"/>
              <a:t>        bowler,</a:t>
            </a:r>
          </a:p>
          <a:p>
            <a:pPr marL="0" indent="0">
              <a:buFont typeface="Arial" panose="020B0604020202020204" pitchFamily="34" charset="0"/>
              <a:buNone/>
            </a:pPr>
            <a:r>
              <a:rPr lang="en-IN" sz="1050" dirty="0"/>
              <a:t>        COUNT(*) AS </a:t>
            </a:r>
            <a:r>
              <a:rPr lang="en-IN" sz="1050" dirty="0" err="1"/>
              <a:t>total_balls</a:t>
            </a:r>
            <a:r>
              <a:rPr lang="en-IN" sz="1050" dirty="0"/>
              <a:t>,</a:t>
            </a:r>
          </a:p>
          <a:p>
            <a:pPr marL="0" indent="0">
              <a:buFont typeface="Arial" panose="020B0604020202020204" pitchFamily="34" charset="0"/>
              <a:buNone/>
            </a:pPr>
            <a:r>
              <a:rPr lang="en-IN" sz="1050" dirty="0"/>
              <a:t>        SUM(</a:t>
            </a:r>
            <a:r>
              <a:rPr lang="en-IN" sz="1050" dirty="0" err="1"/>
              <a:t>total_runs</a:t>
            </a:r>
            <a:r>
              <a:rPr lang="en-IN" sz="1050" dirty="0"/>
              <a:t>) AS </a:t>
            </a:r>
            <a:r>
              <a:rPr lang="en-IN" sz="1050" dirty="0" err="1"/>
              <a:t>total_runs</a:t>
            </a:r>
            <a:r>
              <a:rPr lang="en-IN" sz="1050" dirty="0"/>
              <a:t>,</a:t>
            </a:r>
          </a:p>
          <a:p>
            <a:pPr marL="0" indent="0">
              <a:buFont typeface="Arial" panose="020B0604020202020204" pitchFamily="34" charset="0"/>
              <a:buNone/>
            </a:pPr>
            <a:r>
              <a:rPr lang="en-IN" sz="1050" dirty="0"/>
              <a:t>        COUNT (bowler) / 6 AS </a:t>
            </a:r>
            <a:r>
              <a:rPr lang="en-IN" sz="1050" dirty="0" err="1"/>
              <a:t>total_overs</a:t>
            </a:r>
            <a:endParaRPr lang="en-IN" sz="1050" dirty="0"/>
          </a:p>
          <a:p>
            <a:pPr marL="0" indent="0">
              <a:buFont typeface="Arial" panose="020B0604020202020204" pitchFamily="34" charset="0"/>
              <a:buNone/>
            </a:pPr>
            <a:r>
              <a:rPr lang="en-IN" sz="1050" dirty="0"/>
              <a:t>    FROM </a:t>
            </a:r>
          </a:p>
          <a:p>
            <a:pPr marL="0" indent="0">
              <a:buFont typeface="Arial" panose="020B0604020202020204" pitchFamily="34" charset="0"/>
              <a:buNone/>
            </a:pPr>
            <a:r>
              <a:rPr lang="en-IN" sz="1050" dirty="0"/>
              <a:t>        IPL_BALL</a:t>
            </a:r>
          </a:p>
          <a:p>
            <a:pPr marL="0" indent="0">
              <a:buFont typeface="Arial" panose="020B0604020202020204" pitchFamily="34" charset="0"/>
              <a:buNone/>
            </a:pPr>
            <a:r>
              <a:rPr lang="en-IN" sz="1050" dirty="0"/>
              <a:t>    GROUP BY</a:t>
            </a:r>
          </a:p>
          <a:p>
            <a:pPr marL="0" indent="0">
              <a:buFont typeface="Arial" panose="020B0604020202020204" pitchFamily="34" charset="0"/>
              <a:buNone/>
            </a:pPr>
            <a:r>
              <a:rPr lang="en-IN" sz="1050" dirty="0"/>
              <a:t>        bowler</a:t>
            </a:r>
          </a:p>
          <a:p>
            <a:pPr marL="0" indent="0">
              <a:buFont typeface="Arial" panose="020B0604020202020204" pitchFamily="34" charset="0"/>
              <a:buNone/>
            </a:pPr>
            <a:r>
              <a:rPr lang="en-IN" sz="1050" dirty="0"/>
              <a:t>    HAVING</a:t>
            </a:r>
          </a:p>
          <a:p>
            <a:pPr marL="0" indent="0">
              <a:buFont typeface="Arial" panose="020B0604020202020204" pitchFamily="34" charset="0"/>
              <a:buNone/>
            </a:pPr>
            <a:r>
              <a:rPr lang="en-IN" sz="1050" dirty="0"/>
              <a:t>        COUNT(*) &gt;= 500 </a:t>
            </a:r>
          </a:p>
          <a:p>
            <a:pPr marL="0" indent="0">
              <a:buFont typeface="Arial" panose="020B0604020202020204" pitchFamily="34" charset="0"/>
              <a:buNone/>
            </a:pPr>
            <a:r>
              <a:rPr lang="en-IN" sz="1050" dirty="0"/>
              <a:t>)</a:t>
            </a:r>
          </a:p>
          <a:p>
            <a:pPr marL="0" indent="0">
              <a:buFont typeface="Arial" panose="020B0604020202020204" pitchFamily="34" charset="0"/>
              <a:buNone/>
            </a:pPr>
            <a:endParaRPr lang="en-IN" sz="1050" dirty="0"/>
          </a:p>
        </p:txBody>
      </p:sp>
      <p:sp>
        <p:nvSpPr>
          <p:cNvPr id="5" name="TextBox 4">
            <a:extLst>
              <a:ext uri="{FF2B5EF4-FFF2-40B4-BE49-F238E27FC236}">
                <a16:creationId xmlns:a16="http://schemas.microsoft.com/office/drawing/2014/main" id="{E934DA62-94A5-177B-4C5A-371168158E6F}"/>
              </a:ext>
            </a:extLst>
          </p:cNvPr>
          <p:cNvSpPr txBox="1"/>
          <p:nvPr/>
        </p:nvSpPr>
        <p:spPr>
          <a:xfrm>
            <a:off x="687764" y="1527944"/>
            <a:ext cx="1348033" cy="369332"/>
          </a:xfrm>
          <a:prstGeom prst="rect">
            <a:avLst/>
          </a:prstGeom>
          <a:noFill/>
        </p:spPr>
        <p:txBody>
          <a:bodyPr wrap="square" rtlCol="0">
            <a:spAutoFit/>
          </a:bodyPr>
          <a:lstStyle/>
          <a:p>
            <a:r>
              <a:rPr lang="en-IN" dirty="0">
                <a:solidFill>
                  <a:schemeClr val="accent1">
                    <a:lumMod val="75000"/>
                  </a:schemeClr>
                </a:solidFill>
              </a:rPr>
              <a:t>Query:</a:t>
            </a:r>
          </a:p>
        </p:txBody>
      </p:sp>
    </p:spTree>
    <p:extLst>
      <p:ext uri="{BB962C8B-B14F-4D97-AF65-F5344CB8AC3E}">
        <p14:creationId xmlns:p14="http://schemas.microsoft.com/office/powerpoint/2010/main" val="84816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7231CA-9A9E-B9BD-90D3-AF5431DB5751}"/>
              </a:ext>
            </a:extLst>
          </p:cNvPr>
          <p:cNvPicPr>
            <a:picLocks noChangeAspect="1"/>
          </p:cNvPicPr>
          <p:nvPr/>
        </p:nvPicPr>
        <p:blipFill>
          <a:blip r:embed="rId2"/>
          <a:stretch>
            <a:fillRect/>
          </a:stretch>
        </p:blipFill>
        <p:spPr>
          <a:xfrm>
            <a:off x="823308" y="1934578"/>
            <a:ext cx="5305607" cy="2870180"/>
          </a:xfrm>
          <a:prstGeom prst="rect">
            <a:avLst/>
          </a:prstGeom>
        </p:spPr>
      </p:pic>
      <p:pic>
        <p:nvPicPr>
          <p:cNvPr id="9" name="Picture 8">
            <a:extLst>
              <a:ext uri="{FF2B5EF4-FFF2-40B4-BE49-F238E27FC236}">
                <a16:creationId xmlns:a16="http://schemas.microsoft.com/office/drawing/2014/main" id="{F0D24EEE-7DA9-1445-2C0F-FA07C4BD5A05}"/>
              </a:ext>
            </a:extLst>
          </p:cNvPr>
          <p:cNvPicPr>
            <a:picLocks noChangeAspect="1"/>
          </p:cNvPicPr>
          <p:nvPr/>
        </p:nvPicPr>
        <p:blipFill>
          <a:blip r:embed="rId3"/>
          <a:stretch>
            <a:fillRect/>
          </a:stretch>
        </p:blipFill>
        <p:spPr>
          <a:xfrm>
            <a:off x="6385323" y="1906297"/>
            <a:ext cx="4786306" cy="2870180"/>
          </a:xfrm>
          <a:prstGeom prst="rect">
            <a:avLst/>
          </a:prstGeom>
        </p:spPr>
      </p:pic>
    </p:spTree>
    <p:extLst>
      <p:ext uri="{BB962C8B-B14F-4D97-AF65-F5344CB8AC3E}">
        <p14:creationId xmlns:p14="http://schemas.microsoft.com/office/powerpoint/2010/main" val="115856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222</TotalTime>
  <Words>2978</Words>
  <Application>Microsoft Office PowerPoint</Application>
  <PresentationFormat>Widescreen</PresentationFormat>
  <Paragraphs>387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Added table on pgAdmin</vt:lpstr>
      <vt:lpstr>Aggressive batsmen: High strike rate, faced at least 500 balls. (Remove wide balls, Calculate strike rate = total runs/ball faced)  Your priority is to get 2-3 players with high SR who have faced at least 500 balls. To do that you have to make a list of 10 players you want to bid in the auction so that when you try to grab them in the auction you should not pay the amount greater than you have in the purse for a particular player.  </vt:lpstr>
      <vt:lpstr>PowerPoint Presentation</vt:lpstr>
      <vt:lpstr>2. Anchor batsmen: High average, played over 2 IPL seasons. (Now you need to get 2-3 players with good averages who have played more than 2 IPL seasons. To do that you have to make a list of 10 players you want to bid in the auction so that when you try to grab them in the auction you should not pay the amount greater than you have in the purse for a particular player. )</vt:lpstr>
      <vt:lpstr>PowerPoint Presentation</vt:lpstr>
      <vt:lpstr>3. Hard Hitters (High Boundary Percentage, Played &gt; 2 seasons). (Now you need to get 2-3 Hard-hitting players who have scored the most runs in boundaries and have played more in the 2 IPL season. To do that you have to make a list of 10 players you want to bid in the auction so that when you try to grab them in the auction you should not pay the amount greater than you have in the purse for a particular player.)</vt:lpstr>
      <vt:lpstr>PowerPoint Presentation</vt:lpstr>
      <vt:lpstr>4. Bidding on Bowlers  a. Your priority is to get 2-3 bowlers with good economy who have bowled at least 500 balls in the IPL so far. To do that you have to make a list of 10 players you want to bid in the auction so that when you try to grab them in the auction you should not pay the amount greater than you have in the purse for a particular player.</vt:lpstr>
      <vt:lpstr>PowerPoint Presentation</vt:lpstr>
      <vt:lpstr>2. Now you need to get 2-3 bowlers with the best strike rate and who have bowled at least 500 balls in IPL so far. To do that you have to make a list of 10 players you want to bid in the auction so that when you try to grab them in the auction you should not pay the amount greater than you have in the purse for a particular player. </vt:lpstr>
      <vt:lpstr>PowerPoint Presentation</vt:lpstr>
      <vt:lpstr>PowerPoint Presentation</vt:lpstr>
      <vt:lpstr>PowerPoint Presentation</vt:lpstr>
      <vt:lpstr>6. Wicketkeeper Analysis</vt:lpstr>
      <vt:lpstr>PowerPoint Presentation</vt:lpstr>
      <vt:lpstr>Additional Questions for Final Assessment  </vt:lpstr>
      <vt:lpstr>Q2. Create table deliveries_v02 with all the columns of the table ‘deliveries’ and an additional column ball_result containing values boundary, dot, or other depending on the total_run (boundary for &gt;= 4, dot for 0 and other for any other number)(Hint 1 : CASE WHEN statement is used to get condition based results)(Hint 2: To convert the output data of the select statement into a table, you can use a subquery. Create table table_name as [entire select statement]. </vt:lpstr>
      <vt:lpstr>Q3. Write a query to fetch the total number of boundaries and dot balls from the deliveries_v02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Final Assignment</dc:title>
  <dc:creator>SARITA PATEL</dc:creator>
  <cp:lastModifiedBy>SARITA PATEL</cp:lastModifiedBy>
  <cp:revision>3</cp:revision>
  <dcterms:created xsi:type="dcterms:W3CDTF">2024-03-03T10:02:54Z</dcterms:created>
  <dcterms:modified xsi:type="dcterms:W3CDTF">2024-05-26T12:44:21Z</dcterms:modified>
</cp:coreProperties>
</file>