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03" r:id="rId3"/>
    <p:sldId id="257" r:id="rId4"/>
    <p:sldId id="258" r:id="rId5"/>
    <p:sldId id="298" r:id="rId6"/>
    <p:sldId id="300" r:id="rId7"/>
    <p:sldId id="301" r:id="rId8"/>
    <p:sldId id="296" r:id="rId9"/>
    <p:sldId id="272" r:id="rId10"/>
    <p:sldId id="273" r:id="rId11"/>
    <p:sldId id="275" r:id="rId12"/>
    <p:sldId id="274" r:id="rId13"/>
    <p:sldId id="276" r:id="rId14"/>
    <p:sldId id="259" r:id="rId15"/>
    <p:sldId id="277" r:id="rId16"/>
    <p:sldId id="278" r:id="rId17"/>
    <p:sldId id="279" r:id="rId18"/>
    <p:sldId id="280" r:id="rId19"/>
    <p:sldId id="306" r:id="rId20"/>
    <p:sldId id="304" r:id="rId21"/>
    <p:sldId id="282" r:id="rId22"/>
    <p:sldId id="283" r:id="rId23"/>
    <p:sldId id="302" r:id="rId24"/>
    <p:sldId id="30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722A5-AFBF-4DB1-AC95-32DBFFE8EF97}" v="8" dt="2022-04-26T19:29:28.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147261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212399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E7552C-AE8F-4691-88EF-B476752735FB}"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1190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236260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E7552C-AE8F-4691-88EF-B476752735FB}"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305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2977815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349905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76687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206805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51948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140527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257257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311544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330511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300517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9FA28-F1EA-4C7C-8DE7-AE5C1721FE8E}"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E7552C-AE8F-4691-88EF-B476752735FB}" type="slidenum">
              <a:rPr lang="en-US" smtClean="0"/>
              <a:t>‹#›</a:t>
            </a:fld>
            <a:endParaRPr lang="en-US" dirty="0"/>
          </a:p>
        </p:txBody>
      </p:sp>
    </p:spTree>
    <p:extLst>
      <p:ext uri="{BB962C8B-B14F-4D97-AF65-F5344CB8AC3E}">
        <p14:creationId xmlns:p14="http://schemas.microsoft.com/office/powerpoint/2010/main" val="172328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C9FA28-F1EA-4C7C-8DE7-AE5C1721FE8E}" type="datetimeFigureOut">
              <a:rPr lang="en-US" smtClean="0"/>
              <a:t>5/25/2022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E7552C-AE8F-4691-88EF-B476752735FB}" type="slidenum">
              <a:rPr lang="en-US" smtClean="0"/>
              <a:t>‹#›</a:t>
            </a:fld>
            <a:endParaRPr lang="en-US" dirty="0"/>
          </a:p>
        </p:txBody>
      </p:sp>
    </p:spTree>
    <p:extLst>
      <p:ext uri="{BB962C8B-B14F-4D97-AF65-F5344CB8AC3E}">
        <p14:creationId xmlns:p14="http://schemas.microsoft.com/office/powerpoint/2010/main" val="25682222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8.jpe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6.png"/><Relationship Id="rId3" Type="http://schemas.openxmlformats.org/officeDocument/2006/relationships/image" Target="../media/image200.png"/><Relationship Id="rId7" Type="http://schemas.openxmlformats.org/officeDocument/2006/relationships/image" Target="../media/image22.png"/><Relationship Id="rId12"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10.png"/><Relationship Id="rId15" Type="http://schemas.openxmlformats.org/officeDocument/2006/relationships/image" Target="../media/image25.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230.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6170B0-00C2-4004-B3E6-F682ACD86DEC}"/>
              </a:ext>
            </a:extLst>
          </p:cNvPr>
          <p:cNvGrpSpPr/>
          <p:nvPr/>
        </p:nvGrpSpPr>
        <p:grpSpPr>
          <a:xfrm>
            <a:off x="458163" y="138907"/>
            <a:ext cx="12584836" cy="5797726"/>
            <a:chOff x="349928" y="356903"/>
            <a:chExt cx="12584836" cy="5797726"/>
          </a:xfrm>
        </p:grpSpPr>
        <p:sp>
          <p:nvSpPr>
            <p:cNvPr id="5" name="TextBox 4">
              <a:extLst>
                <a:ext uri="{FF2B5EF4-FFF2-40B4-BE49-F238E27FC236}">
                  <a16:creationId xmlns:a16="http://schemas.microsoft.com/office/drawing/2014/main" id="{47A8F4C0-A6D3-4F1E-AA48-2BEB6126DCB3}"/>
                </a:ext>
              </a:extLst>
            </p:cNvPr>
            <p:cNvSpPr txBox="1"/>
            <p:nvPr/>
          </p:nvSpPr>
          <p:spPr>
            <a:xfrm>
              <a:off x="4275023" y="1721890"/>
              <a:ext cx="3641953" cy="400110"/>
            </a:xfrm>
            <a:prstGeom prst="rect">
              <a:avLst/>
            </a:prstGeom>
            <a:noFill/>
          </p:spPr>
          <p:txBody>
            <a:bodyPr wrap="square" rtlCol="0">
              <a:spAutoFit/>
            </a:bodyPr>
            <a:lstStyle/>
            <a:p>
              <a:r>
                <a:rPr lang="en-US" sz="2000" b="1" dirty="0">
                  <a:solidFill>
                    <a:srgbClr val="00B050"/>
                  </a:solidFill>
                  <a:latin typeface="Cambria" panose="02040503050406030204" pitchFamily="18" charset="0"/>
                  <a:ea typeface="Cambria" panose="02040503050406030204" pitchFamily="18" charset="0"/>
                </a:rPr>
                <a:t>MEL G632 ANALOG IC DESIGN</a:t>
              </a:r>
            </a:p>
          </p:txBody>
        </p:sp>
        <p:sp>
          <p:nvSpPr>
            <p:cNvPr id="6" name="TextBox 5">
              <a:extLst>
                <a:ext uri="{FF2B5EF4-FFF2-40B4-BE49-F238E27FC236}">
                  <a16:creationId xmlns:a16="http://schemas.microsoft.com/office/drawing/2014/main" id="{D30E85AB-3264-4B90-92AC-90D3C8496B96}"/>
                </a:ext>
              </a:extLst>
            </p:cNvPr>
            <p:cNvSpPr txBox="1"/>
            <p:nvPr/>
          </p:nvSpPr>
          <p:spPr>
            <a:xfrm>
              <a:off x="1571347" y="650369"/>
              <a:ext cx="11363417" cy="492443"/>
            </a:xfrm>
            <a:prstGeom prst="rect">
              <a:avLst/>
            </a:prstGeom>
            <a:noFill/>
          </p:spPr>
          <p:txBody>
            <a:bodyPr wrap="square" rtlCol="0">
              <a:spAutoFit/>
            </a:bodyPr>
            <a:lstStyle/>
            <a:p>
              <a:r>
                <a:rPr lang="en-US" sz="2600" b="1" dirty="0">
                  <a:latin typeface="Cambria" panose="02040503050406030204" pitchFamily="18" charset="0"/>
                  <a:ea typeface="Cambria" panose="02040503050406030204" pitchFamily="18" charset="0"/>
                </a:rPr>
                <a:t>Birla Institute of Technology and Science Pilani, Hyderabad Campus</a:t>
              </a:r>
            </a:p>
          </p:txBody>
        </p:sp>
        <p:sp>
          <p:nvSpPr>
            <p:cNvPr id="7" name="TextBox 6">
              <a:extLst>
                <a:ext uri="{FF2B5EF4-FFF2-40B4-BE49-F238E27FC236}">
                  <a16:creationId xmlns:a16="http://schemas.microsoft.com/office/drawing/2014/main" id="{30D5F41D-55DF-4CDA-9A0F-D57B080C3616}"/>
                </a:ext>
              </a:extLst>
            </p:cNvPr>
            <p:cNvSpPr txBox="1"/>
            <p:nvPr/>
          </p:nvSpPr>
          <p:spPr>
            <a:xfrm>
              <a:off x="1261478" y="2370469"/>
              <a:ext cx="9807273" cy="169277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Final Presentation on the Project</a:t>
              </a:r>
            </a:p>
            <a:p>
              <a:pPr algn="ctr"/>
              <a:endParaRPr lang="en-US" sz="1400" dirty="0">
                <a:latin typeface="Cambria" panose="02040503050406030204" pitchFamily="18" charset="0"/>
                <a:ea typeface="Cambria" panose="02040503050406030204" pitchFamily="18" charset="0"/>
              </a:endParaRPr>
            </a:p>
            <a:p>
              <a:pPr algn="ctr"/>
              <a:r>
                <a:rPr lang="en-US" sz="3600" b="1" dirty="0">
                  <a:solidFill>
                    <a:srgbClr val="7030A0"/>
                  </a:solidFill>
                  <a:latin typeface="Cambria" panose="02040503050406030204" pitchFamily="18" charset="0"/>
                  <a:ea typeface="Cambria" panose="02040503050406030204" pitchFamily="18" charset="0"/>
                </a:rPr>
                <a:t>‘Bandgap Reference Voltage Generation Using a Two-Stage Operational Amplifier</a:t>
              </a:r>
              <a:r>
                <a:rPr lang="en-US" sz="2800" b="1" dirty="0">
                  <a:solidFill>
                    <a:srgbClr val="7030A0"/>
                  </a:solidFill>
                  <a:latin typeface="Cambria" panose="02040503050406030204" pitchFamily="18" charset="0"/>
                  <a:ea typeface="Cambria" panose="02040503050406030204" pitchFamily="18" charset="0"/>
                </a:rPr>
                <a:t>’</a:t>
              </a:r>
              <a:endParaRPr lang="en-US" b="1" dirty="0">
                <a:solidFill>
                  <a:srgbClr val="7030A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90B0FD65-842C-4719-A2D4-7BAD5ACCBFAE}"/>
                </a:ext>
              </a:extLst>
            </p:cNvPr>
            <p:cNvSpPr txBox="1"/>
            <p:nvPr/>
          </p:nvSpPr>
          <p:spPr>
            <a:xfrm>
              <a:off x="6967269" y="4923523"/>
              <a:ext cx="4545366" cy="1231106"/>
            </a:xfrm>
            <a:prstGeom prst="rect">
              <a:avLst/>
            </a:prstGeom>
            <a:noFill/>
          </p:spPr>
          <p:txBody>
            <a:bodyPr wrap="square" rtlCol="0">
              <a:spAutoFit/>
            </a:bodyPr>
            <a:lstStyle/>
            <a:p>
              <a:pPr algn="ctr"/>
              <a:r>
                <a:rPr lang="en-US" sz="2000" b="1" u="sng" dirty="0">
                  <a:solidFill>
                    <a:srgbClr val="FF0000"/>
                  </a:solidFill>
                  <a:latin typeface="Cambria" panose="02040503050406030204" pitchFamily="18" charset="0"/>
                  <a:ea typeface="Cambria" panose="02040503050406030204" pitchFamily="18" charset="0"/>
                </a:rPr>
                <a:t>Presenter</a:t>
              </a:r>
              <a:endParaRPr lang="en-US" b="1" dirty="0">
                <a:solidFill>
                  <a:srgbClr val="FF0000"/>
                </a:solidFill>
                <a:latin typeface="Cambria" panose="02040503050406030204" pitchFamily="18" charset="0"/>
                <a:ea typeface="Cambria" panose="02040503050406030204" pitchFamily="18" charset="0"/>
              </a:endParaRPr>
            </a:p>
            <a:p>
              <a:pPr marL="342900" indent="-342900">
                <a:buAutoNum type="arabicPeriod"/>
              </a:pPr>
              <a:r>
                <a:rPr lang="en-US" dirty="0">
                  <a:latin typeface="Cambria" panose="02040503050406030204" pitchFamily="18" charset="0"/>
                  <a:ea typeface="Cambria" panose="02040503050406030204" pitchFamily="18" charset="0"/>
                </a:rPr>
                <a:t>Anisha Mandal (2021H1230205H)</a:t>
              </a:r>
            </a:p>
            <a:p>
              <a:pPr marL="342900" indent="-342900">
                <a:buFontTx/>
                <a:buAutoNum type="arabicPeriod"/>
              </a:pPr>
              <a:r>
                <a:rPr lang="en-US" dirty="0">
                  <a:latin typeface="Cambria" panose="02040503050406030204" pitchFamily="18" charset="0"/>
                  <a:ea typeface="Cambria" panose="02040503050406030204" pitchFamily="18" charset="0"/>
                </a:rPr>
                <a:t>Sarita Bijawe    (2021H1230208H)</a:t>
              </a:r>
            </a:p>
            <a:p>
              <a:r>
                <a:rPr lang="en-US" dirty="0">
                  <a:latin typeface="Cambria" panose="02040503050406030204" pitchFamily="18" charset="0"/>
                  <a:ea typeface="Cambria" panose="02040503050406030204" pitchFamily="18" charset="0"/>
                </a:rPr>
                <a:t>3.   Bhagyashree Bathija(2021H1230225H)</a:t>
              </a:r>
            </a:p>
          </p:txBody>
        </p:sp>
        <p:sp>
          <p:nvSpPr>
            <p:cNvPr id="9" name="TextBox 8">
              <a:extLst>
                <a:ext uri="{FF2B5EF4-FFF2-40B4-BE49-F238E27FC236}">
                  <a16:creationId xmlns:a16="http://schemas.microsoft.com/office/drawing/2014/main" id="{660B769B-94F2-479E-8BE7-BA1B898F2278}"/>
                </a:ext>
              </a:extLst>
            </p:cNvPr>
            <p:cNvSpPr txBox="1"/>
            <p:nvPr/>
          </p:nvSpPr>
          <p:spPr>
            <a:xfrm>
              <a:off x="1692674" y="4959396"/>
              <a:ext cx="2512381" cy="677108"/>
            </a:xfrm>
            <a:prstGeom prst="rect">
              <a:avLst/>
            </a:prstGeom>
            <a:noFill/>
          </p:spPr>
          <p:txBody>
            <a:bodyPr wrap="square" rtlCol="0">
              <a:spAutoFit/>
            </a:bodyPr>
            <a:lstStyle/>
            <a:p>
              <a:pPr algn="ctr"/>
              <a:r>
                <a:rPr lang="en-US" sz="2000" b="1" u="sng" dirty="0">
                  <a:solidFill>
                    <a:srgbClr val="FF0000"/>
                  </a:solidFill>
                  <a:latin typeface="Cambria" panose="02040503050406030204" pitchFamily="18" charset="0"/>
                  <a:ea typeface="Cambria" panose="02040503050406030204" pitchFamily="18" charset="0"/>
                </a:rPr>
                <a:t>Supervisor</a:t>
              </a:r>
            </a:p>
            <a:p>
              <a:pPr algn="ctr"/>
              <a:r>
                <a:rPr lang="en-US" dirty="0">
                  <a:latin typeface="Cambria" panose="02040503050406030204" pitchFamily="18" charset="0"/>
                  <a:ea typeface="Cambria" panose="02040503050406030204" pitchFamily="18" charset="0"/>
                </a:rPr>
                <a:t>Dr.Parikshit Sahatiya</a:t>
              </a:r>
            </a:p>
          </p:txBody>
        </p:sp>
        <p:pic>
          <p:nvPicPr>
            <p:cNvPr id="10" name="Picture 2" descr="Birla Institute of Technology and Science, Pilani - Wikipedia">
              <a:extLst>
                <a:ext uri="{FF2B5EF4-FFF2-40B4-BE49-F238E27FC236}">
                  <a16:creationId xmlns:a16="http://schemas.microsoft.com/office/drawing/2014/main" id="{DFF4CF19-3C33-4319-978F-AFC7E26836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928" y="356903"/>
              <a:ext cx="1079377" cy="10793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54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D6424-0A80-4F2D-8412-846260D18DD7}"/>
              </a:ext>
            </a:extLst>
          </p:cNvPr>
          <p:cNvSpPr txBox="1"/>
          <p:nvPr/>
        </p:nvSpPr>
        <p:spPr>
          <a:xfrm>
            <a:off x="4171167" y="806470"/>
            <a:ext cx="4473485"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BASIC STRUCTURE</a:t>
            </a:r>
          </a:p>
        </p:txBody>
      </p:sp>
      <p:grpSp>
        <p:nvGrpSpPr>
          <p:cNvPr id="13" name="Group 12">
            <a:extLst>
              <a:ext uri="{FF2B5EF4-FFF2-40B4-BE49-F238E27FC236}">
                <a16:creationId xmlns:a16="http://schemas.microsoft.com/office/drawing/2014/main" id="{F94F7F58-50F8-437E-91D7-2803CD988A24}"/>
              </a:ext>
            </a:extLst>
          </p:cNvPr>
          <p:cNvGrpSpPr/>
          <p:nvPr/>
        </p:nvGrpSpPr>
        <p:grpSpPr>
          <a:xfrm>
            <a:off x="3513034" y="2428717"/>
            <a:ext cx="5396752" cy="2256865"/>
            <a:chOff x="1630531" y="1481994"/>
            <a:chExt cx="8543279" cy="2837821"/>
          </a:xfrm>
        </p:grpSpPr>
        <p:grpSp>
          <p:nvGrpSpPr>
            <p:cNvPr id="16" name="Group 15">
              <a:extLst>
                <a:ext uri="{FF2B5EF4-FFF2-40B4-BE49-F238E27FC236}">
                  <a16:creationId xmlns:a16="http://schemas.microsoft.com/office/drawing/2014/main" id="{39D446BA-2DD9-483B-A0E5-DB10591AED00}"/>
                </a:ext>
              </a:extLst>
            </p:cNvPr>
            <p:cNvGrpSpPr/>
            <p:nvPr/>
          </p:nvGrpSpPr>
          <p:grpSpPr>
            <a:xfrm>
              <a:off x="1630531" y="3355758"/>
              <a:ext cx="7678413" cy="964057"/>
              <a:chOff x="1731146" y="2547889"/>
              <a:chExt cx="8930936" cy="1050575"/>
            </a:xfrm>
          </p:grpSpPr>
          <p:sp>
            <p:nvSpPr>
              <p:cNvPr id="24" name="Rectangle 23">
                <a:extLst>
                  <a:ext uri="{FF2B5EF4-FFF2-40B4-BE49-F238E27FC236}">
                    <a16:creationId xmlns:a16="http://schemas.microsoft.com/office/drawing/2014/main" id="{A5A7F27F-997B-451B-8640-0FDF590BA980}"/>
                  </a:ext>
                </a:extLst>
              </p:cNvPr>
              <p:cNvSpPr/>
              <p:nvPr/>
            </p:nvSpPr>
            <p:spPr>
              <a:xfrm>
                <a:off x="1731146" y="2547889"/>
                <a:ext cx="2423604" cy="105057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START UP CIRCUIT</a:t>
                </a:r>
              </a:p>
            </p:txBody>
          </p:sp>
          <p:sp>
            <p:nvSpPr>
              <p:cNvPr id="25" name="Rectangle 24">
                <a:extLst>
                  <a:ext uri="{FF2B5EF4-FFF2-40B4-BE49-F238E27FC236}">
                    <a16:creationId xmlns:a16="http://schemas.microsoft.com/office/drawing/2014/main" id="{DE2A94AD-903C-4027-A4D0-0FF56AA5D717}"/>
                  </a:ext>
                </a:extLst>
              </p:cNvPr>
              <p:cNvSpPr/>
              <p:nvPr/>
            </p:nvSpPr>
            <p:spPr>
              <a:xfrm>
                <a:off x="4600113" y="2547891"/>
                <a:ext cx="2423604" cy="104089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BANDGAP CORE</a:t>
                </a:r>
              </a:p>
            </p:txBody>
          </p:sp>
          <p:sp>
            <p:nvSpPr>
              <p:cNvPr id="26" name="Rectangle 25">
                <a:extLst>
                  <a:ext uri="{FF2B5EF4-FFF2-40B4-BE49-F238E27FC236}">
                    <a16:creationId xmlns:a16="http://schemas.microsoft.com/office/drawing/2014/main" id="{1184B1CE-6C07-44D5-B72F-C1DEA5B42D46}"/>
                  </a:ext>
                </a:extLst>
              </p:cNvPr>
              <p:cNvSpPr/>
              <p:nvPr/>
            </p:nvSpPr>
            <p:spPr>
              <a:xfrm>
                <a:off x="7469079" y="2547891"/>
                <a:ext cx="3193003" cy="104089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latin typeface="Arial" panose="020B0604020202020204" pitchFamily="34" charset="0"/>
                    <a:cs typeface="Arial" panose="020B0604020202020204" pitchFamily="34" charset="0"/>
                  </a:rPr>
                  <a:t>OPERATIONAL AMPLIFIER</a:t>
                </a:r>
              </a:p>
            </p:txBody>
          </p:sp>
        </p:grpSp>
        <p:cxnSp>
          <p:nvCxnSpPr>
            <p:cNvPr id="17" name="Straight Arrow Connector 16">
              <a:extLst>
                <a:ext uri="{FF2B5EF4-FFF2-40B4-BE49-F238E27FC236}">
                  <a16:creationId xmlns:a16="http://schemas.microsoft.com/office/drawing/2014/main" id="{9AF193E4-B414-4887-A416-30298DC01A1D}"/>
                </a:ext>
              </a:extLst>
            </p:cNvPr>
            <p:cNvCxnSpPr>
              <a:cxnSpLocks/>
            </p:cNvCxnSpPr>
            <p:nvPr/>
          </p:nvCxnSpPr>
          <p:spPr>
            <a:xfrm>
              <a:off x="3730147" y="3701988"/>
              <a:ext cx="366991" cy="887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FC3F3353-F4F6-4EE5-AFFA-124F642FFCC2}"/>
                </a:ext>
              </a:extLst>
            </p:cNvPr>
            <p:cNvCxnSpPr>
              <a:cxnSpLocks/>
            </p:cNvCxnSpPr>
            <p:nvPr/>
          </p:nvCxnSpPr>
          <p:spPr>
            <a:xfrm>
              <a:off x="6196754" y="3701988"/>
              <a:ext cx="351079" cy="887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3C0865D-F8CA-482F-99B8-C29B73B82910}"/>
                </a:ext>
              </a:extLst>
            </p:cNvPr>
            <p:cNvCxnSpPr>
              <a:cxnSpLocks/>
              <a:stCxn id="26" idx="3"/>
            </p:cNvCxnSpPr>
            <p:nvPr/>
          </p:nvCxnSpPr>
          <p:spPr>
            <a:xfrm flipV="1">
              <a:off x="9308943" y="3710865"/>
              <a:ext cx="864867" cy="122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B9073F4-EA84-47FD-A4BA-5EB13BECF2D6}"/>
                </a:ext>
              </a:extLst>
            </p:cNvPr>
            <p:cNvCxnSpPr>
              <a:cxnSpLocks/>
            </p:cNvCxnSpPr>
            <p:nvPr/>
          </p:nvCxnSpPr>
          <p:spPr>
            <a:xfrm rot="10800000">
              <a:off x="5042518" y="1481995"/>
              <a:ext cx="4293835" cy="2228872"/>
            </a:xfrm>
            <a:prstGeom prst="bentConnector3">
              <a:avLst>
                <a:gd name="adj1" fmla="val -13887"/>
              </a:avLst>
            </a:prstGeom>
            <a:ln w="57150"/>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B1C3A239-A3D2-41AB-804F-69957BCCDF31}"/>
                </a:ext>
              </a:extLst>
            </p:cNvPr>
            <p:cNvCxnSpPr>
              <a:cxnSpLocks/>
            </p:cNvCxnSpPr>
            <p:nvPr/>
          </p:nvCxnSpPr>
          <p:spPr>
            <a:xfrm>
              <a:off x="5042518" y="1481994"/>
              <a:ext cx="0" cy="1776111"/>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grpSp>
      <p:sp>
        <p:nvSpPr>
          <p:cNvPr id="14" name="TextBox 13">
            <a:extLst>
              <a:ext uri="{FF2B5EF4-FFF2-40B4-BE49-F238E27FC236}">
                <a16:creationId xmlns:a16="http://schemas.microsoft.com/office/drawing/2014/main" id="{C4BC2696-003F-4F7A-88FF-11B4A536CE90}"/>
              </a:ext>
            </a:extLst>
          </p:cNvPr>
          <p:cNvSpPr txBox="1"/>
          <p:nvPr/>
        </p:nvSpPr>
        <p:spPr>
          <a:xfrm>
            <a:off x="5159342" y="5229801"/>
            <a:ext cx="6094520" cy="461665"/>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basic block diagram of the design</a:t>
            </a:r>
          </a:p>
          <a:p>
            <a:endParaRPr lang="en-US"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4014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7E87B4-C182-40D0-8562-7214ABA2554D}"/>
              </a:ext>
            </a:extLst>
          </p:cNvPr>
          <p:cNvSpPr txBox="1"/>
          <p:nvPr/>
        </p:nvSpPr>
        <p:spPr>
          <a:xfrm>
            <a:off x="2420065" y="629131"/>
            <a:ext cx="4268445" cy="584775"/>
          </a:xfrm>
          <a:prstGeom prst="rect">
            <a:avLst/>
          </a:prstGeom>
          <a:noFill/>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BANDGAP CORE</a:t>
            </a:r>
          </a:p>
        </p:txBody>
      </p:sp>
      <p:sp>
        <p:nvSpPr>
          <p:cNvPr id="5" name="TextBox 4">
            <a:extLst>
              <a:ext uri="{FF2B5EF4-FFF2-40B4-BE49-F238E27FC236}">
                <a16:creationId xmlns:a16="http://schemas.microsoft.com/office/drawing/2014/main" id="{EC8E8059-16EB-4692-BC84-8BD6673D411F}"/>
              </a:ext>
            </a:extLst>
          </p:cNvPr>
          <p:cNvSpPr txBox="1"/>
          <p:nvPr/>
        </p:nvSpPr>
        <p:spPr>
          <a:xfrm>
            <a:off x="1274777" y="2615061"/>
            <a:ext cx="5511506"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No direct connection of the core with power supply</a:t>
            </a:r>
          </a:p>
          <a:p>
            <a:pPr marL="285750" indent="-285750">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Core is driven by output of OP-AMP</a:t>
            </a:r>
          </a:p>
          <a:p>
            <a:pPr marL="285750" indent="-285750" algn="just">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As output voltage reaches a certain level , negative feedback at that point equals the positive feedback.</a:t>
            </a:r>
          </a:p>
          <a:p>
            <a:pPr marL="285750" indent="-285750">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So, output can’t exceed that value. </a:t>
            </a:r>
          </a:p>
        </p:txBody>
      </p:sp>
      <p:pic>
        <p:nvPicPr>
          <p:cNvPr id="6" name="Picture 5">
            <a:extLst>
              <a:ext uri="{FF2B5EF4-FFF2-40B4-BE49-F238E27FC236}">
                <a16:creationId xmlns:a16="http://schemas.microsoft.com/office/drawing/2014/main" id="{6D119903-ED05-42A5-B49C-F9318D8FB1B8}"/>
              </a:ext>
            </a:extLst>
          </p:cNvPr>
          <p:cNvPicPr>
            <a:picLocks noChangeAspect="1"/>
          </p:cNvPicPr>
          <p:nvPr/>
        </p:nvPicPr>
        <p:blipFill rotWithShape="1">
          <a:blip r:embed="rId2">
            <a:extLst>
              <a:ext uri="{28A0092B-C50C-407E-A947-70E740481C1C}">
                <a14:useLocalDpi xmlns:a14="http://schemas.microsoft.com/office/drawing/2010/main" val="0"/>
              </a:ext>
            </a:extLst>
          </a:blip>
          <a:srcRect t="8158"/>
          <a:stretch/>
        </p:blipFill>
        <p:spPr>
          <a:xfrm>
            <a:off x="7109883" y="155358"/>
            <a:ext cx="4900085" cy="6073511"/>
          </a:xfrm>
          <a:prstGeom prst="rect">
            <a:avLst/>
          </a:prstGeom>
        </p:spPr>
      </p:pic>
      <p:sp>
        <p:nvSpPr>
          <p:cNvPr id="7" name="TextBox 6">
            <a:extLst>
              <a:ext uri="{FF2B5EF4-FFF2-40B4-BE49-F238E27FC236}">
                <a16:creationId xmlns:a16="http://schemas.microsoft.com/office/drawing/2014/main" id="{C02451EE-6198-4585-AAC4-BEEB518BFA82}"/>
              </a:ext>
            </a:extLst>
          </p:cNvPr>
          <p:cNvSpPr txBox="1"/>
          <p:nvPr/>
        </p:nvSpPr>
        <p:spPr>
          <a:xfrm>
            <a:off x="8933155" y="6333310"/>
            <a:ext cx="1924235"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Bandgap core</a:t>
            </a:r>
          </a:p>
        </p:txBody>
      </p:sp>
    </p:spTree>
    <p:extLst>
      <p:ext uri="{BB962C8B-B14F-4D97-AF65-F5344CB8AC3E}">
        <p14:creationId xmlns:p14="http://schemas.microsoft.com/office/powerpoint/2010/main" val="251243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A1A25-2B64-47C2-89D0-01C73AC83C0E}"/>
              </a:ext>
            </a:extLst>
          </p:cNvPr>
          <p:cNvSpPr txBox="1"/>
          <p:nvPr/>
        </p:nvSpPr>
        <p:spPr>
          <a:xfrm>
            <a:off x="2698376" y="699133"/>
            <a:ext cx="4000500" cy="584775"/>
          </a:xfrm>
          <a:prstGeom prst="rect">
            <a:avLst/>
          </a:prstGeom>
          <a:noFill/>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START UP CIRCUIT</a:t>
            </a:r>
          </a:p>
        </p:txBody>
      </p:sp>
      <p:pic>
        <p:nvPicPr>
          <p:cNvPr id="4" name="Picture 3">
            <a:extLst>
              <a:ext uri="{FF2B5EF4-FFF2-40B4-BE49-F238E27FC236}">
                <a16:creationId xmlns:a16="http://schemas.microsoft.com/office/drawing/2014/main" id="{11DEB6BC-A84B-4351-8118-FBFCA2FECD7F}"/>
              </a:ext>
            </a:extLst>
          </p:cNvPr>
          <p:cNvPicPr>
            <a:picLocks noChangeAspect="1"/>
          </p:cNvPicPr>
          <p:nvPr/>
        </p:nvPicPr>
        <p:blipFill rotWithShape="1">
          <a:blip r:embed="rId2">
            <a:extLst>
              <a:ext uri="{28A0092B-C50C-407E-A947-70E740481C1C}">
                <a14:useLocalDpi xmlns:a14="http://schemas.microsoft.com/office/drawing/2010/main" val="0"/>
              </a:ext>
            </a:extLst>
          </a:blip>
          <a:srcRect l="34118" t="23969" r="36397" b="14921"/>
          <a:stretch/>
        </p:blipFill>
        <p:spPr>
          <a:xfrm>
            <a:off x="8202967" y="547236"/>
            <a:ext cx="3616171" cy="5763528"/>
          </a:xfrm>
          <a:prstGeom prst="rect">
            <a:avLst/>
          </a:prstGeom>
        </p:spPr>
      </p:pic>
      <p:sp>
        <p:nvSpPr>
          <p:cNvPr id="5" name="TextBox 4">
            <a:extLst>
              <a:ext uri="{FF2B5EF4-FFF2-40B4-BE49-F238E27FC236}">
                <a16:creationId xmlns:a16="http://schemas.microsoft.com/office/drawing/2014/main" id="{22D1E720-1125-444C-BB44-62718940FC4B}"/>
              </a:ext>
            </a:extLst>
          </p:cNvPr>
          <p:cNvSpPr txBox="1"/>
          <p:nvPr/>
        </p:nvSpPr>
        <p:spPr>
          <a:xfrm>
            <a:off x="1627094" y="1634552"/>
            <a:ext cx="5820336"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a:latin typeface="Cambria" panose="02040503050406030204" pitchFamily="18" charset="0"/>
                <a:ea typeface="Cambria" panose="02040503050406030204" pitchFamily="18" charset="0"/>
                <a:cs typeface="Arial" panose="020B0604020202020204" pitchFamily="34" charset="0"/>
              </a:rPr>
              <a:t>Any self biased circuit should contain start-up circuit.</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cs typeface="Arial" panose="020B0604020202020204" pitchFamily="34" charset="0"/>
              </a:rPr>
              <a:t>In bandgap core circuit, if all of the transistors carry zero current turning ON the supply, they may remain off indefinitely because the loop can support a zero current in both branches. </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cs typeface="Arial" panose="020B0604020202020204" pitchFamily="34" charset="0"/>
              </a:rPr>
              <a:t>So, we need to inject current in the bandgap core for proper operation of the circuit. Start up circuit does this job</a:t>
            </a:r>
            <a:endParaRPr lang="en-IN" dirty="0">
              <a:latin typeface="Cambria" panose="02040503050406030204" pitchFamily="18" charset="0"/>
              <a:ea typeface="Cambria" panose="02040503050406030204" pitchFamily="18" charset="0"/>
              <a:cs typeface="Arial" panose="020B0604020202020204" pitchFamily="34" charset="0"/>
            </a:endParaRP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cs typeface="Arial" panose="020B0604020202020204" pitchFamily="34" charset="0"/>
              </a:rPr>
              <a:t>This circuit also turns off when steady state is reached.</a:t>
            </a:r>
            <a:endParaRPr lang="en-IN" dirty="0">
              <a:latin typeface="Cambria" panose="02040503050406030204" pitchFamily="18" charset="0"/>
              <a:ea typeface="Cambria" panose="02040503050406030204" pitchFamily="18" charset="0"/>
              <a:cs typeface="Arial" panose="020B0604020202020204" pitchFamily="34" charset="0"/>
            </a:endParaRP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cs typeface="Arial" panose="020B0604020202020204" pitchFamily="34" charset="0"/>
              </a:rPr>
              <a:t>Initially no current flows in bandgap circuit.</a:t>
            </a:r>
            <a:endParaRPr lang="en-IN" dirty="0">
              <a:latin typeface="Cambria" panose="02040503050406030204" pitchFamily="18" charset="0"/>
              <a:ea typeface="Cambria" panose="02040503050406030204" pitchFamily="18" charset="0"/>
              <a:cs typeface="Arial" panose="020B0604020202020204" pitchFamily="34" charset="0"/>
            </a:endParaRPr>
          </a:p>
          <a:p>
            <a:pPr marL="285750" indent="-285750" algn="just">
              <a:buFont typeface="Wingdings" panose="05000000000000000000" pitchFamily="2" charset="2"/>
              <a:buChar char="q"/>
            </a:pPr>
            <a:r>
              <a:rPr lang="en-IN" dirty="0">
                <a:latin typeface="Cambria" panose="02040503050406030204" pitchFamily="18" charset="0"/>
                <a:ea typeface="Cambria" panose="02040503050406030204" pitchFamily="18" charset="0"/>
                <a:cs typeface="Arial" panose="020B0604020202020204" pitchFamily="34" charset="0"/>
              </a:rPr>
              <a:t>A</a:t>
            </a:r>
            <a:r>
              <a:rPr lang="en-US" dirty="0">
                <a:latin typeface="Cambria" panose="02040503050406030204" pitchFamily="18" charset="0"/>
                <a:ea typeface="Cambria" panose="02040503050406030204" pitchFamily="18" charset="0"/>
                <a:cs typeface="Arial" panose="020B0604020202020204" pitchFamily="34" charset="0"/>
              </a:rPr>
              <a:t>s circuit reaches steady state, source voltage of M4 becomes equal to reference voltage</a:t>
            </a:r>
            <a:r>
              <a:rPr lang="en-IN" dirty="0">
                <a:latin typeface="Cambria" panose="02040503050406030204" pitchFamily="18" charset="0"/>
                <a:ea typeface="Cambria" panose="02040503050406030204" pitchFamily="18" charset="0"/>
                <a:cs typeface="Arial" panose="020B0604020202020204" pitchFamily="34" charset="0"/>
              </a:rPr>
              <a:t> </a:t>
            </a:r>
          </a:p>
          <a:p>
            <a:pPr marL="285750" indent="-285750" algn="just">
              <a:buFont typeface="Wingdings" panose="05000000000000000000" pitchFamily="2" charset="2"/>
              <a:buChar char="q"/>
            </a:pPr>
            <a:r>
              <a:rPr lang="en-IN" dirty="0">
                <a:latin typeface="Cambria" panose="02040503050406030204" pitchFamily="18" charset="0"/>
                <a:ea typeface="Cambria" panose="02040503050406030204" pitchFamily="18" charset="0"/>
                <a:cs typeface="Arial" panose="020B0604020202020204" pitchFamily="34" charset="0"/>
              </a:rPr>
              <a:t>As, </a:t>
            </a:r>
            <a:r>
              <a:rPr lang="en-US" dirty="0">
                <a:latin typeface="Cambria" panose="02040503050406030204" pitchFamily="18" charset="0"/>
                <a:ea typeface="Cambria" panose="02040503050406030204" pitchFamily="18" charset="0"/>
                <a:cs typeface="Arial" panose="020B0604020202020204" pitchFamily="34" charset="0"/>
              </a:rPr>
              <a:t>three diode connected MOS are in series, gate voltage of M4 becomes sufficiently low, so that it turns off.</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cs typeface="Arial" panose="020B0604020202020204" pitchFamily="34" charset="0"/>
              </a:rPr>
              <a:t>So the circuit has two regions of operation</a:t>
            </a:r>
          </a:p>
          <a:p>
            <a:pPr algn="just"/>
            <a:r>
              <a:rPr lang="en-US" dirty="0">
                <a:latin typeface="Cambria" panose="02040503050406030204" pitchFamily="18" charset="0"/>
                <a:ea typeface="Cambria" panose="02040503050406030204" pitchFamily="18" charset="0"/>
                <a:cs typeface="Arial" panose="020B0604020202020204" pitchFamily="34" charset="0"/>
              </a:rPr>
              <a:t>          1.zero current region (also a stable region).</a:t>
            </a:r>
          </a:p>
          <a:p>
            <a:pPr algn="just"/>
            <a:r>
              <a:rPr lang="en-US" dirty="0">
                <a:latin typeface="Cambria" panose="02040503050406030204" pitchFamily="18" charset="0"/>
                <a:ea typeface="Cambria" panose="02040503050406030204" pitchFamily="18" charset="0"/>
                <a:cs typeface="Arial" panose="020B0604020202020204" pitchFamily="34" charset="0"/>
              </a:rPr>
              <a:t>          2.Normal operating region.</a:t>
            </a:r>
            <a:endParaRPr lang="en-IN" dirty="0">
              <a:latin typeface="Cambria" panose="02040503050406030204" pitchFamily="18"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Ø"/>
            </a:pP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5E045A3-2C8D-4811-B65C-AB6A8B8CB92C}"/>
              </a:ext>
            </a:extLst>
          </p:cNvPr>
          <p:cNvSpPr txBox="1"/>
          <p:nvPr/>
        </p:nvSpPr>
        <p:spPr>
          <a:xfrm>
            <a:off x="9625613" y="6310764"/>
            <a:ext cx="1347187"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Start-up ckt</a:t>
            </a:r>
          </a:p>
        </p:txBody>
      </p:sp>
    </p:spTree>
    <p:extLst>
      <p:ext uri="{BB962C8B-B14F-4D97-AF65-F5344CB8AC3E}">
        <p14:creationId xmlns:p14="http://schemas.microsoft.com/office/powerpoint/2010/main" val="245214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CD36D-709B-4300-B5E1-C36FBBC4F95E}"/>
              </a:ext>
            </a:extLst>
          </p:cNvPr>
          <p:cNvSpPr txBox="1"/>
          <p:nvPr/>
        </p:nvSpPr>
        <p:spPr>
          <a:xfrm>
            <a:off x="3505200" y="272108"/>
            <a:ext cx="4855634" cy="584775"/>
          </a:xfrm>
          <a:prstGeom prst="rect">
            <a:avLst/>
          </a:prstGeom>
          <a:noFill/>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OPERATIONAL OP-AMP</a:t>
            </a:r>
          </a:p>
        </p:txBody>
      </p:sp>
      <p:sp>
        <p:nvSpPr>
          <p:cNvPr id="4" name="TextBox 3">
            <a:extLst>
              <a:ext uri="{FF2B5EF4-FFF2-40B4-BE49-F238E27FC236}">
                <a16:creationId xmlns:a16="http://schemas.microsoft.com/office/drawing/2014/main" id="{802E8830-4B99-4350-A920-E074A431B264}"/>
              </a:ext>
            </a:extLst>
          </p:cNvPr>
          <p:cNvSpPr txBox="1"/>
          <p:nvPr/>
        </p:nvSpPr>
        <p:spPr>
          <a:xfrm>
            <a:off x="6544235" y="1083846"/>
            <a:ext cx="5289176"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a:latin typeface="Cambria" panose="02040503050406030204" pitchFamily="18" charset="0"/>
                <a:ea typeface="Cambria" panose="02040503050406030204" pitchFamily="18" charset="0"/>
              </a:rPr>
              <a:t> It’s </a:t>
            </a:r>
            <a:r>
              <a:rPr lang="en-US" dirty="0">
                <a:latin typeface="Cambria" panose="02040503050406030204" pitchFamily="18" charset="0"/>
                <a:ea typeface="Cambria" panose="02040503050406030204" pitchFamily="18" charset="0"/>
              </a:rPr>
              <a:t>basically a two stage differential amplifier</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rPr>
              <a:t>Designed such that its output voltage is insensitive to supply variation</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rPr>
              <a:t> Main function is to drive the bandgap core with it’s Output current </a:t>
            </a:r>
          </a:p>
          <a:p>
            <a:pPr marL="285750" indent="-285750" algn="just">
              <a:buFont typeface="Wingdings" panose="05000000000000000000" pitchFamily="2" charset="2"/>
              <a:buChar char="q"/>
            </a:pPr>
            <a:r>
              <a:rPr lang="en-US" dirty="0">
                <a:latin typeface="Cambria" panose="02040503050406030204" pitchFamily="18" charset="0"/>
                <a:ea typeface="Cambria" panose="02040503050406030204" pitchFamily="18" charset="0"/>
              </a:rPr>
              <a:t>Op-amp is being driven with its own output current to produce current insensitive to supply variation.</a:t>
            </a: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 A two stage op-amp is used to increase the gain for proper functioning of Bandgap Core.</a:t>
            </a:r>
          </a:p>
          <a:p>
            <a:pPr marL="285750" indent="-285750">
              <a:buFont typeface="Wingdings" panose="05000000000000000000" pitchFamily="2" charset="2"/>
              <a:buChar char="q"/>
            </a:pPr>
            <a:endParaRPr lang="en-IN" dirty="0">
              <a:latin typeface="Cambria" panose="02040503050406030204" pitchFamily="18" charset="0"/>
              <a:ea typeface="Cambria" panose="02040503050406030204" pitchFamily="18" charset="0"/>
            </a:endParaRPr>
          </a:p>
        </p:txBody>
      </p:sp>
      <p:graphicFrame>
        <p:nvGraphicFramePr>
          <p:cNvPr id="5" name="Table 5">
            <a:extLst>
              <a:ext uri="{FF2B5EF4-FFF2-40B4-BE49-F238E27FC236}">
                <a16:creationId xmlns:a16="http://schemas.microsoft.com/office/drawing/2014/main" id="{CA8CC165-8624-4A03-9554-029ACF5CA8DA}"/>
              </a:ext>
            </a:extLst>
          </p:cNvPr>
          <p:cNvGraphicFramePr>
            <a:graphicFrameLocks noGrp="1"/>
          </p:cNvGraphicFramePr>
          <p:nvPr>
            <p:extLst>
              <p:ext uri="{D42A27DB-BD31-4B8C-83A1-F6EECF244321}">
                <p14:modId xmlns:p14="http://schemas.microsoft.com/office/powerpoint/2010/main" val="2353919753"/>
              </p:ext>
            </p:extLst>
          </p:nvPr>
        </p:nvGraphicFramePr>
        <p:xfrm>
          <a:off x="6925359" y="4360852"/>
          <a:ext cx="4710829" cy="2225040"/>
        </p:xfrm>
        <a:graphic>
          <a:graphicData uri="http://schemas.openxmlformats.org/drawingml/2006/table">
            <a:tbl>
              <a:tblPr firstRow="1" bandRow="1">
                <a:tableStyleId>{21E4AEA4-8DFA-4A89-87EB-49C32662AFE0}</a:tableStyleId>
              </a:tblPr>
              <a:tblGrid>
                <a:gridCol w="1532854">
                  <a:extLst>
                    <a:ext uri="{9D8B030D-6E8A-4147-A177-3AD203B41FA5}">
                      <a16:colId xmlns:a16="http://schemas.microsoft.com/office/drawing/2014/main" val="1188589277"/>
                    </a:ext>
                  </a:extLst>
                </a:gridCol>
                <a:gridCol w="3177975">
                  <a:extLst>
                    <a:ext uri="{9D8B030D-6E8A-4147-A177-3AD203B41FA5}">
                      <a16:colId xmlns:a16="http://schemas.microsoft.com/office/drawing/2014/main" val="2617941898"/>
                    </a:ext>
                  </a:extLst>
                </a:gridCol>
              </a:tblGrid>
              <a:tr h="370840">
                <a:tc>
                  <a:txBody>
                    <a:bodyPr/>
                    <a:lstStyle/>
                    <a:p>
                      <a:pPr algn="ctr"/>
                      <a:r>
                        <a:rPr lang="en-IN" dirty="0">
                          <a:solidFill>
                            <a:schemeClr val="tx1"/>
                          </a:solidFill>
                          <a:latin typeface="Cambria" panose="02040503050406030204" pitchFamily="18" charset="0"/>
                          <a:ea typeface="Cambria" panose="02040503050406030204" pitchFamily="18" charset="0"/>
                        </a:rPr>
                        <a:t>Transistors</a:t>
                      </a:r>
                    </a:p>
                  </a:txBody>
                  <a:tcPr/>
                </a:tc>
                <a:tc>
                  <a:txBody>
                    <a:bodyPr/>
                    <a:lstStyle/>
                    <a:p>
                      <a:pPr algn="ctr"/>
                      <a:r>
                        <a:rPr lang="en-IN" dirty="0">
                          <a:solidFill>
                            <a:schemeClr val="tx1"/>
                          </a:solidFill>
                          <a:latin typeface="Cambria" panose="02040503050406030204" pitchFamily="18" charset="0"/>
                          <a:ea typeface="Cambria" panose="02040503050406030204" pitchFamily="18" charset="0"/>
                        </a:rPr>
                        <a:t>Function</a:t>
                      </a:r>
                    </a:p>
                  </a:txBody>
                  <a:tcPr/>
                </a:tc>
                <a:extLst>
                  <a:ext uri="{0D108BD9-81ED-4DB2-BD59-A6C34878D82A}">
                    <a16:rowId xmlns:a16="http://schemas.microsoft.com/office/drawing/2014/main" val="539966217"/>
                  </a:ext>
                </a:extLst>
              </a:tr>
              <a:tr h="370840">
                <a:tc>
                  <a:txBody>
                    <a:bodyPr/>
                    <a:lstStyle/>
                    <a:p>
                      <a:pPr algn="ctr"/>
                      <a:r>
                        <a:rPr lang="en-IN" dirty="0">
                          <a:latin typeface="Cambria" panose="02040503050406030204" pitchFamily="18" charset="0"/>
                          <a:ea typeface="Cambria" panose="02040503050406030204" pitchFamily="18" charset="0"/>
                        </a:rPr>
                        <a:t>M1,M2</a:t>
                      </a:r>
                    </a:p>
                  </a:txBody>
                  <a:tcPr/>
                </a:tc>
                <a:tc>
                  <a:txBody>
                    <a:bodyPr/>
                    <a:lstStyle/>
                    <a:p>
                      <a:pPr algn="ctr"/>
                      <a:r>
                        <a:rPr lang="en-IN" dirty="0">
                          <a:latin typeface="Cambria" panose="02040503050406030204" pitchFamily="18" charset="0"/>
                          <a:ea typeface="Cambria" panose="02040503050406030204" pitchFamily="18" charset="0"/>
                        </a:rPr>
                        <a:t>differential pair</a:t>
                      </a:r>
                    </a:p>
                  </a:txBody>
                  <a:tcPr/>
                </a:tc>
                <a:extLst>
                  <a:ext uri="{0D108BD9-81ED-4DB2-BD59-A6C34878D82A}">
                    <a16:rowId xmlns:a16="http://schemas.microsoft.com/office/drawing/2014/main" val="53969472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M3, M4</a:t>
                      </a:r>
                    </a:p>
                  </a:txBody>
                  <a:tcPr/>
                </a:tc>
                <a:tc>
                  <a:txBody>
                    <a:bodyPr/>
                    <a:lstStyle/>
                    <a:p>
                      <a:pPr algn="ctr"/>
                      <a:r>
                        <a:rPr lang="en-IN" dirty="0">
                          <a:latin typeface="Cambria" panose="02040503050406030204" pitchFamily="18" charset="0"/>
                          <a:ea typeface="Cambria" panose="02040503050406030204" pitchFamily="18" charset="0"/>
                        </a:rPr>
                        <a:t>Load </a:t>
                      </a:r>
                    </a:p>
                  </a:txBody>
                  <a:tcPr/>
                </a:tc>
                <a:extLst>
                  <a:ext uri="{0D108BD9-81ED-4DB2-BD59-A6C34878D82A}">
                    <a16:rowId xmlns:a16="http://schemas.microsoft.com/office/drawing/2014/main" val="1009789724"/>
                  </a:ext>
                </a:extLst>
              </a:tr>
              <a:tr h="370840">
                <a:tc>
                  <a:txBody>
                    <a:bodyPr/>
                    <a:lstStyle/>
                    <a:p>
                      <a:pPr algn="ctr"/>
                      <a:r>
                        <a:rPr lang="en-IN" dirty="0">
                          <a:latin typeface="Cambria" panose="02040503050406030204" pitchFamily="18" charset="0"/>
                          <a:ea typeface="Cambria" panose="02040503050406030204" pitchFamily="18" charset="0"/>
                        </a:rPr>
                        <a:t>M7</a:t>
                      </a:r>
                    </a:p>
                  </a:txBody>
                  <a:tcPr/>
                </a:tc>
                <a:tc>
                  <a:txBody>
                    <a:bodyPr/>
                    <a:lstStyle/>
                    <a:p>
                      <a:pPr algn="ctr"/>
                      <a:r>
                        <a:rPr lang="en-IN" dirty="0">
                          <a:latin typeface="Cambria" panose="02040503050406030204" pitchFamily="18" charset="0"/>
                          <a:ea typeface="Cambria" panose="02040503050406030204" pitchFamily="18" charset="0"/>
                        </a:rPr>
                        <a:t>current source</a:t>
                      </a:r>
                    </a:p>
                  </a:txBody>
                  <a:tcPr/>
                </a:tc>
                <a:extLst>
                  <a:ext uri="{0D108BD9-81ED-4DB2-BD59-A6C34878D82A}">
                    <a16:rowId xmlns:a16="http://schemas.microsoft.com/office/drawing/2014/main" val="3584688951"/>
                  </a:ext>
                </a:extLst>
              </a:tr>
              <a:tr h="370840">
                <a:tc>
                  <a:txBody>
                    <a:bodyPr/>
                    <a:lstStyle/>
                    <a:p>
                      <a:pPr algn="ctr"/>
                      <a:r>
                        <a:rPr lang="en-IN" dirty="0">
                          <a:latin typeface="Cambria" panose="02040503050406030204" pitchFamily="18" charset="0"/>
                          <a:ea typeface="Cambria" panose="02040503050406030204" pitchFamily="18" charset="0"/>
                        </a:rPr>
                        <a:t>M5,M8</a:t>
                      </a:r>
                    </a:p>
                  </a:txBody>
                  <a:tcPr/>
                </a:tc>
                <a:tc>
                  <a:txBody>
                    <a:bodyPr/>
                    <a:lstStyle/>
                    <a:p>
                      <a:pPr algn="ctr"/>
                      <a:r>
                        <a:rPr lang="en-IN" dirty="0">
                          <a:latin typeface="Cambria" panose="02040503050406030204" pitchFamily="18" charset="0"/>
                          <a:ea typeface="Cambria" panose="02040503050406030204" pitchFamily="18" charset="0"/>
                        </a:rPr>
                        <a:t>current mirror</a:t>
                      </a:r>
                    </a:p>
                  </a:txBody>
                  <a:tcPr/>
                </a:tc>
                <a:extLst>
                  <a:ext uri="{0D108BD9-81ED-4DB2-BD59-A6C34878D82A}">
                    <a16:rowId xmlns:a16="http://schemas.microsoft.com/office/drawing/2014/main" val="512751692"/>
                  </a:ext>
                </a:extLst>
              </a:tr>
              <a:tr h="370840">
                <a:tc>
                  <a:txBody>
                    <a:bodyPr/>
                    <a:lstStyle/>
                    <a:p>
                      <a:pPr algn="ctr"/>
                      <a:r>
                        <a:rPr lang="en-IN" dirty="0">
                          <a:latin typeface="Cambria" panose="02040503050406030204" pitchFamily="18" charset="0"/>
                          <a:ea typeface="Cambria" panose="02040503050406030204" pitchFamily="18" charset="0"/>
                        </a:rPr>
                        <a:t>M6</a:t>
                      </a:r>
                    </a:p>
                  </a:txBody>
                  <a:tcPr/>
                </a:tc>
                <a:tc>
                  <a:txBody>
                    <a:bodyPr/>
                    <a:lstStyle/>
                    <a:p>
                      <a:pPr algn="ctr"/>
                      <a:r>
                        <a:rPr lang="en-IN" dirty="0">
                          <a:latin typeface="Cambria" panose="02040503050406030204" pitchFamily="18" charset="0"/>
                          <a:ea typeface="Cambria" panose="02040503050406030204" pitchFamily="18" charset="0"/>
                        </a:rPr>
                        <a:t>common source amplifier</a:t>
                      </a:r>
                    </a:p>
                  </a:txBody>
                  <a:tcPr/>
                </a:tc>
                <a:extLst>
                  <a:ext uri="{0D108BD9-81ED-4DB2-BD59-A6C34878D82A}">
                    <a16:rowId xmlns:a16="http://schemas.microsoft.com/office/drawing/2014/main" val="2221481171"/>
                  </a:ext>
                </a:extLst>
              </a:tr>
            </a:tbl>
          </a:graphicData>
        </a:graphic>
      </p:graphicFrame>
      <p:pic>
        <p:nvPicPr>
          <p:cNvPr id="10" name="Picture 9">
            <a:extLst>
              <a:ext uri="{FF2B5EF4-FFF2-40B4-BE49-F238E27FC236}">
                <a16:creationId xmlns:a16="http://schemas.microsoft.com/office/drawing/2014/main" id="{C855F274-AE52-45EA-9408-8449E4C9922D}"/>
              </a:ext>
            </a:extLst>
          </p:cNvPr>
          <p:cNvPicPr>
            <a:picLocks noChangeAspect="1"/>
          </p:cNvPicPr>
          <p:nvPr/>
        </p:nvPicPr>
        <p:blipFill rotWithShape="1">
          <a:blip r:embed="rId2">
            <a:extLst>
              <a:ext uri="{28A0092B-C50C-407E-A947-70E740481C1C}">
                <a14:useLocalDpi xmlns:a14="http://schemas.microsoft.com/office/drawing/2010/main" val="0"/>
              </a:ext>
            </a:extLst>
          </a:blip>
          <a:srcRect l="27500" t="20131" r="17206" b="7451"/>
          <a:stretch/>
        </p:blipFill>
        <p:spPr>
          <a:xfrm>
            <a:off x="-49809" y="1479176"/>
            <a:ext cx="6145809" cy="4993622"/>
          </a:xfrm>
          <a:prstGeom prst="rect">
            <a:avLst/>
          </a:prstGeom>
        </p:spPr>
      </p:pic>
      <p:sp>
        <p:nvSpPr>
          <p:cNvPr id="7" name="TextBox 6">
            <a:extLst>
              <a:ext uri="{FF2B5EF4-FFF2-40B4-BE49-F238E27FC236}">
                <a16:creationId xmlns:a16="http://schemas.microsoft.com/office/drawing/2014/main" id="{7A48BFC6-6A9F-483D-920F-5D50795C4931}"/>
              </a:ext>
            </a:extLst>
          </p:cNvPr>
          <p:cNvSpPr txBox="1"/>
          <p:nvPr/>
        </p:nvSpPr>
        <p:spPr>
          <a:xfrm>
            <a:off x="2545672" y="6553029"/>
            <a:ext cx="1298359"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OP-AMP ckt</a:t>
            </a:r>
          </a:p>
        </p:txBody>
      </p:sp>
    </p:spTree>
    <p:extLst>
      <p:ext uri="{BB962C8B-B14F-4D97-AF65-F5344CB8AC3E}">
        <p14:creationId xmlns:p14="http://schemas.microsoft.com/office/powerpoint/2010/main" val="378146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31D35-E98E-4C03-A1F0-003D47D4C5C5}"/>
              </a:ext>
            </a:extLst>
          </p:cNvPr>
          <p:cNvSpPr txBox="1"/>
          <p:nvPr/>
        </p:nvSpPr>
        <p:spPr>
          <a:xfrm>
            <a:off x="3329126" y="310718"/>
            <a:ext cx="5442012" cy="64807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21512CC1-EC96-4398-AF63-0B3A1ED5D275}"/>
              </a:ext>
            </a:extLst>
          </p:cNvPr>
          <p:cNvSpPr txBox="1"/>
          <p:nvPr/>
        </p:nvSpPr>
        <p:spPr>
          <a:xfrm>
            <a:off x="4189215" y="49978"/>
            <a:ext cx="4465468"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CIRCUIT SCHEMATIC</a:t>
            </a:r>
          </a:p>
        </p:txBody>
      </p:sp>
      <p:pic>
        <p:nvPicPr>
          <p:cNvPr id="5" name="Picture 4" descr="A screenshot of a computer&#10;&#10;Description automatically generated with medium confidence">
            <a:extLst>
              <a:ext uri="{FF2B5EF4-FFF2-40B4-BE49-F238E27FC236}">
                <a16:creationId xmlns:a16="http://schemas.microsoft.com/office/drawing/2014/main" id="{509680AB-64CA-4CE8-905E-F9E03EC537B7}"/>
              </a:ext>
            </a:extLst>
          </p:cNvPr>
          <p:cNvPicPr>
            <a:picLocks noChangeAspect="1"/>
          </p:cNvPicPr>
          <p:nvPr/>
        </p:nvPicPr>
        <p:blipFill rotWithShape="1">
          <a:blip r:embed="rId2">
            <a:extLst>
              <a:ext uri="{28A0092B-C50C-407E-A947-70E740481C1C}">
                <a14:useLocalDpi xmlns:a14="http://schemas.microsoft.com/office/drawing/2010/main" val="0"/>
              </a:ext>
            </a:extLst>
          </a:blip>
          <a:srcRect l="13125" t="18332" r="2500" b="11667"/>
          <a:stretch/>
        </p:blipFill>
        <p:spPr>
          <a:xfrm>
            <a:off x="0" y="719091"/>
            <a:ext cx="12192000" cy="5828191"/>
          </a:xfrm>
          <a:prstGeom prst="rect">
            <a:avLst/>
          </a:prstGeom>
        </p:spPr>
      </p:pic>
      <p:sp>
        <p:nvSpPr>
          <p:cNvPr id="6" name="TextBox 5">
            <a:extLst>
              <a:ext uri="{FF2B5EF4-FFF2-40B4-BE49-F238E27FC236}">
                <a16:creationId xmlns:a16="http://schemas.microsoft.com/office/drawing/2014/main" id="{22EB050F-2AF0-40F0-8F3E-83C92BE4C9CF}"/>
              </a:ext>
            </a:extLst>
          </p:cNvPr>
          <p:cNvSpPr txBox="1"/>
          <p:nvPr/>
        </p:nvSpPr>
        <p:spPr>
          <a:xfrm>
            <a:off x="5417598" y="6547282"/>
            <a:ext cx="3468950"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Complete Design Schematic</a:t>
            </a:r>
          </a:p>
        </p:txBody>
      </p:sp>
    </p:spTree>
    <p:extLst>
      <p:ext uri="{BB962C8B-B14F-4D97-AF65-F5344CB8AC3E}">
        <p14:creationId xmlns:p14="http://schemas.microsoft.com/office/powerpoint/2010/main" val="133381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8CBCCF-BC4A-4D9E-83FA-F83E1383D322}"/>
              </a:ext>
            </a:extLst>
          </p:cNvPr>
          <p:cNvSpPr txBox="1"/>
          <p:nvPr/>
        </p:nvSpPr>
        <p:spPr>
          <a:xfrm>
            <a:off x="2603691" y="2561658"/>
            <a:ext cx="8710854" cy="646331"/>
          </a:xfrm>
          <a:prstGeom prst="rect">
            <a:avLst/>
          </a:prstGeom>
          <a:noFill/>
        </p:spPr>
        <p:txBody>
          <a:bodyPr wrap="square">
            <a:spAutoFit/>
          </a:bodyPr>
          <a:lstStyle/>
          <a:p>
            <a:r>
              <a:rPr lang="en-US" sz="3600" b="1" dirty="0">
                <a:solidFill>
                  <a:srgbClr val="002060"/>
                </a:solidFill>
                <a:latin typeface="Arial" panose="020B0604020202020204" pitchFamily="34" charset="0"/>
                <a:cs typeface="Arial" panose="020B0604020202020204" pitchFamily="34" charset="0"/>
              </a:rPr>
              <a:t>ANALYSIS OF SIMULATION RESULTS</a:t>
            </a:r>
          </a:p>
        </p:txBody>
      </p:sp>
    </p:spTree>
    <p:extLst>
      <p:ext uri="{BB962C8B-B14F-4D97-AF65-F5344CB8AC3E}">
        <p14:creationId xmlns:p14="http://schemas.microsoft.com/office/powerpoint/2010/main" val="158908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44812-CC38-446B-9F15-7BA016B624D1}"/>
              </a:ext>
            </a:extLst>
          </p:cNvPr>
          <p:cNvSpPr txBox="1"/>
          <p:nvPr/>
        </p:nvSpPr>
        <p:spPr>
          <a:xfrm>
            <a:off x="277091" y="81786"/>
            <a:ext cx="11457460" cy="461665"/>
          </a:xfrm>
          <a:prstGeom prst="rect">
            <a:avLst/>
          </a:prstGeom>
          <a:noFill/>
        </p:spPr>
        <p:txBody>
          <a:bodyPr wrap="square">
            <a:spAutoFit/>
          </a:bodyPr>
          <a:lstStyle/>
          <a:p>
            <a:pPr algn="ctr"/>
            <a:r>
              <a:rPr lang="en-US" sz="2400" b="1" dirty="0">
                <a:solidFill>
                  <a:srgbClr val="C00000"/>
                </a:solidFill>
                <a:latin typeface="Arial" panose="020B0604020202020204" pitchFamily="34" charset="0"/>
                <a:cs typeface="Arial" panose="020B0604020202020204" pitchFamily="34" charset="0"/>
              </a:rPr>
              <a:t>VARIATION OF REFERENCE VOLTAGE WITH RESPECT TO TEMPERATURE</a:t>
            </a:r>
          </a:p>
        </p:txBody>
      </p:sp>
      <p:pic>
        <p:nvPicPr>
          <p:cNvPr id="4" name="Picture 3">
            <a:extLst>
              <a:ext uri="{FF2B5EF4-FFF2-40B4-BE49-F238E27FC236}">
                <a16:creationId xmlns:a16="http://schemas.microsoft.com/office/drawing/2014/main" id="{38340C19-AE25-4671-9F0C-0B9DD563BAEA}"/>
              </a:ext>
            </a:extLst>
          </p:cNvPr>
          <p:cNvPicPr>
            <a:picLocks noChangeAspect="1"/>
          </p:cNvPicPr>
          <p:nvPr/>
        </p:nvPicPr>
        <p:blipFill rotWithShape="1">
          <a:blip r:embed="rId2">
            <a:extLst>
              <a:ext uri="{28A0092B-C50C-407E-A947-70E740481C1C}">
                <a14:useLocalDpi xmlns:a14="http://schemas.microsoft.com/office/drawing/2010/main" val="0"/>
              </a:ext>
            </a:extLst>
          </a:blip>
          <a:srcRect l="20809" t="21569" r="2353" b="9281"/>
          <a:stretch/>
        </p:blipFill>
        <p:spPr>
          <a:xfrm>
            <a:off x="694242" y="702452"/>
            <a:ext cx="10803515" cy="5730095"/>
          </a:xfrm>
          <a:prstGeom prst="rect">
            <a:avLst/>
          </a:prstGeom>
        </p:spPr>
      </p:pic>
      <p:sp>
        <p:nvSpPr>
          <p:cNvPr id="5" name="TextBox 4">
            <a:extLst>
              <a:ext uri="{FF2B5EF4-FFF2-40B4-BE49-F238E27FC236}">
                <a16:creationId xmlns:a16="http://schemas.microsoft.com/office/drawing/2014/main" id="{4BA4B6F4-4E78-4FDD-9FB3-8D32F465EBF4}"/>
              </a:ext>
            </a:extLst>
          </p:cNvPr>
          <p:cNvSpPr txBox="1"/>
          <p:nvPr/>
        </p:nvSpPr>
        <p:spPr>
          <a:xfrm>
            <a:off x="4920448" y="6532849"/>
            <a:ext cx="2865268"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PTAT, CTAT and </a:t>
            </a:r>
            <a:r>
              <a:rPr lang="en-US" sz="1200" dirty="0" err="1">
                <a:latin typeface="Cambria Math" panose="02040503050406030204" pitchFamily="18" charset="0"/>
                <a:ea typeface="Cambria Math" panose="02040503050406030204" pitchFamily="18" charset="0"/>
              </a:rPr>
              <a:t>Vref</a:t>
            </a:r>
            <a:r>
              <a:rPr lang="en-US" sz="1200" dirty="0">
                <a:latin typeface="Cambria Math" panose="02040503050406030204" pitchFamily="18" charset="0"/>
                <a:ea typeface="Cambria Math" panose="02040503050406030204" pitchFamily="18" charset="0"/>
              </a:rPr>
              <a:t> VS Temp Graph</a:t>
            </a:r>
          </a:p>
        </p:txBody>
      </p:sp>
    </p:spTree>
    <p:extLst>
      <p:ext uri="{BB962C8B-B14F-4D97-AF65-F5344CB8AC3E}">
        <p14:creationId xmlns:p14="http://schemas.microsoft.com/office/powerpoint/2010/main" val="129193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192C0-BEC1-4BC7-9960-062F7132A89D}"/>
              </a:ext>
            </a:extLst>
          </p:cNvPr>
          <p:cNvSpPr txBox="1"/>
          <p:nvPr/>
        </p:nvSpPr>
        <p:spPr>
          <a:xfrm>
            <a:off x="1578212" y="192372"/>
            <a:ext cx="9448551" cy="461665"/>
          </a:xfrm>
          <a:prstGeom prst="rect">
            <a:avLst/>
          </a:prstGeom>
          <a:noFill/>
        </p:spPr>
        <p:txBody>
          <a:bodyPr wrap="square">
            <a:spAutoFit/>
          </a:bodyPr>
          <a:lstStyle/>
          <a:p>
            <a:pPr algn="ctr"/>
            <a:r>
              <a:rPr lang="en-US" sz="2400" b="1" dirty="0">
                <a:solidFill>
                  <a:srgbClr val="C00000"/>
                </a:solidFill>
                <a:latin typeface="Arial" panose="020B0604020202020204" pitchFamily="34" charset="0"/>
                <a:cs typeface="Arial" panose="020B0604020202020204" pitchFamily="34" charset="0"/>
              </a:rPr>
              <a:t>VARIATION OF REFERENCE VOLTAGE WITH RESPECT TO VDD</a:t>
            </a:r>
          </a:p>
        </p:txBody>
      </p:sp>
      <p:pic>
        <p:nvPicPr>
          <p:cNvPr id="4" name="Picture 3">
            <a:extLst>
              <a:ext uri="{FF2B5EF4-FFF2-40B4-BE49-F238E27FC236}">
                <a16:creationId xmlns:a16="http://schemas.microsoft.com/office/drawing/2014/main" id="{8194A25E-64EC-4216-B3B8-655B3C6A6243}"/>
              </a:ext>
            </a:extLst>
          </p:cNvPr>
          <p:cNvPicPr>
            <a:picLocks noChangeAspect="1"/>
          </p:cNvPicPr>
          <p:nvPr/>
        </p:nvPicPr>
        <p:blipFill rotWithShape="1">
          <a:blip r:embed="rId2">
            <a:extLst>
              <a:ext uri="{28A0092B-C50C-407E-A947-70E740481C1C}">
                <a14:useLocalDpi xmlns:a14="http://schemas.microsoft.com/office/drawing/2010/main" val="0"/>
              </a:ext>
            </a:extLst>
          </a:blip>
          <a:srcRect l="10147" t="22675" r="1912" b="8757"/>
          <a:stretch/>
        </p:blipFill>
        <p:spPr>
          <a:xfrm>
            <a:off x="408143" y="676555"/>
            <a:ext cx="11416552" cy="5504889"/>
          </a:xfrm>
          <a:prstGeom prst="rect">
            <a:avLst/>
          </a:prstGeom>
        </p:spPr>
      </p:pic>
      <p:sp>
        <p:nvSpPr>
          <p:cNvPr id="7" name="TextBox 6">
            <a:extLst>
              <a:ext uri="{FF2B5EF4-FFF2-40B4-BE49-F238E27FC236}">
                <a16:creationId xmlns:a16="http://schemas.microsoft.com/office/drawing/2014/main" id="{B400D11E-DD6F-411B-8D7D-EA4A3044C2A5}"/>
              </a:ext>
            </a:extLst>
          </p:cNvPr>
          <p:cNvSpPr txBox="1"/>
          <p:nvPr/>
        </p:nvSpPr>
        <p:spPr>
          <a:xfrm>
            <a:off x="594212" y="6496351"/>
            <a:ext cx="11044414" cy="338554"/>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Supply voltage varies from  to 2.2 to 5V and the respective </a:t>
            </a:r>
            <a:r>
              <a:rPr lang="en-IN" sz="1600" b="1" dirty="0" err="1">
                <a:latin typeface="Cambria" panose="02040503050406030204" pitchFamily="18" charset="0"/>
                <a:ea typeface="Cambria" panose="02040503050406030204" pitchFamily="18" charset="0"/>
              </a:rPr>
              <a:t>Vref</a:t>
            </a:r>
            <a:r>
              <a:rPr lang="en-IN" sz="1600" b="1" dirty="0">
                <a:latin typeface="Cambria" panose="02040503050406030204" pitchFamily="18" charset="0"/>
                <a:ea typeface="Cambria" panose="02040503050406030204" pitchFamily="18" charset="0"/>
              </a:rPr>
              <a:t> varies by 4.9mV which is very </a:t>
            </a:r>
            <a:r>
              <a:rPr lang="en-IN" sz="1600" b="1" dirty="0" err="1">
                <a:latin typeface="Cambria" panose="02040503050406030204" pitchFamily="18" charset="0"/>
                <a:ea typeface="Cambria" panose="02040503050406030204" pitchFamily="18" charset="0"/>
              </a:rPr>
              <a:t>very</a:t>
            </a:r>
            <a:r>
              <a:rPr lang="en-IN" sz="1600" b="1" dirty="0">
                <a:latin typeface="Cambria" panose="02040503050406030204" pitchFamily="18" charset="0"/>
                <a:ea typeface="Cambria" panose="02040503050406030204" pitchFamily="18" charset="0"/>
              </a:rPr>
              <a:t> less comparatively.</a:t>
            </a:r>
          </a:p>
        </p:txBody>
      </p:sp>
      <p:sp>
        <p:nvSpPr>
          <p:cNvPr id="6" name="TextBox 5">
            <a:extLst>
              <a:ext uri="{FF2B5EF4-FFF2-40B4-BE49-F238E27FC236}">
                <a16:creationId xmlns:a16="http://schemas.microsoft.com/office/drawing/2014/main" id="{AA72458D-61BA-481F-8135-0AE741626329}"/>
              </a:ext>
            </a:extLst>
          </p:cNvPr>
          <p:cNvSpPr txBox="1"/>
          <p:nvPr/>
        </p:nvSpPr>
        <p:spPr>
          <a:xfrm>
            <a:off x="5675050" y="6219352"/>
            <a:ext cx="1471474"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a:t>
            </a:r>
            <a:r>
              <a:rPr lang="en-US" sz="1200" dirty="0" err="1">
                <a:latin typeface="Cambria Math" panose="02040503050406030204" pitchFamily="18" charset="0"/>
                <a:ea typeface="Cambria Math" panose="02040503050406030204" pitchFamily="18" charset="0"/>
              </a:rPr>
              <a:t>Vref</a:t>
            </a:r>
            <a:r>
              <a:rPr lang="en-US" sz="1200" dirty="0">
                <a:latin typeface="Cambria Math" panose="02040503050406030204" pitchFamily="18" charset="0"/>
                <a:ea typeface="Cambria Math" panose="02040503050406030204" pitchFamily="18" charset="0"/>
              </a:rPr>
              <a:t> VS temp</a:t>
            </a:r>
          </a:p>
        </p:txBody>
      </p:sp>
    </p:spTree>
    <p:extLst>
      <p:ext uri="{BB962C8B-B14F-4D97-AF65-F5344CB8AC3E}">
        <p14:creationId xmlns:p14="http://schemas.microsoft.com/office/powerpoint/2010/main" val="248393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A8B1-B055-4AF6-BC00-37E126B18E58}"/>
              </a:ext>
            </a:extLst>
          </p:cNvPr>
          <p:cNvSpPr txBox="1"/>
          <p:nvPr/>
        </p:nvSpPr>
        <p:spPr>
          <a:xfrm>
            <a:off x="2958602" y="108679"/>
            <a:ext cx="6068858" cy="461665"/>
          </a:xfrm>
          <a:prstGeom prst="rect">
            <a:avLst/>
          </a:prstGeom>
          <a:noFill/>
        </p:spPr>
        <p:txBody>
          <a:bodyPr wrap="square">
            <a:spAutoFit/>
          </a:bodyPr>
          <a:lstStyle/>
          <a:p>
            <a:pPr algn="ctr"/>
            <a:r>
              <a:rPr lang="en-US" sz="2400" b="1" dirty="0">
                <a:solidFill>
                  <a:srgbClr val="C00000"/>
                </a:solidFill>
                <a:latin typeface="Arial" panose="020B0604020202020204" pitchFamily="34" charset="0"/>
                <a:cs typeface="Arial" panose="020B0604020202020204" pitchFamily="34" charset="0"/>
              </a:rPr>
              <a:t>STABILITY ANALYSIS OF THE OP-AMP</a:t>
            </a:r>
          </a:p>
        </p:txBody>
      </p:sp>
      <p:pic>
        <p:nvPicPr>
          <p:cNvPr id="4" name="Picture 3">
            <a:extLst>
              <a:ext uri="{FF2B5EF4-FFF2-40B4-BE49-F238E27FC236}">
                <a16:creationId xmlns:a16="http://schemas.microsoft.com/office/drawing/2014/main" id="{286E4EF8-3B89-4809-BCD7-B9FC24E28B76}"/>
              </a:ext>
            </a:extLst>
          </p:cNvPr>
          <p:cNvPicPr>
            <a:picLocks noChangeAspect="1"/>
          </p:cNvPicPr>
          <p:nvPr/>
        </p:nvPicPr>
        <p:blipFill rotWithShape="1">
          <a:blip r:embed="rId2">
            <a:extLst>
              <a:ext uri="{28A0092B-C50C-407E-A947-70E740481C1C}">
                <a14:useLocalDpi xmlns:a14="http://schemas.microsoft.com/office/drawing/2010/main" val="0"/>
              </a:ext>
            </a:extLst>
          </a:blip>
          <a:srcRect l="16103" t="16078" r="1484" b="15032"/>
          <a:stretch/>
        </p:blipFill>
        <p:spPr>
          <a:xfrm>
            <a:off x="755402" y="701681"/>
            <a:ext cx="10812202" cy="5787895"/>
          </a:xfrm>
          <a:prstGeom prst="rect">
            <a:avLst/>
          </a:prstGeom>
        </p:spPr>
      </p:pic>
      <p:sp>
        <p:nvSpPr>
          <p:cNvPr id="5" name="TextBox 4">
            <a:extLst>
              <a:ext uri="{FF2B5EF4-FFF2-40B4-BE49-F238E27FC236}">
                <a16:creationId xmlns:a16="http://schemas.microsoft.com/office/drawing/2014/main" id="{373A2DED-968C-48F9-A359-DC245DC395EF}"/>
              </a:ext>
            </a:extLst>
          </p:cNvPr>
          <p:cNvSpPr txBox="1"/>
          <p:nvPr/>
        </p:nvSpPr>
        <p:spPr>
          <a:xfrm>
            <a:off x="5204534" y="6551720"/>
            <a:ext cx="2403629"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Gain &amp; Phase Vs freq graph</a:t>
            </a:r>
          </a:p>
        </p:txBody>
      </p:sp>
    </p:spTree>
    <p:extLst>
      <p:ext uri="{BB962C8B-B14F-4D97-AF65-F5344CB8AC3E}">
        <p14:creationId xmlns:p14="http://schemas.microsoft.com/office/powerpoint/2010/main" val="364669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3EC30-4B9F-4D4E-87B8-D7F43484D987}"/>
              </a:ext>
            </a:extLst>
          </p:cNvPr>
          <p:cNvSpPr txBox="1"/>
          <p:nvPr/>
        </p:nvSpPr>
        <p:spPr>
          <a:xfrm>
            <a:off x="5029199" y="215153"/>
            <a:ext cx="2133601" cy="461665"/>
          </a:xfrm>
          <a:prstGeom prst="rect">
            <a:avLst/>
          </a:prstGeom>
          <a:noFill/>
        </p:spPr>
        <p:txBody>
          <a:bodyPr wrap="square">
            <a:spAutoFit/>
          </a:bodyPr>
          <a:lstStyle/>
          <a:p>
            <a:pPr algn="ctr"/>
            <a:r>
              <a:rPr lang="en-US" sz="2400" b="1" dirty="0">
                <a:solidFill>
                  <a:srgbClr val="C00000"/>
                </a:solidFill>
                <a:latin typeface="Arial" panose="020B0604020202020204" pitchFamily="34" charset="0"/>
                <a:cs typeface="Arial" panose="020B0604020202020204" pitchFamily="34" charset="0"/>
              </a:rPr>
              <a:t>LAYOUT</a:t>
            </a:r>
          </a:p>
        </p:txBody>
      </p:sp>
      <p:pic>
        <p:nvPicPr>
          <p:cNvPr id="4" name="Picture 3">
            <a:extLst>
              <a:ext uri="{FF2B5EF4-FFF2-40B4-BE49-F238E27FC236}">
                <a16:creationId xmlns:a16="http://schemas.microsoft.com/office/drawing/2014/main" id="{08D9955B-27D1-49D2-99BE-0A8DC923CE83}"/>
              </a:ext>
            </a:extLst>
          </p:cNvPr>
          <p:cNvPicPr>
            <a:picLocks noChangeAspect="1"/>
          </p:cNvPicPr>
          <p:nvPr/>
        </p:nvPicPr>
        <p:blipFill rotWithShape="1">
          <a:blip r:embed="rId2">
            <a:extLst>
              <a:ext uri="{28A0092B-C50C-407E-A947-70E740481C1C}">
                <a14:useLocalDpi xmlns:a14="http://schemas.microsoft.com/office/drawing/2010/main" val="0"/>
              </a:ext>
            </a:extLst>
          </a:blip>
          <a:srcRect l="7435" t="2338" r="5966"/>
          <a:stretch/>
        </p:blipFill>
        <p:spPr>
          <a:xfrm rot="16200000">
            <a:off x="3159107" y="-2011771"/>
            <a:ext cx="5732787" cy="11109965"/>
          </a:xfrm>
          <a:prstGeom prst="rect">
            <a:avLst/>
          </a:prstGeom>
        </p:spPr>
      </p:pic>
      <p:sp>
        <p:nvSpPr>
          <p:cNvPr id="5" name="TextBox 4">
            <a:extLst>
              <a:ext uri="{FF2B5EF4-FFF2-40B4-BE49-F238E27FC236}">
                <a16:creationId xmlns:a16="http://schemas.microsoft.com/office/drawing/2014/main" id="{9EA79466-E3AD-4EFF-B73E-882D759E718C}"/>
              </a:ext>
            </a:extLst>
          </p:cNvPr>
          <p:cNvSpPr txBox="1"/>
          <p:nvPr/>
        </p:nvSpPr>
        <p:spPr>
          <a:xfrm>
            <a:off x="3048739" y="6409605"/>
            <a:ext cx="6094520" cy="276999"/>
          </a:xfrm>
          <a:prstGeom prst="rect">
            <a:avLst/>
          </a:prstGeom>
          <a:noFill/>
        </p:spPr>
        <p:txBody>
          <a:bodyPr wrap="square">
            <a:spAutoFit/>
          </a:bodyPr>
          <a:lstStyle/>
          <a:p>
            <a:pPr algn="ctr"/>
            <a:r>
              <a:rPr lang="en-US" sz="1200" dirty="0">
                <a:latin typeface="Cambria "/>
                <a:cs typeface="Arial" panose="020B0604020202020204" pitchFamily="34" charset="0"/>
              </a:rPr>
              <a:t>Fig: Layout of the complete schematic</a:t>
            </a:r>
          </a:p>
        </p:txBody>
      </p:sp>
    </p:spTree>
    <p:extLst>
      <p:ext uri="{BB962C8B-B14F-4D97-AF65-F5344CB8AC3E}">
        <p14:creationId xmlns:p14="http://schemas.microsoft.com/office/powerpoint/2010/main" val="261880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A819FA-83CE-42A6-AFF6-3AEE87E6B631}"/>
              </a:ext>
            </a:extLst>
          </p:cNvPr>
          <p:cNvSpPr txBox="1"/>
          <p:nvPr/>
        </p:nvSpPr>
        <p:spPr>
          <a:xfrm>
            <a:off x="4800600" y="684910"/>
            <a:ext cx="2590800" cy="584775"/>
          </a:xfrm>
          <a:prstGeom prst="rect">
            <a:avLst/>
          </a:prstGeom>
          <a:noFill/>
        </p:spPr>
        <p:txBody>
          <a:bodyPr wrap="square">
            <a:spAutoFit/>
          </a:bodyPr>
          <a:lstStyle/>
          <a:p>
            <a:r>
              <a:rPr lang="en-US" sz="3200" b="1" dirty="0">
                <a:solidFill>
                  <a:srgbClr val="C00000"/>
                </a:solidFill>
                <a:latin typeface="Cambria" panose="02040503050406030204" pitchFamily="18" charset="0"/>
                <a:ea typeface="Cambria" panose="02040503050406030204" pitchFamily="18" charset="0"/>
                <a:cs typeface="Arial" panose="020B0604020202020204" pitchFamily="34" charset="0"/>
              </a:rPr>
              <a:t>CONTENTS</a:t>
            </a:r>
          </a:p>
        </p:txBody>
      </p:sp>
      <p:sp>
        <p:nvSpPr>
          <p:cNvPr id="4" name="TextBox 3">
            <a:extLst>
              <a:ext uri="{FF2B5EF4-FFF2-40B4-BE49-F238E27FC236}">
                <a16:creationId xmlns:a16="http://schemas.microsoft.com/office/drawing/2014/main" id="{8E4FF119-17A3-46AF-8955-391AA2BE972A}"/>
              </a:ext>
            </a:extLst>
          </p:cNvPr>
          <p:cNvSpPr txBox="1"/>
          <p:nvPr/>
        </p:nvSpPr>
        <p:spPr>
          <a:xfrm>
            <a:off x="4303451" y="1712684"/>
            <a:ext cx="7028330" cy="4708981"/>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MOTIVATION</a:t>
            </a: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INTRODUCTION</a:t>
            </a: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CIRCUIT OPERATION</a:t>
            </a: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ANALYSIS OF SIMULATION RESULTS</a:t>
            </a: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LEARNINGS</a:t>
            </a:r>
          </a:p>
          <a:p>
            <a:pPr marL="285750" indent="-285750">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APPLICATION</a:t>
            </a:r>
          </a:p>
          <a:p>
            <a:r>
              <a:rPr lang="en-IN" sz="2000"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CONCLUSION</a:t>
            </a:r>
          </a:p>
          <a:p>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000" dirty="0">
                <a:latin typeface="Cambria" panose="02040503050406030204" pitchFamily="18" charset="0"/>
                <a:ea typeface="Cambria" panose="02040503050406030204" pitchFamily="18" charset="0"/>
              </a:rPr>
              <a:t> REFERENCES</a:t>
            </a:r>
          </a:p>
        </p:txBody>
      </p:sp>
    </p:spTree>
    <p:extLst>
      <p:ext uri="{BB962C8B-B14F-4D97-AF65-F5344CB8AC3E}">
        <p14:creationId xmlns:p14="http://schemas.microsoft.com/office/powerpoint/2010/main" val="58676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C17FE-24EB-4576-BF27-D994541A8FB7}"/>
              </a:ext>
            </a:extLst>
          </p:cNvPr>
          <p:cNvSpPr txBox="1"/>
          <p:nvPr/>
        </p:nvSpPr>
        <p:spPr>
          <a:xfrm>
            <a:off x="3757473" y="729734"/>
            <a:ext cx="4152530" cy="584775"/>
          </a:xfrm>
          <a:prstGeom prst="rect">
            <a:avLst/>
          </a:prstGeom>
          <a:noFill/>
        </p:spPr>
        <p:txBody>
          <a:bodyPr wrap="square">
            <a:spAutoFit/>
          </a:bodyPr>
          <a:lstStyle/>
          <a:p>
            <a:pPr algn="ctr"/>
            <a:r>
              <a:rPr lang="en-US" sz="3200" b="1" dirty="0">
                <a:solidFill>
                  <a:srgbClr val="C00000"/>
                </a:solidFill>
                <a:latin typeface="Arial" panose="020B0604020202020204" pitchFamily="34" charset="0"/>
                <a:cs typeface="Arial" panose="020B0604020202020204" pitchFamily="34" charset="0"/>
              </a:rPr>
              <a:t>Applications of BGR</a:t>
            </a:r>
          </a:p>
        </p:txBody>
      </p:sp>
      <p:sp>
        <p:nvSpPr>
          <p:cNvPr id="4" name="TextBox 3">
            <a:extLst>
              <a:ext uri="{FF2B5EF4-FFF2-40B4-BE49-F238E27FC236}">
                <a16:creationId xmlns:a16="http://schemas.microsoft.com/office/drawing/2014/main" id="{47DBC044-C125-4376-B742-93EE2EC58017}"/>
              </a:ext>
            </a:extLst>
          </p:cNvPr>
          <p:cNvSpPr txBox="1"/>
          <p:nvPr/>
        </p:nvSpPr>
        <p:spPr>
          <a:xfrm>
            <a:off x="2024110" y="1961965"/>
            <a:ext cx="9179510" cy="3970318"/>
          </a:xfrm>
          <a:prstGeom prst="rect">
            <a:avLst/>
          </a:prstGeom>
          <a:noFill/>
        </p:spPr>
        <p:txBody>
          <a:bodyPr wrap="square" rtlCol="0">
            <a:spAutoFit/>
          </a:bodyPr>
          <a:lstStyle/>
          <a:p>
            <a:pPr marL="342900" indent="-342900" algn="just">
              <a:buFont typeface="+mj-lt"/>
              <a:buAutoNum type="arabicPeriod"/>
            </a:pPr>
            <a:r>
              <a:rPr lang="en-US" b="1" i="0" dirty="0">
                <a:solidFill>
                  <a:srgbClr val="002060"/>
                </a:solidFill>
                <a:effectLst/>
                <a:latin typeface="Cambria" panose="02040503050406030204" pitchFamily="18" charset="0"/>
                <a:ea typeface="Cambria" panose="02040503050406030204" pitchFamily="18" charset="0"/>
              </a:rPr>
              <a:t>Used in LDO:</a:t>
            </a:r>
          </a:p>
          <a:p>
            <a:pPr algn="just"/>
            <a:r>
              <a:rPr lang="en-US" b="0" i="0" dirty="0">
                <a:solidFill>
                  <a:srgbClr val="555555"/>
                </a:solidFill>
                <a:effectLst/>
                <a:latin typeface="Cambria" panose="02040503050406030204" pitchFamily="18" charset="0"/>
                <a:ea typeface="Cambria" panose="02040503050406030204" pitchFamily="18" charset="0"/>
              </a:rPr>
              <a:t>Linear and low-dropout (LDO) regulators are a simple, inexpensive way to provide a regulated output voltage that is powered from a higher voltage input in a variety of applications</a:t>
            </a:r>
          </a:p>
          <a:p>
            <a:pPr algn="just"/>
            <a:endParaRPr lang="en-US" dirty="0">
              <a:solidFill>
                <a:srgbClr val="002060"/>
              </a:solidFill>
              <a:latin typeface="Cambria" panose="02040503050406030204" pitchFamily="18" charset="0"/>
              <a:ea typeface="Cambria" panose="02040503050406030204" pitchFamily="18" charset="0"/>
            </a:endParaRPr>
          </a:p>
          <a:p>
            <a:pPr algn="just"/>
            <a:r>
              <a:rPr lang="en-US" b="1" dirty="0">
                <a:solidFill>
                  <a:srgbClr val="002060"/>
                </a:solidFill>
                <a:latin typeface="Cambria" panose="02040503050406030204" pitchFamily="18" charset="0"/>
                <a:ea typeface="Cambria" panose="02040503050406030204" pitchFamily="18" charset="0"/>
              </a:rPr>
              <a:t>2. Used in ADC:</a:t>
            </a:r>
          </a:p>
          <a:p>
            <a:pPr algn="just"/>
            <a:r>
              <a:rPr lang="en-US" dirty="0">
                <a:latin typeface="Cambria" panose="02040503050406030204" pitchFamily="18" charset="0"/>
                <a:ea typeface="Cambria" panose="02040503050406030204" pitchFamily="18" charset="0"/>
              </a:rPr>
              <a:t>In an analog-to-digital converter (ADC), the DC voltage reference together with the analog input signal is used to generate the digitized output signal.</a:t>
            </a:r>
            <a:endParaRPr lang="en-US" b="1" dirty="0">
              <a:solidFill>
                <a:srgbClr val="555555"/>
              </a:solidFill>
              <a:latin typeface="Cambria" panose="02040503050406030204" pitchFamily="18" charset="0"/>
              <a:ea typeface="Cambria" panose="02040503050406030204" pitchFamily="18" charset="0"/>
            </a:endParaRPr>
          </a:p>
          <a:p>
            <a:pPr algn="just"/>
            <a:endParaRPr lang="en-US" b="1" dirty="0">
              <a:solidFill>
                <a:srgbClr val="555555"/>
              </a:solidFill>
              <a:latin typeface="Cambria" panose="02040503050406030204" pitchFamily="18" charset="0"/>
              <a:ea typeface="Cambria" panose="02040503050406030204" pitchFamily="18" charset="0"/>
            </a:endParaRPr>
          </a:p>
          <a:p>
            <a:pPr algn="just"/>
            <a:r>
              <a:rPr lang="en-US" b="1" dirty="0">
                <a:solidFill>
                  <a:srgbClr val="002060"/>
                </a:solidFill>
                <a:latin typeface="Cambria" panose="02040503050406030204" pitchFamily="18" charset="0"/>
                <a:ea typeface="Cambria" panose="02040503050406030204" pitchFamily="18" charset="0"/>
              </a:rPr>
              <a:t>3. Used in DAC:</a:t>
            </a:r>
          </a:p>
          <a:p>
            <a:pPr algn="just"/>
            <a:r>
              <a:rPr lang="en-US" dirty="0">
                <a:latin typeface="Cambria" panose="02040503050406030204" pitchFamily="18" charset="0"/>
                <a:ea typeface="Cambria" panose="02040503050406030204" pitchFamily="18" charset="0"/>
              </a:rPr>
              <a:t>In a digital-to-analog converter (DAC), the DAC selects and produces an analog output from the DC reference voltage according to the digital input signal presented at the input of the DAC</a:t>
            </a:r>
            <a:endParaRPr lang="en-US" b="1" dirty="0">
              <a:solidFill>
                <a:srgbClr val="555555"/>
              </a:solidFill>
              <a:latin typeface="Cambria" panose="02040503050406030204" pitchFamily="18" charset="0"/>
              <a:ea typeface="Cambria" panose="02040503050406030204" pitchFamily="18" charset="0"/>
            </a:endParaRPr>
          </a:p>
          <a:p>
            <a:endParaRPr lang="en-US" b="1" dirty="0"/>
          </a:p>
        </p:txBody>
      </p:sp>
    </p:spTree>
    <p:extLst>
      <p:ext uri="{BB962C8B-B14F-4D97-AF65-F5344CB8AC3E}">
        <p14:creationId xmlns:p14="http://schemas.microsoft.com/office/powerpoint/2010/main" val="276730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C1F9A-D1CC-463B-9099-D217A1FA6BE2}"/>
              </a:ext>
            </a:extLst>
          </p:cNvPr>
          <p:cNvSpPr txBox="1"/>
          <p:nvPr/>
        </p:nvSpPr>
        <p:spPr>
          <a:xfrm>
            <a:off x="1091173" y="2377596"/>
            <a:ext cx="5045869" cy="400110"/>
          </a:xfrm>
          <a:prstGeom prst="rect">
            <a:avLst/>
          </a:prstGeom>
          <a:noFill/>
        </p:spPr>
        <p:txBody>
          <a:bodyPr wrap="square">
            <a:spAutoFit/>
          </a:bodyPr>
          <a:lstStyle/>
          <a:p>
            <a:r>
              <a:rPr lang="en-US" sz="2000" b="1" dirty="0">
                <a:solidFill>
                  <a:srgbClr val="002060"/>
                </a:solidFill>
                <a:latin typeface="Arial" panose="020B0604020202020204" pitchFamily="34" charset="0"/>
                <a:cs typeface="Arial" panose="020B0604020202020204" pitchFamily="34" charset="0"/>
              </a:rPr>
              <a:t>Problem faced during Implementation</a:t>
            </a:r>
          </a:p>
        </p:txBody>
      </p:sp>
      <p:sp>
        <p:nvSpPr>
          <p:cNvPr id="5" name="TextBox 4">
            <a:extLst>
              <a:ext uri="{FF2B5EF4-FFF2-40B4-BE49-F238E27FC236}">
                <a16:creationId xmlns:a16="http://schemas.microsoft.com/office/drawing/2014/main" id="{BE363D91-3116-4BE6-993D-0206253A888A}"/>
              </a:ext>
            </a:extLst>
          </p:cNvPr>
          <p:cNvSpPr txBox="1"/>
          <p:nvPr/>
        </p:nvSpPr>
        <p:spPr>
          <a:xfrm>
            <a:off x="954663" y="2908441"/>
            <a:ext cx="4963783"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Cambria" panose="02040503050406030204" pitchFamily="18" charset="0"/>
                <a:ea typeface="Cambria" panose="02040503050406030204" pitchFamily="18" charset="0"/>
              </a:rPr>
              <a:t>Initially transistors of the op-amp were coming in sub-threshold region.</a:t>
            </a:r>
          </a:p>
          <a:p>
            <a:pPr marL="285750" indent="-285750" algn="just">
              <a:buFont typeface="Arial" panose="020B0604020202020204" pitchFamily="34" charset="0"/>
              <a:buChar char="•"/>
            </a:pPr>
            <a:r>
              <a:rPr lang="en-IN" dirty="0">
                <a:latin typeface="Cambria" panose="02040503050406030204" pitchFamily="18" charset="0"/>
                <a:ea typeface="Cambria" panose="02040503050406030204" pitchFamily="18" charset="0"/>
              </a:rPr>
              <a:t>To bring them into Saturation Region, we have changed the values of Resistances used in Band Gap Core.</a:t>
            </a:r>
          </a:p>
        </p:txBody>
      </p:sp>
      <p:sp>
        <p:nvSpPr>
          <p:cNvPr id="8" name="TextBox 7">
            <a:extLst>
              <a:ext uri="{FF2B5EF4-FFF2-40B4-BE49-F238E27FC236}">
                <a16:creationId xmlns:a16="http://schemas.microsoft.com/office/drawing/2014/main" id="{05AD5A90-CD2C-4102-A4F0-AEEFF9241674}"/>
              </a:ext>
            </a:extLst>
          </p:cNvPr>
          <p:cNvSpPr txBox="1"/>
          <p:nvPr/>
        </p:nvSpPr>
        <p:spPr>
          <a:xfrm>
            <a:off x="6740339" y="2411489"/>
            <a:ext cx="5140171" cy="400110"/>
          </a:xfrm>
          <a:prstGeom prst="rect">
            <a:avLst/>
          </a:prstGeom>
          <a:noFill/>
        </p:spPr>
        <p:txBody>
          <a:bodyPr wrap="square">
            <a:spAutoFit/>
          </a:bodyPr>
          <a:lstStyle/>
          <a:p>
            <a:r>
              <a:rPr lang="en-US" sz="2000" b="1" dirty="0">
                <a:solidFill>
                  <a:srgbClr val="00B050"/>
                </a:solidFill>
                <a:latin typeface="Arial" panose="020B0604020202020204" pitchFamily="34" charset="0"/>
                <a:cs typeface="Arial" panose="020B0604020202020204" pitchFamily="34" charset="0"/>
              </a:rPr>
              <a:t>What have we learnt from this project?</a:t>
            </a:r>
          </a:p>
        </p:txBody>
      </p:sp>
      <p:sp>
        <p:nvSpPr>
          <p:cNvPr id="9" name="TextBox 8">
            <a:extLst>
              <a:ext uri="{FF2B5EF4-FFF2-40B4-BE49-F238E27FC236}">
                <a16:creationId xmlns:a16="http://schemas.microsoft.com/office/drawing/2014/main" id="{449C7D32-0527-4F86-979D-27A6F38D4614}"/>
              </a:ext>
            </a:extLst>
          </p:cNvPr>
          <p:cNvSpPr txBox="1"/>
          <p:nvPr/>
        </p:nvSpPr>
        <p:spPr>
          <a:xfrm>
            <a:off x="6740339" y="2949395"/>
            <a:ext cx="53118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Working of BGR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Complex Analog Circuit Designing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In-depth functionality of cadence tool</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Complex layout designing</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Importance of team-work </a:t>
            </a:r>
          </a:p>
        </p:txBody>
      </p:sp>
      <p:sp>
        <p:nvSpPr>
          <p:cNvPr id="7" name="TextBox 6">
            <a:extLst>
              <a:ext uri="{FF2B5EF4-FFF2-40B4-BE49-F238E27FC236}">
                <a16:creationId xmlns:a16="http://schemas.microsoft.com/office/drawing/2014/main" id="{9F84D485-0385-44A5-90FD-F50704626E0C}"/>
              </a:ext>
            </a:extLst>
          </p:cNvPr>
          <p:cNvSpPr txBox="1"/>
          <p:nvPr/>
        </p:nvSpPr>
        <p:spPr>
          <a:xfrm>
            <a:off x="3215904" y="694223"/>
            <a:ext cx="6094520" cy="523220"/>
          </a:xfrm>
          <a:prstGeom prst="rect">
            <a:avLst/>
          </a:prstGeom>
          <a:noFill/>
        </p:spPr>
        <p:txBody>
          <a:bodyPr wrap="square">
            <a:spAutoFit/>
          </a:bodyPr>
          <a:lstStyle/>
          <a:p>
            <a:pPr algn="ctr"/>
            <a:r>
              <a:rPr lang="en-US" sz="2800" b="1" dirty="0">
                <a:solidFill>
                  <a:srgbClr val="C00000"/>
                </a:solidFill>
                <a:latin typeface="Cambria "/>
                <a:ea typeface="Cambria Math" panose="02040503050406030204" pitchFamily="18" charset="0"/>
                <a:cs typeface="Arial" panose="020B0604020202020204" pitchFamily="34" charset="0"/>
              </a:rPr>
              <a:t>DISCUSSION</a:t>
            </a:r>
          </a:p>
        </p:txBody>
      </p:sp>
    </p:spTree>
    <p:extLst>
      <p:ext uri="{BB962C8B-B14F-4D97-AF65-F5344CB8AC3E}">
        <p14:creationId xmlns:p14="http://schemas.microsoft.com/office/powerpoint/2010/main" val="344821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858F98-5FA8-4132-9011-7A9FF27ADA85}"/>
              </a:ext>
            </a:extLst>
          </p:cNvPr>
          <p:cNvSpPr txBox="1"/>
          <p:nvPr/>
        </p:nvSpPr>
        <p:spPr>
          <a:xfrm>
            <a:off x="4661647" y="689392"/>
            <a:ext cx="3370730" cy="584775"/>
          </a:xfrm>
          <a:prstGeom prst="rect">
            <a:avLst/>
          </a:prstGeom>
          <a:noFill/>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CONCLUSION</a:t>
            </a:r>
          </a:p>
        </p:txBody>
      </p:sp>
      <p:sp>
        <p:nvSpPr>
          <p:cNvPr id="2" name="TextBox 1">
            <a:extLst>
              <a:ext uri="{FF2B5EF4-FFF2-40B4-BE49-F238E27FC236}">
                <a16:creationId xmlns:a16="http://schemas.microsoft.com/office/drawing/2014/main" id="{980A436C-BF5D-421A-9CFD-AB27F9C2CFEE}"/>
              </a:ext>
            </a:extLst>
          </p:cNvPr>
          <p:cNvSpPr txBox="1"/>
          <p:nvPr/>
        </p:nvSpPr>
        <p:spPr>
          <a:xfrm>
            <a:off x="2245180" y="1982244"/>
            <a:ext cx="8353888" cy="3385542"/>
          </a:xfrm>
          <a:prstGeom prst="rect">
            <a:avLst/>
          </a:prstGeom>
          <a:noFill/>
        </p:spPr>
        <p:txBody>
          <a:bodyPr wrap="square" rtlCol="0">
            <a:spAutoFit/>
          </a:bodyPr>
          <a:lstStyle/>
          <a:p>
            <a:pPr marL="342900" indent="-342900" algn="just">
              <a:buFont typeface="+mj-lt"/>
              <a:buAutoNum type="arabicPeriod"/>
            </a:pPr>
            <a:r>
              <a:rPr lang="en-US" dirty="0">
                <a:latin typeface="Cambria" panose="02040503050406030204" pitchFamily="18" charset="0"/>
                <a:ea typeface="Cambria" panose="02040503050406030204" pitchFamily="18" charset="0"/>
              </a:rPr>
              <a:t> The BGR Voltage has been generated successfully using a 2 stage OPAMP by implementing the circuit in Cadence using 180nm technology node and performing the AC analysis.</a:t>
            </a:r>
          </a:p>
          <a:p>
            <a:pPr marL="342900" indent="-342900" algn="just">
              <a:buFont typeface="+mj-lt"/>
              <a:buAutoNum type="arabicPeriod"/>
            </a:pPr>
            <a:endParaRPr lang="en-US" dirty="0">
              <a:latin typeface="Cambria" panose="02040503050406030204" pitchFamily="18" charset="0"/>
              <a:ea typeface="Cambria" panose="02040503050406030204" pitchFamily="18" charset="0"/>
            </a:endParaRPr>
          </a:p>
          <a:p>
            <a:pPr marL="342900" indent="-342900" algn="just">
              <a:buFont typeface="+mj-lt"/>
              <a:buAutoNum type="arabicPeriod"/>
            </a:pPr>
            <a:r>
              <a:rPr lang="en-US" dirty="0">
                <a:latin typeface="Cambria" panose="02040503050406030204" pitchFamily="18" charset="0"/>
                <a:ea typeface="Cambria" panose="02040503050406030204" pitchFamily="18" charset="0"/>
              </a:rPr>
              <a:t>The constant voltage of around 1.16V is obtained even when the Temperature was varied from -40</a:t>
            </a:r>
            <a:r>
              <a:rPr lang="en-US" baseline="30000" dirty="0">
                <a:latin typeface="Cambria" panose="02040503050406030204" pitchFamily="18" charset="0"/>
                <a:ea typeface="Cambria" panose="02040503050406030204" pitchFamily="18" charset="0"/>
              </a:rPr>
              <a:t>0</a:t>
            </a:r>
            <a:r>
              <a:rPr lang="en-US" dirty="0">
                <a:latin typeface="Cambria" panose="02040503050406030204" pitchFamily="18" charset="0"/>
                <a:ea typeface="Cambria" panose="02040503050406030204" pitchFamily="18" charset="0"/>
              </a:rPr>
              <a:t>C to +125</a:t>
            </a:r>
            <a:r>
              <a:rPr lang="en-US" baseline="30000" dirty="0">
                <a:latin typeface="Cambria" panose="02040503050406030204" pitchFamily="18" charset="0"/>
                <a:ea typeface="Cambria" panose="02040503050406030204" pitchFamily="18" charset="0"/>
              </a:rPr>
              <a:t>0</a:t>
            </a:r>
            <a:r>
              <a:rPr lang="en-US" dirty="0">
                <a:latin typeface="Cambria" panose="02040503050406030204" pitchFamily="18" charset="0"/>
                <a:ea typeface="Cambria" panose="02040503050406030204" pitchFamily="18" charset="0"/>
              </a:rPr>
              <a:t>C and VDD was varied from 2.2V to 5V.</a:t>
            </a:r>
          </a:p>
          <a:p>
            <a:pPr marL="342900" indent="-342900" algn="just">
              <a:buFont typeface="+mj-lt"/>
              <a:buAutoNum type="arabicPeriod"/>
            </a:pPr>
            <a:endParaRPr lang="en-US" dirty="0">
              <a:latin typeface="Cambria" panose="02040503050406030204" pitchFamily="18" charset="0"/>
              <a:ea typeface="Cambria" panose="02040503050406030204" pitchFamily="18" charset="0"/>
            </a:endParaRPr>
          </a:p>
          <a:p>
            <a:pPr marL="342900" indent="-342900" algn="just">
              <a:buFont typeface="+mj-lt"/>
              <a:buAutoNum type="arabicPeriod"/>
            </a:pPr>
            <a:r>
              <a:rPr lang="en-US" dirty="0">
                <a:latin typeface="Cambria" panose="02040503050406030204" pitchFamily="18" charset="0"/>
                <a:ea typeface="Cambria" panose="02040503050406030204" pitchFamily="18" charset="0"/>
              </a:rPr>
              <a:t> </a:t>
            </a:r>
            <a:r>
              <a:rPr lang="en-US" dirty="0">
                <a:solidFill>
                  <a:srgbClr val="000000"/>
                </a:solidFill>
                <a:latin typeface="Cambria" panose="02040503050406030204" pitchFamily="18" charset="0"/>
                <a:ea typeface="Cambria" panose="02040503050406030204" pitchFamily="18" charset="0"/>
              </a:rPr>
              <a:t>T</a:t>
            </a:r>
            <a:r>
              <a:rPr lang="en-US" b="0" i="0" dirty="0">
                <a:solidFill>
                  <a:srgbClr val="000000"/>
                </a:solidFill>
                <a:effectLst/>
                <a:latin typeface="Cambria" panose="02040503050406030204" pitchFamily="18" charset="0"/>
                <a:ea typeface="Cambria" panose="02040503050406030204" pitchFamily="18" charset="0"/>
              </a:rPr>
              <a:t>he name Bandgap Reference is given to the ckt because output voltage of a typical bandgap reference is close to the theoretical band-gap voltage of silicon i.e. </a:t>
            </a:r>
            <a:r>
              <a:rPr lang="en-US" sz="1600" b="1" i="0" dirty="0">
                <a:solidFill>
                  <a:srgbClr val="202124"/>
                </a:solidFill>
                <a:effectLst/>
                <a:latin typeface="Cambria" panose="02040503050406030204" pitchFamily="18" charset="0"/>
                <a:ea typeface="Cambria" panose="02040503050406030204" pitchFamily="18" charset="0"/>
              </a:rPr>
              <a:t>1.205 V at 0</a:t>
            </a:r>
            <a:r>
              <a:rPr lang="en-US" sz="1600" b="1" i="0" baseline="30000" dirty="0">
                <a:solidFill>
                  <a:srgbClr val="202124"/>
                </a:solidFill>
                <a:effectLst/>
                <a:latin typeface="Cambria" panose="02040503050406030204" pitchFamily="18" charset="0"/>
                <a:ea typeface="Cambria" panose="02040503050406030204" pitchFamily="18" charset="0"/>
              </a:rPr>
              <a:t>0</a:t>
            </a:r>
            <a:r>
              <a:rPr lang="en-US" sz="1600" b="1" i="0" dirty="0">
                <a:solidFill>
                  <a:srgbClr val="202124"/>
                </a:solidFill>
                <a:effectLst/>
                <a:latin typeface="Cambria" panose="02040503050406030204" pitchFamily="18" charset="0"/>
                <a:ea typeface="Cambria" panose="02040503050406030204" pitchFamily="18" charset="0"/>
              </a:rPr>
              <a:t>K</a:t>
            </a:r>
          </a:p>
          <a:p>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278318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B0535-B4A9-41B7-8AFE-E3B667F718B4}"/>
              </a:ext>
            </a:extLst>
          </p:cNvPr>
          <p:cNvSpPr txBox="1"/>
          <p:nvPr/>
        </p:nvSpPr>
        <p:spPr>
          <a:xfrm>
            <a:off x="5100918" y="675945"/>
            <a:ext cx="3048000" cy="584775"/>
          </a:xfrm>
          <a:prstGeom prst="rect">
            <a:avLst/>
          </a:prstGeom>
          <a:noFill/>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REFERENCES</a:t>
            </a:r>
          </a:p>
        </p:txBody>
      </p:sp>
      <p:sp>
        <p:nvSpPr>
          <p:cNvPr id="4" name="TextBox 3">
            <a:extLst>
              <a:ext uri="{FF2B5EF4-FFF2-40B4-BE49-F238E27FC236}">
                <a16:creationId xmlns:a16="http://schemas.microsoft.com/office/drawing/2014/main" id="{2B5B6D76-C8D1-4AE0-B1F0-7BB5E5BD5F35}"/>
              </a:ext>
            </a:extLst>
          </p:cNvPr>
          <p:cNvSpPr txBox="1"/>
          <p:nvPr/>
        </p:nvSpPr>
        <p:spPr>
          <a:xfrm>
            <a:off x="2366682" y="2357718"/>
            <a:ext cx="8776447"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ambria "/>
              </a:rPr>
              <a:t>https://www.researchgate.net/publication/331829678_Bandgap_Reference_Voltage_Generation_Using_a_Two-Stage_Operational_Amplifier</a:t>
            </a:r>
          </a:p>
        </p:txBody>
      </p:sp>
    </p:spTree>
    <p:extLst>
      <p:ext uri="{BB962C8B-B14F-4D97-AF65-F5344CB8AC3E}">
        <p14:creationId xmlns:p14="http://schemas.microsoft.com/office/powerpoint/2010/main" val="373664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45176-81C7-4C24-B95F-87C211E5E344}"/>
              </a:ext>
            </a:extLst>
          </p:cNvPr>
          <p:cNvSpPr txBox="1"/>
          <p:nvPr/>
        </p:nvSpPr>
        <p:spPr>
          <a:xfrm rot="20997330">
            <a:off x="2894121" y="2272684"/>
            <a:ext cx="7812349" cy="1569660"/>
          </a:xfrm>
          <a:prstGeom prst="rect">
            <a:avLst/>
          </a:prstGeom>
          <a:noFill/>
        </p:spPr>
        <p:txBody>
          <a:bodyPr wrap="square" rtlCol="0">
            <a:spAutoFit/>
          </a:bodyPr>
          <a:lstStyle/>
          <a:p>
            <a:r>
              <a:rPr lang="en-US" sz="9600" b="1" dirty="0">
                <a:solidFill>
                  <a:srgbClr val="002060"/>
                </a:solidFill>
              </a:rPr>
              <a:t>THANK YOU!</a:t>
            </a:r>
          </a:p>
        </p:txBody>
      </p:sp>
    </p:spTree>
    <p:extLst>
      <p:ext uri="{BB962C8B-B14F-4D97-AF65-F5344CB8AC3E}">
        <p14:creationId xmlns:p14="http://schemas.microsoft.com/office/powerpoint/2010/main" val="334694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F569-32AD-470A-8A7C-55E69C34E46C}"/>
              </a:ext>
            </a:extLst>
          </p:cNvPr>
          <p:cNvSpPr txBox="1"/>
          <p:nvPr/>
        </p:nvSpPr>
        <p:spPr>
          <a:xfrm>
            <a:off x="4917446" y="750946"/>
            <a:ext cx="2672179" cy="584775"/>
          </a:xfrm>
          <a:prstGeom prst="rect">
            <a:avLst/>
          </a:prstGeom>
          <a:noFill/>
        </p:spPr>
        <p:txBody>
          <a:bodyPr wrap="square" rtlCol="0">
            <a:spAutoFit/>
          </a:bodyPr>
          <a:lstStyle/>
          <a:p>
            <a:r>
              <a:rPr lang="en-US" sz="3200" b="1" dirty="0">
                <a:solidFill>
                  <a:srgbClr val="002060"/>
                </a:solidFill>
                <a:latin typeface="Arial" panose="020B0604020202020204" pitchFamily="34" charset="0"/>
                <a:cs typeface="Arial" panose="020B0604020202020204" pitchFamily="34" charset="0"/>
              </a:rPr>
              <a:t>MOTIVATION</a:t>
            </a:r>
          </a:p>
        </p:txBody>
      </p:sp>
      <p:sp>
        <p:nvSpPr>
          <p:cNvPr id="4" name="TextBox 3">
            <a:extLst>
              <a:ext uri="{FF2B5EF4-FFF2-40B4-BE49-F238E27FC236}">
                <a16:creationId xmlns:a16="http://schemas.microsoft.com/office/drawing/2014/main" id="{313C29F1-85FE-4BF1-92CF-B89B3688CD2E}"/>
              </a:ext>
            </a:extLst>
          </p:cNvPr>
          <p:cNvSpPr txBox="1"/>
          <p:nvPr/>
        </p:nvSpPr>
        <p:spPr>
          <a:xfrm>
            <a:off x="2581835" y="2279320"/>
            <a:ext cx="7879977" cy="2677656"/>
          </a:xfrm>
          <a:prstGeom prst="rect">
            <a:avLst/>
          </a:prstGeom>
          <a:noFill/>
        </p:spPr>
        <p:txBody>
          <a:bodyPr wrap="square">
            <a:spAutoFit/>
          </a:bodyPr>
          <a:lstStyle/>
          <a:p>
            <a:pPr algn="just"/>
            <a:r>
              <a:rPr lang="en-US" sz="2400" dirty="0">
                <a:latin typeface="Cambria" panose="02040503050406030204" pitchFamily="18" charset="0"/>
                <a:ea typeface="Cambria" panose="02040503050406030204" pitchFamily="18" charset="0"/>
              </a:rPr>
              <a:t>With the pass of time the electronics have become more sophisticated and tend to show very little resilience towards change of any thing such as power supplied to it. Because of the performance is being optimized for the best output the variables that may have effect have very little room for change and in almost every electronic gadget we expect a constant power supply.</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939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EC1C2-38B1-4D44-A760-947FC174C1AD}"/>
              </a:ext>
            </a:extLst>
          </p:cNvPr>
          <p:cNvSpPr txBox="1"/>
          <p:nvPr/>
        </p:nvSpPr>
        <p:spPr>
          <a:xfrm>
            <a:off x="4279036" y="2734323"/>
            <a:ext cx="4040211" cy="646331"/>
          </a:xfrm>
          <a:prstGeom prst="rect">
            <a:avLst/>
          </a:prstGeom>
          <a:noFill/>
        </p:spPr>
        <p:txBody>
          <a:bodyPr wrap="square" rtlCol="0">
            <a:spAutoFit/>
          </a:bodyPr>
          <a:lstStyle/>
          <a:p>
            <a:r>
              <a:rPr lang="en-US" sz="3600" b="1" dirty="0">
                <a:solidFill>
                  <a:srgbClr val="002060"/>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2054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EC1C2-38B1-4D44-A760-947FC174C1AD}"/>
              </a:ext>
            </a:extLst>
          </p:cNvPr>
          <p:cNvSpPr txBox="1"/>
          <p:nvPr/>
        </p:nvSpPr>
        <p:spPr>
          <a:xfrm>
            <a:off x="2676868" y="279037"/>
            <a:ext cx="7321293"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WHAT IS BAND GAP REFERENCE?</a:t>
            </a:r>
          </a:p>
        </p:txBody>
      </p:sp>
      <p:sp>
        <p:nvSpPr>
          <p:cNvPr id="3" name="TextBox 2">
            <a:extLst>
              <a:ext uri="{FF2B5EF4-FFF2-40B4-BE49-F238E27FC236}">
                <a16:creationId xmlns:a16="http://schemas.microsoft.com/office/drawing/2014/main" id="{394A0B05-D384-4BA9-B778-50BC47DC6727}"/>
              </a:ext>
            </a:extLst>
          </p:cNvPr>
          <p:cNvSpPr txBox="1"/>
          <p:nvPr/>
        </p:nvSpPr>
        <p:spPr>
          <a:xfrm>
            <a:off x="875000" y="1639526"/>
            <a:ext cx="3989962"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Generates Reference voltage independent of Temperature &amp; VDD </a:t>
            </a:r>
          </a:p>
          <a:p>
            <a:pPr marL="285750" indent="-285750">
              <a:buFont typeface="Wingdings" panose="05000000000000000000" pitchFamily="2" charset="2"/>
              <a:buChar char="§"/>
            </a:pPr>
            <a:r>
              <a:rPr lang="en-IN" dirty="0">
                <a:latin typeface="Cambria" panose="02040503050406030204" pitchFamily="18" charset="0"/>
                <a:ea typeface="Cambria" panose="02040503050406030204" pitchFamily="18" charset="0"/>
                <a:cs typeface="Arial" panose="020B0604020202020204" pitchFamily="34" charset="0"/>
              </a:rPr>
              <a:t>Main building block of any IC</a:t>
            </a:r>
          </a:p>
        </p:txBody>
      </p:sp>
      <p:grpSp>
        <p:nvGrpSpPr>
          <p:cNvPr id="26" name="Group 25">
            <a:extLst>
              <a:ext uri="{FF2B5EF4-FFF2-40B4-BE49-F238E27FC236}">
                <a16:creationId xmlns:a16="http://schemas.microsoft.com/office/drawing/2014/main" id="{DC45A61E-29EA-460A-8870-5928E182DC6E}"/>
              </a:ext>
            </a:extLst>
          </p:cNvPr>
          <p:cNvGrpSpPr/>
          <p:nvPr/>
        </p:nvGrpSpPr>
        <p:grpSpPr>
          <a:xfrm>
            <a:off x="1475783" y="3254677"/>
            <a:ext cx="3806644" cy="2463896"/>
            <a:chOff x="2124637" y="2779059"/>
            <a:chExt cx="5302999" cy="3315787"/>
          </a:xfrm>
        </p:grpSpPr>
        <p:grpSp>
          <p:nvGrpSpPr>
            <p:cNvPr id="25" name="Group 24">
              <a:extLst>
                <a:ext uri="{FF2B5EF4-FFF2-40B4-BE49-F238E27FC236}">
                  <a16:creationId xmlns:a16="http://schemas.microsoft.com/office/drawing/2014/main" id="{689C8765-1E22-4714-89C8-33CAFB750598}"/>
                </a:ext>
              </a:extLst>
            </p:cNvPr>
            <p:cNvGrpSpPr/>
            <p:nvPr/>
          </p:nvGrpSpPr>
          <p:grpSpPr>
            <a:xfrm>
              <a:off x="2124637" y="2779059"/>
              <a:ext cx="5302998" cy="3209365"/>
              <a:chOff x="2124636" y="2761129"/>
              <a:chExt cx="5351918" cy="3227295"/>
            </a:xfrm>
          </p:grpSpPr>
          <p:grpSp>
            <p:nvGrpSpPr>
              <p:cNvPr id="12" name="Group 11">
                <a:extLst>
                  <a:ext uri="{FF2B5EF4-FFF2-40B4-BE49-F238E27FC236}">
                    <a16:creationId xmlns:a16="http://schemas.microsoft.com/office/drawing/2014/main" id="{F250EF02-7281-4484-B377-BABDA8F521F3}"/>
                  </a:ext>
                </a:extLst>
              </p:cNvPr>
              <p:cNvGrpSpPr/>
              <p:nvPr/>
            </p:nvGrpSpPr>
            <p:grpSpPr>
              <a:xfrm>
                <a:off x="2124636" y="2761129"/>
                <a:ext cx="5351918" cy="3227295"/>
                <a:chOff x="2124636" y="2761129"/>
                <a:chExt cx="5351918" cy="3227295"/>
              </a:xfrm>
            </p:grpSpPr>
            <p:cxnSp>
              <p:nvCxnSpPr>
                <p:cNvPr id="5" name="Straight Arrow Connector 4">
                  <a:extLst>
                    <a:ext uri="{FF2B5EF4-FFF2-40B4-BE49-F238E27FC236}">
                      <a16:creationId xmlns:a16="http://schemas.microsoft.com/office/drawing/2014/main" id="{C33557BE-A67A-481C-A261-E603994E6604}"/>
                    </a:ext>
                  </a:extLst>
                </p:cNvPr>
                <p:cNvCxnSpPr>
                  <a:cxnSpLocks/>
                </p:cNvCxnSpPr>
                <p:nvPr/>
              </p:nvCxnSpPr>
              <p:spPr>
                <a:xfrm flipV="1">
                  <a:off x="2572870" y="2761129"/>
                  <a:ext cx="0" cy="3227295"/>
                </a:xfrm>
                <a:prstGeom prst="straightConnector1">
                  <a:avLst/>
                </a:prstGeom>
                <a:ln w="762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3DF1EFA-62B7-426D-9F98-089F1260495F}"/>
                    </a:ext>
                  </a:extLst>
                </p:cNvPr>
                <p:cNvCxnSpPr>
                  <a:cxnSpLocks/>
                </p:cNvCxnSpPr>
                <p:nvPr/>
              </p:nvCxnSpPr>
              <p:spPr>
                <a:xfrm>
                  <a:off x="2124636" y="5629835"/>
                  <a:ext cx="5351918" cy="7451"/>
                </a:xfrm>
                <a:prstGeom prst="straightConnector1">
                  <a:avLst/>
                </a:prstGeom>
                <a:ln w="762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14BE9529-A181-4DB2-86E3-EAB327B3CDF7}"/>
                  </a:ext>
                </a:extLst>
              </p:cNvPr>
              <p:cNvCxnSpPr/>
              <p:nvPr/>
            </p:nvCxnSpPr>
            <p:spPr>
              <a:xfrm>
                <a:off x="2994212" y="3944471"/>
                <a:ext cx="3505200" cy="0"/>
              </a:xfrm>
              <a:prstGeom prst="line">
                <a:avLst/>
              </a:prstGeom>
              <a:ln w="76200">
                <a:solidFill>
                  <a:srgbClr val="002060">
                    <a:alpha val="60000"/>
                  </a:srgbClr>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0ECD5544-7EC3-4654-AE90-AF7B5AF6C76F}"/>
                </a:ext>
              </a:extLst>
            </p:cNvPr>
            <p:cNvSpPr txBox="1"/>
            <p:nvPr/>
          </p:nvSpPr>
          <p:spPr>
            <a:xfrm>
              <a:off x="2124637" y="3042200"/>
              <a:ext cx="376516" cy="497028"/>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a:t>
              </a:r>
            </a:p>
          </p:txBody>
        </p:sp>
        <p:sp>
          <p:nvSpPr>
            <p:cNvPr id="23" name="TextBox 22">
              <a:extLst>
                <a:ext uri="{FF2B5EF4-FFF2-40B4-BE49-F238E27FC236}">
                  <a16:creationId xmlns:a16="http://schemas.microsoft.com/office/drawing/2014/main" id="{1F25E552-86E8-41DB-85E5-EFB2F7597591}"/>
                </a:ext>
              </a:extLst>
            </p:cNvPr>
            <p:cNvSpPr txBox="1"/>
            <p:nvPr/>
          </p:nvSpPr>
          <p:spPr>
            <a:xfrm>
              <a:off x="2714559" y="5639237"/>
              <a:ext cx="4713077" cy="455609"/>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Reference Voltage, Temperature</a:t>
              </a:r>
            </a:p>
          </p:txBody>
        </p:sp>
        <p:sp>
          <p:nvSpPr>
            <p:cNvPr id="24" name="TextBox 23">
              <a:extLst>
                <a:ext uri="{FF2B5EF4-FFF2-40B4-BE49-F238E27FC236}">
                  <a16:creationId xmlns:a16="http://schemas.microsoft.com/office/drawing/2014/main" id="{492119ED-983E-4F96-972F-F4F7E4BAEF05}"/>
                </a:ext>
              </a:extLst>
            </p:cNvPr>
            <p:cNvSpPr txBox="1"/>
            <p:nvPr/>
          </p:nvSpPr>
          <p:spPr>
            <a:xfrm>
              <a:off x="4297455" y="3524040"/>
              <a:ext cx="1075796" cy="497028"/>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Vref</a:t>
              </a:r>
            </a:p>
          </p:txBody>
        </p:sp>
      </p:grpSp>
      <p:grpSp>
        <p:nvGrpSpPr>
          <p:cNvPr id="30" name="Group 29">
            <a:extLst>
              <a:ext uri="{FF2B5EF4-FFF2-40B4-BE49-F238E27FC236}">
                <a16:creationId xmlns:a16="http://schemas.microsoft.com/office/drawing/2014/main" id="{BDBB5AC6-0559-4635-AAFD-15DBFB102C5E}"/>
              </a:ext>
            </a:extLst>
          </p:cNvPr>
          <p:cNvGrpSpPr/>
          <p:nvPr/>
        </p:nvGrpSpPr>
        <p:grpSpPr>
          <a:xfrm>
            <a:off x="6640769" y="3527840"/>
            <a:ext cx="5186338" cy="2080997"/>
            <a:chOff x="1748118" y="2303928"/>
            <a:chExt cx="5843958" cy="1712262"/>
          </a:xfrm>
        </p:grpSpPr>
        <p:grpSp>
          <p:nvGrpSpPr>
            <p:cNvPr id="31" name="Group 30">
              <a:extLst>
                <a:ext uri="{FF2B5EF4-FFF2-40B4-BE49-F238E27FC236}">
                  <a16:creationId xmlns:a16="http://schemas.microsoft.com/office/drawing/2014/main" id="{9EC0E0ED-6BB0-452D-994A-665EF65C8670}"/>
                </a:ext>
              </a:extLst>
            </p:cNvPr>
            <p:cNvGrpSpPr/>
            <p:nvPr/>
          </p:nvGrpSpPr>
          <p:grpSpPr>
            <a:xfrm>
              <a:off x="1748118" y="2303928"/>
              <a:ext cx="5788955" cy="1712262"/>
              <a:chOff x="1748118" y="2303928"/>
              <a:chExt cx="5788955" cy="1712262"/>
            </a:xfrm>
          </p:grpSpPr>
          <p:grpSp>
            <p:nvGrpSpPr>
              <p:cNvPr id="33" name="Group 32">
                <a:extLst>
                  <a:ext uri="{FF2B5EF4-FFF2-40B4-BE49-F238E27FC236}">
                    <a16:creationId xmlns:a16="http://schemas.microsoft.com/office/drawing/2014/main" id="{34E8F770-1FEB-4A41-88D5-85A5BF1389AB}"/>
                  </a:ext>
                </a:extLst>
              </p:cNvPr>
              <p:cNvGrpSpPr/>
              <p:nvPr/>
            </p:nvGrpSpPr>
            <p:grpSpPr>
              <a:xfrm>
                <a:off x="1748118" y="2303928"/>
                <a:ext cx="3146611" cy="537883"/>
                <a:chOff x="1748118" y="2303928"/>
                <a:chExt cx="3146611" cy="537883"/>
              </a:xfrm>
            </p:grpSpPr>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FBC6BF80-6B21-42C8-B4D6-DA205FEBDAD7}"/>
                        </a:ext>
                      </a:extLst>
                    </p:cNvPr>
                    <p:cNvSpPr/>
                    <p:nvPr/>
                  </p:nvSpPr>
                  <p:spPr>
                    <a:xfrm>
                      <a:off x="3666565" y="2303928"/>
                      <a:ext cx="1228164" cy="5378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𝜶</m:t>
                            </m:r>
                            <m:r>
                              <a:rPr lang="en-IN" b="1" i="1" smtClean="0">
                                <a:latin typeface="Cambria Math" panose="02040503050406030204" pitchFamily="18" charset="0"/>
                                <a:ea typeface="Cambria Math" panose="02040503050406030204" pitchFamily="18" charset="0"/>
                              </a:rPr>
                              <m:t>𝟏</m:t>
                            </m:r>
                          </m:oMath>
                        </m:oMathPara>
                      </a14:m>
                      <a:endParaRPr lang="en-IN" b="1" dirty="0"/>
                    </a:p>
                  </p:txBody>
                </p:sp>
              </mc:Choice>
              <mc:Fallback xmlns="">
                <p:sp>
                  <p:nvSpPr>
                    <p:cNvPr id="43" name="Rectangle 42">
                      <a:extLst>
                        <a:ext uri="{FF2B5EF4-FFF2-40B4-BE49-F238E27FC236}">
                          <a16:creationId xmlns:a16="http://schemas.microsoft.com/office/drawing/2014/main" id="{FBC6BF80-6B21-42C8-B4D6-DA205FEBDAD7}"/>
                        </a:ext>
                      </a:extLst>
                    </p:cNvPr>
                    <p:cNvSpPr>
                      <a:spLocks noRot="1" noChangeAspect="1" noMove="1" noResize="1" noEditPoints="1" noAdjustHandles="1" noChangeArrowheads="1" noChangeShapeType="1" noTextEdit="1"/>
                    </p:cNvSpPr>
                    <p:nvPr/>
                  </p:nvSpPr>
                  <p:spPr>
                    <a:xfrm>
                      <a:off x="3666565" y="2303928"/>
                      <a:ext cx="1228164" cy="537883"/>
                    </a:xfrm>
                    <a:prstGeom prst="rect">
                      <a:avLst/>
                    </a:prstGeom>
                    <a:blipFill>
                      <a:blip r:embed="rId2"/>
                      <a:stretch>
                        <a:fillRect/>
                      </a:stretch>
                    </a:blipFill>
                  </p:spPr>
                  <p:txBody>
                    <a:bodyPr/>
                    <a:lstStyle/>
                    <a:p>
                      <a:r>
                        <a:rPr lang="en-IN">
                          <a:noFill/>
                        </a:rPr>
                        <a:t> </a:t>
                      </a:r>
                    </a:p>
                  </p:txBody>
                </p:sp>
              </mc:Fallback>
            </mc:AlternateContent>
            <p:sp>
              <p:nvSpPr>
                <p:cNvPr id="44" name="Rectangle 43">
                  <a:extLst>
                    <a:ext uri="{FF2B5EF4-FFF2-40B4-BE49-F238E27FC236}">
                      <a16:creationId xmlns:a16="http://schemas.microsoft.com/office/drawing/2014/main" id="{6699DA98-B735-4734-B55A-6C77BF99B96E}"/>
                    </a:ext>
                  </a:extLst>
                </p:cNvPr>
                <p:cNvSpPr/>
                <p:nvPr/>
              </p:nvSpPr>
              <p:spPr>
                <a:xfrm>
                  <a:off x="1748118" y="2303928"/>
                  <a:ext cx="1228164" cy="5378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PTAT</a:t>
                  </a:r>
                </a:p>
              </p:txBody>
            </p:sp>
          </p:grpSp>
          <p:grpSp>
            <p:nvGrpSpPr>
              <p:cNvPr id="34" name="Group 33">
                <a:extLst>
                  <a:ext uri="{FF2B5EF4-FFF2-40B4-BE49-F238E27FC236}">
                    <a16:creationId xmlns:a16="http://schemas.microsoft.com/office/drawing/2014/main" id="{FABC12AE-428F-4ACB-ACFD-4B1C00541D0D}"/>
                  </a:ext>
                </a:extLst>
              </p:cNvPr>
              <p:cNvGrpSpPr/>
              <p:nvPr/>
            </p:nvGrpSpPr>
            <p:grpSpPr>
              <a:xfrm>
                <a:off x="1748118" y="3478307"/>
                <a:ext cx="3146611" cy="537883"/>
                <a:chOff x="1748118" y="2303928"/>
                <a:chExt cx="3146611" cy="537883"/>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ECE55A28-7A9C-48F4-A8EF-73ECE6AF6239}"/>
                        </a:ext>
                      </a:extLst>
                    </p:cNvPr>
                    <p:cNvSpPr/>
                    <p:nvPr/>
                  </p:nvSpPr>
                  <p:spPr>
                    <a:xfrm>
                      <a:off x="3666565" y="2303928"/>
                      <a:ext cx="1228164" cy="5378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𝜶</m:t>
                            </m:r>
                            <m:r>
                              <a:rPr lang="en-IN" b="1" i="1" smtClean="0">
                                <a:latin typeface="Cambria Math" panose="02040503050406030204" pitchFamily="18" charset="0"/>
                                <a:ea typeface="Cambria Math" panose="02040503050406030204" pitchFamily="18" charset="0"/>
                              </a:rPr>
                              <m:t>𝟐</m:t>
                            </m:r>
                          </m:oMath>
                        </m:oMathPara>
                      </a14:m>
                      <a:endParaRPr lang="en-IN" b="1" dirty="0"/>
                    </a:p>
                  </p:txBody>
                </p:sp>
              </mc:Choice>
              <mc:Fallback xmlns="">
                <p:sp>
                  <p:nvSpPr>
                    <p:cNvPr id="41" name="Rectangle 40">
                      <a:extLst>
                        <a:ext uri="{FF2B5EF4-FFF2-40B4-BE49-F238E27FC236}">
                          <a16:creationId xmlns:a16="http://schemas.microsoft.com/office/drawing/2014/main" id="{ECE55A28-7A9C-48F4-A8EF-73ECE6AF6239}"/>
                        </a:ext>
                      </a:extLst>
                    </p:cNvPr>
                    <p:cNvSpPr>
                      <a:spLocks noRot="1" noChangeAspect="1" noMove="1" noResize="1" noEditPoints="1" noAdjustHandles="1" noChangeArrowheads="1" noChangeShapeType="1" noTextEdit="1"/>
                    </p:cNvSpPr>
                    <p:nvPr/>
                  </p:nvSpPr>
                  <p:spPr>
                    <a:xfrm>
                      <a:off x="3666565" y="2303928"/>
                      <a:ext cx="1228164" cy="537883"/>
                    </a:xfrm>
                    <a:prstGeom prst="rect">
                      <a:avLst/>
                    </a:prstGeom>
                    <a:blipFill>
                      <a:blip r:embed="rId3"/>
                      <a:stretch>
                        <a:fillRect/>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id="{409B4B17-1EBA-43EB-8B25-8001EAD5EFF8}"/>
                    </a:ext>
                  </a:extLst>
                </p:cNvPr>
                <p:cNvSpPr/>
                <p:nvPr/>
              </p:nvSpPr>
              <p:spPr>
                <a:xfrm>
                  <a:off x="1748118" y="2303928"/>
                  <a:ext cx="1228164" cy="5378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CTAT</a:t>
                  </a:r>
                </a:p>
              </p:txBody>
            </p:sp>
          </p:grpSp>
          <p:cxnSp>
            <p:nvCxnSpPr>
              <p:cNvPr id="35" name="Straight Arrow Connector 34">
                <a:extLst>
                  <a:ext uri="{FF2B5EF4-FFF2-40B4-BE49-F238E27FC236}">
                    <a16:creationId xmlns:a16="http://schemas.microsoft.com/office/drawing/2014/main" id="{4F2FA455-DB60-4FA7-8487-29EC2A195A7E}"/>
                  </a:ext>
                </a:extLst>
              </p:cNvPr>
              <p:cNvCxnSpPr>
                <a:cxnSpLocks/>
              </p:cNvCxnSpPr>
              <p:nvPr/>
            </p:nvCxnSpPr>
            <p:spPr>
              <a:xfrm>
                <a:off x="2976282" y="2572869"/>
                <a:ext cx="69028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A943A3D-6A0D-47C1-9220-C706E63847C9}"/>
                  </a:ext>
                </a:extLst>
              </p:cNvPr>
              <p:cNvCxnSpPr>
                <a:cxnSpLocks/>
              </p:cNvCxnSpPr>
              <p:nvPr/>
            </p:nvCxnSpPr>
            <p:spPr>
              <a:xfrm>
                <a:off x="2976282" y="3774141"/>
                <a:ext cx="69028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856D36E-98E4-473D-B0CE-E60EA2F5F287}"/>
                  </a:ext>
                </a:extLst>
              </p:cNvPr>
              <p:cNvCxnSpPr>
                <a:stCxn id="43" idx="3"/>
              </p:cNvCxnSpPr>
              <p:nvPr/>
            </p:nvCxnSpPr>
            <p:spPr>
              <a:xfrm>
                <a:off x="4894729" y="2572870"/>
                <a:ext cx="1272989" cy="519954"/>
              </a:xfrm>
              <a:prstGeom prst="bentConnector3">
                <a:avLst>
                  <a:gd name="adj1" fmla="val 100704"/>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3FFF128-20D7-4BBA-A2CE-19A0222C3DC0}"/>
                  </a:ext>
                </a:extLst>
              </p:cNvPr>
              <p:cNvCxnSpPr>
                <a:cxnSpLocks/>
              </p:cNvCxnSpPr>
              <p:nvPr/>
            </p:nvCxnSpPr>
            <p:spPr>
              <a:xfrm flipV="1">
                <a:off x="4930587" y="3496235"/>
                <a:ext cx="1201271" cy="268942"/>
              </a:xfrm>
              <a:prstGeom prst="bentConnector3">
                <a:avLst>
                  <a:gd name="adj1" fmla="val 102238"/>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2B78146-2336-42AC-85A9-442A6A2AC7E8}"/>
                  </a:ext>
                </a:extLst>
              </p:cNvPr>
              <p:cNvSpPr/>
              <p:nvPr/>
            </p:nvSpPr>
            <p:spPr>
              <a:xfrm>
                <a:off x="5898775" y="2959568"/>
                <a:ext cx="537882" cy="5232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t>
                </a:r>
              </a:p>
            </p:txBody>
          </p:sp>
          <p:sp>
            <p:nvSpPr>
              <p:cNvPr id="40" name="TextBox 39">
                <a:extLst>
                  <a:ext uri="{FF2B5EF4-FFF2-40B4-BE49-F238E27FC236}">
                    <a16:creationId xmlns:a16="http://schemas.microsoft.com/office/drawing/2014/main" id="{7A93B671-50BD-4713-826A-734230344258}"/>
                  </a:ext>
                </a:extLst>
              </p:cNvPr>
              <p:cNvSpPr txBox="1"/>
              <p:nvPr/>
            </p:nvSpPr>
            <p:spPr>
              <a:xfrm>
                <a:off x="6412002" y="2832847"/>
                <a:ext cx="1125071" cy="379862"/>
              </a:xfrm>
              <a:prstGeom prst="rect">
                <a:avLst/>
              </a:prstGeom>
              <a:noFill/>
            </p:spPr>
            <p:txBody>
              <a:bodyPr wrap="square">
                <a:spAutoFit/>
              </a:bodyPr>
              <a:lstStyle/>
              <a:p>
                <a:pPr algn="ctr"/>
                <a:r>
                  <a:rPr lang="en-IN" sz="2400" b="1" dirty="0">
                    <a:solidFill>
                      <a:srgbClr val="FF0000"/>
                    </a:solidFill>
                  </a:rPr>
                  <a:t>Vref</a:t>
                </a:r>
              </a:p>
            </p:txBody>
          </p:sp>
        </p:grpSp>
        <p:cxnSp>
          <p:nvCxnSpPr>
            <p:cNvPr id="32" name="Straight Arrow Connector 31">
              <a:extLst>
                <a:ext uri="{FF2B5EF4-FFF2-40B4-BE49-F238E27FC236}">
                  <a16:creationId xmlns:a16="http://schemas.microsoft.com/office/drawing/2014/main" id="{5D15F97E-8327-4C89-B243-F78B2D02C113}"/>
                </a:ext>
              </a:extLst>
            </p:cNvPr>
            <p:cNvCxnSpPr>
              <a:cxnSpLocks/>
            </p:cNvCxnSpPr>
            <p:nvPr/>
          </p:nvCxnSpPr>
          <p:spPr>
            <a:xfrm flipV="1">
              <a:off x="6436657" y="3220941"/>
              <a:ext cx="1155419" cy="2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3211F711-02DF-4860-A15F-E620C2F4A26A}"/>
              </a:ext>
            </a:extLst>
          </p:cNvPr>
          <p:cNvSpPr txBox="1"/>
          <p:nvPr/>
        </p:nvSpPr>
        <p:spPr>
          <a:xfrm>
            <a:off x="7185748" y="1086778"/>
            <a:ext cx="4279245" cy="1815882"/>
          </a:xfrm>
          <a:prstGeom prst="rect">
            <a:avLst/>
          </a:prstGeom>
          <a:noFill/>
        </p:spPr>
        <p:txBody>
          <a:bodyPr wrap="square" rtlCol="0">
            <a:spAutoFit/>
          </a:bodyPr>
          <a:lstStyle/>
          <a:p>
            <a:pPr algn="ctr"/>
            <a:r>
              <a:rPr lang="en-US" sz="2000" b="1" dirty="0">
                <a:solidFill>
                  <a:srgbClr val="7030A0"/>
                </a:solidFill>
                <a:latin typeface="Arial" panose="020B0604020202020204" pitchFamily="34" charset="0"/>
                <a:cs typeface="Arial" panose="020B0604020202020204" pitchFamily="34" charset="0"/>
              </a:rPr>
              <a:t>Principle</a:t>
            </a:r>
          </a:p>
          <a:p>
            <a:pPr algn="just"/>
            <a:endParaRPr lang="en-US" sz="2000" b="1" dirty="0">
              <a:latin typeface="Arial" panose="020B0604020202020204" pitchFamily="34" charset="0"/>
              <a:cs typeface="Arial" panose="020B0604020202020204" pitchFamily="34" charset="0"/>
            </a:endParaRPr>
          </a:p>
          <a:p>
            <a:pPr algn="just"/>
            <a:r>
              <a:rPr lang="en-US" dirty="0">
                <a:latin typeface="Cambria" panose="02040503050406030204" pitchFamily="18" charset="0"/>
                <a:ea typeface="Cambria" panose="02040503050406030204" pitchFamily="18" charset="0"/>
                <a:cs typeface="Arial" panose="020B0604020202020204" pitchFamily="34" charset="0"/>
              </a:rPr>
              <a:t>If two quantities having opposite temperature coefficients (TCs) are added with proper weighting, the result displays a zero TC</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7D89BC0-3D60-46CC-8FDD-991505028F70}"/>
                  </a:ext>
                </a:extLst>
              </p:cNvPr>
              <p:cNvSpPr txBox="1"/>
              <p:nvPr/>
            </p:nvSpPr>
            <p:spPr>
              <a:xfrm>
                <a:off x="6217618" y="6076052"/>
                <a:ext cx="5768194" cy="276999"/>
              </a:xfrm>
              <a:prstGeom prst="rect">
                <a:avLst/>
              </a:prstGeom>
              <a:noFill/>
            </p:spPr>
            <p:txBody>
              <a:bodyPr wrap="square" lIns="0" tIns="0" rIns="0" bIns="0" rtlCol="0">
                <a:spAutoFit/>
              </a:bodyPr>
              <a:lstStyle/>
              <a:p>
                <a14:m>
                  <m:oMath xmlns:m="http://schemas.openxmlformats.org/officeDocument/2006/math">
                    <m:r>
                      <a:rPr lang="en-IN" b="1" i="1" smtClean="0">
                        <a:solidFill>
                          <a:schemeClr val="bg1"/>
                        </a:solidFill>
                        <a:latin typeface="Cambria Math" panose="02040503050406030204" pitchFamily="18" charset="0"/>
                        <a:ea typeface="Cambria Math" panose="02040503050406030204" pitchFamily="18" charset="0"/>
                      </a:rPr>
                      <m:t>(</m:t>
                    </m:r>
                    <m:r>
                      <a:rPr lang="en-IN" b="1" i="1" smtClean="0">
                        <a:solidFill>
                          <a:srgbClr val="7030A0"/>
                        </a:solidFill>
                        <a:latin typeface="Cambria Math" panose="02040503050406030204" pitchFamily="18" charset="0"/>
                        <a:ea typeface="Cambria Math" panose="02040503050406030204" pitchFamily="18" charset="0"/>
                      </a:rPr>
                      <m:t>(</m:t>
                    </m:r>
                    <m:r>
                      <a:rPr lang="en-IN" b="1" i="1" smtClean="0">
                        <a:solidFill>
                          <a:srgbClr val="7030A0"/>
                        </a:solidFill>
                        <a:latin typeface="Cambria Math" panose="02040503050406030204" pitchFamily="18" charset="0"/>
                        <a:ea typeface="Cambria Math" panose="02040503050406030204" pitchFamily="18" charset="0"/>
                      </a:rPr>
                      <m:t>𝜶</m:t>
                    </m:r>
                    <m:r>
                      <a:rPr lang="en-IN" b="1" i="1" smtClean="0">
                        <a:solidFill>
                          <a:srgbClr val="7030A0"/>
                        </a:solidFill>
                        <a:latin typeface="Cambria Math" panose="02040503050406030204" pitchFamily="18" charset="0"/>
                        <a:ea typeface="Cambria Math" panose="02040503050406030204" pitchFamily="18" charset="0"/>
                      </a:rPr>
                      <m:t>𝟏</m:t>
                    </m:r>
                    <m:r>
                      <a:rPr lang="en-IN" b="1" i="1" smtClean="0">
                        <a:solidFill>
                          <a:srgbClr val="7030A0"/>
                        </a:solidFill>
                        <a:latin typeface="Cambria Math" panose="02040503050406030204" pitchFamily="18" charset="0"/>
                        <a:ea typeface="Cambria Math" panose="02040503050406030204" pitchFamily="18" charset="0"/>
                      </a:rPr>
                      <m:t> ∗</m:t>
                    </m:r>
                    <m:r>
                      <a:rPr lang="en-IN" b="1" i="0" smtClean="0">
                        <a:solidFill>
                          <a:srgbClr val="7030A0"/>
                        </a:solidFill>
                        <a:latin typeface="Cambria Math" panose="02040503050406030204" pitchFamily="18" charset="0"/>
                        <a:ea typeface="Cambria Math" panose="02040503050406030204" pitchFamily="18" charset="0"/>
                      </a:rPr>
                      <m:t>𝐏𝐓𝐀𝐓</m:t>
                    </m:r>
                    <m:r>
                      <a:rPr lang="en-IN" b="1" i="1" smtClean="0">
                        <a:solidFill>
                          <a:srgbClr val="7030A0"/>
                        </a:solidFill>
                        <a:latin typeface="Cambria Math" panose="02040503050406030204" pitchFamily="18" charset="0"/>
                        <a:ea typeface="Cambria Math" panose="02040503050406030204" pitchFamily="18" charset="0"/>
                      </a:rPr>
                      <m:t>)</m:t>
                    </m:r>
                  </m:oMath>
                </a14:m>
                <a:r>
                  <a:rPr lang="en-IN" b="1" dirty="0">
                    <a:solidFill>
                      <a:srgbClr val="7030A0"/>
                    </a:solidFill>
                    <a:latin typeface="Arial" panose="020B0604020202020204" pitchFamily="34" charset="0"/>
                    <a:cs typeface="Arial" panose="020B0604020202020204" pitchFamily="34" charset="0"/>
                  </a:rPr>
                  <a:t> + </a:t>
                </a:r>
                <a14:m>
                  <m:oMath xmlns:m="http://schemas.openxmlformats.org/officeDocument/2006/math">
                    <m:r>
                      <a:rPr lang="en-IN" b="1" i="1">
                        <a:solidFill>
                          <a:srgbClr val="7030A0"/>
                        </a:solidFill>
                        <a:latin typeface="Cambria Math" panose="02040503050406030204" pitchFamily="18" charset="0"/>
                        <a:ea typeface="Cambria Math" panose="02040503050406030204" pitchFamily="18" charset="0"/>
                      </a:rPr>
                      <m:t>(</m:t>
                    </m:r>
                    <m:r>
                      <a:rPr lang="en-IN" b="1" i="1">
                        <a:solidFill>
                          <a:srgbClr val="7030A0"/>
                        </a:solidFill>
                        <a:latin typeface="Cambria Math" panose="02040503050406030204" pitchFamily="18" charset="0"/>
                        <a:ea typeface="Cambria Math" panose="02040503050406030204" pitchFamily="18" charset="0"/>
                      </a:rPr>
                      <m:t>𝜶</m:t>
                    </m:r>
                    <m:r>
                      <a:rPr lang="en-IN" b="1" i="1" smtClean="0">
                        <a:solidFill>
                          <a:srgbClr val="7030A0"/>
                        </a:solidFill>
                        <a:latin typeface="Cambria Math" panose="02040503050406030204" pitchFamily="18" charset="0"/>
                        <a:ea typeface="Cambria Math" panose="02040503050406030204" pitchFamily="18" charset="0"/>
                      </a:rPr>
                      <m:t>𝟐</m:t>
                    </m:r>
                    <m:r>
                      <a:rPr lang="en-IN" b="1" i="1">
                        <a:solidFill>
                          <a:srgbClr val="7030A0"/>
                        </a:solidFill>
                        <a:latin typeface="Cambria Math" panose="02040503050406030204" pitchFamily="18" charset="0"/>
                        <a:ea typeface="Cambria Math" panose="02040503050406030204" pitchFamily="18" charset="0"/>
                      </a:rPr>
                      <m:t> ∗</m:t>
                    </m:r>
                    <m:r>
                      <a:rPr lang="en-IN" b="1" i="0" smtClean="0">
                        <a:solidFill>
                          <a:srgbClr val="7030A0"/>
                        </a:solidFill>
                        <a:latin typeface="Cambria Math" panose="02040503050406030204" pitchFamily="18" charset="0"/>
                        <a:ea typeface="Cambria Math" panose="02040503050406030204" pitchFamily="18" charset="0"/>
                      </a:rPr>
                      <m:t>𝐂</m:t>
                    </m:r>
                    <m:r>
                      <a:rPr lang="en-IN" b="1" i="0">
                        <a:solidFill>
                          <a:srgbClr val="7030A0"/>
                        </a:solidFill>
                        <a:latin typeface="Cambria Math" panose="02040503050406030204" pitchFamily="18" charset="0"/>
                        <a:ea typeface="Cambria Math" panose="02040503050406030204" pitchFamily="18" charset="0"/>
                      </a:rPr>
                      <m:t>𝐓𝐀𝐓</m:t>
                    </m:r>
                    <m:r>
                      <a:rPr lang="en-IN" b="1" i="1">
                        <a:solidFill>
                          <a:srgbClr val="7030A0"/>
                        </a:solidFill>
                        <a:latin typeface="Cambria Math" panose="02040503050406030204" pitchFamily="18" charset="0"/>
                        <a:ea typeface="Cambria Math" panose="02040503050406030204" pitchFamily="18" charset="0"/>
                      </a:rPr>
                      <m:t>)</m:t>
                    </m:r>
                  </m:oMath>
                </a14:m>
                <a:r>
                  <a:rPr lang="en-IN" b="1" dirty="0">
                    <a:solidFill>
                      <a:srgbClr val="7030A0"/>
                    </a:solidFill>
                    <a:latin typeface="Arial" panose="020B0604020202020204" pitchFamily="34" charset="0"/>
                    <a:cs typeface="Arial" panose="020B0604020202020204" pitchFamily="34" charset="0"/>
                  </a:rPr>
                  <a:t> = CONSTANT VOLTAGE  </a:t>
                </a:r>
                <a:endParaRPr lang="en-IN" b="1" dirty="0">
                  <a:solidFill>
                    <a:schemeClr val="bg1"/>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47D89BC0-3D60-46CC-8FDD-991505028F70}"/>
                  </a:ext>
                </a:extLst>
              </p:cNvPr>
              <p:cNvSpPr txBox="1">
                <a:spLocks noRot="1" noChangeAspect="1" noMove="1" noResize="1" noEditPoints="1" noAdjustHandles="1" noChangeArrowheads="1" noChangeShapeType="1" noTextEdit="1"/>
              </p:cNvSpPr>
              <p:nvPr/>
            </p:nvSpPr>
            <p:spPr>
              <a:xfrm>
                <a:off x="6217618" y="6076052"/>
                <a:ext cx="5768194" cy="276999"/>
              </a:xfrm>
              <a:prstGeom prst="rect">
                <a:avLst/>
              </a:prstGeom>
              <a:blipFill>
                <a:blip r:embed="rId4"/>
                <a:stretch>
                  <a:fillRect l="-1903" t="-28889" r="-3171" b="-51111"/>
                </a:stretch>
              </a:blipFill>
            </p:spPr>
            <p:txBody>
              <a:bodyPr/>
              <a:lstStyle/>
              <a:p>
                <a:r>
                  <a:rPr lang="en-IN">
                    <a:noFill/>
                  </a:rPr>
                  <a:t> </a:t>
                </a:r>
              </a:p>
            </p:txBody>
          </p:sp>
        </mc:Fallback>
      </mc:AlternateContent>
    </p:spTree>
    <p:extLst>
      <p:ext uri="{BB962C8B-B14F-4D97-AF65-F5344CB8AC3E}">
        <p14:creationId xmlns:p14="http://schemas.microsoft.com/office/powerpoint/2010/main" val="49850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F6C37C-C201-46C7-9ADF-DE0EBD9471A8}"/>
              </a:ext>
            </a:extLst>
          </p:cNvPr>
          <p:cNvSpPr txBox="1"/>
          <p:nvPr/>
        </p:nvSpPr>
        <p:spPr>
          <a:xfrm>
            <a:off x="1525730" y="765077"/>
            <a:ext cx="5019298" cy="707886"/>
          </a:xfrm>
          <a:prstGeom prst="rect">
            <a:avLst/>
          </a:prstGeom>
          <a:noFill/>
        </p:spPr>
        <p:txBody>
          <a:bodyPr wrap="square" rtlCol="0">
            <a:spAutoFit/>
          </a:bodyPr>
          <a:lstStyle/>
          <a:p>
            <a:pPr algn="ctr"/>
            <a:r>
              <a:rPr lang="en-US" sz="2000" b="1" dirty="0">
                <a:solidFill>
                  <a:srgbClr val="C00000"/>
                </a:solidFill>
                <a:latin typeface="Arial" panose="020B0604020202020204" pitchFamily="34" charset="0"/>
                <a:cs typeface="Arial" panose="020B0604020202020204" pitchFamily="34" charset="0"/>
              </a:rPr>
              <a:t>PROPORTIONAL TO ABSOLUTE TEMP</a:t>
            </a:r>
          </a:p>
          <a:p>
            <a:pPr algn="ctr"/>
            <a:r>
              <a:rPr lang="en-US" sz="2000" b="1" dirty="0">
                <a:solidFill>
                  <a:srgbClr val="C00000"/>
                </a:solidFill>
                <a:latin typeface="Arial" panose="020B0604020202020204" pitchFamily="34" charset="0"/>
                <a:cs typeface="Arial" panose="020B0604020202020204" pitchFamily="34" charset="0"/>
              </a:rPr>
              <a:t>(PTAT)</a:t>
            </a:r>
          </a:p>
        </p:txBody>
      </p:sp>
      <p:sp>
        <p:nvSpPr>
          <p:cNvPr id="7" name="TextBox 6">
            <a:extLst>
              <a:ext uri="{FF2B5EF4-FFF2-40B4-BE49-F238E27FC236}">
                <a16:creationId xmlns:a16="http://schemas.microsoft.com/office/drawing/2014/main" id="{E5EEC82F-8FFC-421A-9C0B-307779A8333F}"/>
              </a:ext>
            </a:extLst>
          </p:cNvPr>
          <p:cNvSpPr txBox="1"/>
          <p:nvPr/>
        </p:nvSpPr>
        <p:spPr>
          <a:xfrm>
            <a:off x="7080418" y="765077"/>
            <a:ext cx="5334996" cy="707886"/>
          </a:xfrm>
          <a:prstGeom prst="rect">
            <a:avLst/>
          </a:prstGeom>
          <a:noFill/>
        </p:spPr>
        <p:txBody>
          <a:bodyPr wrap="square" rtlCol="0">
            <a:spAutoFit/>
          </a:bodyPr>
          <a:lstStyle/>
          <a:p>
            <a:r>
              <a:rPr lang="en-US" sz="2000" b="1" dirty="0">
                <a:solidFill>
                  <a:srgbClr val="C00000"/>
                </a:solidFill>
                <a:latin typeface="Arial" panose="020B0604020202020204" pitchFamily="34" charset="0"/>
                <a:cs typeface="Arial" panose="020B0604020202020204" pitchFamily="34" charset="0"/>
              </a:rPr>
              <a:t>COMPLEMENTORY TO ABSOLUTE TEMP</a:t>
            </a:r>
          </a:p>
          <a:p>
            <a:pPr algn="ctr"/>
            <a:r>
              <a:rPr lang="en-US" sz="2000" b="1" dirty="0">
                <a:solidFill>
                  <a:srgbClr val="C00000"/>
                </a:solidFill>
                <a:latin typeface="Arial" panose="020B0604020202020204" pitchFamily="34" charset="0"/>
                <a:cs typeface="Arial" panose="020B0604020202020204" pitchFamily="34" charset="0"/>
              </a:rPr>
              <a:t>(CTAT)</a:t>
            </a:r>
          </a:p>
        </p:txBody>
      </p:sp>
      <p:grpSp>
        <p:nvGrpSpPr>
          <p:cNvPr id="8" name="Group 7">
            <a:extLst>
              <a:ext uri="{FF2B5EF4-FFF2-40B4-BE49-F238E27FC236}">
                <a16:creationId xmlns:a16="http://schemas.microsoft.com/office/drawing/2014/main" id="{6E2C9B4E-670A-43B9-A8FC-64E4DF11231C}"/>
              </a:ext>
            </a:extLst>
          </p:cNvPr>
          <p:cNvGrpSpPr/>
          <p:nvPr/>
        </p:nvGrpSpPr>
        <p:grpSpPr>
          <a:xfrm>
            <a:off x="2215670" y="1651891"/>
            <a:ext cx="3575980" cy="2329282"/>
            <a:chOff x="1800452" y="2779059"/>
            <a:chExt cx="5183055" cy="3393535"/>
          </a:xfrm>
        </p:grpSpPr>
        <p:grpSp>
          <p:nvGrpSpPr>
            <p:cNvPr id="9" name="Group 8">
              <a:extLst>
                <a:ext uri="{FF2B5EF4-FFF2-40B4-BE49-F238E27FC236}">
                  <a16:creationId xmlns:a16="http://schemas.microsoft.com/office/drawing/2014/main" id="{141A3560-4539-4909-9C71-60A394388B55}"/>
                </a:ext>
              </a:extLst>
            </p:cNvPr>
            <p:cNvGrpSpPr/>
            <p:nvPr/>
          </p:nvGrpSpPr>
          <p:grpSpPr>
            <a:xfrm>
              <a:off x="2124637" y="2779059"/>
              <a:ext cx="4858870" cy="3209365"/>
              <a:chOff x="2124636" y="2761129"/>
              <a:chExt cx="4903693" cy="3227295"/>
            </a:xfrm>
          </p:grpSpPr>
          <p:grpSp>
            <p:nvGrpSpPr>
              <p:cNvPr id="13" name="Group 12">
                <a:extLst>
                  <a:ext uri="{FF2B5EF4-FFF2-40B4-BE49-F238E27FC236}">
                    <a16:creationId xmlns:a16="http://schemas.microsoft.com/office/drawing/2014/main" id="{6E7B1B73-6D4F-4ECF-9A27-3E459F639E02}"/>
                  </a:ext>
                </a:extLst>
              </p:cNvPr>
              <p:cNvGrpSpPr/>
              <p:nvPr/>
            </p:nvGrpSpPr>
            <p:grpSpPr>
              <a:xfrm>
                <a:off x="2124636" y="2761129"/>
                <a:ext cx="4903693" cy="3227295"/>
                <a:chOff x="2124636" y="2761129"/>
                <a:chExt cx="4903693" cy="3227295"/>
              </a:xfrm>
            </p:grpSpPr>
            <p:cxnSp>
              <p:nvCxnSpPr>
                <p:cNvPr id="15" name="Straight Arrow Connector 14">
                  <a:extLst>
                    <a:ext uri="{FF2B5EF4-FFF2-40B4-BE49-F238E27FC236}">
                      <a16:creationId xmlns:a16="http://schemas.microsoft.com/office/drawing/2014/main" id="{68B8203B-8B48-4806-ABE1-495DAA1611E8}"/>
                    </a:ext>
                  </a:extLst>
                </p:cNvPr>
                <p:cNvCxnSpPr>
                  <a:cxnSpLocks/>
                </p:cNvCxnSpPr>
                <p:nvPr/>
              </p:nvCxnSpPr>
              <p:spPr>
                <a:xfrm flipV="1">
                  <a:off x="2572870" y="2761129"/>
                  <a:ext cx="0" cy="3227295"/>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E9F9A-05A1-40CA-AE69-B099691E881B}"/>
                    </a:ext>
                  </a:extLst>
                </p:cNvPr>
                <p:cNvCxnSpPr>
                  <a:cxnSpLocks/>
                </p:cNvCxnSpPr>
                <p:nvPr/>
              </p:nvCxnSpPr>
              <p:spPr>
                <a:xfrm>
                  <a:off x="2124636" y="5629835"/>
                  <a:ext cx="4903693" cy="0"/>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A126B3E3-647C-4113-A417-93FF4502585C}"/>
                  </a:ext>
                </a:extLst>
              </p:cNvPr>
              <p:cNvCxnSpPr>
                <a:cxnSpLocks/>
              </p:cNvCxnSpPr>
              <p:nvPr/>
            </p:nvCxnSpPr>
            <p:spPr>
              <a:xfrm flipV="1">
                <a:off x="3190720" y="3460754"/>
                <a:ext cx="2362168" cy="1537119"/>
              </a:xfrm>
              <a:prstGeom prst="line">
                <a:avLst/>
              </a:prstGeom>
              <a:ln w="76200">
                <a:solidFill>
                  <a:srgbClr val="00B0F0">
                    <a:alpha val="60000"/>
                  </a:srgb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FD49AD3-3B64-4859-8746-DC18DB2CBD0C}"/>
                </a:ext>
              </a:extLst>
            </p:cNvPr>
            <p:cNvSpPr txBox="1"/>
            <p:nvPr/>
          </p:nvSpPr>
          <p:spPr>
            <a:xfrm>
              <a:off x="1800452" y="3068065"/>
              <a:ext cx="904916" cy="538080"/>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Vol</a:t>
              </a:r>
            </a:p>
          </p:txBody>
        </p:sp>
        <p:sp>
          <p:nvSpPr>
            <p:cNvPr id="11" name="TextBox 10">
              <a:extLst>
                <a:ext uri="{FF2B5EF4-FFF2-40B4-BE49-F238E27FC236}">
                  <a16:creationId xmlns:a16="http://schemas.microsoft.com/office/drawing/2014/main" id="{0269EB72-A8E4-4118-8D91-408BF1846088}"/>
                </a:ext>
              </a:extLst>
            </p:cNvPr>
            <p:cNvSpPr txBox="1"/>
            <p:nvPr/>
          </p:nvSpPr>
          <p:spPr>
            <a:xfrm>
              <a:off x="3053165" y="5679354"/>
              <a:ext cx="2043095" cy="493240"/>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Temperature</a:t>
              </a:r>
            </a:p>
          </p:txBody>
        </p:sp>
        <p:sp>
          <p:nvSpPr>
            <p:cNvPr id="12" name="TextBox 11">
              <a:extLst>
                <a:ext uri="{FF2B5EF4-FFF2-40B4-BE49-F238E27FC236}">
                  <a16:creationId xmlns:a16="http://schemas.microsoft.com/office/drawing/2014/main" id="{545458B4-128A-4E4E-A092-4DA3AF9B0033}"/>
                </a:ext>
              </a:extLst>
            </p:cNvPr>
            <p:cNvSpPr txBox="1"/>
            <p:nvPr/>
          </p:nvSpPr>
          <p:spPr>
            <a:xfrm>
              <a:off x="4297457" y="3524041"/>
              <a:ext cx="798804" cy="439198"/>
            </a:xfrm>
            <a:prstGeom prst="rect">
              <a:avLst/>
            </a:prstGeom>
            <a:noFill/>
          </p:spPr>
          <p:txBody>
            <a:bodyPr wrap="square" rtlCol="0">
              <a:spAutoFit/>
            </a:bodyPr>
            <a:lstStyle/>
            <a:p>
              <a:endParaRPr lang="en-IN" b="1" dirty="0">
                <a:solidFill>
                  <a:srgbClr val="FFFF00"/>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58395BB1-A5C8-47A0-9370-BC9429F42C9C}"/>
              </a:ext>
            </a:extLst>
          </p:cNvPr>
          <p:cNvGrpSpPr/>
          <p:nvPr/>
        </p:nvGrpSpPr>
        <p:grpSpPr>
          <a:xfrm>
            <a:off x="7347857" y="1621395"/>
            <a:ext cx="4127559" cy="2346142"/>
            <a:chOff x="1853541" y="2779059"/>
            <a:chExt cx="5129966" cy="3342514"/>
          </a:xfrm>
        </p:grpSpPr>
        <p:grpSp>
          <p:nvGrpSpPr>
            <p:cNvPr id="20" name="Group 19">
              <a:extLst>
                <a:ext uri="{FF2B5EF4-FFF2-40B4-BE49-F238E27FC236}">
                  <a16:creationId xmlns:a16="http://schemas.microsoft.com/office/drawing/2014/main" id="{B947FF2D-F482-4D40-BC00-1A52DFED08D2}"/>
                </a:ext>
              </a:extLst>
            </p:cNvPr>
            <p:cNvGrpSpPr/>
            <p:nvPr/>
          </p:nvGrpSpPr>
          <p:grpSpPr>
            <a:xfrm>
              <a:off x="2124637" y="2779059"/>
              <a:ext cx="4858870" cy="3209364"/>
              <a:chOff x="2124636" y="2761129"/>
              <a:chExt cx="4903693" cy="3227295"/>
            </a:xfrm>
          </p:grpSpPr>
          <p:grpSp>
            <p:nvGrpSpPr>
              <p:cNvPr id="24" name="Group 23">
                <a:extLst>
                  <a:ext uri="{FF2B5EF4-FFF2-40B4-BE49-F238E27FC236}">
                    <a16:creationId xmlns:a16="http://schemas.microsoft.com/office/drawing/2014/main" id="{3F4388FA-AB15-4CE3-846C-005E0F6F1D63}"/>
                  </a:ext>
                </a:extLst>
              </p:cNvPr>
              <p:cNvGrpSpPr/>
              <p:nvPr/>
            </p:nvGrpSpPr>
            <p:grpSpPr>
              <a:xfrm>
                <a:off x="2124636" y="2761129"/>
                <a:ext cx="4903693" cy="3227295"/>
                <a:chOff x="2124636" y="2761129"/>
                <a:chExt cx="4903693" cy="3227295"/>
              </a:xfrm>
            </p:grpSpPr>
            <p:cxnSp>
              <p:nvCxnSpPr>
                <p:cNvPr id="26" name="Straight Arrow Connector 25">
                  <a:extLst>
                    <a:ext uri="{FF2B5EF4-FFF2-40B4-BE49-F238E27FC236}">
                      <a16:creationId xmlns:a16="http://schemas.microsoft.com/office/drawing/2014/main" id="{B5F98DD5-2407-4520-95E8-89D65E006EDC}"/>
                    </a:ext>
                  </a:extLst>
                </p:cNvPr>
                <p:cNvCxnSpPr>
                  <a:cxnSpLocks/>
                </p:cNvCxnSpPr>
                <p:nvPr/>
              </p:nvCxnSpPr>
              <p:spPr>
                <a:xfrm flipV="1">
                  <a:off x="2572870" y="2761129"/>
                  <a:ext cx="0" cy="3227295"/>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BF1994-1612-4E50-84D5-12E8B1063B34}"/>
                    </a:ext>
                  </a:extLst>
                </p:cNvPr>
                <p:cNvCxnSpPr>
                  <a:cxnSpLocks/>
                </p:cNvCxnSpPr>
                <p:nvPr/>
              </p:nvCxnSpPr>
              <p:spPr>
                <a:xfrm>
                  <a:off x="2124636" y="5629835"/>
                  <a:ext cx="4903693" cy="0"/>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D1DDF241-5AA5-42AD-BF98-58B4D5C11F27}"/>
                  </a:ext>
                </a:extLst>
              </p:cNvPr>
              <p:cNvCxnSpPr>
                <a:cxnSpLocks/>
              </p:cNvCxnSpPr>
              <p:nvPr/>
            </p:nvCxnSpPr>
            <p:spPr>
              <a:xfrm>
                <a:off x="3291842" y="3460754"/>
                <a:ext cx="2569279" cy="1537120"/>
              </a:xfrm>
              <a:prstGeom prst="line">
                <a:avLst/>
              </a:prstGeom>
              <a:ln w="76200">
                <a:solidFill>
                  <a:srgbClr val="00B0F0">
                    <a:alpha val="60000"/>
                  </a:srgb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BBAE076-DD7B-4381-BD41-DEFA72A192E7}"/>
                </a:ext>
              </a:extLst>
            </p:cNvPr>
            <p:cNvSpPr txBox="1"/>
            <p:nvPr/>
          </p:nvSpPr>
          <p:spPr>
            <a:xfrm>
              <a:off x="1853541" y="3007516"/>
              <a:ext cx="904916" cy="52618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Vol</a:t>
              </a:r>
            </a:p>
          </p:txBody>
        </p:sp>
        <p:sp>
          <p:nvSpPr>
            <p:cNvPr id="22" name="TextBox 21">
              <a:extLst>
                <a:ext uri="{FF2B5EF4-FFF2-40B4-BE49-F238E27FC236}">
                  <a16:creationId xmlns:a16="http://schemas.microsoft.com/office/drawing/2014/main" id="{9C64E642-BBC4-4A31-9043-0FDB15377C0E}"/>
                </a:ext>
              </a:extLst>
            </p:cNvPr>
            <p:cNvSpPr txBox="1"/>
            <p:nvPr/>
          </p:nvSpPr>
          <p:spPr>
            <a:xfrm>
              <a:off x="4154608" y="5639240"/>
              <a:ext cx="1831934" cy="482333"/>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Temperature</a:t>
              </a:r>
            </a:p>
          </p:txBody>
        </p:sp>
        <p:sp>
          <p:nvSpPr>
            <p:cNvPr id="23" name="TextBox 22">
              <a:extLst>
                <a:ext uri="{FF2B5EF4-FFF2-40B4-BE49-F238E27FC236}">
                  <a16:creationId xmlns:a16="http://schemas.microsoft.com/office/drawing/2014/main" id="{EAA7C2C8-5D45-4098-B85D-6009EA845B41}"/>
                </a:ext>
              </a:extLst>
            </p:cNvPr>
            <p:cNvSpPr txBox="1"/>
            <p:nvPr/>
          </p:nvSpPr>
          <p:spPr>
            <a:xfrm>
              <a:off x="4297457" y="3524041"/>
              <a:ext cx="798804" cy="439198"/>
            </a:xfrm>
            <a:prstGeom prst="rect">
              <a:avLst/>
            </a:prstGeom>
            <a:noFill/>
          </p:spPr>
          <p:txBody>
            <a:bodyPr wrap="square" rtlCol="0">
              <a:spAutoFit/>
            </a:bodyPr>
            <a:lstStyle/>
            <a:p>
              <a:endParaRPr lang="en-IN" b="1" dirty="0">
                <a:solidFill>
                  <a:srgbClr val="FFFF00"/>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CAA6F75-9BAF-4096-B870-B2935C0D3069}"/>
              </a:ext>
            </a:extLst>
          </p:cNvPr>
          <p:cNvGrpSpPr/>
          <p:nvPr/>
        </p:nvGrpSpPr>
        <p:grpSpPr>
          <a:xfrm>
            <a:off x="4044042" y="4278995"/>
            <a:ext cx="4357849" cy="2542041"/>
            <a:chOff x="4096369" y="1326776"/>
            <a:chExt cx="4357851" cy="2923799"/>
          </a:xfrm>
        </p:grpSpPr>
        <p:grpSp>
          <p:nvGrpSpPr>
            <p:cNvPr id="34" name="Group 33">
              <a:extLst>
                <a:ext uri="{FF2B5EF4-FFF2-40B4-BE49-F238E27FC236}">
                  <a16:creationId xmlns:a16="http://schemas.microsoft.com/office/drawing/2014/main" id="{1B2F1B44-52FB-48F1-AE2D-506B9595CADA}"/>
                </a:ext>
              </a:extLst>
            </p:cNvPr>
            <p:cNvGrpSpPr/>
            <p:nvPr/>
          </p:nvGrpSpPr>
          <p:grpSpPr>
            <a:xfrm>
              <a:off x="4096369" y="1326776"/>
              <a:ext cx="4357851" cy="2923799"/>
              <a:chOff x="6096001" y="2106706"/>
              <a:chExt cx="4410632" cy="2923799"/>
            </a:xfrm>
          </p:grpSpPr>
          <p:grpSp>
            <p:nvGrpSpPr>
              <p:cNvPr id="39" name="Group 38">
                <a:extLst>
                  <a:ext uri="{FF2B5EF4-FFF2-40B4-BE49-F238E27FC236}">
                    <a16:creationId xmlns:a16="http://schemas.microsoft.com/office/drawing/2014/main" id="{291AF571-D041-4419-9ADA-474CF935EF11}"/>
                  </a:ext>
                </a:extLst>
              </p:cNvPr>
              <p:cNvGrpSpPr/>
              <p:nvPr/>
            </p:nvGrpSpPr>
            <p:grpSpPr>
              <a:xfrm>
                <a:off x="6096001" y="2106706"/>
                <a:ext cx="4410632" cy="2923799"/>
                <a:chOff x="1853543" y="2617993"/>
                <a:chExt cx="5129964" cy="3476894"/>
              </a:xfrm>
            </p:grpSpPr>
            <p:grpSp>
              <p:nvGrpSpPr>
                <p:cNvPr id="42" name="Group 41">
                  <a:extLst>
                    <a:ext uri="{FF2B5EF4-FFF2-40B4-BE49-F238E27FC236}">
                      <a16:creationId xmlns:a16="http://schemas.microsoft.com/office/drawing/2014/main" id="{1FF167E4-7350-493C-9F3E-DC1DD945C0E3}"/>
                    </a:ext>
                  </a:extLst>
                </p:cNvPr>
                <p:cNvGrpSpPr/>
                <p:nvPr/>
              </p:nvGrpSpPr>
              <p:grpSpPr>
                <a:xfrm>
                  <a:off x="2124637" y="2617993"/>
                  <a:ext cx="4858870" cy="3370430"/>
                  <a:chOff x="2124636" y="2599163"/>
                  <a:chExt cx="4903693" cy="3389261"/>
                </a:xfrm>
              </p:grpSpPr>
              <p:grpSp>
                <p:nvGrpSpPr>
                  <p:cNvPr id="46" name="Group 45">
                    <a:extLst>
                      <a:ext uri="{FF2B5EF4-FFF2-40B4-BE49-F238E27FC236}">
                        <a16:creationId xmlns:a16="http://schemas.microsoft.com/office/drawing/2014/main" id="{9DFE138E-664F-4D06-99EE-3B507C074CFE}"/>
                      </a:ext>
                    </a:extLst>
                  </p:cNvPr>
                  <p:cNvGrpSpPr/>
                  <p:nvPr/>
                </p:nvGrpSpPr>
                <p:grpSpPr>
                  <a:xfrm>
                    <a:off x="2124636" y="2599163"/>
                    <a:ext cx="4903693" cy="3389261"/>
                    <a:chOff x="2124636" y="2599163"/>
                    <a:chExt cx="4903693" cy="3389261"/>
                  </a:xfrm>
                </p:grpSpPr>
                <p:cxnSp>
                  <p:nvCxnSpPr>
                    <p:cNvPr id="48" name="Straight Arrow Connector 47">
                      <a:extLst>
                        <a:ext uri="{FF2B5EF4-FFF2-40B4-BE49-F238E27FC236}">
                          <a16:creationId xmlns:a16="http://schemas.microsoft.com/office/drawing/2014/main" id="{47673539-A473-49DF-84C6-17D1DF85AC94}"/>
                        </a:ext>
                      </a:extLst>
                    </p:cNvPr>
                    <p:cNvCxnSpPr>
                      <a:cxnSpLocks/>
                    </p:cNvCxnSpPr>
                    <p:nvPr/>
                  </p:nvCxnSpPr>
                  <p:spPr>
                    <a:xfrm flipV="1">
                      <a:off x="2572870" y="2599163"/>
                      <a:ext cx="0" cy="3389261"/>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9277D1E-0204-4D5D-B7BD-94B9E79021B3}"/>
                        </a:ext>
                      </a:extLst>
                    </p:cNvPr>
                    <p:cNvCxnSpPr>
                      <a:cxnSpLocks/>
                    </p:cNvCxnSpPr>
                    <p:nvPr/>
                  </p:nvCxnSpPr>
                  <p:spPr>
                    <a:xfrm>
                      <a:off x="2124636" y="5629835"/>
                      <a:ext cx="4903693" cy="0"/>
                    </a:xfrm>
                    <a:prstGeom prst="straightConnector1">
                      <a:avLst/>
                    </a:prstGeom>
                    <a:ln w="76200">
                      <a:solidFill>
                        <a:schemeClr val="accent6">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8DC2141A-9795-475C-B529-C29103C4031F}"/>
                      </a:ext>
                    </a:extLst>
                  </p:cNvPr>
                  <p:cNvCxnSpPr>
                    <a:cxnSpLocks/>
                  </p:cNvCxnSpPr>
                  <p:nvPr/>
                </p:nvCxnSpPr>
                <p:spPr>
                  <a:xfrm>
                    <a:off x="3294701" y="3714899"/>
                    <a:ext cx="2481397" cy="1551554"/>
                  </a:xfrm>
                  <a:prstGeom prst="line">
                    <a:avLst/>
                  </a:prstGeom>
                  <a:ln w="762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30834653-7E18-493E-909F-814EAA9D62CB}"/>
                    </a:ext>
                  </a:extLst>
                </p:cNvPr>
                <p:cNvSpPr txBox="1"/>
                <p:nvPr/>
              </p:nvSpPr>
              <p:spPr>
                <a:xfrm>
                  <a:off x="1853543" y="3007516"/>
                  <a:ext cx="636030" cy="505156"/>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I,V</a:t>
                  </a:r>
                </a:p>
              </p:txBody>
            </p:sp>
            <p:sp>
              <p:nvSpPr>
                <p:cNvPr id="44" name="TextBox 43">
                  <a:extLst>
                    <a:ext uri="{FF2B5EF4-FFF2-40B4-BE49-F238E27FC236}">
                      <a16:creationId xmlns:a16="http://schemas.microsoft.com/office/drawing/2014/main" id="{F68C53FF-7529-4060-98B3-64875049D1D8}"/>
                    </a:ext>
                  </a:extLst>
                </p:cNvPr>
                <p:cNvSpPr txBox="1"/>
                <p:nvPr/>
              </p:nvSpPr>
              <p:spPr>
                <a:xfrm>
                  <a:off x="3910789" y="5631827"/>
                  <a:ext cx="1831934" cy="463060"/>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Temperature</a:t>
                  </a:r>
                </a:p>
              </p:txBody>
            </p:sp>
            <p:sp>
              <p:nvSpPr>
                <p:cNvPr id="45" name="TextBox 44">
                  <a:extLst>
                    <a:ext uri="{FF2B5EF4-FFF2-40B4-BE49-F238E27FC236}">
                      <a16:creationId xmlns:a16="http://schemas.microsoft.com/office/drawing/2014/main" id="{87A79B9C-9CC0-47B7-9B1D-9583ED658068}"/>
                    </a:ext>
                  </a:extLst>
                </p:cNvPr>
                <p:cNvSpPr txBox="1"/>
                <p:nvPr/>
              </p:nvSpPr>
              <p:spPr>
                <a:xfrm>
                  <a:off x="4154669" y="3553985"/>
                  <a:ext cx="798804" cy="439198"/>
                </a:xfrm>
                <a:prstGeom prst="rect">
                  <a:avLst/>
                </a:prstGeom>
                <a:noFill/>
              </p:spPr>
              <p:txBody>
                <a:bodyPr wrap="square" rtlCol="0">
                  <a:spAutoFit/>
                </a:bodyPr>
                <a:lstStyle/>
                <a:p>
                  <a:endParaRPr lang="en-IN" b="1" dirty="0">
                    <a:solidFill>
                      <a:srgbClr val="FFFF00"/>
                    </a:solidFill>
                    <a:latin typeface="Arial" panose="020B0604020202020204" pitchFamily="34" charset="0"/>
                    <a:cs typeface="Arial" panose="020B0604020202020204" pitchFamily="34" charset="0"/>
                  </a:endParaRPr>
                </a:p>
              </p:txBody>
            </p:sp>
          </p:grpSp>
          <p:cxnSp>
            <p:nvCxnSpPr>
              <p:cNvPr id="40" name="Straight Connector 39">
                <a:extLst>
                  <a:ext uri="{FF2B5EF4-FFF2-40B4-BE49-F238E27FC236}">
                    <a16:creationId xmlns:a16="http://schemas.microsoft.com/office/drawing/2014/main" id="{EF0354EF-5A0D-47F9-ACF1-EBF6F13D4A81}"/>
                  </a:ext>
                </a:extLst>
              </p:cNvPr>
              <p:cNvCxnSpPr>
                <a:cxnSpLocks/>
              </p:cNvCxnSpPr>
              <p:nvPr/>
            </p:nvCxnSpPr>
            <p:spPr>
              <a:xfrm flipV="1">
                <a:off x="7308245" y="3033255"/>
                <a:ext cx="2131589" cy="1291352"/>
              </a:xfrm>
              <a:prstGeom prst="line">
                <a:avLst/>
              </a:prstGeom>
              <a:ln w="762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739465-4650-44B7-B503-A658F1C55DC6}"/>
                  </a:ext>
                </a:extLst>
              </p:cNvPr>
              <p:cNvCxnSpPr>
                <a:cxnSpLocks/>
              </p:cNvCxnSpPr>
              <p:nvPr/>
            </p:nvCxnSpPr>
            <p:spPr>
              <a:xfrm>
                <a:off x="7308245" y="2620559"/>
                <a:ext cx="2131589" cy="18025"/>
              </a:xfrm>
              <a:prstGeom prst="line">
                <a:avLst/>
              </a:prstGeom>
              <a:ln w="76200">
                <a:solidFill>
                  <a:schemeClr val="bg1">
                    <a:lumMod val="85000"/>
                    <a:lumOff val="1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27E0845-C4F3-4B82-AC01-EC8839E4D45D}"/>
                </a:ext>
              </a:extLst>
            </p:cNvPr>
            <p:cNvGrpSpPr/>
            <p:nvPr/>
          </p:nvGrpSpPr>
          <p:grpSpPr>
            <a:xfrm>
              <a:off x="5711309" y="1371393"/>
              <a:ext cx="2641116" cy="2386999"/>
              <a:chOff x="5695592" y="1371393"/>
              <a:chExt cx="2673104" cy="2386999"/>
            </a:xfrm>
          </p:grpSpPr>
          <p:sp>
            <p:nvSpPr>
              <p:cNvPr id="36" name="TextBox 35">
                <a:extLst>
                  <a:ext uri="{FF2B5EF4-FFF2-40B4-BE49-F238E27FC236}">
                    <a16:creationId xmlns:a16="http://schemas.microsoft.com/office/drawing/2014/main" id="{18D804A3-8DD0-4F6A-A6D5-E52F45032D05}"/>
                  </a:ext>
                </a:extLst>
              </p:cNvPr>
              <p:cNvSpPr txBox="1"/>
              <p:nvPr/>
            </p:nvSpPr>
            <p:spPr>
              <a:xfrm>
                <a:off x="7507082" y="3333595"/>
                <a:ext cx="770674" cy="424797"/>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CTAT</a:t>
                </a:r>
              </a:p>
            </p:txBody>
          </p:sp>
          <p:sp>
            <p:nvSpPr>
              <p:cNvPr id="37" name="TextBox 36">
                <a:extLst>
                  <a:ext uri="{FF2B5EF4-FFF2-40B4-BE49-F238E27FC236}">
                    <a16:creationId xmlns:a16="http://schemas.microsoft.com/office/drawing/2014/main" id="{FA32848C-8F6A-4E8D-AB5E-610319A8CA81}"/>
                  </a:ext>
                </a:extLst>
              </p:cNvPr>
              <p:cNvSpPr txBox="1"/>
              <p:nvPr/>
            </p:nvSpPr>
            <p:spPr>
              <a:xfrm>
                <a:off x="7530641" y="2058407"/>
                <a:ext cx="838055" cy="424797"/>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PTAT</a:t>
                </a:r>
              </a:p>
            </p:txBody>
          </p:sp>
          <p:sp>
            <p:nvSpPr>
              <p:cNvPr id="38" name="TextBox 37">
                <a:extLst>
                  <a:ext uri="{FF2B5EF4-FFF2-40B4-BE49-F238E27FC236}">
                    <a16:creationId xmlns:a16="http://schemas.microsoft.com/office/drawing/2014/main" id="{68EE13A6-B94C-43D2-AD7F-F3B60474FE87}"/>
                  </a:ext>
                </a:extLst>
              </p:cNvPr>
              <p:cNvSpPr txBox="1"/>
              <p:nvPr/>
            </p:nvSpPr>
            <p:spPr>
              <a:xfrm>
                <a:off x="5695592" y="1371393"/>
                <a:ext cx="1484821" cy="424797"/>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CONSTANT</a:t>
                </a:r>
              </a:p>
            </p:txBody>
          </p:sp>
        </p:grpSp>
      </p:grpSp>
      <p:cxnSp>
        <p:nvCxnSpPr>
          <p:cNvPr id="50" name="Straight Connector 49">
            <a:extLst>
              <a:ext uri="{FF2B5EF4-FFF2-40B4-BE49-F238E27FC236}">
                <a16:creationId xmlns:a16="http://schemas.microsoft.com/office/drawing/2014/main" id="{68C233D9-A303-4EA5-8CC8-874C04616B08}"/>
              </a:ext>
            </a:extLst>
          </p:cNvPr>
          <p:cNvCxnSpPr>
            <a:cxnSpLocks/>
          </p:cNvCxnSpPr>
          <p:nvPr/>
        </p:nvCxnSpPr>
        <p:spPr>
          <a:xfrm>
            <a:off x="5279361" y="4728276"/>
            <a:ext cx="2169433" cy="26895"/>
          </a:xfrm>
          <a:prstGeom prst="line">
            <a:avLst/>
          </a:prstGeom>
          <a:ln w="76200">
            <a:solidFill>
              <a:srgbClr val="00B0F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1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2B9851-4642-4E8F-82A3-FAE358FABA81}"/>
              </a:ext>
            </a:extLst>
          </p:cNvPr>
          <p:cNvSpPr txBox="1"/>
          <p:nvPr/>
        </p:nvSpPr>
        <p:spPr>
          <a:xfrm>
            <a:off x="1725492" y="728567"/>
            <a:ext cx="7508869" cy="461665"/>
          </a:xfrm>
          <a:prstGeom prst="rect">
            <a:avLst/>
          </a:prstGeom>
          <a:noFill/>
        </p:spPr>
        <p:txBody>
          <a:bodyPr wrap="square">
            <a:spAutoFit/>
          </a:bodyPr>
          <a:lstStyle/>
          <a:p>
            <a:r>
              <a:rPr lang="en-IN" sz="2400" b="1" dirty="0">
                <a:solidFill>
                  <a:srgbClr val="C00000"/>
                </a:solidFill>
                <a:latin typeface="arial" panose="020B0604020202020204" pitchFamily="34" charset="0"/>
              </a:rPr>
              <a:t>Complementary</a:t>
            </a:r>
            <a:r>
              <a:rPr lang="en-IN" sz="2400" b="1" i="0" dirty="0">
                <a:solidFill>
                  <a:srgbClr val="C00000"/>
                </a:solidFill>
                <a:effectLst/>
                <a:latin typeface="arial" panose="020B0604020202020204" pitchFamily="34" charset="0"/>
              </a:rPr>
              <a:t> To Absolute Temperature (CTAT)</a:t>
            </a:r>
            <a:r>
              <a:rPr lang="en-IN" sz="2400" b="0" i="0" dirty="0">
                <a:solidFill>
                  <a:srgbClr val="C00000"/>
                </a:solidFill>
                <a:effectLst/>
                <a:latin typeface="arial" panose="020B0604020202020204" pitchFamily="34" charset="0"/>
              </a:rPr>
              <a:t> </a:t>
            </a:r>
            <a:endParaRPr lang="en-US" sz="2400" b="1" dirty="0">
              <a:solidFill>
                <a:srgbClr val="C00000"/>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E0905495-CECE-460E-ABCD-545E5EB01081}"/>
              </a:ext>
            </a:extLst>
          </p:cNvPr>
          <p:cNvGrpSpPr/>
          <p:nvPr/>
        </p:nvGrpSpPr>
        <p:grpSpPr>
          <a:xfrm>
            <a:off x="-377432" y="2662483"/>
            <a:ext cx="6104964" cy="3797108"/>
            <a:chOff x="280147" y="1547659"/>
            <a:chExt cx="6104964" cy="345416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385D9E-9502-4B15-A760-4EDEAF2368A1}"/>
                    </a:ext>
                  </a:extLst>
                </p:cNvPr>
                <p:cNvSpPr txBox="1"/>
                <p:nvPr/>
              </p:nvSpPr>
              <p:spPr>
                <a:xfrm>
                  <a:off x="2086070" y="2365793"/>
                  <a:ext cx="1958789" cy="495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𝐼</m:t>
                        </m:r>
                        <m:r>
                          <a:rPr lang="en-IN" b="0" i="1" baseline="-25000" smtClean="0">
                            <a:solidFill>
                              <a:schemeClr val="tx1"/>
                            </a:solidFill>
                            <a:latin typeface="Cambria Math" panose="02040503050406030204" pitchFamily="18" charset="0"/>
                          </a:rPr>
                          <m:t>𝐷</m:t>
                        </m:r>
                        <m:r>
                          <a:rPr lang="en-IN"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𝐼</m:t>
                        </m:r>
                        <m:r>
                          <a:rPr lang="en-IN" b="0" i="1" baseline="-25000" smtClean="0">
                            <a:solidFill>
                              <a:schemeClr val="tx1"/>
                            </a:solidFill>
                            <a:latin typeface="Cambria Math" panose="02040503050406030204" pitchFamily="18" charset="0"/>
                          </a:rPr>
                          <m:t>𝑠</m:t>
                        </m:r>
                        <m:r>
                          <a:rPr lang="en-IN" b="0" i="1" smtClean="0">
                            <a:solidFill>
                              <a:schemeClr val="tx1"/>
                            </a:solidFill>
                            <a:latin typeface="Cambria Math" panose="02040503050406030204" pitchFamily="18" charset="0"/>
                          </a:rPr>
                          <m:t> </m:t>
                        </m:r>
                        <m:sSup>
                          <m:sSupPr>
                            <m:ctrlPr>
                              <a:rPr lang="en-IN" b="0"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𝑒</m:t>
                            </m:r>
                          </m:e>
                          <m:sup>
                            <m:box>
                              <m:boxPr>
                                <m:ctrlPr>
                                  <a:rPr lang="en-IN" b="0" i="1" smtClean="0">
                                    <a:solidFill>
                                      <a:schemeClr val="tx1"/>
                                    </a:solidFill>
                                    <a:latin typeface="Cambria Math" panose="02040503050406030204" pitchFamily="18" charset="0"/>
                                  </a:rPr>
                                </m:ctrlPr>
                              </m:boxPr>
                              <m:e>
                                <m:argPr>
                                  <m:argSz m:val="-1"/>
                                </m:argPr>
                                <m:f>
                                  <m:fPr>
                                    <m:ctrlPr>
                                      <a:rPr lang="en-IN" b="0"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𝑉𝐷</m:t>
                                    </m:r>
                                  </m:num>
                                  <m:den>
                                    <m:r>
                                      <a:rPr lang="en-IN" b="0" i="1" smtClean="0">
                                        <a:solidFill>
                                          <a:schemeClr val="tx1"/>
                                        </a:solidFill>
                                        <a:latin typeface="Cambria Math" panose="02040503050406030204" pitchFamily="18" charset="0"/>
                                      </a:rPr>
                                      <m:t>𝑉𝑇</m:t>
                                    </m:r>
                                  </m:den>
                                </m:f>
                              </m:e>
                            </m:box>
                          </m:sup>
                        </m:sSup>
                      </m:oMath>
                    </m:oMathPara>
                  </a14:m>
                  <a:endParaRPr lang="en-IN" sz="1600" dirty="0">
                    <a:solidFill>
                      <a:schemeClr val="tx1"/>
                    </a:solidFill>
                  </a:endParaRPr>
                </a:p>
              </p:txBody>
            </p:sp>
          </mc:Choice>
          <mc:Fallback xmlns="">
            <p:sp>
              <p:nvSpPr>
                <p:cNvPr id="10" name="TextBox 9">
                  <a:extLst>
                    <a:ext uri="{FF2B5EF4-FFF2-40B4-BE49-F238E27FC236}">
                      <a16:creationId xmlns:a16="http://schemas.microsoft.com/office/drawing/2014/main" id="{9D385D9E-9502-4B15-A760-4EDEAF2368A1}"/>
                    </a:ext>
                  </a:extLst>
                </p:cNvPr>
                <p:cNvSpPr txBox="1">
                  <a:spLocks noRot="1" noChangeAspect="1" noMove="1" noResize="1" noEditPoints="1" noAdjustHandles="1" noChangeArrowheads="1" noChangeShapeType="1" noTextEdit="1"/>
                </p:cNvSpPr>
                <p:nvPr/>
              </p:nvSpPr>
              <p:spPr>
                <a:xfrm>
                  <a:off x="2086070" y="2365793"/>
                  <a:ext cx="1958789" cy="49558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D0F3641-27BF-43AA-80F4-53465B4A356B}"/>
                    </a:ext>
                  </a:extLst>
                </p:cNvPr>
                <p:cNvSpPr txBox="1"/>
                <p:nvPr/>
              </p:nvSpPr>
              <p:spPr>
                <a:xfrm>
                  <a:off x="2353235" y="1547659"/>
                  <a:ext cx="1958789"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𝑉</m:t>
                        </m:r>
                        <m:r>
                          <a:rPr lang="en-IN" b="0" i="1" baseline="-25000" smtClean="0">
                            <a:solidFill>
                              <a:schemeClr val="tx1"/>
                            </a:solidFill>
                            <a:latin typeface="Cambria Math" panose="02040503050406030204" pitchFamily="18" charset="0"/>
                          </a:rPr>
                          <m:t>𝐷</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𝑉𝑡</m:t>
                        </m:r>
                        <m:r>
                          <a:rPr lang="en-IN" b="0" i="1" smtClean="0">
                            <a:solidFill>
                              <a:schemeClr val="tx1"/>
                            </a:solidFill>
                            <a:latin typeface="Cambria Math" panose="02040503050406030204" pitchFamily="18" charset="0"/>
                          </a:rPr>
                          <m:t> </m:t>
                        </m:r>
                        <m:func>
                          <m:funcPr>
                            <m:ctrlPr>
                              <a:rPr lang="en-IN" b="0" i="1" smtClean="0">
                                <a:solidFill>
                                  <a:schemeClr val="tx1"/>
                                </a:solidFill>
                                <a:latin typeface="Cambria Math" panose="02040503050406030204" pitchFamily="18" charset="0"/>
                              </a:rPr>
                            </m:ctrlPr>
                          </m:funcPr>
                          <m:fName>
                            <m:r>
                              <a:rPr lang="en-IN" b="0" i="1" smtClean="0">
                                <a:solidFill>
                                  <a:schemeClr val="tx1"/>
                                </a:solidFill>
                                <a:latin typeface="Cambria Math" panose="02040503050406030204" pitchFamily="18" charset="0"/>
                              </a:rPr>
                              <m:t>𝑙𝑛</m:t>
                            </m:r>
                          </m:fName>
                          <m:e>
                            <m:d>
                              <m:dPr>
                                <m:ctrlPr>
                                  <a:rPr lang="en-IN" b="0" i="1" smtClean="0">
                                    <a:solidFill>
                                      <a:schemeClr val="tx1"/>
                                    </a:solidFill>
                                    <a:latin typeface="Cambria Math" panose="02040503050406030204" pitchFamily="18" charset="0"/>
                                  </a:rPr>
                                </m:ctrlPr>
                              </m:dPr>
                              <m:e>
                                <m:f>
                                  <m:fPr>
                                    <m:ctrlPr>
                                      <a:rPr lang="en-IN" b="0"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𝐼𝑜</m:t>
                                    </m:r>
                                  </m:num>
                                  <m:den>
                                    <m:r>
                                      <a:rPr lang="en-IN" b="0" i="1" smtClean="0">
                                        <a:solidFill>
                                          <a:schemeClr val="tx1"/>
                                        </a:solidFill>
                                        <a:latin typeface="Cambria Math" panose="02040503050406030204" pitchFamily="18" charset="0"/>
                                      </a:rPr>
                                      <m:t>𝐼𝑠</m:t>
                                    </m:r>
                                  </m:den>
                                </m:f>
                              </m:e>
                            </m:d>
                          </m:e>
                        </m:func>
                      </m:oMath>
                    </m:oMathPara>
                  </a14:m>
                  <a:endParaRPr lang="en-IN" dirty="0">
                    <a:solidFill>
                      <a:schemeClr val="bg1"/>
                    </a:solidFill>
                  </a:endParaRPr>
                </a:p>
              </p:txBody>
            </p:sp>
          </mc:Choice>
          <mc:Fallback xmlns="">
            <p:sp>
              <p:nvSpPr>
                <p:cNvPr id="12" name="TextBox 11">
                  <a:extLst>
                    <a:ext uri="{FF2B5EF4-FFF2-40B4-BE49-F238E27FC236}">
                      <a16:creationId xmlns:a16="http://schemas.microsoft.com/office/drawing/2014/main" id="{7D0F3641-27BF-43AA-80F4-53465B4A356B}"/>
                    </a:ext>
                  </a:extLst>
                </p:cNvPr>
                <p:cNvSpPr txBox="1">
                  <a:spLocks noRot="1" noChangeAspect="1" noMove="1" noResize="1" noEditPoints="1" noAdjustHandles="1" noChangeArrowheads="1" noChangeShapeType="1" noTextEdit="1"/>
                </p:cNvSpPr>
                <p:nvPr/>
              </p:nvSpPr>
              <p:spPr>
                <a:xfrm>
                  <a:off x="2353235" y="1547659"/>
                  <a:ext cx="1958789" cy="71468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55C582-36D5-4A2D-8D44-87A453753CA2}"/>
                    </a:ext>
                  </a:extLst>
                </p:cNvPr>
                <p:cNvSpPr txBox="1"/>
                <p:nvPr/>
              </p:nvSpPr>
              <p:spPr>
                <a:xfrm>
                  <a:off x="2263588" y="3308617"/>
                  <a:ext cx="201437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𝐼</m:t>
                        </m:r>
                        <m:r>
                          <a:rPr lang="en-IN" i="1" baseline="-25000">
                            <a:solidFill>
                              <a:schemeClr val="tx1"/>
                            </a:solidFill>
                            <a:latin typeface="Cambria Math" panose="02040503050406030204" pitchFamily="18" charset="0"/>
                          </a:rPr>
                          <m:t>𝑠</m:t>
                        </m:r>
                        <m:r>
                          <a:rPr lang="en-IN" b="0" i="1" smtClean="0">
                            <a:solidFill>
                              <a:schemeClr val="tx1"/>
                            </a:solidFill>
                            <a:latin typeface="Cambria Math" panose="02040503050406030204" pitchFamily="18" charset="0"/>
                            <a:ea typeface="Cambria Math" panose="02040503050406030204" pitchFamily="18" charset="0"/>
                          </a:rPr>
                          <m:t>∝</m:t>
                        </m:r>
                        <m:r>
                          <m:rPr>
                            <m:nor/>
                          </m:rPr>
                          <a:rPr lang="en-IN" i="1" dirty="0">
                            <a:solidFill>
                              <a:schemeClr val="tx1"/>
                            </a:solidFill>
                            <a:latin typeface="Cambria Math" panose="02040503050406030204" pitchFamily="18" charset="0"/>
                            <a:ea typeface="Cambria Math" panose="02040503050406030204" pitchFamily="18" charset="0"/>
                          </a:rPr>
                          <m:t>  </m:t>
                        </m:r>
                        <m:r>
                          <a:rPr lang="el-GR" i="1" dirty="0" smtClean="0">
                            <a:solidFill>
                              <a:schemeClr val="tx1"/>
                            </a:solidFill>
                            <a:latin typeface="Cambria Math" panose="02040503050406030204" pitchFamily="18" charset="0"/>
                            <a:ea typeface="Cambria Math" panose="02040503050406030204" pitchFamily="18" charset="0"/>
                          </a:rPr>
                          <m:t>𝜇</m:t>
                        </m:r>
                        <m:r>
                          <m:rPr>
                            <m:nor/>
                          </m:rPr>
                          <a:rPr lang="en-IN" i="1" dirty="0">
                            <a:solidFill>
                              <a:schemeClr val="tx1"/>
                            </a:solidFill>
                            <a:latin typeface="Cambria Math" panose="02040503050406030204" pitchFamily="18" charset="0"/>
                            <a:ea typeface="Cambria Math" panose="02040503050406030204" pitchFamily="18" charset="0"/>
                          </a:rPr>
                          <m:t>.</m:t>
                        </m:r>
                        <m:r>
                          <m:rPr>
                            <m:nor/>
                          </m:rPr>
                          <a:rPr lang="en-IN" i="1" dirty="0">
                            <a:solidFill>
                              <a:schemeClr val="tx1"/>
                            </a:solidFill>
                            <a:latin typeface="Cambria Math" panose="02040503050406030204" pitchFamily="18" charset="0"/>
                            <a:ea typeface="Cambria Math" panose="02040503050406030204" pitchFamily="18" charset="0"/>
                          </a:rPr>
                          <m:t>k</m:t>
                        </m:r>
                        <m:r>
                          <m:rPr>
                            <m:nor/>
                          </m:rPr>
                          <a:rPr lang="en-IN" i="1" dirty="0">
                            <a:solidFill>
                              <a:schemeClr val="tx1"/>
                            </a:solidFill>
                            <a:latin typeface="Cambria Math" panose="02040503050406030204" pitchFamily="18" charset="0"/>
                            <a:ea typeface="Cambria Math" panose="02040503050406030204" pitchFamily="18" charset="0"/>
                          </a:rPr>
                          <m:t>.</m:t>
                        </m:r>
                        <m:sSup>
                          <m:sSupPr>
                            <m:ctrlPr>
                              <a:rPr lang="en-IN" i="1" dirty="0" smtClean="0">
                                <a:solidFill>
                                  <a:schemeClr val="tx1"/>
                                </a:solidFill>
                                <a:latin typeface="Cambria Math" panose="02040503050406030204" pitchFamily="18" charset="0"/>
                                <a:ea typeface="Cambria Math" panose="02040503050406030204" pitchFamily="18" charset="0"/>
                              </a:rPr>
                            </m:ctrlPr>
                          </m:sSupPr>
                          <m:e>
                            <m:r>
                              <a:rPr lang="en-IN" b="0" i="1" dirty="0" smtClean="0">
                                <a:solidFill>
                                  <a:schemeClr val="tx1"/>
                                </a:solidFill>
                                <a:latin typeface="Cambria Math" panose="02040503050406030204" pitchFamily="18" charset="0"/>
                                <a:ea typeface="Cambria Math" panose="02040503050406030204" pitchFamily="18" charset="0"/>
                              </a:rPr>
                              <m:t>𝑇</m:t>
                            </m:r>
                            <m:r>
                              <a:rPr lang="en-IN" b="0" i="1" dirty="0" smtClean="0">
                                <a:solidFill>
                                  <a:schemeClr val="tx1"/>
                                </a:solidFill>
                                <a:latin typeface="Cambria Math" panose="02040503050406030204" pitchFamily="18" charset="0"/>
                                <a:ea typeface="Cambria Math" panose="02040503050406030204" pitchFamily="18" charset="0"/>
                              </a:rPr>
                              <m:t> , </m:t>
                            </m:r>
                            <m:r>
                              <a:rPr lang="en-IN" b="0" i="1" dirty="0" smtClean="0">
                                <a:solidFill>
                                  <a:schemeClr val="tx1"/>
                                </a:solidFill>
                                <a:latin typeface="Cambria Math" panose="02040503050406030204" pitchFamily="18" charset="0"/>
                                <a:ea typeface="Cambria Math" panose="02040503050406030204" pitchFamily="18" charset="0"/>
                              </a:rPr>
                              <m:t>𝑛𝑖</m:t>
                            </m:r>
                          </m:e>
                          <m:sup>
                            <m:r>
                              <a:rPr lang="en-IN" b="0" i="1" dirty="0" smtClean="0">
                                <a:solidFill>
                                  <a:schemeClr val="tx1"/>
                                </a:solidFill>
                                <a:latin typeface="Cambria Math" panose="02040503050406030204" pitchFamily="18" charset="0"/>
                                <a:ea typeface="Cambria Math" panose="02040503050406030204" pitchFamily="18" charset="0"/>
                              </a:rPr>
                              <m:t>2</m:t>
                            </m:r>
                          </m:sup>
                        </m:sSup>
                      </m:oMath>
                    </m:oMathPara>
                  </a14:m>
                  <a:endParaRPr lang="en-IN" i="1" dirty="0">
                    <a:solidFill>
                      <a:schemeClr val="tx1"/>
                    </a:solidFill>
                  </a:endParaRPr>
                </a:p>
              </p:txBody>
            </p:sp>
          </mc:Choice>
          <mc:Fallback xmlns="">
            <p:sp>
              <p:nvSpPr>
                <p:cNvPr id="14" name="TextBox 13">
                  <a:extLst>
                    <a:ext uri="{FF2B5EF4-FFF2-40B4-BE49-F238E27FC236}">
                      <a16:creationId xmlns:a16="http://schemas.microsoft.com/office/drawing/2014/main" id="{C055C582-36D5-4A2D-8D44-87A453753CA2}"/>
                    </a:ext>
                  </a:extLst>
                </p:cNvPr>
                <p:cNvSpPr txBox="1">
                  <a:spLocks noRot="1" noChangeAspect="1" noMove="1" noResize="1" noEditPoints="1" noAdjustHandles="1" noChangeArrowheads="1" noChangeShapeType="1" noTextEdit="1"/>
                </p:cNvSpPr>
                <p:nvPr/>
              </p:nvSpPr>
              <p:spPr>
                <a:xfrm>
                  <a:off x="2263588" y="3308617"/>
                  <a:ext cx="2014374" cy="276999"/>
                </a:xfrm>
                <a:prstGeom prst="rect">
                  <a:avLst/>
                </a:prstGeom>
                <a:blipFill>
                  <a:blip r:embed="rId4"/>
                  <a:stretch>
                    <a:fillRect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9C8D596-3346-43C6-AD7E-091B4BE384C5}"/>
                    </a:ext>
                  </a:extLst>
                </p:cNvPr>
                <p:cNvSpPr txBox="1"/>
                <p:nvPr/>
              </p:nvSpPr>
              <p:spPr>
                <a:xfrm>
                  <a:off x="1938175" y="3860065"/>
                  <a:ext cx="2371164"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dirty="0" smtClean="0">
                                <a:solidFill>
                                  <a:schemeClr val="tx1"/>
                                </a:solidFill>
                                <a:latin typeface="Cambria Math" panose="02040503050406030204" pitchFamily="18" charset="0"/>
                                <a:ea typeface="Cambria Math" panose="02040503050406030204" pitchFamily="18" charset="0"/>
                              </a:rPr>
                            </m:ctrlPr>
                          </m:sSupPr>
                          <m:e>
                            <m:r>
                              <a:rPr lang="en-IN" i="1" dirty="0">
                                <a:solidFill>
                                  <a:schemeClr val="tx1"/>
                                </a:solidFill>
                                <a:latin typeface="Cambria Math" panose="02040503050406030204" pitchFamily="18" charset="0"/>
                                <a:ea typeface="Cambria Math" panose="02040503050406030204" pitchFamily="18" charset="0"/>
                              </a:rPr>
                              <m:t>𝑛𝑖</m:t>
                            </m:r>
                          </m:e>
                          <m:sup>
                            <m:r>
                              <a:rPr lang="en-IN" i="1" dirty="0">
                                <a:solidFill>
                                  <a:schemeClr val="tx1"/>
                                </a:solidFill>
                                <a:latin typeface="Cambria Math" panose="02040503050406030204" pitchFamily="18" charset="0"/>
                                <a:ea typeface="Cambria Math" panose="02040503050406030204" pitchFamily="18" charset="0"/>
                              </a:rPr>
                              <m:t>2</m:t>
                            </m:r>
                          </m:sup>
                        </m:sSup>
                        <m:r>
                          <a:rPr lang="en-IN" b="0" i="1" smtClean="0">
                            <a:solidFill>
                              <a:schemeClr val="tx1"/>
                            </a:solidFill>
                            <a:latin typeface="Cambria Math" panose="02040503050406030204" pitchFamily="18" charset="0"/>
                            <a:ea typeface="Cambria Math" panose="02040503050406030204" pitchFamily="18" charset="0"/>
                          </a:rPr>
                          <m:t>∝</m:t>
                        </m:r>
                        <m:r>
                          <m:rPr>
                            <m:nor/>
                          </m:rPr>
                          <a:rPr lang="en-IN" i="1" dirty="0">
                            <a:solidFill>
                              <a:schemeClr val="tx1"/>
                            </a:solidFill>
                            <a:latin typeface="Cambria Math" panose="02040503050406030204" pitchFamily="18" charset="0"/>
                            <a:ea typeface="Cambria Math" panose="02040503050406030204" pitchFamily="18" charset="0"/>
                          </a:rPr>
                          <m:t> </m:t>
                        </m:r>
                        <m:sSup>
                          <m:sSupPr>
                            <m:ctrlPr>
                              <a:rPr lang="en-IN" i="1" dirty="0" smtClean="0">
                                <a:solidFill>
                                  <a:schemeClr val="tx1"/>
                                </a:solidFill>
                                <a:latin typeface="Cambria Math" panose="02040503050406030204" pitchFamily="18" charset="0"/>
                                <a:ea typeface="Cambria Math" panose="02040503050406030204" pitchFamily="18" charset="0"/>
                              </a:rPr>
                            </m:ctrlPr>
                          </m:sSupPr>
                          <m:e>
                            <m:r>
                              <a:rPr lang="en-IN" b="0" i="1" dirty="0" smtClean="0">
                                <a:solidFill>
                                  <a:schemeClr val="tx1"/>
                                </a:solidFill>
                                <a:latin typeface="Cambria Math" panose="02040503050406030204" pitchFamily="18" charset="0"/>
                                <a:ea typeface="Cambria Math" panose="02040503050406030204" pitchFamily="18" charset="0"/>
                              </a:rPr>
                              <m:t>𝑇</m:t>
                            </m:r>
                          </m:e>
                          <m:sup>
                            <m:r>
                              <a:rPr lang="en-IN" b="0" i="1" dirty="0" smtClean="0">
                                <a:solidFill>
                                  <a:schemeClr val="tx1"/>
                                </a:solidFill>
                                <a:latin typeface="Cambria Math" panose="02040503050406030204" pitchFamily="18" charset="0"/>
                                <a:ea typeface="Cambria Math" panose="02040503050406030204" pitchFamily="18" charset="0"/>
                              </a:rPr>
                              <m:t>3</m:t>
                            </m:r>
                          </m:sup>
                        </m:sSup>
                        <m:r>
                          <a:rPr lang="en-IN" b="0" i="1" dirty="0" smtClean="0">
                            <a:solidFill>
                              <a:schemeClr val="tx1"/>
                            </a:solidFill>
                            <a:latin typeface="Cambria Math" panose="02040503050406030204" pitchFamily="18" charset="0"/>
                            <a:ea typeface="Cambria Math" panose="02040503050406030204" pitchFamily="18" charset="0"/>
                          </a:rPr>
                          <m:t>  </m:t>
                        </m:r>
                        <m:sSup>
                          <m:sSupPr>
                            <m:ctrlPr>
                              <a:rPr lang="en-IN" b="0" i="1" dirty="0" smtClean="0">
                                <a:solidFill>
                                  <a:schemeClr val="tx1"/>
                                </a:solidFill>
                                <a:latin typeface="Cambria Math" panose="02040503050406030204" pitchFamily="18" charset="0"/>
                                <a:ea typeface="Cambria Math" panose="02040503050406030204" pitchFamily="18" charset="0"/>
                              </a:rPr>
                            </m:ctrlPr>
                          </m:sSupPr>
                          <m:e>
                            <m:r>
                              <a:rPr lang="en-IN" b="0" i="1" dirty="0" smtClean="0">
                                <a:solidFill>
                                  <a:schemeClr val="tx1"/>
                                </a:solidFill>
                                <a:latin typeface="Cambria Math" panose="02040503050406030204" pitchFamily="18" charset="0"/>
                                <a:ea typeface="Cambria Math" panose="02040503050406030204" pitchFamily="18" charset="0"/>
                              </a:rPr>
                              <m:t>𝑒</m:t>
                            </m:r>
                          </m:e>
                          <m:sup>
                            <m:r>
                              <a:rPr lang="en-IN" i="1" dirty="0">
                                <a:solidFill>
                                  <a:schemeClr val="tx1"/>
                                </a:solidFill>
                                <a:latin typeface="Cambria Math" panose="02040503050406030204" pitchFamily="18" charset="0"/>
                                <a:ea typeface="Cambria Math" panose="02040503050406030204" pitchFamily="18" charset="0"/>
                              </a:rPr>
                              <m:t>𝑘𝑇</m:t>
                            </m:r>
                          </m:sup>
                        </m:sSup>
                      </m:oMath>
                    </m:oMathPara>
                  </a14:m>
                  <a:endParaRPr lang="en-IN" i="1" dirty="0">
                    <a:solidFill>
                      <a:schemeClr val="tx1"/>
                    </a:solidFill>
                  </a:endParaRPr>
                </a:p>
              </p:txBody>
            </p:sp>
          </mc:Choice>
          <mc:Fallback xmlns="">
            <p:sp>
              <p:nvSpPr>
                <p:cNvPr id="16" name="TextBox 15">
                  <a:extLst>
                    <a:ext uri="{FF2B5EF4-FFF2-40B4-BE49-F238E27FC236}">
                      <a16:creationId xmlns:a16="http://schemas.microsoft.com/office/drawing/2014/main" id="{D9C8D596-3346-43C6-AD7E-091B4BE384C5}"/>
                    </a:ext>
                  </a:extLst>
                </p:cNvPr>
                <p:cNvSpPr txBox="1">
                  <a:spLocks noRot="1" noChangeAspect="1" noMove="1" noResize="1" noEditPoints="1" noAdjustHandles="1" noChangeArrowheads="1" noChangeShapeType="1" noTextEdit="1"/>
                </p:cNvSpPr>
                <p:nvPr/>
              </p:nvSpPr>
              <p:spPr>
                <a:xfrm>
                  <a:off x="1938175" y="3860065"/>
                  <a:ext cx="2371164" cy="37427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BD954D-F0EE-455A-AF87-EBA232344193}"/>
                    </a:ext>
                  </a:extLst>
                </p:cNvPr>
                <p:cNvSpPr txBox="1"/>
                <p:nvPr/>
              </p:nvSpPr>
              <p:spPr>
                <a:xfrm>
                  <a:off x="280147" y="4506234"/>
                  <a:ext cx="6104964" cy="495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𝐼</m:t>
                        </m:r>
                        <m:r>
                          <a:rPr lang="en-IN" i="1" baseline="-25000">
                            <a:solidFill>
                              <a:schemeClr val="tx1"/>
                            </a:solidFill>
                            <a:latin typeface="Cambria Math" panose="02040503050406030204" pitchFamily="18" charset="0"/>
                          </a:rPr>
                          <m:t>𝑠</m:t>
                        </m:r>
                        <m:r>
                          <a:rPr lang="en-IN" b="0" i="1" smtClean="0">
                            <a:solidFill>
                              <a:schemeClr val="tx1"/>
                            </a:solidFill>
                            <a:latin typeface="Cambria Math" panose="02040503050406030204" pitchFamily="18" charset="0"/>
                            <a:ea typeface="Cambria Math" panose="02040503050406030204" pitchFamily="18" charset="0"/>
                          </a:rPr>
                          <m:t>∝</m:t>
                        </m:r>
                        <m:r>
                          <m:rPr>
                            <m:nor/>
                          </m:rPr>
                          <a:rPr lang="en-IN" i="1" dirty="0">
                            <a:solidFill>
                              <a:schemeClr val="tx1"/>
                            </a:solidFill>
                            <a:latin typeface="Cambria Math" panose="02040503050406030204" pitchFamily="18" charset="0"/>
                            <a:ea typeface="Cambria Math" panose="02040503050406030204" pitchFamily="18" charset="0"/>
                          </a:rPr>
                          <m:t>  </m:t>
                        </m:r>
                        <m:r>
                          <a:rPr lang="en-IN" b="0" i="1" dirty="0" smtClean="0">
                            <a:solidFill>
                              <a:schemeClr val="tx1"/>
                            </a:solidFill>
                            <a:latin typeface="Cambria Math" panose="02040503050406030204" pitchFamily="18" charset="0"/>
                            <a:ea typeface="Cambria Math" panose="02040503050406030204" pitchFamily="18" charset="0"/>
                          </a:rPr>
                          <m:t>𝑏</m:t>
                        </m:r>
                        <m:r>
                          <a:rPr lang="en-IN" b="0" i="1" dirty="0" smtClean="0">
                            <a:solidFill>
                              <a:schemeClr val="tx1"/>
                            </a:solidFill>
                            <a:latin typeface="Cambria Math" panose="02040503050406030204" pitchFamily="18" charset="0"/>
                            <a:ea typeface="Cambria Math" panose="02040503050406030204" pitchFamily="18" charset="0"/>
                          </a:rPr>
                          <m:t> </m:t>
                        </m:r>
                        <m:sSup>
                          <m:sSupPr>
                            <m:ctrlPr>
                              <a:rPr lang="en-IN" i="1" dirty="0" smtClean="0">
                                <a:solidFill>
                                  <a:schemeClr val="tx1"/>
                                </a:solidFill>
                                <a:latin typeface="Cambria Math" panose="02040503050406030204" pitchFamily="18" charset="0"/>
                                <a:ea typeface="Cambria Math" panose="02040503050406030204" pitchFamily="18" charset="0"/>
                              </a:rPr>
                            </m:ctrlPr>
                          </m:sSupPr>
                          <m:e>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𝑒</m:t>
                                </m:r>
                              </m:e>
                              <m:sup>
                                <m:box>
                                  <m:boxPr>
                                    <m:ctrlPr>
                                      <a:rPr lang="en-IN" i="1">
                                        <a:solidFill>
                                          <a:schemeClr val="tx1"/>
                                        </a:solidFill>
                                        <a:latin typeface="Cambria Math" panose="02040503050406030204" pitchFamily="18" charset="0"/>
                                      </a:rPr>
                                    </m:ctrlPr>
                                  </m:boxPr>
                                  <m:e>
                                    <m:argPr>
                                      <m:argSz m:val="-1"/>
                                    </m:argPr>
                                    <m:f>
                                      <m:fPr>
                                        <m:ctrlPr>
                                          <a:rPr lang="en-IN" i="1">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𝐸𝑔</m:t>
                                        </m:r>
                                      </m:num>
                                      <m:den>
                                        <m:r>
                                          <a:rPr lang="en-IN" b="0" i="1" smtClean="0">
                                            <a:solidFill>
                                              <a:schemeClr val="tx1"/>
                                            </a:solidFill>
                                            <a:latin typeface="Cambria Math" panose="02040503050406030204" pitchFamily="18" charset="0"/>
                                          </a:rPr>
                                          <m:t>𝑘</m:t>
                                        </m:r>
                                        <m:r>
                                          <a:rPr lang="en-IN" i="1">
                                            <a:solidFill>
                                              <a:schemeClr val="tx1"/>
                                            </a:solidFill>
                                            <a:latin typeface="Cambria Math" panose="02040503050406030204" pitchFamily="18" charset="0"/>
                                          </a:rPr>
                                          <m:t>𝑇</m:t>
                                        </m:r>
                                      </m:den>
                                    </m:f>
                                  </m:e>
                                </m:box>
                              </m:sup>
                            </m:sSup>
                            <m:r>
                              <a:rPr lang="en-IN" b="0" i="1" smtClean="0">
                                <a:solidFill>
                                  <a:schemeClr val="tx1"/>
                                </a:solidFill>
                                <a:latin typeface="Cambria Math" panose="02040503050406030204" pitchFamily="18" charset="0"/>
                              </a:rPr>
                              <m:t> </m:t>
                            </m:r>
                            <m:r>
                              <a:rPr lang="en-IN" b="0" i="1" dirty="0" smtClean="0">
                                <a:solidFill>
                                  <a:schemeClr val="tx1"/>
                                </a:solidFill>
                                <a:latin typeface="Cambria Math" panose="02040503050406030204" pitchFamily="18" charset="0"/>
                                <a:ea typeface="Cambria Math" panose="02040503050406030204" pitchFamily="18" charset="0"/>
                              </a:rPr>
                              <m:t>𝑇</m:t>
                            </m:r>
                          </m:e>
                          <m:sup>
                            <m:r>
                              <a:rPr lang="en-IN" b="0" i="1" dirty="0" smtClean="0">
                                <a:solidFill>
                                  <a:schemeClr val="tx1"/>
                                </a:solidFill>
                                <a:latin typeface="Cambria Math" panose="02040503050406030204" pitchFamily="18" charset="0"/>
                                <a:ea typeface="Cambria Math" panose="02040503050406030204" pitchFamily="18" charset="0"/>
                              </a:rPr>
                              <m:t>4+</m:t>
                            </m:r>
                            <m:r>
                              <a:rPr lang="en-IN" b="0" i="1" dirty="0" smtClean="0">
                                <a:solidFill>
                                  <a:schemeClr val="tx1"/>
                                </a:solidFill>
                                <a:latin typeface="Cambria Math" panose="02040503050406030204" pitchFamily="18" charset="0"/>
                                <a:ea typeface="Cambria Math" panose="02040503050406030204" pitchFamily="18" charset="0"/>
                              </a:rPr>
                              <m:t>𝑚</m:t>
                            </m:r>
                          </m:sup>
                        </m:sSup>
                      </m:oMath>
                    </m:oMathPara>
                  </a14:m>
                  <a:endParaRPr lang="en-IN" i="1" dirty="0">
                    <a:solidFill>
                      <a:schemeClr val="tx1"/>
                    </a:solidFill>
                  </a:endParaRPr>
                </a:p>
              </p:txBody>
            </p:sp>
          </mc:Choice>
          <mc:Fallback xmlns="">
            <p:sp>
              <p:nvSpPr>
                <p:cNvPr id="22" name="TextBox 21">
                  <a:extLst>
                    <a:ext uri="{FF2B5EF4-FFF2-40B4-BE49-F238E27FC236}">
                      <a16:creationId xmlns:a16="http://schemas.microsoft.com/office/drawing/2014/main" id="{78BD954D-F0EE-455A-AF87-EBA232344193}"/>
                    </a:ext>
                  </a:extLst>
                </p:cNvPr>
                <p:cNvSpPr txBox="1">
                  <a:spLocks noRot="1" noChangeAspect="1" noMove="1" noResize="1" noEditPoints="1" noAdjustHandles="1" noChangeArrowheads="1" noChangeShapeType="1" noTextEdit="1"/>
                </p:cNvSpPr>
                <p:nvPr/>
              </p:nvSpPr>
              <p:spPr>
                <a:xfrm>
                  <a:off x="280147" y="4506234"/>
                  <a:ext cx="6104964" cy="495585"/>
                </a:xfrm>
                <a:prstGeom prst="rect">
                  <a:avLst/>
                </a:prstGeom>
                <a:blipFill>
                  <a:blip r:embed="rId6"/>
                  <a:stretch>
                    <a:fillRect/>
                  </a:stretch>
                </a:blipFill>
              </p:spPr>
              <p:txBody>
                <a:bodyPr/>
                <a:lstStyle/>
                <a:p>
                  <a:r>
                    <a:rPr lang="en-IN">
                      <a:noFill/>
                    </a:rPr>
                    <a:t> </a:t>
                  </a:r>
                </a:p>
              </p:txBody>
            </p:sp>
          </mc:Fallback>
        </mc:AlternateContent>
      </p:grpSp>
      <p:pic>
        <p:nvPicPr>
          <p:cNvPr id="24" name="Picture 23">
            <a:extLst>
              <a:ext uri="{FF2B5EF4-FFF2-40B4-BE49-F238E27FC236}">
                <a16:creationId xmlns:a16="http://schemas.microsoft.com/office/drawing/2014/main" id="{C2A89667-871C-49CC-8EF0-1C84E30A06A2}"/>
              </a:ext>
            </a:extLst>
          </p:cNvPr>
          <p:cNvPicPr>
            <a:picLocks noChangeAspect="1"/>
          </p:cNvPicPr>
          <p:nvPr/>
        </p:nvPicPr>
        <p:blipFill rotWithShape="1">
          <a:blip r:embed="rId7">
            <a:extLst>
              <a:ext uri="{28A0092B-C50C-407E-A947-70E740481C1C}">
                <a14:useLocalDpi xmlns:a14="http://schemas.microsoft.com/office/drawing/2010/main" val="0"/>
              </a:ext>
            </a:extLst>
          </a:blip>
          <a:srcRect l="8162" t="22567" r="2297" b="8236"/>
          <a:stretch/>
        </p:blipFill>
        <p:spPr>
          <a:xfrm>
            <a:off x="4772187" y="4395053"/>
            <a:ext cx="3688232" cy="2142504"/>
          </a:xfrm>
          <a:prstGeom prst="rect">
            <a:avLst/>
          </a:prstGeom>
        </p:spPr>
      </p:pic>
      <p:sp>
        <p:nvSpPr>
          <p:cNvPr id="2" name="TextBox 1">
            <a:extLst>
              <a:ext uri="{FF2B5EF4-FFF2-40B4-BE49-F238E27FC236}">
                <a16:creationId xmlns:a16="http://schemas.microsoft.com/office/drawing/2014/main" id="{106F11C5-6B42-46A5-BA10-76AD089711C6}"/>
              </a:ext>
            </a:extLst>
          </p:cNvPr>
          <p:cNvSpPr txBox="1"/>
          <p:nvPr/>
        </p:nvSpPr>
        <p:spPr>
          <a:xfrm>
            <a:off x="1649506" y="1739153"/>
            <a:ext cx="5559162" cy="923330"/>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The base-emitter voltage of bipolar transistors or, more generally, the forward voltage of a p-n junction diode exhibits a negative TC.</a:t>
            </a:r>
            <a:r>
              <a:rPr lang="en-IN" dirty="0">
                <a:latin typeface="Cambria" panose="02040503050406030204" pitchFamily="18" charset="0"/>
                <a:ea typeface="Cambria" panose="02040503050406030204" pitchFamily="18" charset="0"/>
              </a:rPr>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C9E092F-DE61-4336-9F37-A8289267AA16}"/>
                  </a:ext>
                </a:extLst>
              </p:cNvPr>
              <p:cNvSpPr txBox="1"/>
              <p:nvPr/>
            </p:nvSpPr>
            <p:spPr>
              <a:xfrm>
                <a:off x="4312887" y="2849208"/>
                <a:ext cx="197406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𝑑𝑉</m:t>
                          </m:r>
                          <m:r>
                            <a:rPr lang="en-IN" b="0" i="1" baseline="-25000" smtClean="0">
                              <a:latin typeface="Cambria Math" panose="02040503050406030204" pitchFamily="18" charset="0"/>
                            </a:rPr>
                            <m:t>𝑑</m:t>
                          </m:r>
                        </m:num>
                        <m:den>
                          <m:r>
                            <a:rPr lang="en-IN" b="0" i="1" smtClean="0">
                              <a:latin typeface="Cambria Math" panose="02040503050406030204" pitchFamily="18" charset="0"/>
                            </a:rPr>
                            <m:t>𝑑</m:t>
                          </m:r>
                          <m:r>
                            <a:rPr lang="en-US" b="0" i="1" smtClean="0">
                              <a:latin typeface="Cambria Math" panose="02040503050406030204" pitchFamily="18" charset="0"/>
                            </a:rPr>
                            <m:t>𝑇</m:t>
                          </m:r>
                        </m:den>
                      </m:f>
                      <m:r>
                        <a:rPr lang="en-IN" i="1" smtClean="0">
                          <a:latin typeface="Cambria Math" panose="02040503050406030204" pitchFamily="18" charset="0"/>
                        </a:rPr>
                        <m:t>=</m:t>
                      </m:r>
                      <m:r>
                        <a:rPr lang="en-IN" b="0" i="1" smtClean="0">
                          <a:latin typeface="Cambria Math" panose="02040503050406030204" pitchFamily="18" charset="0"/>
                        </a:rPr>
                        <m:t>−1.6</m:t>
                      </m:r>
                      <m:r>
                        <a:rPr lang="en-IN" b="0" i="1" smtClean="0">
                          <a:latin typeface="Cambria Math" panose="02040503050406030204" pitchFamily="18" charset="0"/>
                        </a:rPr>
                        <m:t>𝑚𝑉</m:t>
                      </m:r>
                      <m:r>
                        <a:rPr lang="en-IN" b="0" i="1" smtClean="0">
                          <a:latin typeface="Cambria Math" panose="02040503050406030204" pitchFamily="18" charset="0"/>
                        </a:rPr>
                        <m:t>/0</m:t>
                      </m:r>
                      <m:r>
                        <a:rPr lang="en-IN" b="0" i="1" smtClean="0">
                          <a:latin typeface="Cambria Math" panose="02040503050406030204" pitchFamily="18" charset="0"/>
                        </a:rPr>
                        <m:t>𝐾</m:t>
                      </m:r>
                    </m:oMath>
                  </m:oMathPara>
                </a14:m>
                <a:endParaRPr lang="en-IN" dirty="0"/>
              </a:p>
            </p:txBody>
          </p:sp>
        </mc:Choice>
        <mc:Fallback xmlns="">
          <p:sp>
            <p:nvSpPr>
              <p:cNvPr id="3" name="TextBox 2">
                <a:extLst>
                  <a:ext uri="{FF2B5EF4-FFF2-40B4-BE49-F238E27FC236}">
                    <a16:creationId xmlns:a16="http://schemas.microsoft.com/office/drawing/2014/main" id="{4C9E092F-DE61-4336-9F37-A8289267AA16}"/>
                  </a:ext>
                </a:extLst>
              </p:cNvPr>
              <p:cNvSpPr txBox="1">
                <a:spLocks noRot="1" noChangeAspect="1" noMove="1" noResize="1" noEditPoints="1" noAdjustHandles="1" noChangeArrowheads="1" noChangeShapeType="1" noTextEdit="1"/>
              </p:cNvSpPr>
              <p:nvPr/>
            </p:nvSpPr>
            <p:spPr>
              <a:xfrm>
                <a:off x="4312887" y="2849208"/>
                <a:ext cx="1974067" cy="525913"/>
              </a:xfrm>
              <a:prstGeom prst="rect">
                <a:avLst/>
              </a:prstGeom>
              <a:blipFill>
                <a:blip r:embed="rId8"/>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2083208-5EE9-47C4-9928-F2EBBF745AC0}"/>
              </a:ext>
            </a:extLst>
          </p:cNvPr>
          <p:cNvPicPr>
            <a:picLocks noChangeAspect="1"/>
          </p:cNvPicPr>
          <p:nvPr/>
        </p:nvPicPr>
        <p:blipFill rotWithShape="1">
          <a:blip r:embed="rId9">
            <a:extLst>
              <a:ext uri="{28A0092B-C50C-407E-A947-70E740481C1C}">
                <a14:useLocalDpi xmlns:a14="http://schemas.microsoft.com/office/drawing/2010/main" val="0"/>
              </a:ext>
            </a:extLst>
          </a:blip>
          <a:srcRect l="13785" r="11272"/>
          <a:stretch/>
        </p:blipFill>
        <p:spPr>
          <a:xfrm>
            <a:off x="8804722" y="1675714"/>
            <a:ext cx="3160481" cy="4861842"/>
          </a:xfrm>
          <a:prstGeom prst="rect">
            <a:avLst/>
          </a:prstGeom>
        </p:spPr>
      </p:pic>
      <p:sp>
        <p:nvSpPr>
          <p:cNvPr id="4" name="TextBox 3">
            <a:extLst>
              <a:ext uri="{FF2B5EF4-FFF2-40B4-BE49-F238E27FC236}">
                <a16:creationId xmlns:a16="http://schemas.microsoft.com/office/drawing/2014/main" id="{9D328E2D-B259-41CC-B460-607427273596}"/>
              </a:ext>
            </a:extLst>
          </p:cNvPr>
          <p:cNvSpPr txBox="1"/>
          <p:nvPr/>
        </p:nvSpPr>
        <p:spPr>
          <a:xfrm>
            <a:off x="6116714" y="6541146"/>
            <a:ext cx="2343705" cy="276999"/>
          </a:xfrm>
          <a:prstGeom prst="rect">
            <a:avLst/>
          </a:prstGeom>
          <a:noFill/>
        </p:spPr>
        <p:txBody>
          <a:bodyPr wrap="square" rtlCol="0">
            <a:spAutoFit/>
          </a:bodyPr>
          <a:lstStyle/>
          <a:p>
            <a:r>
              <a:rPr lang="en-US" sz="1200" dirty="0">
                <a:latin typeface="Cambria Math" panose="02040503050406030204" pitchFamily="18" charset="0"/>
                <a:ea typeface="Cambria Math" panose="02040503050406030204" pitchFamily="18" charset="0"/>
              </a:rPr>
              <a:t>Fig: CTAT Curve</a:t>
            </a:r>
          </a:p>
        </p:txBody>
      </p:sp>
      <p:sp>
        <p:nvSpPr>
          <p:cNvPr id="15" name="TextBox 14">
            <a:extLst>
              <a:ext uri="{FF2B5EF4-FFF2-40B4-BE49-F238E27FC236}">
                <a16:creationId xmlns:a16="http://schemas.microsoft.com/office/drawing/2014/main" id="{F318575C-6652-492B-B4D1-084D4011CA7C}"/>
              </a:ext>
            </a:extLst>
          </p:cNvPr>
          <p:cNvSpPr txBox="1"/>
          <p:nvPr/>
        </p:nvSpPr>
        <p:spPr>
          <a:xfrm>
            <a:off x="9954087" y="6537556"/>
            <a:ext cx="1237793"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CTAT ckt</a:t>
            </a:r>
          </a:p>
        </p:txBody>
      </p:sp>
    </p:spTree>
    <p:extLst>
      <p:ext uri="{BB962C8B-B14F-4D97-AF65-F5344CB8AC3E}">
        <p14:creationId xmlns:p14="http://schemas.microsoft.com/office/powerpoint/2010/main" val="279717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2B9851-4642-4E8F-82A3-FAE358FABA81}"/>
              </a:ext>
            </a:extLst>
          </p:cNvPr>
          <p:cNvSpPr txBox="1"/>
          <p:nvPr/>
        </p:nvSpPr>
        <p:spPr>
          <a:xfrm>
            <a:off x="1966825" y="766131"/>
            <a:ext cx="6809622" cy="461665"/>
          </a:xfrm>
          <a:prstGeom prst="rect">
            <a:avLst/>
          </a:prstGeom>
          <a:noFill/>
        </p:spPr>
        <p:txBody>
          <a:bodyPr wrap="square">
            <a:spAutoFit/>
          </a:bodyPr>
          <a:lstStyle/>
          <a:p>
            <a:r>
              <a:rPr lang="en-IN" sz="2400" b="1" i="0" dirty="0">
                <a:solidFill>
                  <a:srgbClr val="C00000"/>
                </a:solidFill>
                <a:effectLst/>
                <a:latin typeface="arial" panose="020B0604020202020204" pitchFamily="34" charset="0"/>
              </a:rPr>
              <a:t>Proportional To Absolute Temperature </a:t>
            </a:r>
            <a:r>
              <a:rPr lang="en-IN" sz="2000" b="1" i="0" dirty="0">
                <a:solidFill>
                  <a:srgbClr val="C00000"/>
                </a:solidFill>
                <a:effectLst/>
                <a:latin typeface="arial" panose="020B0604020202020204" pitchFamily="34" charset="0"/>
              </a:rPr>
              <a:t>(PTAT)</a:t>
            </a:r>
            <a:endParaRPr lang="en-US" sz="2400" b="1" dirty="0">
              <a:solidFill>
                <a:srgbClr val="C00000"/>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6E787E43-3AE3-4043-A69B-13934FBC9E83}"/>
              </a:ext>
            </a:extLst>
          </p:cNvPr>
          <p:cNvPicPr>
            <a:picLocks noChangeAspect="1"/>
          </p:cNvPicPr>
          <p:nvPr/>
        </p:nvPicPr>
        <p:blipFill rotWithShape="1">
          <a:blip r:embed="rId2">
            <a:extLst>
              <a:ext uri="{28A0092B-C50C-407E-A947-70E740481C1C}">
                <a14:useLocalDpi xmlns:a14="http://schemas.microsoft.com/office/drawing/2010/main" val="0"/>
              </a:ext>
            </a:extLst>
          </a:blip>
          <a:srcRect l="7727" t="21684" r="3990" b="9630"/>
          <a:stretch/>
        </p:blipFill>
        <p:spPr>
          <a:xfrm>
            <a:off x="4156677" y="4342873"/>
            <a:ext cx="3702285" cy="2084559"/>
          </a:xfrm>
          <a:prstGeom prst="rect">
            <a:avLst/>
          </a:prstGeom>
        </p:spPr>
      </p:pic>
      <p:grpSp>
        <p:nvGrpSpPr>
          <p:cNvPr id="7" name="Group 6">
            <a:extLst>
              <a:ext uri="{FF2B5EF4-FFF2-40B4-BE49-F238E27FC236}">
                <a16:creationId xmlns:a16="http://schemas.microsoft.com/office/drawing/2014/main" id="{BBD6EA4D-83AA-466C-973E-0BFA3AF01756}"/>
              </a:ext>
            </a:extLst>
          </p:cNvPr>
          <p:cNvGrpSpPr/>
          <p:nvPr/>
        </p:nvGrpSpPr>
        <p:grpSpPr>
          <a:xfrm>
            <a:off x="495026" y="2510104"/>
            <a:ext cx="4558853" cy="2346650"/>
            <a:chOff x="2367507" y="-1547465"/>
            <a:chExt cx="4252291" cy="2789368"/>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9D6493-CFD5-4AAA-BE37-D7A903922A3F}"/>
                    </a:ext>
                  </a:extLst>
                </p:cNvPr>
                <p:cNvSpPr txBox="1"/>
                <p:nvPr/>
              </p:nvSpPr>
              <p:spPr>
                <a:xfrm>
                  <a:off x="2367507" y="912645"/>
                  <a:ext cx="107655" cy="329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0" smtClean="0">
                            <a:solidFill>
                              <a:schemeClr val="bg1"/>
                            </a:solidFill>
                            <a:latin typeface="Cambria Math" panose="02040503050406030204" pitchFamily="18" charset="0"/>
                          </a:rPr>
                          <m:t> </m:t>
                        </m:r>
                      </m:oMath>
                    </m:oMathPara>
                  </a14:m>
                  <a:endParaRPr lang="en-IN" dirty="0">
                    <a:solidFill>
                      <a:schemeClr val="bg1"/>
                    </a:solidFill>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B59D6493-CFD5-4AAA-BE37-D7A903922A3F}"/>
                    </a:ext>
                  </a:extLst>
                </p:cNvPr>
                <p:cNvSpPr txBox="1">
                  <a:spLocks noRot="1" noChangeAspect="1" noMove="1" noResize="1" noEditPoints="1" noAdjustHandles="1" noChangeArrowheads="1" noChangeShapeType="1" noTextEdit="1"/>
                </p:cNvSpPr>
                <p:nvPr/>
              </p:nvSpPr>
              <p:spPr>
                <a:xfrm>
                  <a:off x="2367507" y="912645"/>
                  <a:ext cx="107655" cy="329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89411F-1DF1-4203-A69F-3CA091144617}"/>
                    </a:ext>
                  </a:extLst>
                </p:cNvPr>
                <p:cNvSpPr txBox="1"/>
                <p:nvPr/>
              </p:nvSpPr>
              <p:spPr>
                <a:xfrm>
                  <a:off x="5050488" y="-1547465"/>
                  <a:ext cx="1569310" cy="739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𝑉</m:t>
                        </m:r>
                        <m:r>
                          <a:rPr lang="en-IN" b="0" i="1" baseline="-25000" smtClean="0">
                            <a:solidFill>
                              <a:schemeClr val="tx1"/>
                            </a:solidFill>
                            <a:latin typeface="Cambria Math" panose="02040503050406030204" pitchFamily="18" charset="0"/>
                          </a:rPr>
                          <m:t>𝐷</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𝑉𝑡</m:t>
                        </m:r>
                        <m:r>
                          <a:rPr lang="en-IN" b="0" i="1" smtClean="0">
                            <a:solidFill>
                              <a:schemeClr val="tx1"/>
                            </a:solidFill>
                            <a:latin typeface="Cambria Math" panose="02040503050406030204" pitchFamily="18" charset="0"/>
                          </a:rPr>
                          <m:t> </m:t>
                        </m:r>
                        <m:func>
                          <m:funcPr>
                            <m:ctrlPr>
                              <a:rPr lang="en-IN" b="0" i="1" smtClean="0">
                                <a:solidFill>
                                  <a:schemeClr val="tx1"/>
                                </a:solidFill>
                                <a:latin typeface="Cambria Math" panose="02040503050406030204" pitchFamily="18" charset="0"/>
                              </a:rPr>
                            </m:ctrlPr>
                          </m:funcPr>
                          <m:fName>
                            <m:r>
                              <a:rPr lang="en-IN" b="0" i="1" smtClean="0">
                                <a:solidFill>
                                  <a:schemeClr val="tx1"/>
                                </a:solidFill>
                                <a:latin typeface="Cambria Math" panose="02040503050406030204" pitchFamily="18" charset="0"/>
                              </a:rPr>
                              <m:t>𝑙𝑛</m:t>
                            </m:r>
                          </m:fName>
                          <m:e>
                            <m:d>
                              <m:dPr>
                                <m:ctrlPr>
                                  <a:rPr lang="en-IN" b="0" i="1" smtClean="0">
                                    <a:solidFill>
                                      <a:schemeClr val="tx1"/>
                                    </a:solidFill>
                                    <a:latin typeface="Cambria Math" panose="02040503050406030204" pitchFamily="18" charset="0"/>
                                  </a:rPr>
                                </m:ctrlPr>
                              </m:dPr>
                              <m:e>
                                <m:f>
                                  <m:fPr>
                                    <m:ctrlPr>
                                      <a:rPr lang="en-IN" b="0"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𝐼𝑜</m:t>
                                    </m:r>
                                  </m:num>
                                  <m:den>
                                    <m:r>
                                      <a:rPr lang="en-IN" b="0" i="1" smtClean="0">
                                        <a:solidFill>
                                          <a:schemeClr val="tx1"/>
                                        </a:solidFill>
                                        <a:latin typeface="Cambria Math" panose="02040503050406030204" pitchFamily="18" charset="0"/>
                                      </a:rPr>
                                      <m:t>𝐼</m:t>
                                    </m:r>
                                    <m:r>
                                      <a:rPr lang="en-US" b="0" i="1" smtClean="0">
                                        <a:solidFill>
                                          <a:schemeClr val="tx1"/>
                                        </a:solidFill>
                                        <a:latin typeface="Cambria Math" panose="02040503050406030204" pitchFamily="18" charset="0"/>
                                      </a:rPr>
                                      <m:t>𝑠</m:t>
                                    </m:r>
                                  </m:den>
                                </m:f>
                              </m:e>
                            </m:d>
                          </m:e>
                        </m:func>
                      </m:oMath>
                    </m:oMathPara>
                  </a14:m>
                  <a:endParaRPr lang="en-IN" dirty="0">
                    <a:solidFill>
                      <a:schemeClr val="bg1"/>
                    </a:solidFill>
                  </a:endParaRPr>
                </a:p>
              </p:txBody>
            </p:sp>
          </mc:Choice>
          <mc:Fallback xmlns="">
            <p:sp>
              <p:nvSpPr>
                <p:cNvPr id="5" name="TextBox 4">
                  <a:extLst>
                    <a:ext uri="{FF2B5EF4-FFF2-40B4-BE49-F238E27FC236}">
                      <a16:creationId xmlns:a16="http://schemas.microsoft.com/office/drawing/2014/main" id="{7289411F-1DF1-4203-A69F-3CA091144617}"/>
                    </a:ext>
                  </a:extLst>
                </p:cNvPr>
                <p:cNvSpPr txBox="1">
                  <a:spLocks noRot="1" noChangeAspect="1" noMove="1" noResize="1" noEditPoints="1" noAdjustHandles="1" noChangeArrowheads="1" noChangeShapeType="1" noTextEdit="1"/>
                </p:cNvSpPr>
                <p:nvPr/>
              </p:nvSpPr>
              <p:spPr>
                <a:xfrm>
                  <a:off x="5050488" y="-1547465"/>
                  <a:ext cx="1569310" cy="739762"/>
                </a:xfrm>
                <a:prstGeom prst="rect">
                  <a:avLst/>
                </a:prstGeom>
                <a:blipFill>
                  <a:blip r:embed="rId4"/>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BAFCA5A8-5A79-4181-AA59-C40261B2FD13}"/>
              </a:ext>
            </a:extLst>
          </p:cNvPr>
          <p:cNvGrpSpPr/>
          <p:nvPr/>
        </p:nvGrpSpPr>
        <p:grpSpPr>
          <a:xfrm>
            <a:off x="656924" y="3944332"/>
            <a:ext cx="2809747" cy="1824843"/>
            <a:chOff x="6488211" y="921872"/>
            <a:chExt cx="2809747" cy="1671436"/>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947CD-A606-46A8-939E-AA41982DCBDC}"/>
                    </a:ext>
                  </a:extLst>
                </p:cNvPr>
                <p:cNvSpPr txBox="1"/>
                <p:nvPr/>
              </p:nvSpPr>
              <p:spPr>
                <a:xfrm>
                  <a:off x="6985162" y="921872"/>
                  <a:ext cx="2312796" cy="274869"/>
                </a:xfrm>
                <a:prstGeom prst="rect">
                  <a:avLst/>
                </a:prstGeom>
                <a:noFill/>
              </p:spPr>
              <p:txBody>
                <a:bodyPr wrap="none" lIns="0" tIns="0" rIns="0" bIns="0" rtlCol="0">
                  <a:spAutoFit/>
                </a:bodyPr>
                <a:lstStyle/>
                <a:p>
                  <a14:m>
                    <m:oMath xmlns:m="http://schemas.openxmlformats.org/officeDocument/2006/math">
                      <m:r>
                        <a:rPr lang="en-IN" i="1" smtClean="0">
                          <a:solidFill>
                            <a:schemeClr val="tx1"/>
                          </a:solidFill>
                          <a:latin typeface="Cambria Math" panose="02040503050406030204" pitchFamily="18" charset="0"/>
                        </a:rPr>
                        <m:t>𝑉</m:t>
                      </m:r>
                      <m:r>
                        <a:rPr lang="en-IN" i="1" baseline="-25000">
                          <a:solidFill>
                            <a:schemeClr val="tx1"/>
                          </a:solidFill>
                          <a:latin typeface="Cambria Math" panose="02040503050406030204" pitchFamily="18" charset="0"/>
                        </a:rPr>
                        <m:t>𝐷</m:t>
                      </m:r>
                      <m:r>
                        <a:rPr lang="en-IN" b="0" i="1" smtClean="0">
                          <a:solidFill>
                            <a:schemeClr val="tx1"/>
                          </a:solidFill>
                          <a:latin typeface="Cambria Math" panose="02040503050406030204" pitchFamily="18" charset="0"/>
                        </a:rPr>
                        <m:t>−</m:t>
                      </m:r>
                      <m:r>
                        <a:rPr lang="en-IN" i="1" smtClean="0">
                          <a:solidFill>
                            <a:schemeClr val="tx1"/>
                          </a:solidFill>
                          <a:latin typeface="Cambria Math" panose="02040503050406030204" pitchFamily="18" charset="0"/>
                        </a:rPr>
                        <m:t>𝑉</m:t>
                      </m:r>
                      <m:r>
                        <a:rPr lang="en-IN" i="1" baseline="-25000">
                          <a:solidFill>
                            <a:schemeClr val="tx1"/>
                          </a:solidFill>
                          <a:latin typeface="Cambria Math" panose="02040503050406030204" pitchFamily="18" charset="0"/>
                        </a:rPr>
                        <m:t>𝐷</m:t>
                      </m:r>
                      <m:r>
                        <a:rPr lang="en-IN" i="1" baseline="-25000">
                          <a:solidFill>
                            <a:schemeClr val="tx1"/>
                          </a:solidFill>
                          <a:latin typeface="Cambria Math" panose="02040503050406030204" pitchFamily="18" charset="0"/>
                        </a:rPr>
                        <m:t>1  = </m:t>
                      </m:r>
                      <m:func>
                        <m:funcPr>
                          <m:ctrlPr>
                            <a:rPr lang="en-IN" b="0" i="1" smtClean="0">
                              <a:solidFill>
                                <a:schemeClr val="tx1"/>
                              </a:solidFill>
                              <a:latin typeface="Cambria Math" panose="02040503050406030204" pitchFamily="18" charset="0"/>
                            </a:rPr>
                          </m:ctrlPr>
                        </m:funcPr>
                        <m:fName>
                          <m:r>
                            <a:rPr lang="en-IN" i="1">
                              <a:solidFill>
                                <a:schemeClr val="tx1"/>
                              </a:solidFill>
                              <a:latin typeface="Cambria Math" panose="02040503050406030204" pitchFamily="18" charset="0"/>
                            </a:rPr>
                            <m:t>𝑉</m:t>
                          </m:r>
                          <m:r>
                            <a:rPr lang="en-IN" i="1" baseline="-25000">
                              <a:solidFill>
                                <a:schemeClr val="tx1"/>
                              </a:solidFill>
                              <a:latin typeface="Cambria Math" panose="02040503050406030204" pitchFamily="18" charset="0"/>
                            </a:rPr>
                            <m:t>𝑡</m:t>
                          </m:r>
                          <m:r>
                            <a:rPr lang="en-IN" b="0" i="1" baseline="-25000"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𝑙𝑛</m:t>
                          </m:r>
                        </m:fName>
                        <m:e>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𝑛</m:t>
                          </m:r>
                          <m:r>
                            <a:rPr lang="en-IN" b="0" i="1" smtClean="0">
                              <a:solidFill>
                                <a:schemeClr val="tx1"/>
                              </a:solidFill>
                              <a:latin typeface="Cambria Math" panose="02040503050406030204" pitchFamily="18" charset="0"/>
                            </a:rPr>
                            <m:t>)</m:t>
                          </m:r>
                        </m:e>
                      </m:func>
                    </m:oMath>
                  </a14:m>
                  <a:r>
                    <a:rPr lang="en-IN" i="1" dirty="0">
                      <a:solidFill>
                        <a:schemeClr val="bg1"/>
                      </a:solidFill>
                    </a:rPr>
                    <a:t> </a:t>
                  </a:r>
                  <a:endParaRPr lang="en-IN" i="1" dirty="0"/>
                </a:p>
              </p:txBody>
            </p:sp>
          </mc:Choice>
          <mc:Fallback xmlns="">
            <p:sp>
              <p:nvSpPr>
                <p:cNvPr id="10" name="TextBox 9">
                  <a:extLst>
                    <a:ext uri="{FF2B5EF4-FFF2-40B4-BE49-F238E27FC236}">
                      <a16:creationId xmlns:a16="http://schemas.microsoft.com/office/drawing/2014/main" id="{27C947CD-A606-46A8-939E-AA41982DCBDC}"/>
                    </a:ext>
                  </a:extLst>
                </p:cNvPr>
                <p:cNvSpPr txBox="1">
                  <a:spLocks noRot="1" noChangeAspect="1" noMove="1" noResize="1" noEditPoints="1" noAdjustHandles="1" noChangeArrowheads="1" noChangeShapeType="1" noTextEdit="1"/>
                </p:cNvSpPr>
                <p:nvPr/>
              </p:nvSpPr>
              <p:spPr>
                <a:xfrm>
                  <a:off x="6985162" y="921872"/>
                  <a:ext cx="2312796" cy="274869"/>
                </a:xfrm>
                <a:prstGeom prst="rect">
                  <a:avLst/>
                </a:prstGeom>
                <a:blipFill>
                  <a:blip r:embed="rId6"/>
                  <a:stretch>
                    <a:fillRect l="-3421" b="-2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0873F0-81FC-46AE-86AA-33A460E37CD4}"/>
                    </a:ext>
                  </a:extLst>
                </p:cNvPr>
                <p:cNvSpPr txBox="1"/>
                <p:nvPr/>
              </p:nvSpPr>
              <p:spPr>
                <a:xfrm>
                  <a:off x="6789968" y="1325656"/>
                  <a:ext cx="1287438" cy="338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𝑉</m:t>
                        </m:r>
                        <m:r>
                          <a:rPr lang="en-IN" b="0" i="1" baseline="-25000" smtClean="0">
                            <a:solidFill>
                              <a:schemeClr val="tx1"/>
                            </a:solidFill>
                            <a:latin typeface="Cambria Math" panose="02040503050406030204" pitchFamily="18" charset="0"/>
                          </a:rPr>
                          <m:t>𝐷</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𝑉𝐷</m:t>
                        </m:r>
                        <m:r>
                          <a:rPr lang="en-IN" b="0" i="1" baseline="-25000"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 </m:t>
                        </m:r>
                      </m:oMath>
                    </m:oMathPara>
                  </a14:m>
                  <a:endParaRPr lang="en-IN" dirty="0">
                    <a:solidFill>
                      <a:schemeClr val="tx1"/>
                    </a:solidFill>
                  </a:endParaRPr>
                </a:p>
              </p:txBody>
            </p:sp>
          </mc:Choice>
          <mc:Fallback xmlns="">
            <p:sp>
              <p:nvSpPr>
                <p:cNvPr id="12" name="TextBox 11">
                  <a:extLst>
                    <a:ext uri="{FF2B5EF4-FFF2-40B4-BE49-F238E27FC236}">
                      <a16:creationId xmlns:a16="http://schemas.microsoft.com/office/drawing/2014/main" id="{F50873F0-81FC-46AE-86AA-33A460E37CD4}"/>
                    </a:ext>
                  </a:extLst>
                </p:cNvPr>
                <p:cNvSpPr txBox="1">
                  <a:spLocks noRot="1" noChangeAspect="1" noMove="1" noResize="1" noEditPoints="1" noAdjustHandles="1" noChangeArrowheads="1" noChangeShapeType="1" noTextEdit="1"/>
                </p:cNvSpPr>
                <p:nvPr/>
              </p:nvSpPr>
              <p:spPr>
                <a:xfrm>
                  <a:off x="6789968" y="1325656"/>
                  <a:ext cx="1287438" cy="338284"/>
                </a:xfrm>
                <a:prstGeom prst="rect">
                  <a:avLst/>
                </a:prstGeom>
                <a:blipFill>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07B80E4-7E67-4C40-B975-847BD75552D2}"/>
                    </a:ext>
                  </a:extLst>
                </p:cNvPr>
                <p:cNvSpPr txBox="1"/>
                <p:nvPr/>
              </p:nvSpPr>
              <p:spPr>
                <a:xfrm>
                  <a:off x="6655479" y="1792855"/>
                  <a:ext cx="2334177" cy="338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𝑉</m:t>
                        </m:r>
                        <m:r>
                          <a:rPr lang="en-IN" b="0" i="1" baseline="-25000" smtClean="0">
                            <a:solidFill>
                              <a:schemeClr val="tx1"/>
                            </a:solidFill>
                            <a:latin typeface="Cambria Math" panose="02040503050406030204" pitchFamily="18" charset="0"/>
                          </a:rPr>
                          <m:t>𝐷</m:t>
                        </m:r>
                        <m:r>
                          <a:rPr lang="en-US" b="0" i="1" baseline="-25000" smtClean="0">
                            <a:solidFill>
                              <a:schemeClr val="tx1"/>
                            </a:solidFill>
                            <a:latin typeface="Cambria Math" panose="02040503050406030204" pitchFamily="18" charset="0"/>
                          </a:rPr>
                          <m:t>2</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𝐼𝐷</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𝑅</m:t>
                        </m:r>
                        <m:r>
                          <a:rPr lang="en-IN" b="0" i="1" smtClean="0">
                            <a:solidFill>
                              <a:schemeClr val="tx1"/>
                            </a:solidFill>
                            <a:latin typeface="Cambria Math" panose="02040503050406030204" pitchFamily="18" charset="0"/>
                          </a:rPr>
                          <m:t> + </m:t>
                        </m:r>
                        <m:r>
                          <a:rPr lang="en-IN" b="0" i="1" smtClean="0">
                            <a:solidFill>
                              <a:schemeClr val="tx1"/>
                            </a:solidFill>
                            <a:latin typeface="Cambria Math" panose="02040503050406030204" pitchFamily="18" charset="0"/>
                          </a:rPr>
                          <m:t>𝑉𝐷</m:t>
                        </m:r>
                        <m:r>
                          <a:rPr lang="en-IN" b="0" i="1" smtClean="0">
                            <a:solidFill>
                              <a:schemeClr val="tx1"/>
                            </a:solidFill>
                            <a:latin typeface="Cambria Math" panose="02040503050406030204" pitchFamily="18" charset="0"/>
                          </a:rPr>
                          <m:t> </m:t>
                        </m:r>
                      </m:oMath>
                    </m:oMathPara>
                  </a14:m>
                  <a:endParaRPr lang="en-IN" dirty="0">
                    <a:solidFill>
                      <a:schemeClr val="tx1"/>
                    </a:solidFill>
                  </a:endParaRPr>
                </a:p>
              </p:txBody>
            </p:sp>
          </mc:Choice>
          <mc:Fallback xmlns="">
            <p:sp>
              <p:nvSpPr>
                <p:cNvPr id="19" name="TextBox 18">
                  <a:extLst>
                    <a:ext uri="{FF2B5EF4-FFF2-40B4-BE49-F238E27FC236}">
                      <a16:creationId xmlns:a16="http://schemas.microsoft.com/office/drawing/2014/main" id="{807B80E4-7E67-4C40-B975-847BD75552D2}"/>
                    </a:ext>
                  </a:extLst>
                </p:cNvPr>
                <p:cNvSpPr txBox="1">
                  <a:spLocks noRot="1" noChangeAspect="1" noMove="1" noResize="1" noEditPoints="1" noAdjustHandles="1" noChangeArrowheads="1" noChangeShapeType="1" noTextEdit="1"/>
                </p:cNvSpPr>
                <p:nvPr/>
              </p:nvSpPr>
              <p:spPr>
                <a:xfrm>
                  <a:off x="6655479" y="1792855"/>
                  <a:ext cx="2334177" cy="338284"/>
                </a:xfrm>
                <a:prstGeom prst="rect">
                  <a:avLst/>
                </a:prstGeom>
                <a:blipFill>
                  <a:blip r:embed="rId8"/>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C912812-D91E-44B3-AEFD-7EF296F2F69A}"/>
                    </a:ext>
                  </a:extLst>
                </p:cNvPr>
                <p:cNvSpPr txBox="1"/>
                <p:nvPr/>
              </p:nvSpPr>
              <p:spPr>
                <a:xfrm>
                  <a:off x="6488211" y="2226816"/>
                  <a:ext cx="2359423" cy="366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rPr>
                          <m:t>𝐼</m:t>
                        </m:r>
                        <m:r>
                          <a:rPr lang="en-IN" i="1" baseline="-25000">
                            <a:solidFill>
                              <a:schemeClr val="tx1"/>
                            </a:solidFill>
                            <a:latin typeface="Cambria Math" panose="02040503050406030204" pitchFamily="18" charset="0"/>
                          </a:rPr>
                          <m:t>𝐷</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𝑅</m:t>
                        </m:r>
                        <m:r>
                          <a:rPr lang="en-IN" i="1">
                            <a:solidFill>
                              <a:schemeClr val="tx1"/>
                            </a:solidFill>
                            <a:latin typeface="Cambria Math" panose="02040503050406030204" pitchFamily="18" charset="0"/>
                          </a:rPr>
                          <m:t>=</m:t>
                        </m:r>
                        <m:func>
                          <m:funcPr>
                            <m:ctrlPr>
                              <a:rPr lang="en-IN" i="1">
                                <a:solidFill>
                                  <a:schemeClr val="tx1"/>
                                </a:solidFill>
                                <a:latin typeface="Cambria Math" panose="02040503050406030204" pitchFamily="18" charset="0"/>
                              </a:rPr>
                            </m:ctrlPr>
                          </m:funcPr>
                          <m:fName>
                            <m:r>
                              <a:rPr lang="en-IN" i="1">
                                <a:solidFill>
                                  <a:schemeClr val="tx1"/>
                                </a:solidFill>
                                <a:latin typeface="Cambria Math" panose="02040503050406030204" pitchFamily="18" charset="0"/>
                              </a:rPr>
                              <m:t>𝑉</m:t>
                            </m:r>
                            <m:r>
                              <a:rPr lang="en-IN" i="1" baseline="-25000">
                                <a:solidFill>
                                  <a:schemeClr val="tx1"/>
                                </a:solidFill>
                                <a:latin typeface="Cambria Math" panose="02040503050406030204" pitchFamily="18" charset="0"/>
                              </a:rPr>
                              <m:t>𝑡</m:t>
                            </m:r>
                            <m:r>
                              <a:rPr lang="en-IN" i="1" baseline="-25000">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𝑙𝑛</m:t>
                            </m:r>
                          </m:fName>
                          <m:e>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m:t>
                            </m:r>
                          </m:e>
                        </m:func>
                      </m:oMath>
                    </m:oMathPara>
                  </a14:m>
                  <a:endParaRPr lang="en-IN" i="1" dirty="0">
                    <a:solidFill>
                      <a:schemeClr val="tx1"/>
                    </a:solidFill>
                  </a:endParaRPr>
                </a:p>
              </p:txBody>
            </p:sp>
          </mc:Choice>
          <mc:Fallback xmlns="">
            <p:sp>
              <p:nvSpPr>
                <p:cNvPr id="20" name="TextBox 19">
                  <a:extLst>
                    <a:ext uri="{FF2B5EF4-FFF2-40B4-BE49-F238E27FC236}">
                      <a16:creationId xmlns:a16="http://schemas.microsoft.com/office/drawing/2014/main" id="{3C912812-D91E-44B3-AEFD-7EF296F2F69A}"/>
                    </a:ext>
                  </a:extLst>
                </p:cNvPr>
                <p:cNvSpPr txBox="1">
                  <a:spLocks noRot="1" noChangeAspect="1" noMove="1" noResize="1" noEditPoints="1" noAdjustHandles="1" noChangeArrowheads="1" noChangeShapeType="1" noTextEdit="1"/>
                </p:cNvSpPr>
                <p:nvPr/>
              </p:nvSpPr>
              <p:spPr>
                <a:xfrm>
                  <a:off x="6488211" y="2226816"/>
                  <a:ext cx="2359423" cy="366492"/>
                </a:xfrm>
                <a:prstGeom prst="rect">
                  <a:avLst/>
                </a:prstGeom>
                <a:blipFill>
                  <a:blip r:embed="rId9"/>
                  <a:stretch>
                    <a:fillRect b="-7692"/>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60790E4B-E2AF-490C-B9B2-86B2BB1725F0}"/>
              </a:ext>
            </a:extLst>
          </p:cNvPr>
          <p:cNvSpPr txBox="1"/>
          <p:nvPr/>
        </p:nvSpPr>
        <p:spPr>
          <a:xfrm>
            <a:off x="610442" y="1419249"/>
            <a:ext cx="6616037" cy="923330"/>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If two bipolar transistors operate at unequal current densities, then the difference between their base-emitter voltages is directly proportional to the absolute temperature.</a:t>
            </a:r>
            <a:r>
              <a:rPr lang="en-IN" dirty="0">
                <a:latin typeface="Cambria" panose="02040503050406030204" pitchFamily="18" charset="0"/>
                <a:ea typeface="Cambria" panose="02040503050406030204" pitchFamily="18" charset="0"/>
              </a:rPr>
              <a:t>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FCFD68-81EE-4D63-AEB6-C361800B8B96}"/>
                  </a:ext>
                </a:extLst>
              </p:cNvPr>
              <p:cNvSpPr txBox="1"/>
              <p:nvPr/>
            </p:nvSpPr>
            <p:spPr>
              <a:xfrm>
                <a:off x="3093080" y="3222860"/>
                <a:ext cx="2023783"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𝑑𝑉</m:t>
                          </m:r>
                          <m:r>
                            <a:rPr lang="en-IN" b="0" i="1" baseline="-25000" smtClean="0">
                              <a:latin typeface="Cambria Math" panose="02040503050406030204" pitchFamily="18" charset="0"/>
                            </a:rPr>
                            <m:t>𝑇</m:t>
                          </m:r>
                        </m:num>
                        <m:den>
                          <m:r>
                            <a:rPr lang="en-IN" b="0" i="1" smtClean="0">
                              <a:latin typeface="Cambria Math" panose="02040503050406030204" pitchFamily="18" charset="0"/>
                            </a:rPr>
                            <m:t>𝑑𝑡</m:t>
                          </m:r>
                        </m:den>
                      </m:f>
                      <m:r>
                        <a:rPr lang="en-IN" i="1" smtClean="0">
                          <a:latin typeface="Cambria Math" panose="02040503050406030204" pitchFamily="18" charset="0"/>
                        </a:rPr>
                        <m:t>=</m:t>
                      </m:r>
                      <m:r>
                        <a:rPr lang="en-IN" b="0" i="1" smtClean="0">
                          <a:latin typeface="Cambria Math" panose="02040503050406030204" pitchFamily="18" charset="0"/>
                        </a:rPr>
                        <m:t>85µ</m:t>
                      </m:r>
                      <m:r>
                        <a:rPr lang="en-IN" b="0" i="1" smtClean="0">
                          <a:latin typeface="Cambria Math" panose="02040503050406030204" pitchFamily="18" charset="0"/>
                        </a:rPr>
                        <m:t>𝑉</m:t>
                      </m:r>
                      <m:r>
                        <a:rPr lang="en-IN" b="0" i="1" smtClean="0">
                          <a:latin typeface="Cambria Math" panose="02040503050406030204" pitchFamily="18" charset="0"/>
                        </a:rPr>
                        <m:t>/0</m:t>
                      </m:r>
                      <m:r>
                        <a:rPr lang="en-IN" b="0" i="1" smtClean="0">
                          <a:latin typeface="Cambria Math" panose="02040503050406030204" pitchFamily="18" charset="0"/>
                        </a:rPr>
                        <m:t>𝐾</m:t>
                      </m:r>
                    </m:oMath>
                  </m:oMathPara>
                </a14:m>
                <a:endParaRPr lang="en-IN" dirty="0"/>
              </a:p>
            </p:txBody>
          </p:sp>
        </mc:Choice>
        <mc:Fallback xmlns="">
          <p:sp>
            <p:nvSpPr>
              <p:cNvPr id="15" name="TextBox 14">
                <a:extLst>
                  <a:ext uri="{FF2B5EF4-FFF2-40B4-BE49-F238E27FC236}">
                    <a16:creationId xmlns:a16="http://schemas.microsoft.com/office/drawing/2014/main" id="{7BFCFD68-81EE-4D63-AEB6-C361800B8B96}"/>
                  </a:ext>
                </a:extLst>
              </p:cNvPr>
              <p:cNvSpPr txBox="1">
                <a:spLocks noRot="1" noChangeAspect="1" noMove="1" noResize="1" noEditPoints="1" noAdjustHandles="1" noChangeArrowheads="1" noChangeShapeType="1" noTextEdit="1"/>
              </p:cNvSpPr>
              <p:nvPr/>
            </p:nvSpPr>
            <p:spPr>
              <a:xfrm>
                <a:off x="3093080" y="3222860"/>
                <a:ext cx="2023783" cy="618246"/>
              </a:xfrm>
              <a:prstGeom prst="rect">
                <a:avLst/>
              </a:prstGeom>
              <a:blipFill>
                <a:blip r:embed="rId10"/>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7E5C4EC5-D917-4CC1-8BEE-A5BB27C7AFAA}"/>
              </a:ext>
            </a:extLst>
          </p:cNvPr>
          <p:cNvPicPr>
            <a:picLocks noChangeAspect="1"/>
          </p:cNvPicPr>
          <p:nvPr/>
        </p:nvPicPr>
        <p:blipFill rotWithShape="1">
          <a:blip r:embed="rId11">
            <a:extLst>
              <a:ext uri="{28A0092B-C50C-407E-A947-70E740481C1C}">
                <a14:useLocalDpi xmlns:a14="http://schemas.microsoft.com/office/drawing/2010/main" val="0"/>
              </a:ext>
            </a:extLst>
          </a:blip>
          <a:srcRect l="9972" r="11115"/>
          <a:stretch/>
        </p:blipFill>
        <p:spPr>
          <a:xfrm>
            <a:off x="8229064" y="1673021"/>
            <a:ext cx="3827500" cy="4754411"/>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0241D2-5738-4D97-89F6-106E98970D89}"/>
                  </a:ext>
                </a:extLst>
              </p:cNvPr>
              <p:cNvSpPr txBox="1"/>
              <p:nvPr/>
            </p:nvSpPr>
            <p:spPr>
              <a:xfrm>
                <a:off x="875957" y="2510104"/>
                <a:ext cx="1452885"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0" smtClean="0">
                          <a:solidFill>
                            <a:schemeClr val="bg1"/>
                          </a:solidFill>
                          <a:latin typeface="Cambria Math" panose="02040503050406030204" pitchFamily="18" charset="0"/>
                        </a:rPr>
                        <m:t> </m:t>
                      </m:r>
                      <m:r>
                        <a:rPr lang="en-IN" b="0" i="1" smtClean="0">
                          <a:solidFill>
                            <a:schemeClr val="tx1"/>
                          </a:solidFill>
                          <a:latin typeface="Cambria Math" panose="02040503050406030204" pitchFamily="18" charset="0"/>
                        </a:rPr>
                        <m:t>𝑉𝑡</m:t>
                      </m:r>
                      <m:r>
                        <a:rPr lang="en-IN"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 </m:t>
                      </m:r>
                      <m:f>
                        <m:fPr>
                          <m:ctrlPr>
                            <a:rPr lang="en-IN" b="0"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𝑘𝑇</m:t>
                          </m:r>
                        </m:num>
                        <m:den>
                          <m:r>
                            <a:rPr lang="en-IN" b="0" i="1" smtClean="0">
                              <a:solidFill>
                                <a:schemeClr val="tx1"/>
                              </a:solidFill>
                              <a:latin typeface="Cambria Math" panose="02040503050406030204" pitchFamily="18" charset="0"/>
                            </a:rPr>
                            <m:t>𝑞</m:t>
                          </m:r>
                        </m:den>
                      </m:f>
                    </m:oMath>
                  </m:oMathPara>
                </a14:m>
                <a:endParaRPr lang="en-IN" dirty="0"/>
              </a:p>
            </p:txBody>
          </p:sp>
        </mc:Choice>
        <mc:Fallback xmlns="">
          <p:sp>
            <p:nvSpPr>
              <p:cNvPr id="17" name="TextBox 16">
                <a:extLst>
                  <a:ext uri="{FF2B5EF4-FFF2-40B4-BE49-F238E27FC236}">
                    <a16:creationId xmlns:a16="http://schemas.microsoft.com/office/drawing/2014/main" id="{C90241D2-5738-4D97-89F6-106E98970D89}"/>
                  </a:ext>
                </a:extLst>
              </p:cNvPr>
              <p:cNvSpPr txBox="1">
                <a:spLocks noRot="1" noChangeAspect="1" noMove="1" noResize="1" noEditPoints="1" noAdjustHandles="1" noChangeArrowheads="1" noChangeShapeType="1" noTextEdit="1"/>
              </p:cNvSpPr>
              <p:nvPr/>
            </p:nvSpPr>
            <p:spPr>
              <a:xfrm>
                <a:off x="875957" y="2510104"/>
                <a:ext cx="1452885" cy="66492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FF65F6D-A0C3-4867-8AF7-F01CDFB73495}"/>
                  </a:ext>
                </a:extLst>
              </p:cNvPr>
              <p:cNvSpPr txBox="1"/>
              <p:nvPr/>
            </p:nvSpPr>
            <p:spPr>
              <a:xfrm>
                <a:off x="1051628" y="3253552"/>
                <a:ext cx="2528047" cy="533736"/>
              </a:xfrm>
              <a:prstGeom prst="rect">
                <a:avLst/>
              </a:prstGeom>
              <a:noFill/>
            </p:spPr>
            <p:txBody>
              <a:bodyPr wrap="square">
                <a:spAutoFit/>
              </a:bodyPr>
              <a:lstStyle/>
              <a:p>
                <a:r>
                  <a:rPr lang="en-IN" i="1" dirty="0">
                    <a:latin typeface="Cambria Math" panose="02040503050406030204" pitchFamily="18" charset="0"/>
                    <a:ea typeface="Cambria Math" panose="02040503050406030204" pitchFamily="18" charset="0"/>
                  </a:rPr>
                  <a:t>V</a:t>
                </a:r>
                <a:r>
                  <a:rPr lang="en-IN" i="1" baseline="-25000" dirty="0">
                    <a:latin typeface="Cambria Math" panose="02040503050406030204" pitchFamily="18" charset="0"/>
                    <a:ea typeface="Cambria Math" panose="02040503050406030204" pitchFamily="18" charset="0"/>
                  </a:rPr>
                  <a:t>D1</a:t>
                </a:r>
                <a:r>
                  <a:rPr lang="en-IN" i="1" dirty="0">
                    <a:latin typeface="Cambria Math" panose="02040503050406030204" pitchFamily="18" charset="0"/>
                    <a:ea typeface="Cambria Math" panose="02040503050406030204" pitchFamily="18" charset="0"/>
                  </a:rPr>
                  <a:t>=</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𝑉𝑡</m:t>
                    </m:r>
                    <m:r>
                      <a:rPr lang="en-IN" i="1" smtClean="0">
                        <a:latin typeface="Cambria Math" panose="02040503050406030204" pitchFamily="18" charset="0"/>
                        <a:ea typeface="Cambria Math" panose="02040503050406030204" pitchFamily="18" charset="0"/>
                      </a:rPr>
                      <m:t> </m:t>
                    </m:r>
                    <m:func>
                      <m:funcPr>
                        <m:ctrlPr>
                          <a:rPr lang="en-IN" i="1">
                            <a:latin typeface="Cambria Math" panose="02040503050406030204" pitchFamily="18" charset="0"/>
                            <a:ea typeface="Cambria Math" panose="02040503050406030204" pitchFamily="18" charset="0"/>
                          </a:rPr>
                        </m:ctrlPr>
                      </m:funcPr>
                      <m:fName>
                        <m:r>
                          <a:rPr lang="en-IN" i="1">
                            <a:latin typeface="Cambria Math" panose="02040503050406030204" pitchFamily="18" charset="0"/>
                            <a:ea typeface="Cambria Math" panose="02040503050406030204" pitchFamily="18" charset="0"/>
                          </a:rPr>
                          <m:t>𝑙𝑛</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𝐼𝑜</m:t>
                                </m:r>
                              </m:num>
                              <m:den>
                                <m:r>
                                  <a:rPr lang="el-GR" i="1">
                                    <a:latin typeface="Cambria Math" panose="02040503050406030204" pitchFamily="18" charset="0"/>
                                    <a:ea typeface="Cambria Math" panose="02040503050406030204" pitchFamily="18" charset="0"/>
                                  </a:rPr>
                                  <m:t>𝜂</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𝐼𝑠</m:t>
                                </m:r>
                              </m:den>
                            </m:f>
                          </m:e>
                        </m:d>
                      </m:e>
                    </m:func>
                  </m:oMath>
                </a14:m>
                <a:endParaRPr lang="en-IN" i="1" dirty="0">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CFF65F6D-A0C3-4867-8AF7-F01CDFB73495}"/>
                  </a:ext>
                </a:extLst>
              </p:cNvPr>
              <p:cNvSpPr txBox="1">
                <a:spLocks noRot="1" noChangeAspect="1" noMove="1" noResize="1" noEditPoints="1" noAdjustHandles="1" noChangeArrowheads="1" noChangeShapeType="1" noTextEdit="1"/>
              </p:cNvSpPr>
              <p:nvPr/>
            </p:nvSpPr>
            <p:spPr>
              <a:xfrm>
                <a:off x="1051628" y="3253552"/>
                <a:ext cx="2528047" cy="533736"/>
              </a:xfrm>
              <a:prstGeom prst="rect">
                <a:avLst/>
              </a:prstGeom>
              <a:blipFill>
                <a:blip r:embed="rId13"/>
                <a:stretch>
                  <a:fillRect l="-2174" b="-3448"/>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A1A8C4-7F2F-4075-991B-70AE062D5B0D}"/>
              </a:ext>
            </a:extLst>
          </p:cNvPr>
          <p:cNvSpPr txBox="1"/>
          <p:nvPr/>
        </p:nvSpPr>
        <p:spPr>
          <a:xfrm>
            <a:off x="5371636" y="6422880"/>
            <a:ext cx="1233350"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PTAT Curve</a:t>
            </a:r>
          </a:p>
        </p:txBody>
      </p:sp>
      <p:sp>
        <p:nvSpPr>
          <p:cNvPr id="23" name="TextBox 22">
            <a:extLst>
              <a:ext uri="{FF2B5EF4-FFF2-40B4-BE49-F238E27FC236}">
                <a16:creationId xmlns:a16="http://schemas.microsoft.com/office/drawing/2014/main" id="{FA3F84DE-D998-4294-8B79-DACA0B5DCC4A}"/>
              </a:ext>
            </a:extLst>
          </p:cNvPr>
          <p:cNvSpPr txBox="1"/>
          <p:nvPr/>
        </p:nvSpPr>
        <p:spPr>
          <a:xfrm>
            <a:off x="9754678" y="6410434"/>
            <a:ext cx="1187388"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PTAT ckt</a:t>
            </a:r>
          </a:p>
        </p:txBody>
      </p:sp>
    </p:spTree>
    <p:extLst>
      <p:ext uri="{BB962C8B-B14F-4D97-AF65-F5344CB8AC3E}">
        <p14:creationId xmlns:p14="http://schemas.microsoft.com/office/powerpoint/2010/main" val="383460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329A3E-4D6D-498D-B4FA-1CF84C01072F}"/>
              </a:ext>
            </a:extLst>
          </p:cNvPr>
          <p:cNvSpPr txBox="1"/>
          <p:nvPr/>
        </p:nvSpPr>
        <p:spPr>
          <a:xfrm>
            <a:off x="4345752" y="215442"/>
            <a:ext cx="5238348"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  CIRCUIT OPERATION</a:t>
            </a:r>
          </a:p>
        </p:txBody>
      </p:sp>
      <p:grpSp>
        <p:nvGrpSpPr>
          <p:cNvPr id="31" name="Group 30">
            <a:extLst>
              <a:ext uri="{FF2B5EF4-FFF2-40B4-BE49-F238E27FC236}">
                <a16:creationId xmlns:a16="http://schemas.microsoft.com/office/drawing/2014/main" id="{35E06128-3734-4EBA-A0C5-077FF0093E0E}"/>
              </a:ext>
            </a:extLst>
          </p:cNvPr>
          <p:cNvGrpSpPr/>
          <p:nvPr/>
        </p:nvGrpSpPr>
        <p:grpSpPr>
          <a:xfrm>
            <a:off x="9828386" y="1862312"/>
            <a:ext cx="2363613" cy="1418657"/>
            <a:chOff x="9699811" y="1572941"/>
            <a:chExt cx="2330824" cy="1418657"/>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E2316B-36DB-44B1-B730-DC2B0045263B}"/>
                    </a:ext>
                  </a:extLst>
                </p:cNvPr>
                <p:cNvSpPr txBox="1"/>
                <p:nvPr/>
              </p:nvSpPr>
              <p:spPr>
                <a:xfrm>
                  <a:off x="9762565" y="1572941"/>
                  <a:ext cx="1828800"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𝑑𝑉</m:t>
                            </m:r>
                            <m:r>
                              <a:rPr lang="en-IN" b="0" i="1" baseline="-25000" smtClean="0">
                                <a:latin typeface="Cambria Math" panose="02040503050406030204" pitchFamily="18" charset="0"/>
                              </a:rPr>
                              <m:t>𝑇</m:t>
                            </m:r>
                          </m:num>
                          <m:den>
                            <m:r>
                              <a:rPr lang="en-IN" b="0" i="1" smtClean="0">
                                <a:latin typeface="Cambria Math" panose="02040503050406030204" pitchFamily="18" charset="0"/>
                              </a:rPr>
                              <m:t>𝑑</m:t>
                            </m:r>
                            <m:r>
                              <a:rPr lang="en-US" b="0" i="1" smtClean="0">
                                <a:latin typeface="Cambria Math" panose="02040503050406030204" pitchFamily="18" charset="0"/>
                              </a:rPr>
                              <m:t>𝑇</m:t>
                            </m:r>
                          </m:den>
                        </m:f>
                        <m:r>
                          <a:rPr lang="en-IN" i="1" smtClean="0">
                            <a:latin typeface="Cambria Math" panose="02040503050406030204" pitchFamily="18" charset="0"/>
                          </a:rPr>
                          <m:t>=</m:t>
                        </m:r>
                        <m:r>
                          <a:rPr lang="en-IN" b="0" i="1" smtClean="0">
                            <a:latin typeface="Cambria Math" panose="02040503050406030204" pitchFamily="18" charset="0"/>
                          </a:rPr>
                          <m:t>85µ</m:t>
                        </m:r>
                        <m:r>
                          <a:rPr lang="en-IN" b="0" i="1" smtClean="0">
                            <a:latin typeface="Cambria Math" panose="02040503050406030204" pitchFamily="18" charset="0"/>
                          </a:rPr>
                          <m:t>𝑉</m:t>
                        </m:r>
                        <m:r>
                          <a:rPr lang="en-IN" b="0" i="1" smtClean="0">
                            <a:latin typeface="Cambria Math" panose="02040503050406030204" pitchFamily="18" charset="0"/>
                          </a:rPr>
                          <m:t>/0</m:t>
                        </m:r>
                        <m:r>
                          <a:rPr lang="en-IN" b="0" i="1" smtClean="0">
                            <a:latin typeface="Cambria Math" panose="02040503050406030204" pitchFamily="18" charset="0"/>
                          </a:rPr>
                          <m:t>𝐾</m:t>
                        </m:r>
                      </m:oMath>
                    </m:oMathPara>
                  </a14:m>
                  <a:endParaRPr lang="en-IN" dirty="0"/>
                </a:p>
              </p:txBody>
            </p:sp>
          </mc:Choice>
          <mc:Fallback xmlns="">
            <p:sp>
              <p:nvSpPr>
                <p:cNvPr id="15" name="TextBox 14">
                  <a:extLst>
                    <a:ext uri="{FF2B5EF4-FFF2-40B4-BE49-F238E27FC236}">
                      <a16:creationId xmlns:a16="http://schemas.microsoft.com/office/drawing/2014/main" id="{43E2316B-36DB-44B1-B730-DC2B0045263B}"/>
                    </a:ext>
                  </a:extLst>
                </p:cNvPr>
                <p:cNvSpPr txBox="1">
                  <a:spLocks noRot="1" noChangeAspect="1" noMove="1" noResize="1" noEditPoints="1" noAdjustHandles="1" noChangeArrowheads="1" noChangeShapeType="1" noTextEdit="1"/>
                </p:cNvSpPr>
                <p:nvPr/>
              </p:nvSpPr>
              <p:spPr>
                <a:xfrm>
                  <a:off x="9762565" y="1572941"/>
                  <a:ext cx="1828800" cy="61824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E212FD-0ADA-47B6-8BE7-E98F7ED7CBA8}"/>
                    </a:ext>
                  </a:extLst>
                </p:cNvPr>
                <p:cNvSpPr txBox="1"/>
                <p:nvPr/>
              </p:nvSpPr>
              <p:spPr>
                <a:xfrm>
                  <a:off x="9699811" y="2373352"/>
                  <a:ext cx="2330824"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𝑑𝑉</m:t>
                            </m:r>
                            <m:r>
                              <a:rPr lang="en-IN" b="0" i="1" baseline="-25000" smtClean="0">
                                <a:latin typeface="Cambria Math" panose="02040503050406030204" pitchFamily="18" charset="0"/>
                              </a:rPr>
                              <m:t>𝑑</m:t>
                            </m:r>
                          </m:num>
                          <m:den>
                            <m:r>
                              <a:rPr lang="en-IN" b="0" i="1" smtClean="0">
                                <a:latin typeface="Cambria Math" panose="02040503050406030204" pitchFamily="18" charset="0"/>
                              </a:rPr>
                              <m:t>𝑑</m:t>
                            </m:r>
                            <m:r>
                              <a:rPr lang="en-US" b="0" i="1" smtClean="0">
                                <a:latin typeface="Cambria Math" panose="02040503050406030204" pitchFamily="18" charset="0"/>
                              </a:rPr>
                              <m:t>𝑇</m:t>
                            </m:r>
                          </m:den>
                        </m:f>
                        <m:r>
                          <a:rPr lang="en-IN" i="1" smtClean="0">
                            <a:latin typeface="Cambria Math" panose="02040503050406030204" pitchFamily="18" charset="0"/>
                          </a:rPr>
                          <m:t>=</m:t>
                        </m:r>
                        <m:r>
                          <a:rPr lang="en-IN" b="0" i="1" smtClean="0">
                            <a:latin typeface="Cambria Math" panose="02040503050406030204" pitchFamily="18" charset="0"/>
                          </a:rPr>
                          <m:t>−1.6</m:t>
                        </m:r>
                        <m:r>
                          <a:rPr lang="en-IN" b="0" i="1" smtClean="0">
                            <a:latin typeface="Cambria Math" panose="02040503050406030204" pitchFamily="18" charset="0"/>
                          </a:rPr>
                          <m:t>𝑚𝑉</m:t>
                        </m:r>
                        <m:r>
                          <a:rPr lang="en-IN" b="0" i="1" smtClean="0">
                            <a:latin typeface="Cambria Math" panose="02040503050406030204" pitchFamily="18" charset="0"/>
                          </a:rPr>
                          <m:t>/0</m:t>
                        </m:r>
                        <m:r>
                          <a:rPr lang="en-IN" b="0" i="1" smtClean="0">
                            <a:latin typeface="Cambria Math" panose="02040503050406030204" pitchFamily="18" charset="0"/>
                          </a:rPr>
                          <m:t>𝐾</m:t>
                        </m:r>
                      </m:oMath>
                    </m:oMathPara>
                  </a14:m>
                  <a:endParaRPr lang="en-IN" dirty="0"/>
                </a:p>
              </p:txBody>
            </p:sp>
          </mc:Choice>
          <mc:Fallback xmlns="">
            <p:sp>
              <p:nvSpPr>
                <p:cNvPr id="17" name="TextBox 16">
                  <a:extLst>
                    <a:ext uri="{FF2B5EF4-FFF2-40B4-BE49-F238E27FC236}">
                      <a16:creationId xmlns:a16="http://schemas.microsoft.com/office/drawing/2014/main" id="{D1E212FD-0ADA-47B6-8BE7-E98F7ED7CBA8}"/>
                    </a:ext>
                  </a:extLst>
                </p:cNvPr>
                <p:cNvSpPr txBox="1">
                  <a:spLocks noRot="1" noChangeAspect="1" noMove="1" noResize="1" noEditPoints="1" noAdjustHandles="1" noChangeArrowheads="1" noChangeShapeType="1" noTextEdit="1"/>
                </p:cNvSpPr>
                <p:nvPr/>
              </p:nvSpPr>
              <p:spPr>
                <a:xfrm>
                  <a:off x="9699811" y="2373352"/>
                  <a:ext cx="2330824" cy="618246"/>
                </a:xfrm>
                <a:prstGeom prst="rect">
                  <a:avLst/>
                </a:prstGeom>
                <a:blipFill>
                  <a:blip r:embed="rId3"/>
                  <a:stretch>
                    <a:fillRect/>
                  </a:stretch>
                </a:blipFill>
              </p:spPr>
              <p:txBody>
                <a:bodyPr/>
                <a:lstStyle/>
                <a:p>
                  <a:r>
                    <a:rPr lang="en-IN">
                      <a:noFill/>
                    </a:rPr>
                    <a:t> </a:t>
                  </a:r>
                </a:p>
              </p:txBody>
            </p:sp>
          </mc:Fallback>
        </mc:AlternateContent>
      </p:grpSp>
      <p:grpSp>
        <p:nvGrpSpPr>
          <p:cNvPr id="24" name="Group 23">
            <a:extLst>
              <a:ext uri="{FF2B5EF4-FFF2-40B4-BE49-F238E27FC236}">
                <a16:creationId xmlns:a16="http://schemas.microsoft.com/office/drawing/2014/main" id="{D7A9F3CA-4574-480F-B6FA-C52BACBFA43A}"/>
              </a:ext>
            </a:extLst>
          </p:cNvPr>
          <p:cNvGrpSpPr/>
          <p:nvPr/>
        </p:nvGrpSpPr>
        <p:grpSpPr>
          <a:xfrm>
            <a:off x="9188397" y="4569991"/>
            <a:ext cx="3465068" cy="1858658"/>
            <a:chOff x="1611302" y="5111225"/>
            <a:chExt cx="3465068" cy="1858658"/>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7D6582D-9A5D-4CD5-8467-ECC4937B148E}"/>
                    </a:ext>
                  </a:extLst>
                </p:cNvPr>
                <p:cNvSpPr txBox="1"/>
                <p:nvPr/>
              </p:nvSpPr>
              <p:spPr>
                <a:xfrm>
                  <a:off x="2020945" y="5111225"/>
                  <a:ext cx="21028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𝐼𝑜</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baseline="-25000" smtClean="0">
                            <a:latin typeface="Cambria Math" panose="02040503050406030204" pitchFamily="18" charset="0"/>
                          </a:rPr>
                          <m:t>1</m:t>
                        </m:r>
                        <m:r>
                          <a:rPr lang="en-IN" i="1" smtClean="0">
                            <a:latin typeface="Cambria Math" panose="02040503050406030204" pitchFamily="18" charset="0"/>
                          </a:rPr>
                          <m:t>=</m:t>
                        </m:r>
                        <m:r>
                          <a:rPr lang="en-IN" b="0" i="1" smtClean="0">
                            <a:latin typeface="Cambria Math" panose="02040503050406030204" pitchFamily="18" charset="0"/>
                          </a:rPr>
                          <m:t>𝑉</m:t>
                        </m:r>
                        <m:r>
                          <a:rPr lang="en-IN" b="0" i="1" baseline="-25000"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𝑙𝑛</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i="1" dirty="0"/>
                </a:p>
              </p:txBody>
            </p:sp>
          </mc:Choice>
          <mc:Fallback xmlns="">
            <p:sp>
              <p:nvSpPr>
                <p:cNvPr id="18" name="TextBox 17">
                  <a:extLst>
                    <a:ext uri="{FF2B5EF4-FFF2-40B4-BE49-F238E27FC236}">
                      <a16:creationId xmlns:a16="http://schemas.microsoft.com/office/drawing/2014/main" id="{97D6582D-9A5D-4CD5-8467-ECC4937B148E}"/>
                    </a:ext>
                  </a:extLst>
                </p:cNvPr>
                <p:cNvSpPr txBox="1">
                  <a:spLocks noRot="1" noChangeAspect="1" noMove="1" noResize="1" noEditPoints="1" noAdjustHandles="1" noChangeArrowheads="1" noChangeShapeType="1" noTextEdit="1"/>
                </p:cNvSpPr>
                <p:nvPr/>
              </p:nvSpPr>
              <p:spPr>
                <a:xfrm>
                  <a:off x="2020945" y="5111225"/>
                  <a:ext cx="2102820" cy="276999"/>
                </a:xfrm>
                <a:prstGeom prst="rect">
                  <a:avLst/>
                </a:prstGeom>
                <a:blipFill>
                  <a:blip r:embed="rId4"/>
                  <a:stretch>
                    <a:fillRect l="-1449" r="-2609" b="-4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02BD1C-0C4A-4E51-A438-39A23C83550E}"/>
                    </a:ext>
                  </a:extLst>
                </p:cNvPr>
                <p:cNvSpPr txBox="1"/>
                <p:nvPr/>
              </p:nvSpPr>
              <p:spPr>
                <a:xfrm>
                  <a:off x="1611302" y="5893681"/>
                  <a:ext cx="34650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m:t>
                        </m:r>
                        <m:r>
                          <a:rPr lang="en-US" b="0" i="1" smtClean="0">
                            <a:latin typeface="Cambria Math" panose="02040503050406030204" pitchFamily="18" charset="0"/>
                          </a:rPr>
                          <m:t>𝑢</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baseline="-25000" smtClean="0">
                            <a:latin typeface="Cambria Math" panose="02040503050406030204" pitchFamily="18" charset="0"/>
                          </a:rPr>
                          <m:t>1</m:t>
                        </m:r>
                        <m:r>
                          <a:rPr lang="en-IN" i="1" smtClean="0">
                            <a:latin typeface="Cambria Math" panose="02040503050406030204" pitchFamily="18" charset="0"/>
                          </a:rPr>
                          <m:t>=</m:t>
                        </m:r>
                        <m:r>
                          <a:rPr lang="en-IN" b="0" i="1" smtClean="0">
                            <a:latin typeface="Cambria Math" panose="02040503050406030204" pitchFamily="18" charset="0"/>
                          </a:rPr>
                          <m:t>26</m:t>
                        </m:r>
                        <m:r>
                          <a:rPr lang="en-IN" b="0" i="1" smtClean="0">
                            <a:latin typeface="Cambria Math" panose="02040503050406030204" pitchFamily="18" charset="0"/>
                          </a:rPr>
                          <m:t>𝑚𝑉</m:t>
                        </m:r>
                        <m:r>
                          <a:rPr lang="en-IN" b="0" i="1" smtClean="0">
                            <a:latin typeface="Cambria Math" panose="02040503050406030204" pitchFamily="18" charset="0"/>
                          </a:rPr>
                          <m:t> ∗</m:t>
                        </m:r>
                        <m:r>
                          <a:rPr lang="en-IN" b="0" i="1" smtClean="0">
                            <a:latin typeface="Cambria Math" panose="02040503050406030204" pitchFamily="18" charset="0"/>
                          </a:rPr>
                          <m:t>𝑙𝑛</m:t>
                        </m:r>
                        <m:r>
                          <a:rPr lang="en-IN" b="0" i="1" smtClean="0">
                            <a:latin typeface="Cambria Math" panose="02040503050406030204" pitchFamily="18" charset="0"/>
                          </a:rPr>
                          <m:t>⁡(4)</m:t>
                        </m:r>
                      </m:oMath>
                    </m:oMathPara>
                  </a14:m>
                  <a:endParaRPr lang="en-IN" i="1" dirty="0"/>
                </a:p>
              </p:txBody>
            </p:sp>
          </mc:Choice>
          <mc:Fallback xmlns="">
            <p:sp>
              <p:nvSpPr>
                <p:cNvPr id="20" name="TextBox 19">
                  <a:extLst>
                    <a:ext uri="{FF2B5EF4-FFF2-40B4-BE49-F238E27FC236}">
                      <a16:creationId xmlns:a16="http://schemas.microsoft.com/office/drawing/2014/main" id="{FD02BD1C-0C4A-4E51-A438-39A23C83550E}"/>
                    </a:ext>
                  </a:extLst>
                </p:cNvPr>
                <p:cNvSpPr txBox="1">
                  <a:spLocks noRot="1" noChangeAspect="1" noMove="1" noResize="1" noEditPoints="1" noAdjustHandles="1" noChangeArrowheads="1" noChangeShapeType="1" noTextEdit="1"/>
                </p:cNvSpPr>
                <p:nvPr/>
              </p:nvSpPr>
              <p:spPr>
                <a:xfrm>
                  <a:off x="1611302" y="5893681"/>
                  <a:ext cx="3465068" cy="369332"/>
                </a:xfrm>
                <a:prstGeom prst="rect">
                  <a:avLst/>
                </a:prstGeom>
                <a:blipFill>
                  <a:blip r:embed="rId5"/>
                  <a:stretch>
                    <a:fillRect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0C36067-9514-45E0-B73D-7E0A49E1662A}"/>
                    </a:ext>
                  </a:extLst>
                </p:cNvPr>
                <p:cNvSpPr txBox="1"/>
                <p:nvPr/>
              </p:nvSpPr>
              <p:spPr>
                <a:xfrm>
                  <a:off x="1952656" y="6323552"/>
                  <a:ext cx="2162144" cy="646331"/>
                </a:xfrm>
                <a:prstGeom prst="rect">
                  <a:avLst/>
                </a:prstGeom>
                <a:noFill/>
              </p:spPr>
              <p:txBody>
                <a:bodyPr wrap="square">
                  <a:spAutoFit/>
                </a:bodyPr>
                <a:lstStyle/>
                <a:p>
                  <a14:m>
                    <m:oMath xmlns:m="http://schemas.openxmlformats.org/officeDocument/2006/math">
                      <m:r>
                        <a:rPr lang="en-IN" b="0" i="1" smtClean="0">
                          <a:latin typeface="Cambria Math" panose="02040503050406030204" pitchFamily="18" charset="0"/>
                          <a:ea typeface="Cambria Math" panose="02040503050406030204" pitchFamily="18" charset="0"/>
                        </a:rPr>
                        <m:t>𝑅</m:t>
                      </m:r>
                      <m:r>
                        <a:rPr lang="en-IN" b="0" i="1" smtClean="0">
                          <a:latin typeface="Cambria Math" panose="02040503050406030204" pitchFamily="18" charset="0"/>
                          <a:ea typeface="Cambria Math" panose="02040503050406030204" pitchFamily="18" charset="0"/>
                        </a:rPr>
                        <m:t>1</m:t>
                      </m:r>
                    </m:oMath>
                  </a14:m>
                  <a:r>
                    <a:rPr lang="en-IN" i="1" dirty="0">
                      <a:latin typeface="Cambria Math" panose="02040503050406030204" pitchFamily="18" charset="0"/>
                      <a:ea typeface="Cambria Math" panose="02040503050406030204" pitchFamily="18" charset="0"/>
                    </a:rPr>
                    <a:t> = 4.5kohms (fixed)</a:t>
                  </a:r>
                </a:p>
              </p:txBody>
            </p:sp>
          </mc:Choice>
          <mc:Fallback xmlns="">
            <p:sp>
              <p:nvSpPr>
                <p:cNvPr id="22" name="TextBox 21">
                  <a:extLst>
                    <a:ext uri="{FF2B5EF4-FFF2-40B4-BE49-F238E27FC236}">
                      <a16:creationId xmlns:a16="http://schemas.microsoft.com/office/drawing/2014/main" id="{00C36067-9514-45E0-B73D-7E0A49E1662A}"/>
                    </a:ext>
                  </a:extLst>
                </p:cNvPr>
                <p:cNvSpPr txBox="1">
                  <a:spLocks noRot="1" noChangeAspect="1" noMove="1" noResize="1" noEditPoints="1" noAdjustHandles="1" noChangeArrowheads="1" noChangeShapeType="1" noTextEdit="1"/>
                </p:cNvSpPr>
                <p:nvPr/>
              </p:nvSpPr>
              <p:spPr>
                <a:xfrm>
                  <a:off x="1952656" y="6323552"/>
                  <a:ext cx="2162144" cy="646331"/>
                </a:xfrm>
                <a:prstGeom prst="rect">
                  <a:avLst/>
                </a:prstGeom>
                <a:blipFill>
                  <a:blip r:embed="rId6"/>
                  <a:stretch>
                    <a:fillRect l="-2542" t="-5660" b="-132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23DBFF-A6CA-47DD-93CE-594D932C9BE5}"/>
                    </a:ext>
                  </a:extLst>
                </p:cNvPr>
                <p:cNvSpPr txBox="1"/>
                <p:nvPr/>
              </p:nvSpPr>
              <p:spPr>
                <a:xfrm>
                  <a:off x="1981200" y="5488026"/>
                  <a:ext cx="1323773" cy="369332"/>
                </a:xfrm>
                <a:prstGeom prst="rect">
                  <a:avLst/>
                </a:prstGeom>
                <a:noFill/>
              </p:spPr>
              <p:txBody>
                <a:bodyPr wrap="square">
                  <a:sp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𝐼𝑜</m:t>
                      </m:r>
                    </m:oMath>
                  </a14:m>
                  <a:r>
                    <a:rPr lang="en-IN" i="1" dirty="0">
                      <a:latin typeface="Cambria Math" panose="02040503050406030204" pitchFamily="18" charset="0"/>
                      <a:ea typeface="Cambria Math" panose="02040503050406030204" pitchFamily="18" charset="0"/>
                    </a:rPr>
                    <a:t> = 8uA</a:t>
                  </a:r>
                </a:p>
              </p:txBody>
            </p:sp>
          </mc:Choice>
          <mc:Fallback xmlns="">
            <p:sp>
              <p:nvSpPr>
                <p:cNvPr id="23" name="TextBox 22">
                  <a:extLst>
                    <a:ext uri="{FF2B5EF4-FFF2-40B4-BE49-F238E27FC236}">
                      <a16:creationId xmlns:a16="http://schemas.microsoft.com/office/drawing/2014/main" id="{5D23DBFF-A6CA-47DD-93CE-594D932C9BE5}"/>
                    </a:ext>
                  </a:extLst>
                </p:cNvPr>
                <p:cNvSpPr txBox="1">
                  <a:spLocks noRot="1" noChangeAspect="1" noMove="1" noResize="1" noEditPoints="1" noAdjustHandles="1" noChangeArrowheads="1" noChangeShapeType="1" noTextEdit="1"/>
                </p:cNvSpPr>
                <p:nvPr/>
              </p:nvSpPr>
              <p:spPr>
                <a:xfrm>
                  <a:off x="1981200" y="5488026"/>
                  <a:ext cx="1323773" cy="369332"/>
                </a:xfrm>
                <a:prstGeom prst="rect">
                  <a:avLst/>
                </a:prstGeom>
                <a:blipFill>
                  <a:blip r:embed="rId7"/>
                  <a:stretch>
                    <a:fillRect t="-9836" b="-22951"/>
                  </a:stretch>
                </a:blipFill>
              </p:spPr>
              <p:txBody>
                <a:bodyPr/>
                <a:lstStyle/>
                <a:p>
                  <a:r>
                    <a:rPr lang="en-IN">
                      <a:noFill/>
                    </a:rPr>
                    <a:t> </a:t>
                  </a:r>
                </a:p>
              </p:txBody>
            </p:sp>
          </mc:Fallback>
        </mc:AlternateContent>
      </p:grpSp>
      <p:grpSp>
        <p:nvGrpSpPr>
          <p:cNvPr id="30" name="Group 29">
            <a:extLst>
              <a:ext uri="{FF2B5EF4-FFF2-40B4-BE49-F238E27FC236}">
                <a16:creationId xmlns:a16="http://schemas.microsoft.com/office/drawing/2014/main" id="{217DC9AC-5320-4407-A04B-367D446A0B5B}"/>
              </a:ext>
            </a:extLst>
          </p:cNvPr>
          <p:cNvGrpSpPr/>
          <p:nvPr/>
        </p:nvGrpSpPr>
        <p:grpSpPr>
          <a:xfrm>
            <a:off x="365711" y="1998867"/>
            <a:ext cx="5594412" cy="4271169"/>
            <a:chOff x="1828800" y="1661494"/>
            <a:chExt cx="5594412" cy="4271169"/>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6B03BA-966F-4A0D-81D4-1549A808582D}"/>
                    </a:ext>
                  </a:extLst>
                </p:cNvPr>
                <p:cNvSpPr txBox="1"/>
                <p:nvPr/>
              </p:nvSpPr>
              <p:spPr>
                <a:xfrm>
                  <a:off x="1952656" y="1661494"/>
                  <a:ext cx="5470556" cy="369332"/>
                </a:xfrm>
                <a:prstGeom prst="rect">
                  <a:avLst/>
                </a:prstGeom>
                <a:noFill/>
              </p:spPr>
              <p:txBody>
                <a:bodyPr wrap="square">
                  <a:spAutoFit/>
                </a:bodyPr>
                <a:lstStyle/>
                <a:p>
                  <a14:m>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1 ∗</m:t>
                      </m:r>
                      <m:r>
                        <m:rPr>
                          <m:sty m:val="p"/>
                        </m:rPr>
                        <a:rPr lang="en-IN" b="0" i="0" smtClean="0">
                          <a:solidFill>
                            <a:schemeClr val="tx1"/>
                          </a:solidFill>
                          <a:latin typeface="Cambria Math" panose="02040503050406030204" pitchFamily="18" charset="0"/>
                          <a:ea typeface="Cambria Math" panose="02040503050406030204" pitchFamily="18" charset="0"/>
                        </a:rPr>
                        <m:t>PTAT</m:t>
                      </m:r>
                      <m:r>
                        <a:rPr lang="en-IN" b="0" i="1" smtClean="0">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Cambria Math" panose="02040503050406030204" pitchFamily="18" charset="0"/>
                      <a:ea typeface="Cambria Math" panose="02040503050406030204" pitchFamily="18" charset="0"/>
                      <a:cs typeface="Arial" panose="020B0604020202020204" pitchFamily="34" charset="0"/>
                    </a:rPr>
                    <a:t> + </a:t>
                  </a:r>
                  <a14:m>
                    <m:oMath xmlns:m="http://schemas.openxmlformats.org/officeDocument/2006/math">
                      <m:r>
                        <a:rPr lang="en-IN" b="0" i="1">
                          <a:solidFill>
                            <a:schemeClr val="tx1"/>
                          </a:solidFill>
                          <a:latin typeface="Cambria Math" panose="02040503050406030204" pitchFamily="18" charset="0"/>
                          <a:ea typeface="Cambria Math" panose="02040503050406030204" pitchFamily="18" charset="0"/>
                        </a:rPr>
                        <m:t>(</m:t>
                      </m:r>
                      <m:r>
                        <a:rPr lang="en-IN" b="0" i="1">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2</m:t>
                      </m:r>
                      <m:r>
                        <a:rPr lang="en-IN" b="0" i="1">
                          <a:solidFill>
                            <a:schemeClr val="tx1"/>
                          </a:solidFill>
                          <a:latin typeface="Cambria Math" panose="02040503050406030204" pitchFamily="18" charset="0"/>
                          <a:ea typeface="Cambria Math" panose="02040503050406030204" pitchFamily="18" charset="0"/>
                        </a:rPr>
                        <m:t> ∗</m:t>
                      </m:r>
                      <m:r>
                        <m:rPr>
                          <m:sty m:val="p"/>
                        </m:rPr>
                        <a:rPr lang="en-IN" b="0" i="0" smtClean="0">
                          <a:solidFill>
                            <a:schemeClr val="tx1"/>
                          </a:solidFill>
                          <a:latin typeface="Cambria Math" panose="02040503050406030204" pitchFamily="18" charset="0"/>
                          <a:ea typeface="Cambria Math" panose="02040503050406030204" pitchFamily="18" charset="0"/>
                        </a:rPr>
                        <m:t>C</m:t>
                      </m:r>
                      <m:r>
                        <m:rPr>
                          <m:sty m:val="p"/>
                        </m:rPr>
                        <a:rPr lang="en-IN" b="0" i="0">
                          <a:solidFill>
                            <a:schemeClr val="tx1"/>
                          </a:solidFill>
                          <a:latin typeface="Cambria Math" panose="02040503050406030204" pitchFamily="18" charset="0"/>
                          <a:ea typeface="Cambria Math" panose="02040503050406030204" pitchFamily="18" charset="0"/>
                        </a:rPr>
                        <m:t>TAT</m:t>
                      </m:r>
                      <m:r>
                        <a:rPr lang="en-IN" b="0" i="1">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Cambria Math" panose="02040503050406030204" pitchFamily="18" charset="0"/>
                      <a:ea typeface="Cambria Math" panose="02040503050406030204" pitchFamily="18" charset="0"/>
                      <a:cs typeface="Arial" panose="020B0604020202020204" pitchFamily="34" charset="0"/>
                    </a:rPr>
                    <a:t> = CONSTANT VOLTAGE  </a:t>
                  </a:r>
                </a:p>
              </p:txBody>
            </p:sp>
          </mc:Choice>
          <mc:Fallback xmlns="">
            <p:sp>
              <p:nvSpPr>
                <p:cNvPr id="5" name="TextBox 4">
                  <a:extLst>
                    <a:ext uri="{FF2B5EF4-FFF2-40B4-BE49-F238E27FC236}">
                      <a16:creationId xmlns:a16="http://schemas.microsoft.com/office/drawing/2014/main" id="{A86B03BA-966F-4A0D-81D4-1549A808582D}"/>
                    </a:ext>
                  </a:extLst>
                </p:cNvPr>
                <p:cNvSpPr txBox="1">
                  <a:spLocks noRot="1" noChangeAspect="1" noMove="1" noResize="1" noEditPoints="1" noAdjustHandles="1" noChangeArrowheads="1" noChangeShapeType="1" noTextEdit="1"/>
                </p:cNvSpPr>
                <p:nvPr/>
              </p:nvSpPr>
              <p:spPr>
                <a:xfrm>
                  <a:off x="1952656" y="1661494"/>
                  <a:ext cx="5470556" cy="369332"/>
                </a:xfrm>
                <a:prstGeom prst="rect">
                  <a:avLst/>
                </a:prstGeom>
                <a:blipFill>
                  <a:blip r:embed="rId8"/>
                  <a:stretch>
                    <a:fillRect l="-334" t="-116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580EECA-6D75-43CA-AA75-C7559991C345}"/>
                    </a:ext>
                  </a:extLst>
                </p:cNvPr>
                <p:cNvSpPr txBox="1"/>
                <p:nvPr/>
              </p:nvSpPr>
              <p:spPr>
                <a:xfrm>
                  <a:off x="1952656" y="2191187"/>
                  <a:ext cx="3048000" cy="491288"/>
                </a:xfrm>
                <a:prstGeom prst="rect">
                  <a:avLst/>
                </a:prstGeom>
                <a:noFill/>
              </p:spPr>
              <p:txBody>
                <a:bodyPr wrap="square">
                  <a:spAutoFit/>
                </a:bodyPr>
                <a:lstStyle/>
                <a:p>
                  <a14:m>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1</m:t>
                      </m:r>
                      <m:r>
                        <a:rPr lang="en-IN" b="0" i="0" smtClean="0">
                          <a:solidFill>
                            <a:schemeClr val="tx1"/>
                          </a:solidFill>
                          <a:latin typeface="Cambria Math" panose="02040503050406030204" pitchFamily="18" charset="0"/>
                          <a:ea typeface="Cambria Math" panose="02040503050406030204" pitchFamily="18" charset="0"/>
                        </a:rPr>
                        <m:t> ∗</m:t>
                      </m:r>
                      <m:f>
                        <m:fPr>
                          <m:ctrlPr>
                            <a:rPr lang="en-IN" i="1">
                              <a:solidFill>
                                <a:schemeClr val="tx1"/>
                              </a:solidFill>
                              <a:latin typeface="Cambria Math" panose="02040503050406030204" pitchFamily="18" charset="0"/>
                            </a:rPr>
                          </m:ctrlPr>
                        </m:fPr>
                        <m:num>
                          <m:r>
                            <a:rPr lang="en-IN" b="0" i="1">
                              <a:solidFill>
                                <a:schemeClr val="tx1"/>
                              </a:solidFill>
                              <a:latin typeface="Cambria Math" panose="02040503050406030204" pitchFamily="18" charset="0"/>
                            </a:rPr>
                            <m:t>𝑑𝑉</m:t>
                          </m:r>
                          <m:r>
                            <a:rPr lang="en-IN" b="0" i="1" baseline="-25000">
                              <a:solidFill>
                                <a:schemeClr val="tx1"/>
                              </a:solidFill>
                              <a:latin typeface="Cambria Math" panose="02040503050406030204" pitchFamily="18" charset="0"/>
                            </a:rPr>
                            <m:t>𝑇</m:t>
                          </m:r>
                        </m:num>
                        <m:den>
                          <m:r>
                            <a:rPr lang="en-IN" b="0" i="1">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𝑇</m:t>
                          </m:r>
                        </m:den>
                      </m:f>
                      <m:r>
                        <a:rPr lang="en-IN" b="0" i="1" smtClean="0">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Arial" panose="020B0604020202020204" pitchFamily="34" charset="0"/>
                      <a:cs typeface="Arial" panose="020B0604020202020204" pitchFamily="34" charset="0"/>
                    </a:rPr>
                    <a:t> + </a:t>
                  </a:r>
                  <a14:m>
                    <m:oMath xmlns:m="http://schemas.openxmlformats.org/officeDocument/2006/math">
                      <m:r>
                        <a:rPr lang="en-IN" b="0" i="1">
                          <a:solidFill>
                            <a:schemeClr val="tx1"/>
                          </a:solidFill>
                          <a:latin typeface="Cambria Math" panose="02040503050406030204" pitchFamily="18" charset="0"/>
                          <a:ea typeface="Cambria Math" panose="02040503050406030204" pitchFamily="18" charset="0"/>
                        </a:rPr>
                        <m:t>(</m:t>
                      </m:r>
                      <m:r>
                        <a:rPr lang="en-IN" b="0" i="1">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2</m:t>
                      </m:r>
                      <m:r>
                        <a:rPr lang="en-IN" b="0" i="1">
                          <a:solidFill>
                            <a:schemeClr val="tx1"/>
                          </a:solidFill>
                          <a:latin typeface="Cambria Math" panose="02040503050406030204" pitchFamily="18" charset="0"/>
                          <a:ea typeface="Cambria Math" panose="02040503050406030204" pitchFamily="18" charset="0"/>
                        </a:rPr>
                        <m:t> ∗</m:t>
                      </m:r>
                      <m:f>
                        <m:fPr>
                          <m:ctrlPr>
                            <a:rPr lang="en-IN" i="1">
                              <a:solidFill>
                                <a:schemeClr val="tx1"/>
                              </a:solidFill>
                              <a:latin typeface="Cambria Math" panose="02040503050406030204" pitchFamily="18" charset="0"/>
                            </a:rPr>
                          </m:ctrlPr>
                        </m:fPr>
                        <m:num>
                          <m:r>
                            <a:rPr lang="en-IN" b="0" i="1">
                              <a:solidFill>
                                <a:schemeClr val="tx1"/>
                              </a:solidFill>
                              <a:latin typeface="Cambria Math" panose="02040503050406030204" pitchFamily="18" charset="0"/>
                            </a:rPr>
                            <m:t>𝑑𝑉</m:t>
                          </m:r>
                          <m:r>
                            <a:rPr lang="en-IN" b="0" i="1" baseline="-25000" smtClean="0">
                              <a:solidFill>
                                <a:schemeClr val="tx1"/>
                              </a:solidFill>
                              <a:latin typeface="Cambria Math" panose="02040503050406030204" pitchFamily="18" charset="0"/>
                            </a:rPr>
                            <m:t>𝑑</m:t>
                          </m:r>
                        </m:num>
                        <m:den>
                          <m:r>
                            <a:rPr lang="en-IN" b="0" i="1">
                              <a:solidFill>
                                <a:schemeClr val="tx1"/>
                              </a:solidFill>
                              <a:latin typeface="Cambria Math" panose="02040503050406030204" pitchFamily="18" charset="0"/>
                            </a:rPr>
                            <m:t>𝑑𝑡</m:t>
                          </m:r>
                        </m:den>
                      </m:f>
                      <m:r>
                        <a:rPr lang="en-IN" b="0" i="1">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Arial" panose="020B0604020202020204" pitchFamily="34" charset="0"/>
                      <a:cs typeface="Arial" panose="020B0604020202020204" pitchFamily="34" charset="0"/>
                    </a:rPr>
                    <a:t> = 0</a:t>
                  </a:r>
                </a:p>
              </p:txBody>
            </p:sp>
          </mc:Choice>
          <mc:Fallback xmlns="">
            <p:sp>
              <p:nvSpPr>
                <p:cNvPr id="9" name="TextBox 8">
                  <a:extLst>
                    <a:ext uri="{FF2B5EF4-FFF2-40B4-BE49-F238E27FC236}">
                      <a16:creationId xmlns:a16="http://schemas.microsoft.com/office/drawing/2014/main" id="{5580EECA-6D75-43CA-AA75-C7559991C345}"/>
                    </a:ext>
                  </a:extLst>
                </p:cNvPr>
                <p:cNvSpPr txBox="1">
                  <a:spLocks noRot="1" noChangeAspect="1" noMove="1" noResize="1" noEditPoints="1" noAdjustHandles="1" noChangeArrowheads="1" noChangeShapeType="1" noTextEdit="1"/>
                </p:cNvSpPr>
                <p:nvPr/>
              </p:nvSpPr>
              <p:spPr>
                <a:xfrm>
                  <a:off x="1952656" y="2191187"/>
                  <a:ext cx="3048000" cy="491288"/>
                </a:xfrm>
                <a:prstGeom prst="rect">
                  <a:avLst/>
                </a:prstGeom>
                <a:blipFill>
                  <a:blip r:embed="rId9"/>
                  <a:stretch>
                    <a:fillRect l="-600" b="-61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559ABA-ADC7-4FBB-8A35-C48819BC0F4B}"/>
                    </a:ext>
                  </a:extLst>
                </p:cNvPr>
                <p:cNvSpPr txBox="1"/>
                <p:nvPr/>
              </p:nvSpPr>
              <p:spPr>
                <a:xfrm>
                  <a:off x="2052748" y="2976898"/>
                  <a:ext cx="838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2 =1</m:t>
                        </m:r>
                      </m:oMath>
                    </m:oMathPara>
                  </a14:m>
                  <a:endParaRPr lang="en-IN" dirty="0">
                    <a:solidFill>
                      <a:schemeClr val="tx1"/>
                    </a:solidFill>
                  </a:endParaRPr>
                </a:p>
              </p:txBody>
            </p:sp>
          </mc:Choice>
          <mc:Fallback xmlns="">
            <p:sp>
              <p:nvSpPr>
                <p:cNvPr id="10" name="TextBox 9">
                  <a:extLst>
                    <a:ext uri="{FF2B5EF4-FFF2-40B4-BE49-F238E27FC236}">
                      <a16:creationId xmlns:a16="http://schemas.microsoft.com/office/drawing/2014/main" id="{C1559ABA-ADC7-4FBB-8A35-C48819BC0F4B}"/>
                    </a:ext>
                  </a:extLst>
                </p:cNvPr>
                <p:cNvSpPr txBox="1">
                  <a:spLocks noRot="1" noChangeAspect="1" noMove="1" noResize="1" noEditPoints="1" noAdjustHandles="1" noChangeArrowheads="1" noChangeShapeType="1" noTextEdit="1"/>
                </p:cNvSpPr>
                <p:nvPr/>
              </p:nvSpPr>
              <p:spPr>
                <a:xfrm>
                  <a:off x="2052748" y="2976898"/>
                  <a:ext cx="838371" cy="276999"/>
                </a:xfrm>
                <a:prstGeom prst="rect">
                  <a:avLst/>
                </a:prstGeom>
                <a:blipFill>
                  <a:blip r:embed="rId10"/>
                  <a:stretch>
                    <a:fillRect l="-4380" r="-4380"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35E90-114C-4062-BC8E-4BB45C176CB8}"/>
                    </a:ext>
                  </a:extLst>
                </p:cNvPr>
                <p:cNvSpPr txBox="1"/>
                <p:nvPr/>
              </p:nvSpPr>
              <p:spPr>
                <a:xfrm>
                  <a:off x="1828800" y="4178362"/>
                  <a:ext cx="16046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ea typeface="Cambria Math" panose="02040503050406030204" pitchFamily="18" charset="0"/>
                          </a:rPr>
                          <m:t>𝛼</m:t>
                        </m:r>
                        <m:r>
                          <a:rPr lang="en-IN" i="1">
                            <a:latin typeface="Cambria Math" panose="02040503050406030204" pitchFamily="18" charset="0"/>
                            <a:ea typeface="Cambria Math" panose="02040503050406030204" pitchFamily="18" charset="0"/>
                          </a:rPr>
                          <m:t>1=18.88</m:t>
                        </m:r>
                      </m:oMath>
                    </m:oMathPara>
                  </a14:m>
                  <a:endParaRPr lang="en-IN" dirty="0"/>
                </a:p>
              </p:txBody>
            </p:sp>
          </mc:Choice>
          <mc:Fallback xmlns="">
            <p:sp>
              <p:nvSpPr>
                <p:cNvPr id="12" name="TextBox 11">
                  <a:extLst>
                    <a:ext uri="{FF2B5EF4-FFF2-40B4-BE49-F238E27FC236}">
                      <a16:creationId xmlns:a16="http://schemas.microsoft.com/office/drawing/2014/main" id="{FB535E90-114C-4062-BC8E-4BB45C176CB8}"/>
                    </a:ext>
                  </a:extLst>
                </p:cNvPr>
                <p:cNvSpPr txBox="1">
                  <a:spLocks noRot="1" noChangeAspect="1" noMove="1" noResize="1" noEditPoints="1" noAdjustHandles="1" noChangeArrowheads="1" noChangeShapeType="1" noTextEdit="1"/>
                </p:cNvSpPr>
                <p:nvPr/>
              </p:nvSpPr>
              <p:spPr>
                <a:xfrm>
                  <a:off x="1828800" y="4178362"/>
                  <a:ext cx="1604683"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CDE391-1438-4438-933A-4D93EAAD736E}"/>
                    </a:ext>
                  </a:extLst>
                </p:cNvPr>
                <p:cNvSpPr txBox="1"/>
                <p:nvPr/>
              </p:nvSpPr>
              <p:spPr>
                <a:xfrm>
                  <a:off x="1896037" y="3526713"/>
                  <a:ext cx="4320989" cy="369332"/>
                </a:xfrm>
                <a:prstGeom prst="rect">
                  <a:avLst/>
                </a:prstGeom>
                <a:noFill/>
              </p:spPr>
              <p:txBody>
                <a:bodyPr wrap="square">
                  <a:spAutoFit/>
                </a:bodyPr>
                <a:lstStyle/>
                <a:p>
                  <a14:m>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1</m:t>
                      </m:r>
                      <m:r>
                        <a:rPr lang="en-IN" b="0" i="0" smtClean="0">
                          <a:solidFill>
                            <a:schemeClr val="tx1"/>
                          </a:solidFill>
                          <a:latin typeface="Cambria Math" panose="02040503050406030204" pitchFamily="18" charset="0"/>
                          <a:ea typeface="Cambria Math" panose="02040503050406030204" pitchFamily="18" charset="0"/>
                        </a:rPr>
                        <m:t> ∗</m:t>
                      </m:r>
                      <m:r>
                        <a:rPr lang="en-IN" b="0" i="1">
                          <a:solidFill>
                            <a:schemeClr val="tx1"/>
                          </a:solidFill>
                          <a:latin typeface="Cambria Math" panose="02040503050406030204" pitchFamily="18" charset="0"/>
                        </a:rPr>
                        <m:t>85µ</m:t>
                      </m:r>
                      <m:r>
                        <a:rPr lang="en-IN" b="0" i="1">
                          <a:solidFill>
                            <a:schemeClr val="tx1"/>
                          </a:solidFill>
                          <a:latin typeface="Cambria Math" panose="02040503050406030204" pitchFamily="18" charset="0"/>
                        </a:rPr>
                        <m:t>𝑉</m:t>
                      </m:r>
                      <m:r>
                        <a:rPr lang="en-IN" b="0" i="1">
                          <a:solidFill>
                            <a:schemeClr val="tx1"/>
                          </a:solidFill>
                          <a:latin typeface="Cambria Math" panose="02040503050406030204" pitchFamily="18" charset="0"/>
                        </a:rPr>
                        <m:t>/0</m:t>
                      </m:r>
                      <m:r>
                        <a:rPr lang="en-IN" b="0" i="1">
                          <a:solidFill>
                            <a:schemeClr val="tx1"/>
                          </a:solidFill>
                          <a:latin typeface="Cambria Math" panose="02040503050406030204" pitchFamily="18" charset="0"/>
                        </a:rPr>
                        <m:t>𝐾</m:t>
                      </m:r>
                      <m:r>
                        <a:rPr lang="en-IN" b="0" i="1" smtClean="0">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Arial" panose="020B0604020202020204" pitchFamily="34" charset="0"/>
                      <a:cs typeface="Arial" panose="020B0604020202020204" pitchFamily="34" charset="0"/>
                    </a:rPr>
                    <a:t> + </a:t>
                  </a:r>
                  <a14:m>
                    <m:oMath xmlns:m="http://schemas.openxmlformats.org/officeDocument/2006/math">
                      <m:r>
                        <a:rPr lang="en-IN" b="0" i="1">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rPr>
                        <m:t>−1.6</m:t>
                      </m:r>
                      <m:r>
                        <a:rPr lang="en-IN" b="0" i="1" smtClean="0">
                          <a:solidFill>
                            <a:schemeClr val="tx1"/>
                          </a:solidFill>
                          <a:latin typeface="Cambria Math" panose="02040503050406030204" pitchFamily="18" charset="0"/>
                        </a:rPr>
                        <m:t>𝑚𝑉</m:t>
                      </m:r>
                      <m:r>
                        <a:rPr lang="en-IN" b="0" i="1">
                          <a:solidFill>
                            <a:schemeClr val="tx1"/>
                          </a:solidFill>
                          <a:latin typeface="Cambria Math" panose="02040503050406030204" pitchFamily="18" charset="0"/>
                        </a:rPr>
                        <m:t>/</m:t>
                      </m:r>
                      <m:r>
                        <a:rPr lang="en-IN" b="0" i="1" baseline="30000">
                          <a:solidFill>
                            <a:schemeClr val="tx1"/>
                          </a:solidFill>
                          <a:latin typeface="Cambria Math" panose="02040503050406030204" pitchFamily="18" charset="0"/>
                        </a:rPr>
                        <m:t>0</m:t>
                      </m:r>
                      <m:r>
                        <a:rPr lang="en-IN" b="0" i="1">
                          <a:solidFill>
                            <a:schemeClr val="tx1"/>
                          </a:solidFill>
                          <a:latin typeface="Cambria Math" panose="02040503050406030204" pitchFamily="18" charset="0"/>
                        </a:rPr>
                        <m:t>𝐾</m:t>
                      </m:r>
                      <m:r>
                        <a:rPr lang="en-IN" b="0" i="1">
                          <a:solidFill>
                            <a:schemeClr val="tx1"/>
                          </a:solidFill>
                          <a:latin typeface="Cambria Math" panose="02040503050406030204" pitchFamily="18" charset="0"/>
                          <a:ea typeface="Cambria Math" panose="02040503050406030204" pitchFamily="18" charset="0"/>
                        </a:rPr>
                        <m:t>)</m:t>
                      </m:r>
                    </m:oMath>
                  </a14:m>
                  <a:r>
                    <a:rPr lang="en-IN" dirty="0">
                      <a:solidFill>
                        <a:schemeClr val="tx1"/>
                      </a:solidFill>
                      <a:latin typeface="Arial" panose="020B0604020202020204" pitchFamily="34" charset="0"/>
                      <a:cs typeface="Arial" panose="020B0604020202020204" pitchFamily="34" charset="0"/>
                    </a:rPr>
                    <a:t> = 0</a:t>
                  </a:r>
                </a:p>
              </p:txBody>
            </p:sp>
          </mc:Choice>
          <mc:Fallback xmlns="">
            <p:sp>
              <p:nvSpPr>
                <p:cNvPr id="13" name="TextBox 12">
                  <a:extLst>
                    <a:ext uri="{FF2B5EF4-FFF2-40B4-BE49-F238E27FC236}">
                      <a16:creationId xmlns:a16="http://schemas.microsoft.com/office/drawing/2014/main" id="{43CDE391-1438-4438-933A-4D93EAAD736E}"/>
                    </a:ext>
                  </a:extLst>
                </p:cNvPr>
                <p:cNvSpPr txBox="1">
                  <a:spLocks noRot="1" noChangeAspect="1" noMove="1" noResize="1" noEditPoints="1" noAdjustHandles="1" noChangeArrowheads="1" noChangeShapeType="1" noTextEdit="1"/>
                </p:cNvSpPr>
                <p:nvPr/>
              </p:nvSpPr>
              <p:spPr>
                <a:xfrm>
                  <a:off x="1896037" y="3526713"/>
                  <a:ext cx="4320989" cy="369332"/>
                </a:xfrm>
                <a:prstGeom prst="rect">
                  <a:avLst/>
                </a:prstGeom>
                <a:blipFill>
                  <a:blip r:embed="rId12"/>
                  <a:stretch>
                    <a:fillRect l="-423"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BCFEF5-1D42-4ACC-A5CB-3C4C88740D89}"/>
                    </a:ext>
                  </a:extLst>
                </p:cNvPr>
                <p:cNvSpPr txBox="1"/>
                <p:nvPr/>
              </p:nvSpPr>
              <p:spPr>
                <a:xfrm>
                  <a:off x="1828800" y="4744224"/>
                  <a:ext cx="2384612"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𝛼</m:t>
                        </m:r>
                        <m:r>
                          <a:rPr lang="en-IN" b="0" i="1" smtClean="0">
                            <a:solidFill>
                              <a:schemeClr val="tx1"/>
                            </a:solidFill>
                            <a:latin typeface="Cambria Math" panose="02040503050406030204" pitchFamily="18" charset="0"/>
                            <a:ea typeface="Cambria Math" panose="02040503050406030204" pitchFamily="18" charset="0"/>
                          </a:rPr>
                          <m:t>1= </m:t>
                        </m:r>
                        <m:f>
                          <m:fPr>
                            <m:ctrlPr>
                              <a:rPr lang="en-IN" i="1" smtClean="0">
                                <a:solidFill>
                                  <a:schemeClr val="tx1"/>
                                </a:solidFill>
                                <a:latin typeface="Cambria Math" panose="02040503050406030204" pitchFamily="18" charset="0"/>
                                <a:ea typeface="Cambria Math" panose="02040503050406030204" pitchFamily="18" charset="0"/>
                              </a:rPr>
                            </m:ctrlPr>
                          </m:fPr>
                          <m:num>
                            <m:r>
                              <a:rPr lang="en-IN" b="0" i="1" smtClean="0">
                                <a:solidFill>
                                  <a:schemeClr val="tx1"/>
                                </a:solidFill>
                                <a:latin typeface="Cambria Math" panose="02040503050406030204" pitchFamily="18" charset="0"/>
                                <a:ea typeface="Cambria Math" panose="02040503050406030204" pitchFamily="18" charset="0"/>
                              </a:rPr>
                              <m:t>𝑅</m:t>
                            </m:r>
                            <m:r>
                              <a:rPr lang="en-IN" b="0" i="1" smtClean="0">
                                <a:solidFill>
                                  <a:schemeClr val="tx1"/>
                                </a:solidFill>
                                <a:latin typeface="Cambria Math" panose="02040503050406030204" pitchFamily="18" charset="0"/>
                                <a:ea typeface="Cambria Math" panose="02040503050406030204" pitchFamily="18" charset="0"/>
                              </a:rPr>
                              <m:t>2</m:t>
                            </m:r>
                          </m:num>
                          <m:den>
                            <m:r>
                              <a:rPr lang="en-IN" b="0" i="1" smtClean="0">
                                <a:solidFill>
                                  <a:schemeClr val="tx1"/>
                                </a:solidFill>
                                <a:latin typeface="Cambria Math" panose="02040503050406030204" pitchFamily="18" charset="0"/>
                                <a:ea typeface="Cambria Math" panose="02040503050406030204" pitchFamily="18" charset="0"/>
                              </a:rPr>
                              <m:t>𝑅</m:t>
                            </m:r>
                            <m:r>
                              <a:rPr lang="en-IN" b="0" i="1" smtClean="0">
                                <a:solidFill>
                                  <a:schemeClr val="tx1"/>
                                </a:solidFill>
                                <a:latin typeface="Cambria Math" panose="02040503050406030204" pitchFamily="18" charset="0"/>
                                <a:ea typeface="Cambria Math" panose="02040503050406030204" pitchFamily="18" charset="0"/>
                              </a:rPr>
                              <m:t>1</m:t>
                            </m:r>
                          </m:den>
                        </m:f>
                        <m:r>
                          <a:rPr lang="en-IN" b="0" i="1" smtClean="0">
                            <a:solidFill>
                              <a:schemeClr val="tx1"/>
                            </a:solidFill>
                            <a:latin typeface="Cambria Math" panose="02040503050406030204" pitchFamily="18" charset="0"/>
                            <a:ea typeface="Cambria Math" panose="02040503050406030204" pitchFamily="18" charset="0"/>
                          </a:rPr>
                          <m:t> ∗</m:t>
                        </m:r>
                        <m:func>
                          <m:funcPr>
                            <m:ctrlPr>
                              <a:rPr lang="en-IN" i="1">
                                <a:latin typeface="Cambria Math" panose="02040503050406030204" pitchFamily="18" charset="0"/>
                              </a:rPr>
                            </m:ctrlPr>
                          </m:funcPr>
                          <m:fName>
                            <m:r>
                              <a:rPr lang="en-IN" b="0" i="1">
                                <a:latin typeface="Cambria Math" panose="02040503050406030204" pitchFamily="18" charset="0"/>
                              </a:rPr>
                              <m:t>𝑉</m:t>
                            </m:r>
                            <m:r>
                              <a:rPr lang="en-IN" b="0" i="1" baseline="-25000">
                                <a:latin typeface="Cambria Math" panose="02040503050406030204" pitchFamily="18" charset="0"/>
                              </a:rPr>
                              <m:t>𝑡</m:t>
                            </m:r>
                            <m:r>
                              <a:rPr lang="en-IN" b="0" i="1" baseline="-25000">
                                <a:latin typeface="Cambria Math" panose="02040503050406030204" pitchFamily="18" charset="0"/>
                              </a:rPr>
                              <m:t>  </m:t>
                            </m:r>
                            <m:r>
                              <a:rPr lang="en-IN" b="0" i="1">
                                <a:latin typeface="Cambria Math" panose="02040503050406030204" pitchFamily="18" charset="0"/>
                              </a:rPr>
                              <m:t>𝑙𝑛</m:t>
                            </m:r>
                          </m:fName>
                          <m:e>
                            <m:r>
                              <a:rPr lang="en-IN" b="0" i="1">
                                <a:latin typeface="Cambria Math" panose="02040503050406030204" pitchFamily="18" charset="0"/>
                              </a:rPr>
                              <m:t>(</m:t>
                            </m:r>
                            <m:r>
                              <a:rPr lang="en-IN" b="0" i="1" smtClean="0">
                                <a:latin typeface="Cambria Math" panose="02040503050406030204" pitchFamily="18" charset="0"/>
                              </a:rPr>
                              <m:t>𝑛</m:t>
                            </m:r>
                            <m:r>
                              <a:rPr lang="en-IN" b="0" i="1">
                                <a:latin typeface="Cambria Math" panose="02040503050406030204" pitchFamily="18" charset="0"/>
                              </a:rPr>
                              <m:t>)</m:t>
                            </m:r>
                          </m:e>
                        </m:func>
                      </m:oMath>
                    </m:oMathPara>
                  </a14:m>
                  <a:endParaRPr lang="en-IN" dirty="0">
                    <a:solidFill>
                      <a:schemeClr val="tx1"/>
                    </a:solidFill>
                    <a:latin typeface="Arial" panose="020B0604020202020204" pitchFamily="34" charset="0"/>
                    <a:cs typeface="Arial" panose="020B0604020202020204" pitchFamily="34" charset="0"/>
                  </a:endParaRPr>
                </a:p>
              </p:txBody>
            </p:sp>
          </mc:Choice>
          <mc:Fallback xmlns="">
            <p:sp>
              <p:nvSpPr>
                <p:cNvPr id="27" name="TextBox 26">
                  <a:extLst>
                    <a:ext uri="{FF2B5EF4-FFF2-40B4-BE49-F238E27FC236}">
                      <a16:creationId xmlns:a16="http://schemas.microsoft.com/office/drawing/2014/main" id="{E1BCFEF5-1D42-4ACC-A5CB-3C4C88740D89}"/>
                    </a:ext>
                  </a:extLst>
                </p:cNvPr>
                <p:cNvSpPr txBox="1">
                  <a:spLocks noRot="1" noChangeAspect="1" noMove="1" noResize="1" noEditPoints="1" noAdjustHandles="1" noChangeArrowheads="1" noChangeShapeType="1" noTextEdit="1"/>
                </p:cNvSpPr>
                <p:nvPr/>
              </p:nvSpPr>
              <p:spPr>
                <a:xfrm>
                  <a:off x="1828800" y="4744224"/>
                  <a:ext cx="2384612" cy="609077"/>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FA513D-507B-43CB-9316-B6E6EFAA580E}"/>
                    </a:ext>
                  </a:extLst>
                </p:cNvPr>
                <p:cNvSpPr txBox="1"/>
                <p:nvPr/>
              </p:nvSpPr>
              <p:spPr>
                <a:xfrm>
                  <a:off x="1896037" y="5563331"/>
                  <a:ext cx="1927412" cy="369332"/>
                </a:xfrm>
                <a:prstGeom prst="rect">
                  <a:avLst/>
                </a:prstGeom>
                <a:noFill/>
              </p:spPr>
              <p:txBody>
                <a:bodyPr wrap="square">
                  <a:spAutoFit/>
                </a:bodyPr>
                <a:lstStyle/>
                <a:p>
                  <a:r>
                    <a:rPr lang="en-IN" b="0" dirty="0">
                      <a:latin typeface="Cambria Math" panose="02040503050406030204" pitchFamily="18" charset="0"/>
                      <a:ea typeface="Cambria Math" panose="02040503050406030204" pitchFamily="18" charset="0"/>
                    </a:rPr>
                    <a:t>R</a:t>
                  </a:r>
                  <a14:m>
                    <m:oMath xmlns:m="http://schemas.openxmlformats.org/officeDocument/2006/math">
                      <m:r>
                        <a:rPr lang="en-IN" b="0" i="1" smtClean="0">
                          <a:latin typeface="Cambria Math" panose="02040503050406030204" pitchFamily="18" charset="0"/>
                          <a:ea typeface="Cambria Math" panose="02040503050406030204" pitchFamily="18" charset="0"/>
                        </a:rPr>
                        <m:t>2</m:t>
                      </m:r>
                      <m:r>
                        <a:rPr lang="en-IN" i="1" smtClean="0">
                          <a:latin typeface="Cambria Math" panose="02040503050406030204" pitchFamily="18" charset="0"/>
                          <a:ea typeface="Cambria Math" panose="02040503050406030204" pitchFamily="18" charset="0"/>
                        </a:rPr>
                        <m:t>=</m:t>
                      </m:r>
                    </m:oMath>
                  </a14:m>
                  <a:r>
                    <a:rPr lang="en-IN" dirty="0">
                      <a:latin typeface="Cambria Math" panose="02040503050406030204" pitchFamily="18" charset="0"/>
                      <a:ea typeface="Cambria Math" panose="02040503050406030204" pitchFamily="18" charset="0"/>
                    </a:rPr>
                    <a:t> 62K</a:t>
                  </a:r>
                </a:p>
              </p:txBody>
            </p:sp>
          </mc:Choice>
          <mc:Fallback xmlns="">
            <p:sp>
              <p:nvSpPr>
                <p:cNvPr id="29" name="TextBox 28">
                  <a:extLst>
                    <a:ext uri="{FF2B5EF4-FFF2-40B4-BE49-F238E27FC236}">
                      <a16:creationId xmlns:a16="http://schemas.microsoft.com/office/drawing/2014/main" id="{B1FA513D-507B-43CB-9316-B6E6EFAA580E}"/>
                    </a:ext>
                  </a:extLst>
                </p:cNvPr>
                <p:cNvSpPr txBox="1">
                  <a:spLocks noRot="1" noChangeAspect="1" noMove="1" noResize="1" noEditPoints="1" noAdjustHandles="1" noChangeArrowheads="1" noChangeShapeType="1" noTextEdit="1"/>
                </p:cNvSpPr>
                <p:nvPr/>
              </p:nvSpPr>
              <p:spPr>
                <a:xfrm>
                  <a:off x="1896037" y="5563331"/>
                  <a:ext cx="1927412" cy="369332"/>
                </a:xfrm>
                <a:prstGeom prst="rect">
                  <a:avLst/>
                </a:prstGeom>
                <a:blipFill>
                  <a:blip r:embed="rId14"/>
                  <a:stretch>
                    <a:fillRect l="-2532" t="-9836" b="-22951"/>
                  </a:stretch>
                </a:blipFill>
              </p:spPr>
              <p:txBody>
                <a:bodyPr/>
                <a:lstStyle/>
                <a:p>
                  <a:r>
                    <a:rPr lang="en-IN">
                      <a:noFill/>
                    </a:rPr>
                    <a:t> </a:t>
                  </a:r>
                </a:p>
              </p:txBody>
            </p:sp>
          </mc:Fallback>
        </mc:AlternateContent>
      </p:grpSp>
      <p:sp>
        <p:nvSpPr>
          <p:cNvPr id="32" name="TextBox 31">
            <a:extLst>
              <a:ext uri="{FF2B5EF4-FFF2-40B4-BE49-F238E27FC236}">
                <a16:creationId xmlns:a16="http://schemas.microsoft.com/office/drawing/2014/main" id="{7BBB7A84-F524-4F33-BC00-FBCC562A13A0}"/>
              </a:ext>
            </a:extLst>
          </p:cNvPr>
          <p:cNvSpPr txBox="1"/>
          <p:nvPr/>
        </p:nvSpPr>
        <p:spPr>
          <a:xfrm>
            <a:off x="3901997" y="1279250"/>
            <a:ext cx="5543844" cy="400110"/>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     </a:t>
            </a:r>
            <a:r>
              <a:rPr lang="en-US" b="1" u="sng" dirty="0">
                <a:solidFill>
                  <a:srgbClr val="002060"/>
                </a:solidFill>
                <a:latin typeface="Cambria Math" panose="02040503050406030204" pitchFamily="18" charset="0"/>
                <a:ea typeface="Cambria Math" panose="02040503050406030204" pitchFamily="18" charset="0"/>
              </a:rPr>
              <a:t>CALCULATIO</a:t>
            </a:r>
            <a:r>
              <a:rPr lang="en-IN" sz="2000" b="1" u="sng" dirty="0">
                <a:solidFill>
                  <a:srgbClr val="002060"/>
                </a:solidFill>
                <a:latin typeface="Cambria Math" panose="02040503050406030204" pitchFamily="18" charset="0"/>
                <a:ea typeface="Cambria Math" panose="02040503050406030204" pitchFamily="18" charset="0"/>
              </a:rPr>
              <a:t>NS FOR </a:t>
            </a:r>
            <a:r>
              <a:rPr lang="en-US" sz="2000" b="1" u="sng" dirty="0">
                <a:solidFill>
                  <a:srgbClr val="002060"/>
                </a:solidFill>
                <a:latin typeface="Cambria Math" panose="02040503050406030204" pitchFamily="18" charset="0"/>
                <a:ea typeface="Cambria Math" panose="02040503050406030204" pitchFamily="18" charset="0"/>
              </a:rPr>
              <a:t>B</a:t>
            </a:r>
            <a:r>
              <a:rPr lang="en-IN" sz="2000" b="1" u="sng" dirty="0">
                <a:solidFill>
                  <a:srgbClr val="002060"/>
                </a:solidFill>
                <a:latin typeface="Cambria Math" panose="02040503050406030204" pitchFamily="18" charset="0"/>
                <a:ea typeface="Cambria Math" panose="02040503050406030204" pitchFamily="18" charset="0"/>
              </a:rPr>
              <a:t>ANDGAPCORE CIRCUIT</a:t>
            </a:r>
          </a:p>
        </p:txBody>
      </p:sp>
      <p:pic>
        <p:nvPicPr>
          <p:cNvPr id="33" name="Picture 32">
            <a:extLst>
              <a:ext uri="{FF2B5EF4-FFF2-40B4-BE49-F238E27FC236}">
                <a16:creationId xmlns:a16="http://schemas.microsoft.com/office/drawing/2014/main" id="{05D80365-03B3-468E-A21E-AFAD2742B24C}"/>
              </a:ext>
            </a:extLst>
          </p:cNvPr>
          <p:cNvPicPr>
            <a:picLocks noChangeAspect="1"/>
          </p:cNvPicPr>
          <p:nvPr/>
        </p:nvPicPr>
        <p:blipFill rotWithShape="1">
          <a:blip r:embed="rId15">
            <a:extLst>
              <a:ext uri="{28A0092B-C50C-407E-A947-70E740481C1C}">
                <a14:useLocalDpi xmlns:a14="http://schemas.microsoft.com/office/drawing/2010/main" val="0"/>
              </a:ext>
            </a:extLst>
          </a:blip>
          <a:srcRect t="9056"/>
          <a:stretch/>
        </p:blipFill>
        <p:spPr>
          <a:xfrm>
            <a:off x="4772183" y="2662723"/>
            <a:ext cx="2989610" cy="3900088"/>
          </a:xfrm>
          <a:prstGeom prst="rect">
            <a:avLst/>
          </a:prstGeom>
        </p:spPr>
      </p:pic>
      <p:sp>
        <p:nvSpPr>
          <p:cNvPr id="25" name="TextBox 24">
            <a:extLst>
              <a:ext uri="{FF2B5EF4-FFF2-40B4-BE49-F238E27FC236}">
                <a16:creationId xmlns:a16="http://schemas.microsoft.com/office/drawing/2014/main" id="{51DCF1D4-2F00-4BF2-944A-671BF2FD696A}"/>
              </a:ext>
            </a:extLst>
          </p:cNvPr>
          <p:cNvSpPr txBox="1"/>
          <p:nvPr/>
        </p:nvSpPr>
        <p:spPr>
          <a:xfrm>
            <a:off x="5735675" y="6553145"/>
            <a:ext cx="1940065"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rPr>
              <a:t>Fig: Bandgap core</a:t>
            </a:r>
          </a:p>
        </p:txBody>
      </p:sp>
    </p:spTree>
    <p:extLst>
      <p:ext uri="{BB962C8B-B14F-4D97-AF65-F5344CB8AC3E}">
        <p14:creationId xmlns:p14="http://schemas.microsoft.com/office/powerpoint/2010/main" val="18752057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880</TotalTime>
  <Words>1226</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Cambria</vt:lpstr>
      <vt:lpstr>Cambria </vt:lpstr>
      <vt:lpstr>Cambria Math</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Lifelong Learner</dc:creator>
  <cp:lastModifiedBy>Lifelong Learner</cp:lastModifiedBy>
  <cp:revision>73</cp:revision>
  <dcterms:created xsi:type="dcterms:W3CDTF">2022-04-23T14:14:28Z</dcterms:created>
  <dcterms:modified xsi:type="dcterms:W3CDTF">2022-05-24T20:55:08Z</dcterms:modified>
</cp:coreProperties>
</file>