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Times New Roman Bold" panose="02020803070505020304" pitchFamily="18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imes New Roman Italics" panose="020B0604020202020204" charset="0"/>
      <p:italic r:id="rId21"/>
    </p:embeddedFont>
    <p:embeddedFont>
      <p:font typeface="Canva Sans" panose="020B0604020202020204" charset="0"/>
      <p:regular r:id="rId22"/>
    </p:embeddedFont>
    <p:embeddedFont>
      <p:font typeface="Canva Sans Bold" panose="020B0604020202020204" charset="0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702" y="36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6.svg"/><Relationship Id="rId7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9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7.svg"/><Relationship Id="rId3" Type="http://schemas.openxmlformats.org/officeDocument/2006/relationships/image" Target="../media/image23.sv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5.svg"/><Relationship Id="rId5" Type="http://schemas.openxmlformats.org/officeDocument/2006/relationships/image" Target="../media/image2.svg"/><Relationship Id="rId15" Type="http://schemas.openxmlformats.org/officeDocument/2006/relationships/image" Target="../media/image29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9.svg"/><Relationship Id="rId3" Type="http://schemas.openxmlformats.org/officeDocument/2006/relationships/image" Target="../media/image8.sv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7990">
            <a:off x="2440832" y="1501699"/>
            <a:ext cx="13453981" cy="227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DefendAI - A Cyber Security AI Assistant</a:t>
            </a:r>
          </a:p>
        </p:txBody>
      </p:sp>
      <p:sp>
        <p:nvSpPr>
          <p:cNvPr id="3" name="Freeform 3"/>
          <p:cNvSpPr/>
          <p:nvPr/>
        </p:nvSpPr>
        <p:spPr>
          <a:xfrm>
            <a:off x="-277473" y="5761647"/>
            <a:ext cx="4887314" cy="4887314"/>
          </a:xfrm>
          <a:custGeom>
            <a:avLst/>
            <a:gdLst/>
            <a:ahLst/>
            <a:cxnLst/>
            <a:rect l="l" t="t" r="r" b="b"/>
            <a:pathLst>
              <a:path w="4887314" h="4887314">
                <a:moveTo>
                  <a:pt x="0" y="0"/>
                </a:moveTo>
                <a:lnTo>
                  <a:pt x="4887314" y="0"/>
                </a:lnTo>
                <a:lnTo>
                  <a:pt x="4887314" y="4887314"/>
                </a:lnTo>
                <a:lnTo>
                  <a:pt x="0" y="4887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4529186" y="6664673"/>
            <a:ext cx="5187254" cy="2593627"/>
          </a:xfrm>
          <a:custGeom>
            <a:avLst/>
            <a:gdLst/>
            <a:ahLst/>
            <a:cxnLst/>
            <a:rect l="l" t="t" r="r" b="b"/>
            <a:pathLst>
              <a:path w="5187254" h="2593627">
                <a:moveTo>
                  <a:pt x="5187254" y="2593627"/>
                </a:moveTo>
                <a:lnTo>
                  <a:pt x="0" y="2593627"/>
                </a:lnTo>
                <a:lnTo>
                  <a:pt x="0" y="0"/>
                </a:lnTo>
                <a:lnTo>
                  <a:pt x="5187254" y="0"/>
                </a:lnTo>
                <a:lnTo>
                  <a:pt x="5187254" y="259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29186" y="-1991865"/>
            <a:ext cx="4887314" cy="4887314"/>
          </a:xfrm>
          <a:custGeom>
            <a:avLst/>
            <a:gdLst/>
            <a:ahLst/>
            <a:cxnLst/>
            <a:rect l="l" t="t" r="r" b="b"/>
            <a:pathLst>
              <a:path w="4887314" h="4887314">
                <a:moveTo>
                  <a:pt x="0" y="0"/>
                </a:moveTo>
                <a:lnTo>
                  <a:pt x="4887315" y="0"/>
                </a:lnTo>
                <a:lnTo>
                  <a:pt x="4887315" y="4887315"/>
                </a:lnTo>
                <a:lnTo>
                  <a:pt x="0" y="488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303690" y="591760"/>
            <a:ext cx="4607380" cy="4607380"/>
          </a:xfrm>
          <a:custGeom>
            <a:avLst/>
            <a:gdLst/>
            <a:ahLst/>
            <a:cxnLst/>
            <a:rect l="l" t="t" r="r" b="b"/>
            <a:pathLst>
              <a:path w="4607380" h="4607380">
                <a:moveTo>
                  <a:pt x="0" y="0"/>
                </a:moveTo>
                <a:lnTo>
                  <a:pt x="4607380" y="0"/>
                </a:lnTo>
                <a:lnTo>
                  <a:pt x="4607380" y="4607380"/>
                </a:lnTo>
                <a:lnTo>
                  <a:pt x="0" y="4607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 rot="35827">
            <a:off x="6116059" y="5205548"/>
            <a:ext cx="6403223" cy="390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0"/>
              </a:lnSpc>
            </a:pPr>
            <a:r>
              <a:rPr lang="en-US" sz="4270" b="1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By : Sarita Sangrez</a:t>
            </a:r>
          </a:p>
          <a:p>
            <a:pPr algn="ctr">
              <a:lnSpc>
                <a:spcPts val="4270"/>
              </a:lnSpc>
            </a:pPr>
            <a:r>
              <a:rPr lang="en-US" sz="4270" b="1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Fatima Naeem</a:t>
            </a:r>
          </a:p>
          <a:p>
            <a:pPr algn="ctr">
              <a:lnSpc>
                <a:spcPts val="4270"/>
              </a:lnSpc>
            </a:pPr>
            <a:r>
              <a:rPr lang="en-US" sz="4270" b="1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Rumaisah Haroon</a:t>
            </a:r>
          </a:p>
          <a:p>
            <a:pPr algn="ctr">
              <a:lnSpc>
                <a:spcPts val="4270"/>
              </a:lnSpc>
            </a:pPr>
            <a:r>
              <a:rPr lang="en-US" sz="4270" b="1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Amna Ali</a:t>
            </a:r>
          </a:p>
          <a:p>
            <a:pPr algn="ctr">
              <a:lnSpc>
                <a:spcPts val="4270"/>
              </a:lnSpc>
            </a:pPr>
            <a:endParaRPr lang="en-US" sz="4270" b="1">
              <a:solidFill>
                <a:srgbClr val="262262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4270"/>
              </a:lnSpc>
            </a:pPr>
            <a:endParaRPr lang="en-US" sz="4270" b="1">
              <a:solidFill>
                <a:srgbClr val="262262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ctr">
              <a:lnSpc>
                <a:spcPts val="4270"/>
              </a:lnSpc>
            </a:pPr>
            <a:endParaRPr lang="en-US" sz="4270" b="1">
              <a:solidFill>
                <a:srgbClr val="262262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11471" y="3955139"/>
            <a:ext cx="6606660" cy="81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265" b="1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Team Name : CyberSafe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056537" y="91440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28839" y="7734617"/>
            <a:ext cx="3971925" cy="66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Date : 28th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75354" y="8373134"/>
            <a:ext cx="3827733" cy="1913866"/>
          </a:xfrm>
          <a:custGeom>
            <a:avLst/>
            <a:gdLst/>
            <a:ahLst/>
            <a:cxnLst/>
            <a:rect l="l" t="t" r="r" b="b"/>
            <a:pathLst>
              <a:path w="3827733" h="1913866">
                <a:moveTo>
                  <a:pt x="0" y="0"/>
                </a:moveTo>
                <a:lnTo>
                  <a:pt x="3827733" y="0"/>
                </a:lnTo>
                <a:lnTo>
                  <a:pt x="3827733" y="1913866"/>
                </a:lnTo>
                <a:lnTo>
                  <a:pt x="0" y="1913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96726" y="-5676"/>
            <a:ext cx="3827733" cy="1913866"/>
          </a:xfrm>
          <a:custGeom>
            <a:avLst/>
            <a:gdLst/>
            <a:ahLst/>
            <a:cxnLst/>
            <a:rect l="l" t="t" r="r" b="b"/>
            <a:pathLst>
              <a:path w="3827733" h="1913866">
                <a:moveTo>
                  <a:pt x="3827732" y="1913867"/>
                </a:moveTo>
                <a:lnTo>
                  <a:pt x="0" y="1913867"/>
                </a:lnTo>
                <a:lnTo>
                  <a:pt x="0" y="0"/>
                </a:lnTo>
                <a:lnTo>
                  <a:pt x="3827732" y="0"/>
                </a:lnTo>
                <a:lnTo>
                  <a:pt x="3827732" y="19138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429853" y="2533650"/>
          <a:ext cx="15428292" cy="6724650"/>
        </p:xfrm>
        <a:graphic>
          <a:graphicData uri="http://schemas.openxmlformats.org/drawingml/2006/table">
            <a:tbl>
              <a:tblPr/>
              <a:tblGrid>
                <a:gridCol w="3857073"/>
                <a:gridCol w="3857073"/>
                <a:gridCol w="3857073"/>
                <a:gridCol w="3857073"/>
              </a:tblGrid>
              <a:tr h="1350678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b="1">
                          <a:solidFill>
                            <a:srgbClr val="23255D"/>
                          </a:solidFill>
                          <a:latin typeface="Times New Roman Bold" panose="02030802070405020303"/>
                          <a:ea typeface="Times New Roman Bold" panose="02030802070405020303"/>
                          <a:cs typeface="Times New Roman Bold" panose="02030802070405020303"/>
                          <a:sym typeface="Times New Roman Bold" panose="02030802070405020303"/>
                        </a:rPr>
                        <a:t>Tool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b="1">
                          <a:solidFill>
                            <a:srgbClr val="23255D"/>
                          </a:solidFill>
                          <a:latin typeface="Times New Roman Bold" panose="02030802070405020303"/>
                          <a:ea typeface="Times New Roman Bold" panose="02030802070405020303"/>
                          <a:cs typeface="Times New Roman Bold" panose="02030802070405020303"/>
                          <a:sym typeface="Times New Roman Bold" panose="02030802070405020303"/>
                        </a:rPr>
                        <a:t>Target Users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b="1">
                          <a:solidFill>
                            <a:srgbClr val="23255D"/>
                          </a:solidFill>
                          <a:latin typeface="Times New Roman Bold" panose="02030802070405020303"/>
                          <a:ea typeface="Times New Roman Bold" panose="02030802070405020303"/>
                          <a:cs typeface="Times New Roman Bold" panose="02030802070405020303"/>
                          <a:sym typeface="Times New Roman Bold" panose="02030802070405020303"/>
                        </a:rPr>
                        <a:t>Key Limitations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 b="1">
                          <a:solidFill>
                            <a:srgbClr val="23255D"/>
                          </a:solidFill>
                          <a:latin typeface="Times New Roman Bold" panose="02030802070405020303"/>
                          <a:ea typeface="Times New Roman Bold" panose="02030802070405020303"/>
                          <a:cs typeface="Times New Roman Bold" panose="02030802070405020303"/>
                          <a:sym typeface="Times New Roman Bold" panose="02030802070405020303"/>
                        </a:rPr>
                        <a:t>How DefendAI Stands Out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324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Norton Genie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Individuals, Small Businesses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Focuses only on phishing; no dark web or footprint analysis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Tracks full digital footprint, dark web, sends smart alerts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324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IBM Watson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Enterprises, SOC Analysts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Complex, high-cost, not suitable for everyday users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Simple, affordable, tailored for non-tech users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1324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Microsoft Defender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Microsoft 365, IT Teams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Tied to Microsoft, lacks cross-platform support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23255D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Works across platforms with personalized, user-friendly tips</a:t>
                      </a:r>
                      <a:endParaRPr lang="en-US" sz="1100"/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 rot="7990">
            <a:off x="1832433" y="647470"/>
            <a:ext cx="14418334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Competitive Advantage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1440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7990">
            <a:off x="3604461" y="638429"/>
            <a:ext cx="11079079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200" b="1" spc="582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AND ETHICS</a:t>
            </a:r>
            <a:endParaRPr lang="en-US" sz="7200" b="1" spc="582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16270184" y="7429476"/>
            <a:ext cx="5355266" cy="5355266"/>
          </a:xfrm>
          <a:custGeom>
            <a:avLst/>
            <a:gdLst/>
            <a:ahLst/>
            <a:cxnLst/>
            <a:rect l="l" t="t" r="r" b="b"/>
            <a:pathLst>
              <a:path w="5355266" h="5355266">
                <a:moveTo>
                  <a:pt x="5355266" y="0"/>
                </a:moveTo>
                <a:lnTo>
                  <a:pt x="0" y="0"/>
                </a:lnTo>
                <a:lnTo>
                  <a:pt x="0" y="5355266"/>
                </a:lnTo>
                <a:lnTo>
                  <a:pt x="5355266" y="5355266"/>
                </a:lnTo>
                <a:lnTo>
                  <a:pt x="53552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068462" y="4633936"/>
            <a:ext cx="7914738" cy="533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Privacy: All data scanned stays private and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encrypted</a:t>
            </a:r>
          </a:p>
          <a:p>
            <a:pPr marL="571500" lvl="0" indent="-57150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Bias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Mitigation: AI trained on diverse datasets to reduce false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positives</a:t>
            </a:r>
          </a:p>
          <a:p>
            <a:pPr marL="571500" lvl="0" indent="-57150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Transparency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Users are informed when and how their data is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analyzed</a:t>
            </a:r>
          </a:p>
          <a:p>
            <a:pPr marL="571500" lvl="0" indent="-57150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Consent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User control over what data is scanned</a:t>
            </a:r>
            <a:endParaRPr lang="en-US" sz="3700" u="none" strike="noStrik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57052" y="3004123"/>
            <a:ext cx="5565221" cy="15763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endParaRPr/>
          </a:p>
        </p:txBody>
      </p:sp>
      <p:grpSp>
        <p:nvGrpSpPr>
          <p:cNvPr id="14" name="Group 14"/>
          <p:cNvGrpSpPr/>
          <p:nvPr/>
        </p:nvGrpSpPr>
        <p:grpSpPr>
          <a:xfrm>
            <a:off x="1151275" y="3191094"/>
            <a:ext cx="5979023" cy="1431681"/>
            <a:chOff x="0" y="0"/>
            <a:chExt cx="1574722" cy="3770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74722" cy="377068"/>
            </a:xfrm>
            <a:custGeom>
              <a:avLst/>
              <a:gdLst/>
              <a:ahLst/>
              <a:cxnLst/>
              <a:rect l="l" t="t" r="r" b="b"/>
              <a:pathLst>
                <a:path w="1574722" h="377068">
                  <a:moveTo>
                    <a:pt x="0" y="0"/>
                  </a:moveTo>
                  <a:lnTo>
                    <a:pt x="1574722" y="0"/>
                  </a:lnTo>
                  <a:lnTo>
                    <a:pt x="1574722" y="377068"/>
                  </a:lnTo>
                  <a:lnTo>
                    <a:pt x="0" y="377068"/>
                  </a:lnTo>
                  <a:close/>
                </a:path>
              </a:pathLst>
            </a:custGeom>
            <a:solidFill>
              <a:srgbClr val="4C489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574722" cy="415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89915" y="4735078"/>
            <a:ext cx="9292977" cy="533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Phase 1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Research &amp;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Planning: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Identify user needs, legal standards (GDPR), ethical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risks</a:t>
            </a:r>
          </a:p>
          <a:p>
            <a:pPr marL="571500" lvl="0" indent="-57150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Phase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MVP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Development: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Build digital footprint scanner, alert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</a:t>
            </a:r>
          </a:p>
          <a:p>
            <a:pPr marL="571500" lvl="0" indent="-57150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Phase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Beta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Testing: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testing with real-time feedback and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improvements</a:t>
            </a:r>
          </a:p>
          <a:p>
            <a:pPr marL="571500" lvl="0" indent="-571500">
              <a:lnSpc>
                <a:spcPts val="51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Phase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Full </a:t>
            </a:r>
            <a:r>
              <a:rPr lang="en-US" sz="3700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Launch: </a:t>
            </a:r>
            <a:r>
              <a:rPr lang="en-US" sz="37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Marketing, partnerships, continuous monitoring</a:t>
            </a:r>
            <a:endParaRPr lang="en-US" sz="3700" u="none" strike="noStrik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TextBox 18"/>
          <p:cNvSpPr txBox="1"/>
          <p:nvPr/>
        </p:nvSpPr>
        <p:spPr>
          <a:xfrm rot="7990">
            <a:off x="1276541" y="3602018"/>
            <a:ext cx="5810678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3635" spc="192" dirty="0" smtClean="0">
                <a:solidFill>
                  <a:srgbClr val="F8F7F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ROADMAP</a:t>
            </a:r>
            <a:endParaRPr lang="en-US" sz="3635" spc="192" dirty="0">
              <a:solidFill>
                <a:srgbClr val="F8F7F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Freeform 19"/>
          <p:cNvSpPr/>
          <p:nvPr/>
        </p:nvSpPr>
        <p:spPr>
          <a:xfrm flipH="1">
            <a:off x="-2677633" y="-2447194"/>
            <a:ext cx="5355266" cy="5355266"/>
          </a:xfrm>
          <a:custGeom>
            <a:avLst/>
            <a:gdLst/>
            <a:ahLst/>
            <a:cxnLst/>
            <a:rect l="l" t="t" r="r" b="b"/>
            <a:pathLst>
              <a:path w="5355266" h="5355266">
                <a:moveTo>
                  <a:pt x="5355266" y="0"/>
                </a:moveTo>
                <a:lnTo>
                  <a:pt x="0" y="0"/>
                </a:lnTo>
                <a:lnTo>
                  <a:pt x="0" y="5355266"/>
                </a:lnTo>
                <a:lnTo>
                  <a:pt x="5355266" y="5355266"/>
                </a:lnTo>
                <a:lnTo>
                  <a:pt x="53552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373600" y="95631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11</a:t>
            </a:r>
          </a:p>
        </p:txBody>
      </p:sp>
      <p:grpSp>
        <p:nvGrpSpPr>
          <p:cNvPr id="22" name="Group 14"/>
          <p:cNvGrpSpPr/>
          <p:nvPr/>
        </p:nvGrpSpPr>
        <p:grpSpPr>
          <a:xfrm>
            <a:off x="11102457" y="3191094"/>
            <a:ext cx="5979023" cy="1431681"/>
            <a:chOff x="0" y="0"/>
            <a:chExt cx="1574722" cy="377068"/>
          </a:xfrm>
        </p:grpSpPr>
        <p:sp>
          <p:nvSpPr>
            <p:cNvPr id="23" name="Freeform 15"/>
            <p:cNvSpPr/>
            <p:nvPr/>
          </p:nvSpPr>
          <p:spPr>
            <a:xfrm>
              <a:off x="0" y="0"/>
              <a:ext cx="1574722" cy="377068"/>
            </a:xfrm>
            <a:custGeom>
              <a:avLst/>
              <a:gdLst/>
              <a:ahLst/>
              <a:cxnLst/>
              <a:rect l="l" t="t" r="r" b="b"/>
              <a:pathLst>
                <a:path w="1574722" h="377068">
                  <a:moveTo>
                    <a:pt x="0" y="0"/>
                  </a:moveTo>
                  <a:lnTo>
                    <a:pt x="1574722" y="0"/>
                  </a:lnTo>
                  <a:lnTo>
                    <a:pt x="1574722" y="377068"/>
                  </a:lnTo>
                  <a:lnTo>
                    <a:pt x="0" y="377068"/>
                  </a:lnTo>
                  <a:close/>
                </a:path>
              </a:pathLst>
            </a:custGeom>
            <a:solidFill>
              <a:srgbClr val="4C489E"/>
            </a:solidFill>
          </p:spPr>
        </p:sp>
        <p:sp>
          <p:nvSpPr>
            <p:cNvPr id="24" name="TextBox 16"/>
            <p:cNvSpPr txBox="1"/>
            <p:nvPr/>
          </p:nvSpPr>
          <p:spPr>
            <a:xfrm>
              <a:off x="0" y="-38100"/>
              <a:ext cx="1574722" cy="415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7990">
            <a:off x="11879906" y="3428571"/>
            <a:ext cx="4620387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3635" spc="192" dirty="0" smtClean="0">
                <a:solidFill>
                  <a:srgbClr val="F8F7F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ETHICAL CONSIDERATIONS</a:t>
            </a:r>
            <a:endParaRPr lang="en-US" sz="3635" spc="192" dirty="0">
              <a:solidFill>
                <a:srgbClr val="F8F7F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7990">
            <a:off x="3935045" y="1030815"/>
            <a:ext cx="10016766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Summary </a:t>
            </a:r>
          </a:p>
        </p:txBody>
      </p:sp>
      <p:sp>
        <p:nvSpPr>
          <p:cNvPr id="3" name="Freeform 3"/>
          <p:cNvSpPr/>
          <p:nvPr/>
        </p:nvSpPr>
        <p:spPr>
          <a:xfrm>
            <a:off x="-1685936" y="6965455"/>
            <a:ext cx="4887314" cy="4887314"/>
          </a:xfrm>
          <a:custGeom>
            <a:avLst/>
            <a:gdLst/>
            <a:ahLst/>
            <a:cxnLst/>
            <a:rect l="l" t="t" r="r" b="b"/>
            <a:pathLst>
              <a:path w="4887314" h="4887314">
                <a:moveTo>
                  <a:pt x="0" y="0"/>
                </a:moveTo>
                <a:lnTo>
                  <a:pt x="4887315" y="0"/>
                </a:lnTo>
                <a:lnTo>
                  <a:pt x="4887315" y="4887315"/>
                </a:lnTo>
                <a:lnTo>
                  <a:pt x="0" y="488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09374" y="-575317"/>
            <a:ext cx="5070625" cy="5622669"/>
          </a:xfrm>
          <a:custGeom>
            <a:avLst/>
            <a:gdLst/>
            <a:ahLst/>
            <a:cxnLst/>
            <a:rect l="l" t="t" r="r" b="b"/>
            <a:pathLst>
              <a:path w="5070625" h="5622669">
                <a:moveTo>
                  <a:pt x="0" y="0"/>
                </a:moveTo>
                <a:lnTo>
                  <a:pt x="5070625" y="0"/>
                </a:lnTo>
                <a:lnTo>
                  <a:pt x="5070625" y="5622669"/>
                </a:lnTo>
                <a:lnTo>
                  <a:pt x="0" y="5622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33788" y="2568575"/>
            <a:ext cx="14883811" cy="500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DefendAI is an AI-powered tool that monitors and protects users' digital footprints.</a:t>
            </a: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real-time alerts and includes phishing detection.</a:t>
            </a: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Monitors the dark web for data leaks and breaches.</a:t>
            </a: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Ensures privacy and security for users' personal data.</a:t>
            </a: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Focuses on ease of use and accuracy.</a:t>
            </a: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Offers a reliable solution for safeguarding personal data online.</a:t>
            </a:r>
          </a:p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endParaRPr lang="en-US" sz="3500" u="none" strike="noStrike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1440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7990">
            <a:off x="4135628" y="1282749"/>
            <a:ext cx="10016766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spc="429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Call To Action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08423" y="2822917"/>
            <a:ext cx="13471153" cy="3715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0"/>
              </a:lnSpc>
              <a:spcBef>
                <a:spcPct val="0"/>
              </a:spcBef>
            </a:pPr>
            <a:endParaRPr/>
          </a:p>
          <a:p>
            <a:pPr marL="755650" lvl="1" indent="-377825" algn="just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Your feedback fuels our next steps</a:t>
            </a:r>
          </a:p>
          <a:p>
            <a:pPr marL="755650" lvl="1" indent="-377825" algn="just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 our mission to make cybersecurity accessible</a:t>
            </a:r>
          </a:p>
          <a:p>
            <a:pPr marL="755650" lvl="1" indent="-377825" algn="just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We’re open to partnerships and and collaborations</a:t>
            </a:r>
          </a:p>
          <a:p>
            <a:pPr marL="755650" lvl="1" indent="-377825" algn="just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Join us—test, invest, or support a safer digital world</a:t>
            </a:r>
          </a:p>
          <a:p>
            <a:pPr marL="0" lvl="0" indent="0" algn="just">
              <a:lnSpc>
                <a:spcPts val="4010"/>
              </a:lnSpc>
              <a:spcBef>
                <a:spcPct val="0"/>
              </a:spcBef>
            </a:pPr>
            <a:endParaRPr lang="en-US" sz="3500" u="none" strike="noStrike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909374" y="-575317"/>
            <a:ext cx="5070625" cy="5622669"/>
          </a:xfrm>
          <a:custGeom>
            <a:avLst/>
            <a:gdLst/>
            <a:ahLst/>
            <a:cxnLst/>
            <a:rect l="l" t="t" r="r" b="b"/>
            <a:pathLst>
              <a:path w="5070625" h="5622669">
                <a:moveTo>
                  <a:pt x="0" y="0"/>
                </a:moveTo>
                <a:lnTo>
                  <a:pt x="5070625" y="0"/>
                </a:lnTo>
                <a:lnTo>
                  <a:pt x="5070625" y="5622669"/>
                </a:lnTo>
                <a:lnTo>
                  <a:pt x="0" y="5622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685936" y="6965455"/>
            <a:ext cx="4887314" cy="4887314"/>
          </a:xfrm>
          <a:custGeom>
            <a:avLst/>
            <a:gdLst/>
            <a:ahLst/>
            <a:cxnLst/>
            <a:rect l="l" t="t" r="r" b="b"/>
            <a:pathLst>
              <a:path w="4887314" h="4887314">
                <a:moveTo>
                  <a:pt x="0" y="0"/>
                </a:moveTo>
                <a:lnTo>
                  <a:pt x="4887315" y="0"/>
                </a:lnTo>
                <a:lnTo>
                  <a:pt x="4887315" y="4887315"/>
                </a:lnTo>
                <a:lnTo>
                  <a:pt x="0" y="488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259300" y="91440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34272" y="6842818"/>
            <a:ext cx="11434880" cy="179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3500">
                <a:solidFill>
                  <a:srgbClr val="7F56A4"/>
                </a:solidFill>
                <a:latin typeface="Times New Roman" panose="02020603050405020304" charset="0"/>
                <a:ea typeface="Sugo Display" panose="02000506020000020004"/>
                <a:cs typeface="Times New Roman" panose="02020603050405020304" charset="0"/>
                <a:sym typeface="Sugo Display" panose="02000506020000020004"/>
              </a:rPr>
              <a:t>Stay one step ahead of the hackers, because in the digital world, it's better to defend than to regret!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7990">
            <a:off x="3216912" y="3663654"/>
            <a:ext cx="11854177" cy="16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 spc="317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Thank you! </a:t>
            </a:r>
          </a:p>
          <a:p>
            <a:pPr algn="ctr">
              <a:lnSpc>
                <a:spcPts val="6000"/>
              </a:lnSpc>
            </a:pPr>
            <a:r>
              <a:rPr lang="en-US" sz="6000" b="1" spc="317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Feel Free to Ask Questions.</a:t>
            </a:r>
          </a:p>
        </p:txBody>
      </p:sp>
      <p:sp>
        <p:nvSpPr>
          <p:cNvPr id="3" name="TextBox 3"/>
          <p:cNvSpPr txBox="1"/>
          <p:nvPr/>
        </p:nvSpPr>
        <p:spPr>
          <a:xfrm rot="35827">
            <a:off x="6445328" y="5808014"/>
            <a:ext cx="5397343" cy="1647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4100" i="1">
                <a:solidFill>
                  <a:srgbClr val="23255D"/>
                </a:solidFill>
                <a:latin typeface="Times New Roman Italics" panose="02030502070405090303"/>
                <a:ea typeface="Times New Roman Italics" panose="02030502070405090303"/>
                <a:cs typeface="Times New Roman Italics" panose="02030502070405090303"/>
                <a:sym typeface="Times New Roman Italics" panose="02030502070405090303"/>
              </a:rPr>
              <a:t>Your privacy isn’t optional. It’s essential.</a:t>
            </a:r>
          </a:p>
          <a:p>
            <a:pPr algn="ctr">
              <a:lnSpc>
                <a:spcPts val="4100"/>
              </a:lnSpc>
            </a:pPr>
            <a:endParaRPr lang="en-US" sz="4100" i="1">
              <a:solidFill>
                <a:srgbClr val="23255D"/>
              </a:solidFill>
              <a:latin typeface="Times New Roman Italics" panose="02030502070405090303"/>
              <a:ea typeface="Times New Roman Italics" panose="02030502070405090303"/>
              <a:cs typeface="Times New Roman Italics" panose="02030502070405090303"/>
              <a:sym typeface="Times New Roman Italics" panose="02030502070405090303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350961" y="7098153"/>
            <a:ext cx="5816677" cy="5816677"/>
          </a:xfrm>
          <a:custGeom>
            <a:avLst/>
            <a:gdLst/>
            <a:ahLst/>
            <a:cxnLst/>
            <a:rect l="l" t="t" r="r" b="b"/>
            <a:pathLst>
              <a:path w="5816677" h="5816677">
                <a:moveTo>
                  <a:pt x="0" y="0"/>
                </a:moveTo>
                <a:lnTo>
                  <a:pt x="5816678" y="0"/>
                </a:lnTo>
                <a:lnTo>
                  <a:pt x="5816678" y="5816677"/>
                </a:lnTo>
                <a:lnTo>
                  <a:pt x="0" y="581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2253965" y="0"/>
            <a:ext cx="5212279" cy="2606139"/>
          </a:xfrm>
          <a:custGeom>
            <a:avLst/>
            <a:gdLst/>
            <a:ahLst/>
            <a:cxnLst/>
            <a:rect l="l" t="t" r="r" b="b"/>
            <a:pathLst>
              <a:path w="5212279" h="2606139">
                <a:moveTo>
                  <a:pt x="5212279" y="2606139"/>
                </a:moveTo>
                <a:lnTo>
                  <a:pt x="0" y="2606139"/>
                </a:lnTo>
                <a:lnTo>
                  <a:pt x="0" y="0"/>
                </a:lnTo>
                <a:lnTo>
                  <a:pt x="5212279" y="0"/>
                </a:lnTo>
                <a:lnTo>
                  <a:pt x="5212279" y="260613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259300" y="91440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90434" y="-2045233"/>
            <a:ext cx="5750986" cy="7188733"/>
          </a:xfrm>
          <a:custGeom>
            <a:avLst/>
            <a:gdLst/>
            <a:ahLst/>
            <a:cxnLst/>
            <a:rect l="l" t="t" r="r" b="b"/>
            <a:pathLst>
              <a:path w="5750986" h="7188733">
                <a:moveTo>
                  <a:pt x="0" y="0"/>
                </a:moveTo>
                <a:lnTo>
                  <a:pt x="5750987" y="0"/>
                </a:lnTo>
                <a:lnTo>
                  <a:pt x="5750987" y="7188733"/>
                </a:lnTo>
                <a:lnTo>
                  <a:pt x="0" y="7188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7990">
            <a:off x="4476007" y="1040340"/>
            <a:ext cx="10016766" cy="122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Problem &amp; Urgency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41681" y="2715895"/>
            <a:ext cx="11285419" cy="6542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ctr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2023:</a:t>
            </a: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Over 17 billion personal records exposed in data breaches (Flashpoint)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500" u="none" strike="noStrike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55650" lvl="1" indent="-377825" algn="ctr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Digital footprints are scattered across social media, cloud, and dark web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500" u="none" strike="noStrike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55650" lvl="1" indent="-377825" algn="ctr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Users lack tools to detect leaks before it's too late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500" u="none" strike="noStrike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55650" lvl="1" indent="-377825" algn="ctr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They tend to be reactive, not preventive</a:t>
            </a:r>
          </a:p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endParaRPr lang="en-US" sz="3500" u="none" strike="noStrike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endParaRPr lang="en-US" sz="3500" u="none" strike="noStrike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537014" y="6136224"/>
            <a:ext cx="5750986" cy="7188733"/>
          </a:xfrm>
          <a:custGeom>
            <a:avLst/>
            <a:gdLst/>
            <a:ahLst/>
            <a:cxnLst/>
            <a:rect l="l" t="t" r="r" b="b"/>
            <a:pathLst>
              <a:path w="5750986" h="7188733">
                <a:moveTo>
                  <a:pt x="0" y="0"/>
                </a:moveTo>
                <a:lnTo>
                  <a:pt x="5750986" y="0"/>
                </a:lnTo>
                <a:lnTo>
                  <a:pt x="5750986" y="7188732"/>
                </a:lnTo>
                <a:lnTo>
                  <a:pt x="0" y="7188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050107" y="9134475"/>
            <a:ext cx="152400" cy="2762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50961" y="7098153"/>
            <a:ext cx="5816677" cy="5816677"/>
          </a:xfrm>
          <a:custGeom>
            <a:avLst/>
            <a:gdLst/>
            <a:ahLst/>
            <a:cxnLst/>
            <a:rect l="l" t="t" r="r" b="b"/>
            <a:pathLst>
              <a:path w="5816677" h="5816677">
                <a:moveTo>
                  <a:pt x="0" y="0"/>
                </a:moveTo>
                <a:lnTo>
                  <a:pt x="5816678" y="0"/>
                </a:lnTo>
                <a:lnTo>
                  <a:pt x="5816678" y="5816677"/>
                </a:lnTo>
                <a:lnTo>
                  <a:pt x="0" y="581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80776" y="-1797254"/>
            <a:ext cx="4607380" cy="4607380"/>
          </a:xfrm>
          <a:custGeom>
            <a:avLst/>
            <a:gdLst/>
            <a:ahLst/>
            <a:cxnLst/>
            <a:rect l="l" t="t" r="r" b="b"/>
            <a:pathLst>
              <a:path w="4607380" h="4607380">
                <a:moveTo>
                  <a:pt x="0" y="0"/>
                </a:moveTo>
                <a:lnTo>
                  <a:pt x="4607381" y="0"/>
                </a:lnTo>
                <a:lnTo>
                  <a:pt x="4607381" y="4607380"/>
                </a:lnTo>
                <a:lnTo>
                  <a:pt x="0" y="4607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 rot="7990">
            <a:off x="3704926" y="1571972"/>
            <a:ext cx="11397660" cy="1224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AI Solution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2707" y="3790830"/>
            <a:ext cx="14782585" cy="475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7095" lvl="1" indent="-443865" algn="ctr">
              <a:lnSpc>
                <a:spcPts val="575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110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</a:t>
            </a:r>
            <a:r>
              <a:rPr lang="en-US" sz="411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efendAI monitors digital footprints, detects breaches, and guides response</a:t>
            </a:r>
          </a:p>
          <a:p>
            <a:pPr marL="887095" lvl="1" indent="-443865" algn="ctr">
              <a:lnSpc>
                <a:spcPts val="575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11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AI scans websites, social media, and dark web in real time</a:t>
            </a:r>
          </a:p>
          <a:p>
            <a:pPr marL="887095" lvl="1" indent="-443865" algn="ctr">
              <a:lnSpc>
                <a:spcPts val="575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4110" u="none" strike="noStrike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Clear alerts and custom advice—no cybersecurity expertise needed</a:t>
            </a:r>
          </a:p>
          <a:p>
            <a:pPr marL="0" lvl="0" indent="0" algn="just">
              <a:lnSpc>
                <a:spcPts val="8755"/>
              </a:lnSpc>
              <a:spcBef>
                <a:spcPct val="0"/>
              </a:spcBef>
            </a:pPr>
            <a:endParaRPr lang="en-US" sz="4110" u="none" strike="noStrike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032111" y="9134475"/>
            <a:ext cx="152400" cy="2762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27053" y="536120"/>
            <a:ext cx="3454107" cy="3454107"/>
          </a:xfrm>
          <a:custGeom>
            <a:avLst/>
            <a:gdLst/>
            <a:ahLst/>
            <a:cxnLst/>
            <a:rect l="l" t="t" r="r" b="b"/>
            <a:pathLst>
              <a:path w="3454107" h="3454107">
                <a:moveTo>
                  <a:pt x="0" y="0"/>
                </a:moveTo>
                <a:lnTo>
                  <a:pt x="3454106" y="0"/>
                </a:lnTo>
                <a:lnTo>
                  <a:pt x="3454106" y="3454106"/>
                </a:lnTo>
                <a:lnTo>
                  <a:pt x="0" y="3454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5937965" y="6991099"/>
            <a:ext cx="3827733" cy="1913866"/>
          </a:xfrm>
          <a:custGeom>
            <a:avLst/>
            <a:gdLst/>
            <a:ahLst/>
            <a:cxnLst/>
            <a:rect l="l" t="t" r="r" b="b"/>
            <a:pathLst>
              <a:path w="3827733" h="1913866">
                <a:moveTo>
                  <a:pt x="3827733" y="1913866"/>
                </a:moveTo>
                <a:lnTo>
                  <a:pt x="0" y="1913866"/>
                </a:lnTo>
                <a:lnTo>
                  <a:pt x="0" y="0"/>
                </a:lnTo>
                <a:lnTo>
                  <a:pt x="3827733" y="0"/>
                </a:lnTo>
                <a:lnTo>
                  <a:pt x="3827733" y="1913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0976" y="3289099"/>
            <a:ext cx="3848269" cy="4658933"/>
          </a:xfrm>
          <a:custGeom>
            <a:avLst/>
            <a:gdLst/>
            <a:ahLst/>
            <a:cxnLst/>
            <a:rect l="l" t="t" r="r" b="b"/>
            <a:pathLst>
              <a:path w="3848269" h="4658933">
                <a:moveTo>
                  <a:pt x="0" y="0"/>
                </a:moveTo>
                <a:lnTo>
                  <a:pt x="3848269" y="0"/>
                </a:lnTo>
                <a:lnTo>
                  <a:pt x="3848269" y="4658933"/>
                </a:lnTo>
                <a:lnTo>
                  <a:pt x="0" y="46589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896" r="-10169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975603" y="3289099"/>
            <a:ext cx="4658933" cy="4658933"/>
          </a:xfrm>
          <a:custGeom>
            <a:avLst/>
            <a:gdLst/>
            <a:ahLst/>
            <a:cxnLst/>
            <a:rect l="l" t="t" r="r" b="b"/>
            <a:pathLst>
              <a:path w="4658933" h="4658933">
                <a:moveTo>
                  <a:pt x="0" y="0"/>
                </a:moveTo>
                <a:lnTo>
                  <a:pt x="4658934" y="0"/>
                </a:lnTo>
                <a:lnTo>
                  <a:pt x="4658934" y="4658933"/>
                </a:lnTo>
                <a:lnTo>
                  <a:pt x="0" y="46589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7990">
            <a:off x="3814418" y="1199285"/>
            <a:ext cx="10659186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How DefendAI Works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28795" y="91440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</a:p>
        </p:txBody>
      </p:sp>
      <p:sp>
        <p:nvSpPr>
          <p:cNvPr id="8" name="Freeform 8"/>
          <p:cNvSpPr/>
          <p:nvPr/>
        </p:nvSpPr>
        <p:spPr>
          <a:xfrm>
            <a:off x="9901237" y="3289099"/>
            <a:ext cx="3833259" cy="4658933"/>
          </a:xfrm>
          <a:custGeom>
            <a:avLst/>
            <a:gdLst/>
            <a:ahLst/>
            <a:cxnLst/>
            <a:rect l="l" t="t" r="r" b="b"/>
            <a:pathLst>
              <a:path w="3833259" h="4658933">
                <a:moveTo>
                  <a:pt x="0" y="0"/>
                </a:moveTo>
                <a:lnTo>
                  <a:pt x="3833258" y="0"/>
                </a:lnTo>
                <a:lnTo>
                  <a:pt x="3833258" y="4658933"/>
                </a:lnTo>
                <a:lnTo>
                  <a:pt x="0" y="46589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938" r="-10601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001195" y="3289099"/>
            <a:ext cx="3825191" cy="4658933"/>
          </a:xfrm>
          <a:custGeom>
            <a:avLst/>
            <a:gdLst/>
            <a:ahLst/>
            <a:cxnLst/>
            <a:rect l="l" t="t" r="r" b="b"/>
            <a:pathLst>
              <a:path w="3825191" h="4658933">
                <a:moveTo>
                  <a:pt x="0" y="0"/>
                </a:moveTo>
                <a:lnTo>
                  <a:pt x="3825191" y="0"/>
                </a:lnTo>
                <a:lnTo>
                  <a:pt x="3825191" y="4658933"/>
                </a:lnTo>
                <a:lnTo>
                  <a:pt x="0" y="46589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9630" r="-12165"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1440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</a:p>
        </p:txBody>
      </p:sp>
      <p:sp>
        <p:nvSpPr>
          <p:cNvPr id="3" name="Freeform 3"/>
          <p:cNvSpPr/>
          <p:nvPr/>
        </p:nvSpPr>
        <p:spPr>
          <a:xfrm>
            <a:off x="-2680776" y="-1797254"/>
            <a:ext cx="4607380" cy="4607380"/>
          </a:xfrm>
          <a:custGeom>
            <a:avLst/>
            <a:gdLst/>
            <a:ahLst/>
            <a:cxnLst/>
            <a:rect l="l" t="t" r="r" b="b"/>
            <a:pathLst>
              <a:path w="4607380" h="4607380">
                <a:moveTo>
                  <a:pt x="0" y="0"/>
                </a:moveTo>
                <a:lnTo>
                  <a:pt x="4607381" y="0"/>
                </a:lnTo>
                <a:lnTo>
                  <a:pt x="4607381" y="4607380"/>
                </a:lnTo>
                <a:lnTo>
                  <a:pt x="0" y="4607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219487" y="2309012"/>
            <a:ext cx="2914521" cy="676537"/>
            <a:chOff x="0" y="0"/>
            <a:chExt cx="1432213" cy="3324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32213" cy="332454"/>
            </a:xfrm>
            <a:custGeom>
              <a:avLst/>
              <a:gdLst/>
              <a:ahLst/>
              <a:cxnLst/>
              <a:rect l="l" t="t" r="r" b="b"/>
              <a:pathLst>
                <a:path w="1432213" h="332454">
                  <a:moveTo>
                    <a:pt x="1229013" y="0"/>
                  </a:moveTo>
                  <a:cubicBezTo>
                    <a:pt x="1341237" y="0"/>
                    <a:pt x="1432213" y="74422"/>
                    <a:pt x="1432213" y="166227"/>
                  </a:cubicBezTo>
                  <a:cubicBezTo>
                    <a:pt x="1432213" y="258032"/>
                    <a:pt x="1341237" y="332454"/>
                    <a:pt x="1229013" y="332454"/>
                  </a:cubicBezTo>
                  <a:lnTo>
                    <a:pt x="203200" y="332454"/>
                  </a:lnTo>
                  <a:cubicBezTo>
                    <a:pt x="90976" y="332454"/>
                    <a:pt x="0" y="258032"/>
                    <a:pt x="0" y="166227"/>
                  </a:cubicBezTo>
                  <a:cubicBezTo>
                    <a:pt x="0" y="7442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CB8C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432213" cy="3705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USER INPUT</a:t>
              </a:r>
              <a:r>
                <a:rPr lang="en-US" sz="210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393480" y="3596724"/>
            <a:ext cx="2566535" cy="696962"/>
            <a:chOff x="0" y="0"/>
            <a:chExt cx="812800" cy="2207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20722"/>
            </a:xfrm>
            <a:custGeom>
              <a:avLst/>
              <a:gdLst/>
              <a:ahLst/>
              <a:cxnLst/>
              <a:rect l="l" t="t" r="r" b="b"/>
              <a:pathLst>
                <a:path w="812800" h="220722">
                  <a:moveTo>
                    <a:pt x="0" y="0"/>
                  </a:moveTo>
                  <a:lnTo>
                    <a:pt x="812800" y="0"/>
                  </a:lnTo>
                  <a:lnTo>
                    <a:pt x="812800" y="220722"/>
                  </a:lnTo>
                  <a:lnTo>
                    <a:pt x="0" y="220722"/>
                  </a:lnTo>
                  <a:close/>
                </a:path>
              </a:pathLst>
            </a:custGeom>
            <a:solidFill>
              <a:srgbClr val="E1C2C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258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DEFEND AI BOT </a:t>
              </a:r>
            </a:p>
          </p:txBody>
        </p:sp>
      </p:grpSp>
      <p:sp>
        <p:nvSpPr>
          <p:cNvPr id="10" name="AutoShape 10"/>
          <p:cNvSpPr/>
          <p:nvPr/>
        </p:nvSpPr>
        <p:spPr>
          <a:xfrm>
            <a:off x="9676747" y="2985549"/>
            <a:ext cx="0" cy="611175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1" name="Group 11"/>
          <p:cNvGrpSpPr/>
          <p:nvPr/>
        </p:nvGrpSpPr>
        <p:grpSpPr>
          <a:xfrm>
            <a:off x="4094617" y="4900394"/>
            <a:ext cx="1897779" cy="1729088"/>
            <a:chOff x="0" y="0"/>
            <a:chExt cx="892098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2098" cy="812800"/>
            </a:xfrm>
            <a:custGeom>
              <a:avLst/>
              <a:gdLst/>
              <a:ahLst/>
              <a:cxnLst/>
              <a:rect l="l" t="t" r="r" b="b"/>
              <a:pathLst>
                <a:path w="892098" h="812800">
                  <a:moveTo>
                    <a:pt x="446049" y="0"/>
                  </a:moveTo>
                  <a:lnTo>
                    <a:pt x="892098" y="406400"/>
                  </a:lnTo>
                  <a:lnTo>
                    <a:pt x="446049" y="812800"/>
                  </a:lnTo>
                  <a:lnTo>
                    <a:pt x="0" y="406400"/>
                  </a:lnTo>
                  <a:lnTo>
                    <a:pt x="446049" y="0"/>
                  </a:lnTo>
                  <a:close/>
                </a:path>
              </a:pathLst>
            </a:custGeom>
            <a:solidFill>
              <a:srgbClr val="A6C2A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53329" y="101600"/>
              <a:ext cx="585439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DETECT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707021" y="5010302"/>
            <a:ext cx="1939452" cy="1817282"/>
            <a:chOff x="0" y="0"/>
            <a:chExt cx="867442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7442" cy="812800"/>
            </a:xfrm>
            <a:custGeom>
              <a:avLst/>
              <a:gdLst/>
              <a:ahLst/>
              <a:cxnLst/>
              <a:rect l="l" t="t" r="r" b="b"/>
              <a:pathLst>
                <a:path w="867442" h="812800">
                  <a:moveTo>
                    <a:pt x="433721" y="0"/>
                  </a:moveTo>
                  <a:lnTo>
                    <a:pt x="867442" y="406400"/>
                  </a:lnTo>
                  <a:lnTo>
                    <a:pt x="433721" y="812800"/>
                  </a:lnTo>
                  <a:lnTo>
                    <a:pt x="0" y="406400"/>
                  </a:lnTo>
                  <a:lnTo>
                    <a:pt x="433721" y="0"/>
                  </a:lnTo>
                  <a:close/>
                </a:path>
              </a:pathLst>
            </a:custGeom>
            <a:solidFill>
              <a:srgbClr val="A6C2A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49092" y="92075"/>
              <a:ext cx="569259" cy="581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ANALYZE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361306" y="4983567"/>
            <a:ext cx="1879299" cy="1817934"/>
            <a:chOff x="0" y="0"/>
            <a:chExt cx="840236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40236" cy="812800"/>
            </a:xfrm>
            <a:custGeom>
              <a:avLst/>
              <a:gdLst/>
              <a:ahLst/>
              <a:cxnLst/>
              <a:rect l="l" t="t" r="r" b="b"/>
              <a:pathLst>
                <a:path w="840236" h="812800">
                  <a:moveTo>
                    <a:pt x="420118" y="0"/>
                  </a:moveTo>
                  <a:lnTo>
                    <a:pt x="840236" y="406400"/>
                  </a:lnTo>
                  <a:lnTo>
                    <a:pt x="420118" y="812800"/>
                  </a:lnTo>
                  <a:lnTo>
                    <a:pt x="0" y="406400"/>
                  </a:lnTo>
                  <a:lnTo>
                    <a:pt x="420118" y="0"/>
                  </a:lnTo>
                  <a:close/>
                </a:path>
              </a:pathLst>
            </a:custGeom>
            <a:solidFill>
              <a:srgbClr val="A6C2A9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44416" y="101600"/>
              <a:ext cx="551405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ALERT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9676747" y="4293686"/>
            <a:ext cx="0" cy="716617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1" name="AutoShape 21"/>
          <p:cNvSpPr/>
          <p:nvPr/>
        </p:nvSpPr>
        <p:spPr>
          <a:xfrm>
            <a:off x="9650012" y="4665361"/>
            <a:ext cx="4650943" cy="318206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AutoShape 22"/>
          <p:cNvSpPr/>
          <p:nvPr/>
        </p:nvSpPr>
        <p:spPr>
          <a:xfrm flipH="1">
            <a:off x="5043507" y="4665361"/>
            <a:ext cx="4673343" cy="235032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3" name="Group 23"/>
          <p:cNvGrpSpPr/>
          <p:nvPr/>
        </p:nvGrpSpPr>
        <p:grpSpPr>
          <a:xfrm>
            <a:off x="1372162" y="7398105"/>
            <a:ext cx="2859795" cy="729712"/>
            <a:chOff x="0" y="0"/>
            <a:chExt cx="905673" cy="23109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05673" cy="231094"/>
            </a:xfrm>
            <a:custGeom>
              <a:avLst/>
              <a:gdLst/>
              <a:ahLst/>
              <a:cxnLst/>
              <a:rect l="l" t="t" r="r" b="b"/>
              <a:pathLst>
                <a:path w="905673" h="231094">
                  <a:moveTo>
                    <a:pt x="0" y="0"/>
                  </a:moveTo>
                  <a:lnTo>
                    <a:pt x="905673" y="0"/>
                  </a:lnTo>
                  <a:lnTo>
                    <a:pt x="905673" y="231094"/>
                  </a:lnTo>
                  <a:lnTo>
                    <a:pt x="0" y="231094"/>
                  </a:lnTo>
                  <a:close/>
                </a:path>
              </a:pathLst>
            </a:custGeom>
            <a:solidFill>
              <a:srgbClr val="E1C2C2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05673" cy="269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DARK WEB THREATS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641041" y="8528588"/>
            <a:ext cx="2804932" cy="729712"/>
            <a:chOff x="0" y="0"/>
            <a:chExt cx="888298" cy="23109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88298" cy="231094"/>
            </a:xfrm>
            <a:custGeom>
              <a:avLst/>
              <a:gdLst/>
              <a:ahLst/>
              <a:cxnLst/>
              <a:rect l="l" t="t" r="r" b="b"/>
              <a:pathLst>
                <a:path w="888298" h="231094">
                  <a:moveTo>
                    <a:pt x="0" y="0"/>
                  </a:moveTo>
                  <a:lnTo>
                    <a:pt x="888298" y="0"/>
                  </a:lnTo>
                  <a:lnTo>
                    <a:pt x="888298" y="231094"/>
                  </a:lnTo>
                  <a:lnTo>
                    <a:pt x="0" y="231094"/>
                  </a:lnTo>
                  <a:close/>
                </a:path>
              </a:pathLst>
            </a:custGeom>
            <a:solidFill>
              <a:srgbClr val="E1C2C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88298" cy="269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DATA BREACHES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5563353" y="7126804"/>
            <a:ext cx="2372792" cy="729712"/>
            <a:chOff x="0" y="0"/>
            <a:chExt cx="751443" cy="23109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51443" cy="231094"/>
            </a:xfrm>
            <a:custGeom>
              <a:avLst/>
              <a:gdLst/>
              <a:ahLst/>
              <a:cxnLst/>
              <a:rect l="l" t="t" r="r" b="b"/>
              <a:pathLst>
                <a:path w="751443" h="231094">
                  <a:moveTo>
                    <a:pt x="0" y="0"/>
                  </a:moveTo>
                  <a:lnTo>
                    <a:pt x="751443" y="0"/>
                  </a:lnTo>
                  <a:lnTo>
                    <a:pt x="751443" y="231094"/>
                  </a:lnTo>
                  <a:lnTo>
                    <a:pt x="0" y="231094"/>
                  </a:lnTo>
                  <a:close/>
                </a:path>
              </a:pathLst>
            </a:custGeom>
            <a:solidFill>
              <a:srgbClr val="E1C2C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751443" cy="2691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DATA PHISHING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>
            <a:off x="5268188" y="6801501"/>
            <a:ext cx="1481561" cy="325303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" name="AutoShape 33"/>
          <p:cNvSpPr/>
          <p:nvPr/>
        </p:nvSpPr>
        <p:spPr>
          <a:xfrm flipH="1">
            <a:off x="2802060" y="6798740"/>
            <a:ext cx="2466129" cy="599365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" name="AutoShape 34"/>
          <p:cNvSpPr/>
          <p:nvPr/>
        </p:nvSpPr>
        <p:spPr>
          <a:xfrm flipH="1">
            <a:off x="5043507" y="6629481"/>
            <a:ext cx="0" cy="1899107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5" name="Group 35"/>
          <p:cNvGrpSpPr/>
          <p:nvPr/>
        </p:nvGrpSpPr>
        <p:grpSpPr>
          <a:xfrm>
            <a:off x="7177672" y="8127817"/>
            <a:ext cx="2556639" cy="862306"/>
            <a:chOff x="0" y="0"/>
            <a:chExt cx="809666" cy="27308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09666" cy="273085"/>
            </a:xfrm>
            <a:custGeom>
              <a:avLst/>
              <a:gdLst/>
              <a:ahLst/>
              <a:cxnLst/>
              <a:rect l="l" t="t" r="r" b="b"/>
              <a:pathLst>
                <a:path w="809666" h="273085">
                  <a:moveTo>
                    <a:pt x="0" y="0"/>
                  </a:moveTo>
                  <a:lnTo>
                    <a:pt x="809666" y="0"/>
                  </a:lnTo>
                  <a:lnTo>
                    <a:pt x="809666" y="273085"/>
                  </a:lnTo>
                  <a:lnTo>
                    <a:pt x="0" y="273085"/>
                  </a:lnTo>
                  <a:close/>
                </a:path>
              </a:pathLst>
            </a:custGeom>
            <a:solidFill>
              <a:srgbClr val="E1C2C2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809666" cy="311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DIGITAL TRACKING 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13350" y="8127817"/>
            <a:ext cx="2722115" cy="862306"/>
            <a:chOff x="0" y="0"/>
            <a:chExt cx="862071" cy="27308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62071" cy="273085"/>
            </a:xfrm>
            <a:custGeom>
              <a:avLst/>
              <a:gdLst/>
              <a:ahLst/>
              <a:cxnLst/>
              <a:rect l="l" t="t" r="r" b="b"/>
              <a:pathLst>
                <a:path w="862071" h="273085">
                  <a:moveTo>
                    <a:pt x="0" y="0"/>
                  </a:moveTo>
                  <a:lnTo>
                    <a:pt x="862071" y="0"/>
                  </a:lnTo>
                  <a:lnTo>
                    <a:pt x="862071" y="273085"/>
                  </a:lnTo>
                  <a:lnTo>
                    <a:pt x="0" y="273085"/>
                  </a:lnTo>
                  <a:close/>
                </a:path>
              </a:pathLst>
            </a:custGeom>
            <a:solidFill>
              <a:srgbClr val="E1C2C2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62071" cy="311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SECURITY REPORTS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>
            <a:off x="9676747" y="6827584"/>
            <a:ext cx="40102" cy="368035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9676747" y="6827584"/>
            <a:ext cx="13367" cy="368035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9698845" y="7195619"/>
            <a:ext cx="1575562" cy="932198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4" name="AutoShape 44"/>
          <p:cNvSpPr/>
          <p:nvPr/>
        </p:nvSpPr>
        <p:spPr>
          <a:xfrm flipH="1">
            <a:off x="8455991" y="7195619"/>
            <a:ext cx="1242854" cy="932198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5" name="Group 45"/>
          <p:cNvGrpSpPr/>
          <p:nvPr/>
        </p:nvGrpSpPr>
        <p:grpSpPr>
          <a:xfrm>
            <a:off x="13202993" y="7819475"/>
            <a:ext cx="2482871" cy="862306"/>
            <a:chOff x="0" y="0"/>
            <a:chExt cx="786304" cy="27308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86304" cy="273085"/>
            </a:xfrm>
            <a:custGeom>
              <a:avLst/>
              <a:gdLst/>
              <a:ahLst/>
              <a:cxnLst/>
              <a:rect l="l" t="t" r="r" b="b"/>
              <a:pathLst>
                <a:path w="786304" h="273085">
                  <a:moveTo>
                    <a:pt x="0" y="0"/>
                  </a:moveTo>
                  <a:lnTo>
                    <a:pt x="786304" y="0"/>
                  </a:lnTo>
                  <a:lnTo>
                    <a:pt x="786304" y="273085"/>
                  </a:lnTo>
                  <a:lnTo>
                    <a:pt x="0" y="273085"/>
                  </a:lnTo>
                  <a:close/>
                </a:path>
              </a:pathLst>
            </a:custGeom>
            <a:solidFill>
              <a:srgbClr val="E1C2C2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786304" cy="311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REAL TIME ALERTS </a:t>
              </a:r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6457021" y="2947449"/>
            <a:ext cx="56394" cy="289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68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258185" y="859155"/>
            <a:ext cx="12851130" cy="2077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  <a:spcBef>
                <a:spcPct val="0"/>
              </a:spcBef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How DefendAI</a:t>
            </a:r>
            <a:r>
              <a:rPr lang="en-GB" alt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Works</a:t>
            </a:r>
          </a:p>
          <a:p>
            <a:pPr algn="ctr">
              <a:lnSpc>
                <a:spcPts val="8100"/>
              </a:lnSpc>
              <a:spcBef>
                <a:spcPct val="0"/>
              </a:spcBef>
            </a:pPr>
            <a:endParaRPr lang="en-US" sz="8100" b="1">
              <a:solidFill>
                <a:srgbClr val="000000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50" name="AutoShape 50"/>
          <p:cNvSpPr/>
          <p:nvPr/>
        </p:nvSpPr>
        <p:spPr>
          <a:xfrm>
            <a:off x="14314437" y="6827584"/>
            <a:ext cx="0" cy="991891"/>
          </a:xfrm>
          <a:prstGeom prst="line">
            <a:avLst/>
          </a:prstGeom>
          <a:ln w="57150" cap="rnd">
            <a:solidFill>
              <a:srgbClr val="ACB8C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79570" y="-431741"/>
            <a:ext cx="4349058" cy="5436323"/>
          </a:xfrm>
          <a:custGeom>
            <a:avLst/>
            <a:gdLst/>
            <a:ahLst/>
            <a:cxnLst/>
            <a:rect l="l" t="t" r="r" b="b"/>
            <a:pathLst>
              <a:path w="4349058" h="5436323">
                <a:moveTo>
                  <a:pt x="0" y="0"/>
                </a:moveTo>
                <a:lnTo>
                  <a:pt x="4349058" y="0"/>
                </a:lnTo>
                <a:lnTo>
                  <a:pt x="4349058" y="5436322"/>
                </a:lnTo>
                <a:lnTo>
                  <a:pt x="0" y="5436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7800" y="3467100"/>
            <a:ext cx="719455" cy="768350"/>
          </a:xfrm>
          <a:custGeom>
            <a:avLst/>
            <a:gdLst/>
            <a:ahLst/>
            <a:cxnLst/>
            <a:rect l="l" t="t" r="r" b="b"/>
            <a:pathLst>
              <a:path w="1253045" h="1253045">
                <a:moveTo>
                  <a:pt x="0" y="0"/>
                </a:moveTo>
                <a:lnTo>
                  <a:pt x="1253045" y="0"/>
                </a:lnTo>
                <a:lnTo>
                  <a:pt x="1253045" y="1253045"/>
                </a:lnTo>
                <a:lnTo>
                  <a:pt x="0" y="1253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7800" y="5676900"/>
            <a:ext cx="759460" cy="696595"/>
          </a:xfrm>
          <a:custGeom>
            <a:avLst/>
            <a:gdLst/>
            <a:ahLst/>
            <a:cxnLst/>
            <a:rect l="l" t="t" r="r" b="b"/>
            <a:pathLst>
              <a:path w="1541312" h="1224642">
                <a:moveTo>
                  <a:pt x="0" y="0"/>
                </a:moveTo>
                <a:lnTo>
                  <a:pt x="1541312" y="0"/>
                </a:lnTo>
                <a:lnTo>
                  <a:pt x="1541312" y="1224643"/>
                </a:lnTo>
                <a:lnTo>
                  <a:pt x="0" y="12246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219273" y="4905475"/>
            <a:ext cx="9925933" cy="4489798"/>
          </a:xfrm>
          <a:custGeom>
            <a:avLst/>
            <a:gdLst/>
            <a:ahLst/>
            <a:cxnLst/>
            <a:rect l="l" t="t" r="r" b="b"/>
            <a:pathLst>
              <a:path w="9925933" h="4489798">
                <a:moveTo>
                  <a:pt x="0" y="0"/>
                </a:moveTo>
                <a:lnTo>
                  <a:pt x="9925933" y="0"/>
                </a:lnTo>
                <a:lnTo>
                  <a:pt x="9925933" y="4489798"/>
                </a:lnTo>
                <a:lnTo>
                  <a:pt x="0" y="44897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4944" b="-522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904002" y="4850677"/>
            <a:ext cx="4349058" cy="5436323"/>
          </a:xfrm>
          <a:custGeom>
            <a:avLst/>
            <a:gdLst/>
            <a:ahLst/>
            <a:cxnLst/>
            <a:rect l="l" t="t" r="r" b="b"/>
            <a:pathLst>
              <a:path w="4349058" h="5436323">
                <a:moveTo>
                  <a:pt x="0" y="0"/>
                </a:moveTo>
                <a:lnTo>
                  <a:pt x="4349058" y="0"/>
                </a:lnTo>
                <a:lnTo>
                  <a:pt x="4349058" y="5436323"/>
                </a:lnTo>
                <a:lnTo>
                  <a:pt x="0" y="543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20383" y="3599136"/>
            <a:ext cx="14247234" cy="687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0" lvl="1" indent="-410210" algn="l">
              <a:lnSpc>
                <a:spcPts val="53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800" b="1">
                <a:solidFill>
                  <a:srgbClr val="23255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Rising Cyber Threats:</a:t>
            </a: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Increased data breaches, identity theft, and exposed digital footprints.</a:t>
            </a:r>
          </a:p>
          <a:p>
            <a:pPr algn="l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20420" lvl="1" indent="-410210" algn="l">
              <a:lnSpc>
                <a:spcPts val="53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800" b="1">
                <a:solidFill>
                  <a:srgbClr val="23255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Why DefendAI?</a:t>
            </a: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Survey results show a </a:t>
            </a:r>
          </a:p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strong need for</a:t>
            </a:r>
          </a:p>
          <a:p>
            <a:pPr marL="1640840" lvl="2" indent="-546735" algn="l">
              <a:lnSpc>
                <a:spcPts val="532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Proactive Monitoring</a:t>
            </a:r>
          </a:p>
          <a:p>
            <a:pPr marL="1640840" lvl="2" indent="-546735" algn="l">
              <a:lnSpc>
                <a:spcPts val="532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Phishing Protection</a:t>
            </a:r>
          </a:p>
          <a:p>
            <a:pPr marL="1640840" lvl="2" indent="-546735" algn="l">
              <a:lnSpc>
                <a:spcPts val="532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Awareness</a:t>
            </a:r>
          </a:p>
          <a:p>
            <a:pPr algn="l">
              <a:lnSpc>
                <a:spcPts val="6580"/>
              </a:lnSpc>
              <a:spcBef>
                <a:spcPct val="0"/>
              </a:spcBef>
            </a:pPr>
            <a:endParaRPr lang="en-US" sz="38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TextBox 8"/>
          <p:cNvSpPr txBox="1"/>
          <p:nvPr/>
        </p:nvSpPr>
        <p:spPr>
          <a:xfrm rot="7990">
            <a:off x="4135628" y="1260053"/>
            <a:ext cx="10016766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Need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034153" y="9134475"/>
            <a:ext cx="152400" cy="2762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92688" y="2647345"/>
            <a:ext cx="7502625" cy="604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Rising Cyber Threats and DefendAI's Role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79570" y="-431741"/>
            <a:ext cx="4349058" cy="5436323"/>
          </a:xfrm>
          <a:custGeom>
            <a:avLst/>
            <a:gdLst/>
            <a:ahLst/>
            <a:cxnLst/>
            <a:rect l="l" t="t" r="r" b="b"/>
            <a:pathLst>
              <a:path w="4349058" h="5436323">
                <a:moveTo>
                  <a:pt x="0" y="0"/>
                </a:moveTo>
                <a:lnTo>
                  <a:pt x="4349058" y="0"/>
                </a:lnTo>
                <a:lnTo>
                  <a:pt x="4349058" y="5436322"/>
                </a:lnTo>
                <a:lnTo>
                  <a:pt x="0" y="5436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04002" y="4850677"/>
            <a:ext cx="4349058" cy="5436323"/>
          </a:xfrm>
          <a:custGeom>
            <a:avLst/>
            <a:gdLst/>
            <a:ahLst/>
            <a:cxnLst/>
            <a:rect l="l" t="t" r="r" b="b"/>
            <a:pathLst>
              <a:path w="4349058" h="5436323">
                <a:moveTo>
                  <a:pt x="0" y="0"/>
                </a:moveTo>
                <a:lnTo>
                  <a:pt x="4349058" y="0"/>
                </a:lnTo>
                <a:lnTo>
                  <a:pt x="4349058" y="5436323"/>
                </a:lnTo>
                <a:lnTo>
                  <a:pt x="0" y="543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40535" y="3660775"/>
            <a:ext cx="791845" cy="677545"/>
          </a:xfrm>
          <a:custGeom>
            <a:avLst/>
            <a:gdLst/>
            <a:ahLst/>
            <a:cxnLst/>
            <a:rect l="l" t="t" r="r" b="b"/>
            <a:pathLst>
              <a:path w="1183942" h="1175332">
                <a:moveTo>
                  <a:pt x="0" y="0"/>
                </a:moveTo>
                <a:lnTo>
                  <a:pt x="1183943" y="0"/>
                </a:lnTo>
                <a:lnTo>
                  <a:pt x="1183943" y="1175332"/>
                </a:lnTo>
                <a:lnTo>
                  <a:pt x="0" y="1175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39655" y="3508374"/>
            <a:ext cx="14694498" cy="620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0" lvl="1" indent="-410210" algn="l">
              <a:lnSpc>
                <a:spcPts val="53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800" b="1">
                <a:solidFill>
                  <a:srgbClr val="23255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Growing Cybersecurity Concerns:</a:t>
            </a: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More personal and financial tasks are online, increasing risks.</a:t>
            </a:r>
          </a:p>
          <a:p>
            <a:pPr algn="l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20420" lvl="1" indent="-410210" algn="l">
              <a:lnSpc>
                <a:spcPts val="53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800" b="1">
                <a:solidFill>
                  <a:srgbClr val="23255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Regulatory Pressure: </a:t>
            </a: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GDPR and data protection laws are pushing for better privacy solutions.</a:t>
            </a:r>
          </a:p>
          <a:p>
            <a:pPr algn="l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20420" lvl="1" indent="-410210" algn="l">
              <a:lnSpc>
                <a:spcPts val="532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800" b="1">
                <a:solidFill>
                  <a:srgbClr val="23255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Need for Simplicity: </a:t>
            </a:r>
            <a:r>
              <a:rPr lang="en-US" sz="38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Current cybersecurity tools are complex; users need an accessible, easy-to-use solution.</a:t>
            </a:r>
          </a:p>
          <a:p>
            <a:pPr algn="l">
              <a:lnSpc>
                <a:spcPts val="6580"/>
              </a:lnSpc>
              <a:spcBef>
                <a:spcPct val="0"/>
              </a:spcBef>
            </a:pPr>
            <a:endParaRPr lang="en-US" sz="38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836420" y="7568565"/>
            <a:ext cx="695960" cy="626110"/>
          </a:xfrm>
          <a:custGeom>
            <a:avLst/>
            <a:gdLst/>
            <a:ahLst/>
            <a:cxnLst/>
            <a:rect l="l" t="t" r="r" b="b"/>
            <a:pathLst>
              <a:path w="1183942" h="1065548">
                <a:moveTo>
                  <a:pt x="0" y="0"/>
                </a:moveTo>
                <a:lnTo>
                  <a:pt x="1183943" y="0"/>
                </a:lnTo>
                <a:lnTo>
                  <a:pt x="1183943" y="1065548"/>
                </a:lnTo>
                <a:lnTo>
                  <a:pt x="0" y="10655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 rot="7990">
            <a:off x="4135628" y="1260053"/>
            <a:ext cx="10016766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Need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034153" y="9134475"/>
            <a:ext cx="152400" cy="2762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31073" y="2647345"/>
            <a:ext cx="8425855" cy="604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Market Demand and Need for Simpler Solutions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06579" y="6991099"/>
            <a:ext cx="5070625" cy="5622669"/>
          </a:xfrm>
          <a:custGeom>
            <a:avLst/>
            <a:gdLst/>
            <a:ahLst/>
            <a:cxnLst/>
            <a:rect l="l" t="t" r="r" b="b"/>
            <a:pathLst>
              <a:path w="5070625" h="5622669">
                <a:moveTo>
                  <a:pt x="0" y="0"/>
                </a:moveTo>
                <a:lnTo>
                  <a:pt x="5070625" y="0"/>
                </a:lnTo>
                <a:lnTo>
                  <a:pt x="5070625" y="5622669"/>
                </a:lnTo>
                <a:lnTo>
                  <a:pt x="0" y="5622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81667" y="-1648933"/>
            <a:ext cx="5355266" cy="5355266"/>
          </a:xfrm>
          <a:custGeom>
            <a:avLst/>
            <a:gdLst/>
            <a:ahLst/>
            <a:cxnLst/>
            <a:rect l="l" t="t" r="r" b="b"/>
            <a:pathLst>
              <a:path w="5355266" h="5355266">
                <a:moveTo>
                  <a:pt x="0" y="0"/>
                </a:moveTo>
                <a:lnTo>
                  <a:pt x="5355266" y="0"/>
                </a:lnTo>
                <a:lnTo>
                  <a:pt x="5355266" y="5355266"/>
                </a:lnTo>
                <a:lnTo>
                  <a:pt x="0" y="5355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727053" y="536120"/>
            <a:ext cx="3454107" cy="3454107"/>
          </a:xfrm>
          <a:custGeom>
            <a:avLst/>
            <a:gdLst/>
            <a:ahLst/>
            <a:cxnLst/>
            <a:rect l="l" t="t" r="r" b="b"/>
            <a:pathLst>
              <a:path w="3454107" h="3454107">
                <a:moveTo>
                  <a:pt x="0" y="0"/>
                </a:moveTo>
                <a:lnTo>
                  <a:pt x="3454106" y="0"/>
                </a:lnTo>
                <a:lnTo>
                  <a:pt x="3454106" y="3454106"/>
                </a:lnTo>
                <a:lnTo>
                  <a:pt x="0" y="3454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5937965" y="6991099"/>
            <a:ext cx="3827733" cy="1913866"/>
          </a:xfrm>
          <a:custGeom>
            <a:avLst/>
            <a:gdLst/>
            <a:ahLst/>
            <a:cxnLst/>
            <a:rect l="l" t="t" r="r" b="b"/>
            <a:pathLst>
              <a:path w="3827733" h="1913866">
                <a:moveTo>
                  <a:pt x="3827733" y="1913866"/>
                </a:moveTo>
                <a:lnTo>
                  <a:pt x="0" y="1913866"/>
                </a:lnTo>
                <a:lnTo>
                  <a:pt x="0" y="0"/>
                </a:lnTo>
                <a:lnTo>
                  <a:pt x="3827733" y="0"/>
                </a:lnTo>
                <a:lnTo>
                  <a:pt x="3827733" y="1913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54571" y="5384414"/>
            <a:ext cx="694566" cy="762498"/>
          </a:xfrm>
          <a:custGeom>
            <a:avLst/>
            <a:gdLst/>
            <a:ahLst/>
            <a:cxnLst/>
            <a:rect l="l" t="t" r="r" b="b"/>
            <a:pathLst>
              <a:path w="694566" h="762498">
                <a:moveTo>
                  <a:pt x="0" y="0"/>
                </a:moveTo>
                <a:lnTo>
                  <a:pt x="694567" y="0"/>
                </a:lnTo>
                <a:lnTo>
                  <a:pt x="694567" y="762498"/>
                </a:lnTo>
                <a:lnTo>
                  <a:pt x="0" y="7624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854571" y="7126059"/>
            <a:ext cx="748742" cy="821973"/>
          </a:xfrm>
          <a:custGeom>
            <a:avLst/>
            <a:gdLst/>
            <a:ahLst/>
            <a:cxnLst/>
            <a:rect l="l" t="t" r="r" b="b"/>
            <a:pathLst>
              <a:path w="748742" h="821973">
                <a:moveTo>
                  <a:pt x="0" y="0"/>
                </a:moveTo>
                <a:lnTo>
                  <a:pt x="748743" y="0"/>
                </a:lnTo>
                <a:lnTo>
                  <a:pt x="748743" y="821973"/>
                </a:lnTo>
                <a:lnTo>
                  <a:pt x="0" y="8219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24822" y="3592648"/>
            <a:ext cx="724316" cy="795157"/>
          </a:xfrm>
          <a:custGeom>
            <a:avLst/>
            <a:gdLst/>
            <a:ahLst/>
            <a:cxnLst/>
            <a:rect l="l" t="t" r="r" b="b"/>
            <a:pathLst>
              <a:path w="724316" h="795157">
                <a:moveTo>
                  <a:pt x="0" y="0"/>
                </a:moveTo>
                <a:lnTo>
                  <a:pt x="724316" y="0"/>
                </a:lnTo>
                <a:lnTo>
                  <a:pt x="724316" y="795157"/>
                </a:lnTo>
                <a:lnTo>
                  <a:pt x="0" y="7951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 rot="7990">
            <a:off x="4135628" y="1636428"/>
            <a:ext cx="10016766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Target Users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96335" y="3530024"/>
            <a:ext cx="10295330" cy="537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5170" lvl="1" indent="-362585" algn="ctr">
              <a:lnSpc>
                <a:spcPts val="470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360" b="1" dirty="0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Non-tech-savvy</a:t>
            </a:r>
            <a:r>
              <a:rPr lang="en-US" sz="3360" b="1" u="none" strike="noStrike" dirty="0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employee: </a:t>
            </a:r>
            <a:r>
              <a:rPr lang="en-US" sz="3360" u="none" strike="noStrike" dirty="0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Needs simple alerts and peace of mind</a:t>
            </a:r>
          </a:p>
          <a:p>
            <a:pPr algn="ctr">
              <a:lnSpc>
                <a:spcPts val="4705"/>
              </a:lnSpc>
              <a:spcBef>
                <a:spcPct val="0"/>
              </a:spcBef>
            </a:pPr>
            <a:endParaRPr lang="en-US" sz="3360" u="none" strike="noStrike" dirty="0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25170" lvl="1" indent="-362585" algn="ctr">
              <a:lnSpc>
                <a:spcPts val="470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360" b="1" u="none" strike="noStrike" dirty="0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Small business owner:</a:t>
            </a:r>
            <a:r>
              <a:rPr lang="en-US" sz="3360" u="none" strike="noStrike" dirty="0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Needs to protect customer data without an IT team</a:t>
            </a:r>
          </a:p>
          <a:p>
            <a:pPr algn="ctr">
              <a:lnSpc>
                <a:spcPts val="4705"/>
              </a:lnSpc>
              <a:spcBef>
                <a:spcPct val="0"/>
              </a:spcBef>
            </a:pPr>
            <a:endParaRPr lang="en-US" sz="3360" u="none" strike="noStrike" dirty="0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25170" lvl="1" indent="-362585" algn="ctr">
              <a:lnSpc>
                <a:spcPts val="470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360" u="none" strike="noStrike" dirty="0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3360" b="1" u="none" strike="noStrike" dirty="0">
                <a:solidFill>
                  <a:srgbClr val="262262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IT Manager:</a:t>
            </a:r>
            <a:r>
              <a:rPr lang="en-US" sz="3360" u="none" strike="noStrike" dirty="0">
                <a:solidFill>
                  <a:srgbClr val="26226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Needs accurate, fast threat response to internal risks</a:t>
            </a:r>
          </a:p>
          <a:p>
            <a:pPr marL="0" lvl="0" indent="0" algn="ctr">
              <a:lnSpc>
                <a:spcPts val="4705"/>
              </a:lnSpc>
              <a:spcBef>
                <a:spcPct val="0"/>
              </a:spcBef>
            </a:pPr>
            <a:endParaRPr lang="en-US" sz="3360" u="none" strike="noStrike" dirty="0">
              <a:solidFill>
                <a:srgbClr val="26226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28795" y="9144000"/>
            <a:ext cx="152400" cy="2667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50550" y="0"/>
            <a:ext cx="4349058" cy="5436323"/>
          </a:xfrm>
          <a:custGeom>
            <a:avLst/>
            <a:gdLst/>
            <a:ahLst/>
            <a:cxnLst/>
            <a:rect l="l" t="t" r="r" b="b"/>
            <a:pathLst>
              <a:path w="4349058" h="5436323">
                <a:moveTo>
                  <a:pt x="0" y="0"/>
                </a:moveTo>
                <a:lnTo>
                  <a:pt x="4349059" y="0"/>
                </a:lnTo>
                <a:lnTo>
                  <a:pt x="4349059" y="5436323"/>
                </a:lnTo>
                <a:lnTo>
                  <a:pt x="0" y="543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04002" y="4850677"/>
            <a:ext cx="4349058" cy="5436323"/>
          </a:xfrm>
          <a:custGeom>
            <a:avLst/>
            <a:gdLst/>
            <a:ahLst/>
            <a:cxnLst/>
            <a:rect l="l" t="t" r="r" b="b"/>
            <a:pathLst>
              <a:path w="4349058" h="5436323">
                <a:moveTo>
                  <a:pt x="0" y="0"/>
                </a:moveTo>
                <a:lnTo>
                  <a:pt x="4349058" y="0"/>
                </a:lnTo>
                <a:lnTo>
                  <a:pt x="4349058" y="5436323"/>
                </a:lnTo>
                <a:lnTo>
                  <a:pt x="0" y="543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4482" y="2315594"/>
            <a:ext cx="805134" cy="805134"/>
          </a:xfrm>
          <a:custGeom>
            <a:avLst/>
            <a:gdLst/>
            <a:ahLst/>
            <a:cxnLst/>
            <a:rect l="l" t="t" r="r" b="b"/>
            <a:pathLst>
              <a:path w="805134" h="805134">
                <a:moveTo>
                  <a:pt x="0" y="0"/>
                </a:moveTo>
                <a:lnTo>
                  <a:pt x="805134" y="0"/>
                </a:lnTo>
                <a:lnTo>
                  <a:pt x="805134" y="805134"/>
                </a:lnTo>
                <a:lnTo>
                  <a:pt x="0" y="805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5589" y="3492951"/>
            <a:ext cx="962919" cy="826281"/>
          </a:xfrm>
          <a:custGeom>
            <a:avLst/>
            <a:gdLst/>
            <a:ahLst/>
            <a:cxnLst/>
            <a:rect l="l" t="t" r="r" b="b"/>
            <a:pathLst>
              <a:path w="962919" h="826281">
                <a:moveTo>
                  <a:pt x="0" y="0"/>
                </a:moveTo>
                <a:lnTo>
                  <a:pt x="962920" y="0"/>
                </a:lnTo>
                <a:lnTo>
                  <a:pt x="962920" y="826282"/>
                </a:lnTo>
                <a:lnTo>
                  <a:pt x="0" y="8262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95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02669" y="2416064"/>
            <a:ext cx="13680728" cy="283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Digital Footprint Scanner: Tracks leaks across internet and dark web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Alerts: Instantly warns of breaches or suspicious activity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35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35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Box 7"/>
          <p:cNvSpPr txBox="1"/>
          <p:nvPr/>
        </p:nvSpPr>
        <p:spPr>
          <a:xfrm rot="7990">
            <a:off x="4064291" y="1030815"/>
            <a:ext cx="10016766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8100" b="1" spc="429">
                <a:solidFill>
                  <a:srgbClr val="000000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Key Features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034153" y="9134475"/>
            <a:ext cx="152400" cy="2762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02736" y="3537131"/>
            <a:ext cx="13165038" cy="437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/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Behavior-Based Detection: Identifies anomalies in online behavior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User-Friendly Dashboard: Easy insights, proactive tips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578160" y="4704611"/>
            <a:ext cx="877778" cy="877778"/>
          </a:xfrm>
          <a:custGeom>
            <a:avLst/>
            <a:gdLst/>
            <a:ahLst/>
            <a:cxnLst/>
            <a:rect l="l" t="t" r="r" b="b"/>
            <a:pathLst>
              <a:path w="877778" h="877778">
                <a:moveTo>
                  <a:pt x="0" y="0"/>
                </a:moveTo>
                <a:lnTo>
                  <a:pt x="877778" y="0"/>
                </a:lnTo>
                <a:lnTo>
                  <a:pt x="877778" y="877778"/>
                </a:lnTo>
                <a:lnTo>
                  <a:pt x="0" y="8777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14482" y="5792975"/>
            <a:ext cx="907340" cy="1139354"/>
          </a:xfrm>
          <a:custGeom>
            <a:avLst/>
            <a:gdLst/>
            <a:ahLst/>
            <a:cxnLst/>
            <a:rect l="l" t="t" r="r" b="b"/>
            <a:pathLst>
              <a:path w="907340" h="1139354">
                <a:moveTo>
                  <a:pt x="0" y="0"/>
                </a:moveTo>
                <a:lnTo>
                  <a:pt x="907340" y="0"/>
                </a:lnTo>
                <a:lnTo>
                  <a:pt x="907340" y="1139354"/>
                </a:lnTo>
                <a:lnTo>
                  <a:pt x="0" y="11393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302669" y="6087745"/>
            <a:ext cx="14694498" cy="419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/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 Risk Reports: Actionable guidance tailored to each user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55650" lvl="1" indent="-377825" algn="l">
              <a:lnSpc>
                <a:spcPts val="4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500">
                <a:solidFill>
                  <a:srgbClr val="23255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Security Recommendations: Provides actionable advice like strengthening passwords, updating software, and enabling two-factor authentication.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23255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562529" y="7045680"/>
            <a:ext cx="935979" cy="1046318"/>
          </a:xfrm>
          <a:custGeom>
            <a:avLst/>
            <a:gdLst/>
            <a:ahLst/>
            <a:cxnLst/>
            <a:rect l="l" t="t" r="r" b="b"/>
            <a:pathLst>
              <a:path w="935979" h="1046318">
                <a:moveTo>
                  <a:pt x="0" y="0"/>
                </a:moveTo>
                <a:lnTo>
                  <a:pt x="935980" y="0"/>
                </a:lnTo>
                <a:lnTo>
                  <a:pt x="935980" y="1046318"/>
                </a:lnTo>
                <a:lnTo>
                  <a:pt x="0" y="1046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74142" y="8444423"/>
            <a:ext cx="1085813" cy="1085813"/>
          </a:xfrm>
          <a:custGeom>
            <a:avLst/>
            <a:gdLst/>
            <a:ahLst/>
            <a:cxnLst/>
            <a:rect l="l" t="t" r="r" b="b"/>
            <a:pathLst>
              <a:path w="1085813" h="1085813">
                <a:moveTo>
                  <a:pt x="0" y="0"/>
                </a:moveTo>
                <a:lnTo>
                  <a:pt x="1085814" y="0"/>
                </a:lnTo>
                <a:lnTo>
                  <a:pt x="1085814" y="1085813"/>
                </a:lnTo>
                <a:lnTo>
                  <a:pt x="0" y="10858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680</Words>
  <Application>Microsoft Office PowerPoint</Application>
  <PresentationFormat>Custom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 New Roman Bold</vt:lpstr>
      <vt:lpstr>Calibri</vt:lpstr>
      <vt:lpstr>Times New Roman</vt:lpstr>
      <vt:lpstr>Times New Roman Italics</vt:lpstr>
      <vt:lpstr>Canva Sans</vt:lpstr>
      <vt:lpstr>Arial</vt:lpstr>
      <vt:lpstr>Sugo Display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TBW FINAL PRESENTATION</dc:title>
  <dc:creator/>
  <cp:lastModifiedBy>Windows User</cp:lastModifiedBy>
  <cp:revision>4</cp:revision>
  <dcterms:created xsi:type="dcterms:W3CDTF">2006-08-16T00:00:00Z</dcterms:created>
  <dcterms:modified xsi:type="dcterms:W3CDTF">2025-04-29T15:53:24Z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70382DB5D9114F988E2F8AF955A8C3BA_13</vt:lpwstr>
  </property>
  <property fmtid="{D5CDD505-2E9C-101B-9397-08002B2CF9AE}" pid="3" name="KSOProductBuildVer">
    <vt:lpwstr>2057-12.2.0.20795</vt:lpwstr>
  </property>
</Properties>
</file>