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7F6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791575" cy="4841240"/>
          </a:xfrm>
          <a:custGeom>
            <a:avLst/>
            <a:gdLst/>
            <a:ahLst/>
            <a:cxnLst/>
            <a:rect l="l" t="t" r="r" b="b"/>
            <a:pathLst>
              <a:path w="8791575" h="4841240">
                <a:moveTo>
                  <a:pt x="515925" y="0"/>
                </a:moveTo>
                <a:lnTo>
                  <a:pt x="2954726" y="3642110"/>
                </a:lnTo>
                <a:lnTo>
                  <a:pt x="7271714" y="2826003"/>
                </a:lnTo>
                <a:lnTo>
                  <a:pt x="7794657" y="0"/>
                </a:lnTo>
              </a:path>
              <a:path w="8791575" h="4841240">
                <a:moveTo>
                  <a:pt x="5272928" y="0"/>
                </a:moveTo>
                <a:lnTo>
                  <a:pt x="472513" y="2647534"/>
                </a:lnTo>
                <a:lnTo>
                  <a:pt x="3997971" y="4840807"/>
                </a:lnTo>
                <a:lnTo>
                  <a:pt x="6390316" y="3846176"/>
                </a:lnTo>
                <a:lnTo>
                  <a:pt x="5287538" y="0"/>
                </a:lnTo>
              </a:path>
              <a:path w="8791575" h="4841240">
                <a:moveTo>
                  <a:pt x="0" y="240053"/>
                </a:moveTo>
                <a:lnTo>
                  <a:pt x="3997971" y="2570980"/>
                </a:lnTo>
                <a:lnTo>
                  <a:pt x="8791294" y="0"/>
                </a:lnTo>
              </a:path>
            </a:pathLst>
          </a:custGeom>
          <a:ln w="11098">
            <a:solidFill>
              <a:srgbClr val="C5BD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19503" y="0"/>
            <a:ext cx="5508625" cy="2357120"/>
          </a:xfrm>
          <a:custGeom>
            <a:avLst/>
            <a:gdLst/>
            <a:ahLst/>
            <a:cxnLst/>
            <a:rect l="l" t="t" r="r" b="b"/>
            <a:pathLst>
              <a:path w="5508625" h="2357120">
                <a:moveTo>
                  <a:pt x="1901431" y="0"/>
                </a:moveTo>
                <a:lnTo>
                  <a:pt x="3184157" y="1171758"/>
                </a:lnTo>
                <a:lnTo>
                  <a:pt x="5191801" y="0"/>
                </a:lnTo>
              </a:path>
              <a:path w="5508625" h="2357120">
                <a:moveTo>
                  <a:pt x="1216971" y="0"/>
                </a:moveTo>
                <a:lnTo>
                  <a:pt x="2114822" y="1365998"/>
                </a:lnTo>
                <a:lnTo>
                  <a:pt x="4817222" y="802616"/>
                </a:lnTo>
                <a:lnTo>
                  <a:pt x="4398126" y="0"/>
                </a:lnTo>
              </a:path>
              <a:path w="5508625" h="2357120">
                <a:moveTo>
                  <a:pt x="773192" y="0"/>
                </a:moveTo>
                <a:lnTo>
                  <a:pt x="1337225" y="783121"/>
                </a:lnTo>
                <a:lnTo>
                  <a:pt x="2810790" y="0"/>
                </a:lnTo>
              </a:path>
              <a:path w="5508625" h="2357120">
                <a:moveTo>
                  <a:pt x="5508199" y="0"/>
                </a:moveTo>
                <a:lnTo>
                  <a:pt x="3046417" y="1793546"/>
                </a:lnTo>
                <a:lnTo>
                  <a:pt x="3317886" y="0"/>
                </a:lnTo>
              </a:path>
              <a:path w="5508625" h="2357120">
                <a:moveTo>
                  <a:pt x="0" y="0"/>
                </a:moveTo>
                <a:lnTo>
                  <a:pt x="2386974" y="2046113"/>
                </a:lnTo>
                <a:lnTo>
                  <a:pt x="4518586" y="2356928"/>
                </a:lnTo>
                <a:lnTo>
                  <a:pt x="5469027" y="0"/>
                </a:lnTo>
              </a:path>
            </a:pathLst>
          </a:custGeom>
          <a:ln w="11098">
            <a:solidFill>
              <a:srgbClr val="C5BD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20409" y="4694864"/>
            <a:ext cx="5643880" cy="115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46D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320409" y="4694864"/>
            <a:ext cx="5643880" cy="115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46D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46D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46D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7F6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688323" y="0"/>
            <a:ext cx="3503929" cy="2353310"/>
          </a:xfrm>
          <a:custGeom>
            <a:avLst/>
            <a:gdLst/>
            <a:ahLst/>
            <a:cxnLst/>
            <a:rect l="l" t="t" r="r" b="b"/>
            <a:pathLst>
              <a:path w="3503929" h="2353310">
                <a:moveTo>
                  <a:pt x="0" y="0"/>
                </a:moveTo>
                <a:lnTo>
                  <a:pt x="3503549" y="2352929"/>
                </a:lnTo>
              </a:path>
            </a:pathLst>
          </a:custGeom>
          <a:ln w="6350">
            <a:solidFill>
              <a:srgbClr val="FAF4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721595" y="0"/>
            <a:ext cx="2471420" cy="2699385"/>
          </a:xfrm>
          <a:custGeom>
            <a:avLst/>
            <a:gdLst/>
            <a:ahLst/>
            <a:cxnLst/>
            <a:rect l="l" t="t" r="r" b="b"/>
            <a:pathLst>
              <a:path w="2471420" h="2699385">
                <a:moveTo>
                  <a:pt x="0" y="0"/>
                </a:moveTo>
                <a:lnTo>
                  <a:pt x="2471038" y="2699004"/>
                </a:lnTo>
              </a:path>
            </a:pathLst>
          </a:custGeom>
          <a:ln w="6350">
            <a:solidFill>
              <a:srgbClr val="FAF4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175" y="486329"/>
            <a:ext cx="2038985" cy="1625600"/>
          </a:xfrm>
          <a:custGeom>
            <a:avLst/>
            <a:gdLst/>
            <a:ahLst/>
            <a:cxnLst/>
            <a:rect l="l" t="t" r="r" b="b"/>
            <a:pathLst>
              <a:path w="2038985" h="1625600">
                <a:moveTo>
                  <a:pt x="0" y="1625096"/>
                </a:moveTo>
                <a:lnTo>
                  <a:pt x="2038686" y="0"/>
                </a:lnTo>
              </a:path>
            </a:pathLst>
          </a:custGeom>
          <a:ln w="14219">
            <a:solidFill>
              <a:srgbClr val="C5BD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061784" y="5193865"/>
            <a:ext cx="1120140" cy="893444"/>
          </a:xfrm>
          <a:custGeom>
            <a:avLst/>
            <a:gdLst/>
            <a:ahLst/>
            <a:cxnLst/>
            <a:rect l="l" t="t" r="r" b="b"/>
            <a:pathLst>
              <a:path w="1120140" h="893445">
                <a:moveTo>
                  <a:pt x="0" y="893437"/>
                </a:moveTo>
                <a:lnTo>
                  <a:pt x="1119789" y="0"/>
                </a:lnTo>
              </a:path>
            </a:pathLst>
          </a:custGeom>
          <a:ln w="14130">
            <a:solidFill>
              <a:srgbClr val="C5BD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6773" y="110997"/>
            <a:ext cx="4378452" cy="8615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46D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73700" y="6415215"/>
            <a:ext cx="124396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83795"/>
            <a:ext cx="26352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64823" y="6483795"/>
            <a:ext cx="15011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aritakyadav22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600" dirty="0">
                <a:solidFill>
                  <a:srgbClr val="404040"/>
                </a:solidFill>
                <a:latin typeface="Tahoma"/>
                <a:cs typeface="Tahoma"/>
              </a:rPr>
              <a:t>PROJECT</a:t>
            </a:r>
            <a:r>
              <a:rPr sz="3600" spc="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sz="3600" spc="1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600" spc="350" dirty="0">
                <a:solidFill>
                  <a:srgbClr val="404040"/>
                </a:solidFill>
                <a:latin typeface="Tahoma"/>
                <a:cs typeface="Tahoma"/>
              </a:rPr>
              <a:t>-</a:t>
            </a:r>
            <a:r>
              <a:rPr sz="3600" spc="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Tahoma"/>
                <a:cs typeface="Tahoma"/>
              </a:rPr>
              <a:t>CALCULATOR</a:t>
            </a:r>
            <a:endParaRPr sz="3600">
              <a:latin typeface="Tahoma"/>
              <a:cs typeface="Tahoma"/>
            </a:endParaRPr>
          </a:p>
          <a:p>
            <a:pPr marL="80645">
              <a:lnSpc>
                <a:spcPct val="100000"/>
              </a:lnSpc>
              <a:spcBef>
                <a:spcPts val="815"/>
              </a:spcBef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Aakanksha</a:t>
            </a:r>
            <a:r>
              <a:rPr sz="16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Shewale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84354" y="-7140"/>
            <a:ext cx="6415405" cy="6872605"/>
            <a:chOff x="5784354" y="-7140"/>
            <a:chExt cx="6415405" cy="6872605"/>
          </a:xfrm>
        </p:grpSpPr>
        <p:sp>
          <p:nvSpPr>
            <p:cNvPr id="3" name="object 3"/>
            <p:cNvSpPr/>
            <p:nvPr/>
          </p:nvSpPr>
          <p:spPr>
            <a:xfrm>
              <a:off x="5791495" y="0"/>
              <a:ext cx="6400800" cy="6858000"/>
            </a:xfrm>
            <a:custGeom>
              <a:avLst/>
              <a:gdLst/>
              <a:ahLst/>
              <a:cxnLst/>
              <a:rect l="l" t="t" r="r" b="b"/>
              <a:pathLst>
                <a:path w="6400800" h="6858000">
                  <a:moveTo>
                    <a:pt x="5957509" y="0"/>
                  </a:moveTo>
                  <a:lnTo>
                    <a:pt x="1694575" y="2255914"/>
                  </a:lnTo>
                  <a:lnTo>
                    <a:pt x="2795473" y="6857995"/>
                  </a:lnTo>
                </a:path>
                <a:path w="6400800" h="6858000">
                  <a:moveTo>
                    <a:pt x="6400505" y="4210994"/>
                  </a:moveTo>
                  <a:lnTo>
                    <a:pt x="3461838" y="0"/>
                  </a:lnTo>
                </a:path>
                <a:path w="6400800" h="6858000">
                  <a:moveTo>
                    <a:pt x="2693336" y="0"/>
                  </a:moveTo>
                  <a:lnTo>
                    <a:pt x="0" y="3421564"/>
                  </a:lnTo>
                  <a:lnTo>
                    <a:pt x="1406183" y="6094422"/>
                  </a:lnTo>
                  <a:lnTo>
                    <a:pt x="6400505" y="4962725"/>
                  </a:lnTo>
                </a:path>
                <a:path w="6400800" h="6858000">
                  <a:moveTo>
                    <a:pt x="5733109" y="0"/>
                  </a:moveTo>
                  <a:lnTo>
                    <a:pt x="3208853" y="3421564"/>
                  </a:lnTo>
                  <a:lnTo>
                    <a:pt x="5541021" y="6857995"/>
                  </a:lnTo>
                </a:path>
              </a:pathLst>
            </a:custGeom>
            <a:ln w="14280">
              <a:solidFill>
                <a:srgbClr val="E2B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20822" y="523362"/>
              <a:ext cx="4871720" cy="6334760"/>
            </a:xfrm>
            <a:custGeom>
              <a:avLst/>
              <a:gdLst/>
              <a:ahLst/>
              <a:cxnLst/>
              <a:rect l="l" t="t" r="r" b="b"/>
              <a:pathLst>
                <a:path w="4871720" h="6334759">
                  <a:moveTo>
                    <a:pt x="4871178" y="0"/>
                  </a:moveTo>
                  <a:lnTo>
                    <a:pt x="1064521" y="3097606"/>
                  </a:lnTo>
                  <a:lnTo>
                    <a:pt x="4871178" y="5964650"/>
                  </a:lnTo>
                </a:path>
                <a:path w="4871720" h="6334759">
                  <a:moveTo>
                    <a:pt x="4871178" y="2617760"/>
                  </a:moveTo>
                  <a:lnTo>
                    <a:pt x="1122881" y="428254"/>
                  </a:lnTo>
                  <a:lnTo>
                    <a:pt x="0" y="4279120"/>
                  </a:lnTo>
                  <a:lnTo>
                    <a:pt x="4258007" y="5037634"/>
                  </a:lnTo>
                  <a:lnTo>
                    <a:pt x="4871178" y="4225107"/>
                  </a:lnTo>
                </a:path>
                <a:path w="4871720" h="6334759">
                  <a:moveTo>
                    <a:pt x="4499108" y="6334633"/>
                  </a:moveTo>
                  <a:lnTo>
                    <a:pt x="3222745" y="3387909"/>
                  </a:lnTo>
                  <a:lnTo>
                    <a:pt x="4871178" y="1505596"/>
                  </a:lnTo>
                </a:path>
                <a:path w="4871720" h="6334759">
                  <a:moveTo>
                    <a:pt x="4871178" y="2522279"/>
                  </a:moveTo>
                  <a:lnTo>
                    <a:pt x="4083085" y="1721606"/>
                  </a:lnTo>
                  <a:lnTo>
                    <a:pt x="2318635" y="3170499"/>
                  </a:lnTo>
                  <a:lnTo>
                    <a:pt x="3742517" y="3895382"/>
                  </a:lnTo>
                  <a:lnTo>
                    <a:pt x="4871178" y="3242162"/>
                  </a:lnTo>
                </a:path>
                <a:path w="4871720" h="6334759">
                  <a:moveTo>
                    <a:pt x="4871178" y="1274886"/>
                  </a:moveTo>
                  <a:lnTo>
                    <a:pt x="3106024" y="2980930"/>
                  </a:lnTo>
                  <a:lnTo>
                    <a:pt x="4666371" y="4147850"/>
                  </a:lnTo>
                  <a:lnTo>
                    <a:pt x="4871178" y="3937764"/>
                  </a:lnTo>
                </a:path>
                <a:path w="4871720" h="6334759">
                  <a:moveTo>
                    <a:pt x="3981033" y="1347148"/>
                  </a:moveTo>
                  <a:lnTo>
                    <a:pt x="2459302" y="2591878"/>
                  </a:lnTo>
                  <a:lnTo>
                    <a:pt x="3572669" y="4371287"/>
                  </a:lnTo>
                  <a:lnTo>
                    <a:pt x="4637191" y="2808494"/>
                  </a:lnTo>
                  <a:lnTo>
                    <a:pt x="3981033" y="1347148"/>
                  </a:lnTo>
                  <a:close/>
                </a:path>
              </a:pathLst>
            </a:custGeom>
            <a:ln w="14280">
              <a:solidFill>
                <a:srgbClr val="E2B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2494" y="785241"/>
            <a:ext cx="3923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INTRODUCTION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149807" y="1730501"/>
            <a:ext cx="3832860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35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800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project</a:t>
            </a:r>
            <a:r>
              <a:rPr sz="1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ahoma"/>
                <a:cs typeface="Tahoma"/>
              </a:rPr>
              <a:t>involves</a:t>
            </a:r>
            <a:r>
              <a:rPr sz="1800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creating</a:t>
            </a:r>
            <a:r>
              <a:rPr sz="1800" spc="-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an 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advanced</a:t>
            </a:r>
            <a:r>
              <a:rPr sz="18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calculator</a:t>
            </a:r>
            <a:r>
              <a:rPr sz="1800" spc="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application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 using 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ahoma"/>
                <a:cs typeface="Tahoma"/>
              </a:rPr>
              <a:t>Tkinter</a:t>
            </a:r>
            <a:r>
              <a:rPr sz="1800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library</a:t>
            </a:r>
            <a:r>
              <a:rPr sz="1800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800" spc="-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ahoma"/>
                <a:cs typeface="Tahoma"/>
              </a:rPr>
              <a:t>Python.</a:t>
            </a:r>
            <a:r>
              <a:rPr sz="1800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ahoma"/>
                <a:cs typeface="Tahoma"/>
              </a:rPr>
              <a:t>Tkinter</a:t>
            </a:r>
            <a:r>
              <a:rPr sz="1800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is </a:t>
            </a:r>
            <a:r>
              <a:rPr sz="1800" spc="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standard</a:t>
            </a:r>
            <a:r>
              <a:rPr sz="1800" spc="-90" dirty="0">
                <a:solidFill>
                  <a:srgbClr val="404040"/>
                </a:solidFill>
                <a:latin typeface="Tahoma"/>
                <a:cs typeface="Tahoma"/>
              </a:rPr>
              <a:t> GUI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toolkit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800" spc="-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Python</a:t>
            </a:r>
            <a:r>
              <a:rPr sz="1800" spc="-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that 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provides</a:t>
            </a:r>
            <a:r>
              <a:rPr sz="1800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simple</a:t>
            </a:r>
            <a:r>
              <a:rPr sz="1800" spc="-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way</a:t>
            </a:r>
            <a:r>
              <a:rPr sz="1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create 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windows,</a:t>
            </a:r>
            <a:r>
              <a:rPr sz="1800" spc="-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dialogs,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various</a:t>
            </a:r>
            <a:r>
              <a:rPr sz="1800" spc="-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user 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interface</a:t>
            </a:r>
            <a:r>
              <a:rPr sz="18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ahoma"/>
                <a:cs typeface="Tahoma"/>
              </a:rPr>
              <a:t>elements.</a:t>
            </a:r>
            <a:r>
              <a:rPr sz="18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calculator</a:t>
            </a:r>
            <a:r>
              <a:rPr sz="18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will feature</a:t>
            </a:r>
            <a:r>
              <a:rPr sz="18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basic</a:t>
            </a:r>
            <a:r>
              <a:rPr sz="18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arithmetic</a:t>
            </a:r>
            <a:r>
              <a:rPr sz="1800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operations</a:t>
            </a:r>
            <a:r>
              <a:rPr sz="1800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as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well</a:t>
            </a:r>
            <a:r>
              <a:rPr sz="18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800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advanced</a:t>
            </a:r>
            <a:r>
              <a:rPr sz="1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mathematical 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functions,</a:t>
            </a:r>
            <a:r>
              <a:rPr sz="1800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making</a:t>
            </a:r>
            <a:r>
              <a:rPr sz="1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versatile</a:t>
            </a:r>
            <a:r>
              <a:rPr sz="1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040"/>
                </a:solidFill>
                <a:latin typeface="Tahoma"/>
                <a:cs typeface="Tahoma"/>
              </a:rPr>
              <a:t>tool</a:t>
            </a:r>
            <a:r>
              <a:rPr sz="1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for </a:t>
            </a:r>
            <a:r>
              <a:rPr sz="1800" spc="-20" dirty="0">
                <a:solidFill>
                  <a:srgbClr val="404040"/>
                </a:solidFill>
                <a:latin typeface="Tahoma"/>
                <a:cs typeface="Tahoma"/>
              </a:rPr>
              <a:t>various</a:t>
            </a:r>
            <a:r>
              <a:rPr sz="1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calculations.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2494" y="6452717"/>
            <a:ext cx="263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888888"/>
                </a:solidFill>
                <a:latin typeface="Tahoma"/>
                <a:cs typeface="Tahoma"/>
              </a:rPr>
              <a:t>2024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9172" y="6452717"/>
            <a:ext cx="12439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888888"/>
                </a:solidFill>
                <a:latin typeface="Tahoma"/>
                <a:cs typeface="Tahoma"/>
              </a:rPr>
              <a:t>Project</a:t>
            </a:r>
            <a:r>
              <a:rPr sz="900" spc="-6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888888"/>
                </a:solidFill>
                <a:latin typeface="Tahoma"/>
                <a:cs typeface="Tahoma"/>
              </a:rPr>
              <a:t>1</a:t>
            </a:r>
            <a:r>
              <a:rPr sz="900" spc="-5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900" spc="90" dirty="0">
                <a:solidFill>
                  <a:srgbClr val="888888"/>
                </a:solidFill>
                <a:latin typeface="Tahoma"/>
                <a:cs typeface="Tahoma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888888"/>
                </a:solidFill>
                <a:latin typeface="Tahoma"/>
                <a:cs typeface="Tahoma"/>
              </a:rPr>
              <a:t>CALCULATOR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9397" y="6452717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888888"/>
                </a:solidFill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502" rIns="0" bIns="0" rtlCol="0">
            <a:spAutoFit/>
          </a:bodyPr>
          <a:lstStyle/>
          <a:p>
            <a:pPr marL="111125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FEATURES: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8579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653920" y="1116837"/>
            <a:ext cx="8461375" cy="5000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</a:tabLst>
            </a:pPr>
            <a:r>
              <a:rPr sz="1600" b="1" spc="-10" dirty="0">
                <a:latin typeface="Arial"/>
                <a:cs typeface="Arial"/>
              </a:rPr>
              <a:t>Basic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Arithmetic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Operations: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AutoNum type="arabicPeriod"/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calculator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includes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four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fundamental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arithmetic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operations:</a:t>
            </a:r>
            <a:endParaRPr sz="1600" dirty="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Addition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(+)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two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numbers.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lang="en-US" sz="1600" spc="-30" dirty="0" smtClean="0">
                <a:latin typeface="Arial MT"/>
                <a:cs typeface="Arial MT"/>
              </a:rPr>
              <a:t>5</a:t>
            </a:r>
            <a:r>
              <a:rPr sz="1600" spc="-30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lang="en-US" sz="1600" spc="-45" dirty="0" smtClean="0">
                <a:latin typeface="Arial MT"/>
                <a:cs typeface="Arial MT"/>
              </a:rPr>
              <a:t>10</a:t>
            </a:r>
            <a:r>
              <a:rPr sz="1600" spc="-30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yields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lang="en-US" sz="1600" spc="-40" dirty="0" smtClean="0">
                <a:latin typeface="Arial MT"/>
                <a:cs typeface="Arial MT"/>
              </a:rPr>
              <a:t>15</a:t>
            </a:r>
            <a:r>
              <a:rPr sz="1600" spc="-25" dirty="0" smtClean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Subtraction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(-</a:t>
            </a:r>
            <a:r>
              <a:rPr sz="1600" b="1" dirty="0">
                <a:latin typeface="Arial"/>
                <a:cs typeface="Arial"/>
              </a:rPr>
              <a:t>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Subtracts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number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another.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lang="en-US" sz="1600" dirty="0" smtClean="0">
                <a:latin typeface="Arial MT"/>
                <a:cs typeface="Arial MT"/>
              </a:rPr>
              <a:t>10</a:t>
            </a:r>
            <a:r>
              <a:rPr sz="1600" spc="-50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lang="en-US" sz="1600" spc="-30" dirty="0" smtClean="0">
                <a:latin typeface="Arial MT"/>
                <a:cs typeface="Arial MT"/>
              </a:rPr>
              <a:t>8</a:t>
            </a:r>
            <a:r>
              <a:rPr sz="1600" spc="-35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yields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lang="en-US" sz="1600" spc="-25" dirty="0">
                <a:latin typeface="Arial MT"/>
                <a:cs typeface="Arial MT"/>
              </a:rPr>
              <a:t>2</a:t>
            </a:r>
            <a:r>
              <a:rPr sz="1600" spc="-25" dirty="0" smtClean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Multiplication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(*)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Multiplies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two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numbers.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8</a:t>
            </a:r>
            <a:r>
              <a:rPr sz="1600" spc="-35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lang="en-US" sz="1600" spc="-35" dirty="0" smtClean="0">
                <a:latin typeface="Arial MT"/>
                <a:cs typeface="Arial MT"/>
              </a:rPr>
              <a:t>5</a:t>
            </a:r>
            <a:r>
              <a:rPr sz="1600" spc="-50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yields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lang="en-US" sz="1600" spc="-45" dirty="0" smtClean="0">
                <a:latin typeface="Arial MT"/>
                <a:cs typeface="Arial MT"/>
              </a:rPr>
              <a:t>40</a:t>
            </a:r>
            <a:r>
              <a:rPr sz="1600" spc="-25" dirty="0" smtClean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Division (/)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Divides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number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another.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45" dirty="0" smtClean="0">
                <a:latin typeface="Arial MT"/>
                <a:cs typeface="Arial MT"/>
              </a:rPr>
              <a:t> </a:t>
            </a:r>
            <a:r>
              <a:rPr lang="en-US" sz="1600" spc="-45" dirty="0" smtClean="0">
                <a:latin typeface="Arial MT"/>
                <a:cs typeface="Arial MT"/>
              </a:rPr>
              <a:t>12</a:t>
            </a:r>
            <a:r>
              <a:rPr sz="1600" dirty="0" smtClean="0">
                <a:latin typeface="Arial MT"/>
                <a:cs typeface="Arial MT"/>
              </a:rPr>
              <a:t>/</a:t>
            </a:r>
            <a:r>
              <a:rPr lang="en-US" sz="1600" dirty="0" smtClean="0">
                <a:latin typeface="Arial MT"/>
                <a:cs typeface="Arial MT"/>
              </a:rPr>
              <a:t>3</a:t>
            </a:r>
            <a:r>
              <a:rPr sz="1600" spc="-35" dirty="0" smtClean="0">
                <a:latin typeface="Arial MT"/>
                <a:cs typeface="Arial MT"/>
              </a:rPr>
              <a:t> </a:t>
            </a:r>
            <a:r>
              <a:rPr sz="1600" spc="-30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yields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4.0.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 dirty="0">
              <a:latin typeface="Arial MT"/>
              <a:cs typeface="Arial MT"/>
            </a:endParaRPr>
          </a:p>
          <a:p>
            <a:pPr marL="232410" indent="-21971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32410" algn="l"/>
              </a:tabLst>
            </a:pPr>
            <a:r>
              <a:rPr sz="1600" b="1" dirty="0">
                <a:latin typeface="Arial"/>
                <a:cs typeface="Arial"/>
              </a:rPr>
              <a:t>Advanced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Mathematical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Operations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AutoNum type="arabicPeriod" startAt="2"/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addition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basic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arithmetic,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calculator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supports:</a:t>
            </a:r>
            <a:endParaRPr sz="1600" dirty="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Square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(^)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Computes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square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number.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8</a:t>
            </a:r>
            <a:r>
              <a:rPr sz="1600" dirty="0" smtClean="0">
                <a:latin typeface="Arial MT"/>
                <a:cs typeface="Arial MT"/>
              </a:rPr>
              <a:t>^</a:t>
            </a:r>
            <a:r>
              <a:rPr lang="en-US" sz="1600" dirty="0" smtClean="0">
                <a:latin typeface="Arial MT"/>
                <a:cs typeface="Arial MT"/>
              </a:rPr>
              <a:t>3</a:t>
            </a:r>
            <a:r>
              <a:rPr sz="1600" spc="-40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calculates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lang="en-US" sz="1600" spc="-25" dirty="0" smtClean="0">
                <a:latin typeface="Arial MT"/>
                <a:cs typeface="Arial MT"/>
              </a:rPr>
              <a:t>512</a:t>
            </a:r>
            <a:r>
              <a:rPr sz="1600" spc="-25" dirty="0" smtClean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299085" marR="5080" lvl="1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Square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Root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(sqrt)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Computes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square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root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number.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sqrt9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calculates </a:t>
            </a:r>
            <a:r>
              <a:rPr sz="1600" spc="-20" dirty="0">
                <a:latin typeface="Arial MT"/>
                <a:cs typeface="Arial MT"/>
              </a:rPr>
              <a:t>3.0.</a:t>
            </a:r>
            <a:endParaRPr sz="1600" dirty="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Cube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(^)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Computes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cube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number.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2^3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calculates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8.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40029" algn="l"/>
              </a:tabLst>
            </a:pPr>
            <a:r>
              <a:rPr sz="1600" b="1" dirty="0">
                <a:latin typeface="Arial"/>
                <a:cs typeface="Arial"/>
              </a:rPr>
              <a:t>User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Interaction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"/>
              <a:buAutoNum type="arabicPeriod" startAt="3"/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calculator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provides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intuitive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interactions:</a:t>
            </a:r>
            <a:endParaRPr sz="1600" dirty="0">
              <a:latin typeface="Arial MT"/>
              <a:cs typeface="Arial MT"/>
            </a:endParaRPr>
          </a:p>
          <a:p>
            <a:pPr marL="83820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b="1" dirty="0">
                <a:latin typeface="Arial"/>
                <a:cs typeface="Arial"/>
              </a:rPr>
              <a:t>Clear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(C)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Resets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display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empty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allowing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start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calculation.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PROJECT</a:t>
            </a:r>
            <a:r>
              <a:rPr spc="-50" dirty="0"/>
              <a:t> </a:t>
            </a:r>
            <a:r>
              <a:rPr spc="-150" dirty="0"/>
              <a:t>STRUCTURE</a:t>
            </a:r>
            <a:r>
              <a:rPr sz="2500" b="0" spc="-150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8579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149477"/>
            <a:ext cx="1075817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b="1" dirty="0">
                <a:latin typeface="Arial"/>
                <a:cs typeface="Arial"/>
              </a:rPr>
              <a:t>Import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Libraries:</a:t>
            </a:r>
            <a:endParaRPr sz="1600">
              <a:latin typeface="Arial"/>
              <a:cs typeface="Arial"/>
            </a:endParaRPr>
          </a:p>
          <a:p>
            <a:pPr marL="83185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3185" algn="l"/>
              </a:tabLst>
            </a:pPr>
            <a:r>
              <a:rPr sz="1600" b="1" dirty="0">
                <a:latin typeface="Arial"/>
                <a:cs typeface="Arial"/>
              </a:rPr>
              <a:t>tkinter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library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creating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graphical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interface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(GUI).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provides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tools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windows,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buttons,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other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interactive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elements.</a:t>
            </a:r>
            <a:endParaRPr sz="1600">
              <a:latin typeface="Arial MT"/>
              <a:cs typeface="Arial MT"/>
            </a:endParaRPr>
          </a:p>
          <a:p>
            <a:pPr marL="12700" marR="645160" lvl="1" indent="-8255">
              <a:lnSpc>
                <a:spcPct val="100000"/>
              </a:lnSpc>
              <a:spcBef>
                <a:spcPts val="5"/>
              </a:spcBef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b="1" dirty="0">
                <a:latin typeface="Arial"/>
                <a:cs typeface="Arial"/>
              </a:rPr>
              <a:t>	math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library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mathematical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operations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square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roots,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directly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available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basic </a:t>
            </a:r>
            <a:r>
              <a:rPr sz="1600" dirty="0">
                <a:latin typeface="Arial MT"/>
                <a:cs typeface="Arial MT"/>
              </a:rPr>
              <a:t>arithmetic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operations.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0029" algn="l"/>
              </a:tabLst>
            </a:pPr>
            <a:r>
              <a:rPr sz="1600" b="1" dirty="0">
                <a:latin typeface="Arial"/>
                <a:cs typeface="Arial"/>
              </a:rPr>
              <a:t>Initialize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GUI:</a:t>
            </a:r>
            <a:endParaRPr sz="1600">
              <a:latin typeface="Arial"/>
              <a:cs typeface="Arial"/>
            </a:endParaRPr>
          </a:p>
          <a:p>
            <a:pPr marL="83185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3185" algn="l"/>
              </a:tabLst>
            </a:pPr>
            <a:r>
              <a:rPr sz="1600" b="1" spc="-10" dirty="0">
                <a:latin typeface="Arial"/>
                <a:cs typeface="Arial"/>
              </a:rPr>
              <a:t>Display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Area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Entry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widget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input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expressions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view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results.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This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widget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supports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large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sizes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clear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border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enhance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usability.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buAutoNum type="arabicPeriod" startAt="3"/>
              <a:tabLst>
                <a:tab pos="240029" algn="l"/>
              </a:tabLst>
            </a:pPr>
            <a:r>
              <a:rPr sz="1600" b="1" dirty="0">
                <a:latin typeface="Arial"/>
                <a:cs typeface="Arial"/>
              </a:rPr>
              <a:t>Define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Buttons: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Buttons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arranged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grid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layout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functionality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for:</a:t>
            </a:r>
            <a:endParaRPr sz="1600">
              <a:latin typeface="Arial MT"/>
              <a:cs typeface="Arial MT"/>
            </a:endParaRPr>
          </a:p>
          <a:p>
            <a:pPr marL="83820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b="1" dirty="0">
                <a:latin typeface="Arial"/>
                <a:cs typeface="Arial"/>
              </a:rPr>
              <a:t>Digits</a:t>
            </a:r>
            <a:r>
              <a:rPr sz="1600" b="1" spc="-20" dirty="0">
                <a:latin typeface="Arial"/>
                <a:cs typeface="Arial"/>
              </a:rPr>
              <a:t> (0-</a:t>
            </a:r>
            <a:r>
              <a:rPr sz="1600" b="1" dirty="0">
                <a:latin typeface="Arial"/>
                <a:cs typeface="Arial"/>
              </a:rPr>
              <a:t>9)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65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input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numbers.</a:t>
            </a:r>
            <a:endParaRPr sz="1600">
              <a:latin typeface="Arial MT"/>
              <a:cs typeface="Arial MT"/>
            </a:endParaRPr>
          </a:p>
          <a:p>
            <a:pPr marL="83820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b="1" dirty="0">
                <a:latin typeface="Arial"/>
                <a:cs typeface="Arial"/>
              </a:rPr>
              <a:t>Operators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(+,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-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*,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/)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65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perform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basic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arithmetic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operations.</a:t>
            </a:r>
            <a:endParaRPr sz="1600">
              <a:latin typeface="Arial MT"/>
              <a:cs typeface="Arial MT"/>
            </a:endParaRPr>
          </a:p>
          <a:p>
            <a:pPr marL="83185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3185" algn="l"/>
              </a:tabLst>
            </a:pPr>
            <a:r>
              <a:rPr sz="1600" b="1" dirty="0">
                <a:latin typeface="Arial"/>
                <a:cs typeface="Arial"/>
              </a:rPr>
              <a:t>Special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Operations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(sqrt,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^2,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^3)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advanced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calculations.</a:t>
            </a:r>
            <a:endParaRPr sz="1600">
              <a:latin typeface="Arial MT"/>
              <a:cs typeface="Arial MT"/>
            </a:endParaRPr>
          </a:p>
          <a:p>
            <a:pPr marL="83820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3820" algn="l"/>
              </a:tabLst>
            </a:pPr>
            <a:r>
              <a:rPr sz="1600" b="1" dirty="0">
                <a:latin typeface="Arial"/>
                <a:cs typeface="Arial"/>
              </a:rPr>
              <a:t>Functional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Buttons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(=,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C)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65" dirty="0">
                <a:latin typeface="Arial MT"/>
                <a:cs typeface="Arial MT"/>
              </a:rPr>
              <a:t>To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results,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clear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display.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4.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Create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Buttons:</a:t>
            </a:r>
            <a:endParaRPr sz="1600">
              <a:latin typeface="Arial"/>
              <a:cs typeface="Arial"/>
            </a:endParaRPr>
          </a:p>
          <a:p>
            <a:pPr marL="12700" marR="53784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Buttons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created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placed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GUI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Tkinter’s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Button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widget.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button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associated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specific </a:t>
            </a:r>
            <a:r>
              <a:rPr sz="1600" dirty="0">
                <a:latin typeface="Arial MT"/>
                <a:cs typeface="Arial MT"/>
              </a:rPr>
              <a:t>function,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appending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label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input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executing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calculation.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2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PROJECT</a:t>
            </a:r>
            <a:r>
              <a:rPr spc="-50" dirty="0"/>
              <a:t> </a:t>
            </a:r>
            <a:r>
              <a:rPr spc="-170" dirty="0"/>
              <a:t>STRUCTURE: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8579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030681"/>
            <a:ext cx="1058799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239395" algn="l"/>
              </a:tabLst>
            </a:pPr>
            <a:r>
              <a:rPr sz="1600" b="1" dirty="0">
                <a:latin typeface="Arial"/>
                <a:cs typeface="Arial"/>
              </a:rPr>
              <a:t>Button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Click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Handling: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AutoNum type="arabicPeriod" startAt="5"/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button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clicked,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performed:</a:t>
            </a:r>
            <a:endParaRPr sz="1600">
              <a:latin typeface="Arial MT"/>
              <a:cs typeface="Arial MT"/>
            </a:endParaRPr>
          </a:p>
          <a:p>
            <a:pPr marL="299085" marR="5080" lvl="1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Evaluate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Expression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button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pressed,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calculator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evaluates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current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input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expression.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uses </a:t>
            </a:r>
            <a:r>
              <a:rPr sz="1600" dirty="0">
                <a:latin typeface="Arial MT"/>
                <a:cs typeface="Arial MT"/>
              </a:rPr>
              <a:t>functions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handle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both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standard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advanced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mathematical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operations.</a:t>
            </a:r>
            <a:endParaRPr sz="160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Clear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Display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button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clears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input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display.</a:t>
            </a:r>
            <a:endParaRPr sz="160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Append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Text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Other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buttons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append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respective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labels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current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input.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buAutoNum type="arabicPeriod" startAt="6"/>
              <a:tabLst>
                <a:tab pos="240029" algn="l"/>
              </a:tabLst>
            </a:pPr>
            <a:r>
              <a:rPr sz="1600" b="1" dirty="0">
                <a:latin typeface="Arial"/>
                <a:cs typeface="Arial"/>
              </a:rPr>
              <a:t>Expression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Evaluation: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AutoNum type="arabicPeriod" startAt="6"/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Expressions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evaluated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content:</a:t>
            </a:r>
            <a:endParaRPr sz="160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Square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Root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Calculation</a:t>
            </a:r>
            <a:r>
              <a:rPr sz="1600" dirty="0">
                <a:latin typeface="Arial MT"/>
                <a:cs typeface="Arial MT"/>
              </a:rPr>
              <a:t>: Recognized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sqrt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keyword.</a:t>
            </a:r>
            <a:endParaRPr sz="160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Square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Calculation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Recognized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^2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keyword.</a:t>
            </a:r>
            <a:endParaRPr sz="160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Cube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Calculation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Recognized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^3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keyword.</a:t>
            </a:r>
            <a:endParaRPr sz="1600">
              <a:latin typeface="Arial MT"/>
              <a:cs typeface="Arial MT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spc="-10" dirty="0">
                <a:latin typeface="Arial"/>
                <a:cs typeface="Arial"/>
              </a:rPr>
              <a:t>Standard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Arithmetic</a:t>
            </a:r>
            <a:r>
              <a:rPr sz="1600" dirty="0">
                <a:latin typeface="Arial MT"/>
                <a:cs typeface="Arial MT"/>
              </a:rPr>
              <a:t>: Handled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Python’s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eval()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expressions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involving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basic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operators.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7.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Main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Loop: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loop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initializes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Tkinter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window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starts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event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loop,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keeps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application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running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responsive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inputs.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89" y="1474978"/>
            <a:ext cx="7080212" cy="42400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292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85" dirty="0"/>
              <a:t> </a:t>
            </a:r>
            <a:r>
              <a:rPr spc="-120" dirty="0"/>
              <a:t>EXAMPLES: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499668" y="1474978"/>
            <a:ext cx="2816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Basic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Arithmetic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Operations: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668" y="1963038"/>
            <a:ext cx="2274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Input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Input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7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2323" y="1963038"/>
            <a:ext cx="10026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Result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  <a:p>
            <a:pPr marL="29209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Result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42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668" y="2694558"/>
            <a:ext cx="35331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Advanced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Mathematical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Operations: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Square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Root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Calculation</a:t>
            </a:r>
            <a:r>
              <a:rPr sz="1600" spc="-1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173" y="3426333"/>
            <a:ext cx="2378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Input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sqrt25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Input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sqrt16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4933" y="3426333"/>
            <a:ext cx="1043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Result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5.0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Result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4.0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668" y="3914013"/>
            <a:ext cx="2205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Square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Calculation</a:t>
            </a:r>
            <a:r>
              <a:rPr sz="1600" spc="-1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7173" y="4157853"/>
            <a:ext cx="2132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Input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5^2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Input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4^2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9692" y="4157853"/>
            <a:ext cx="98551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Result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25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Result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16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668" y="4645533"/>
            <a:ext cx="2023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Cube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Calculation</a:t>
            </a:r>
            <a:r>
              <a:rPr sz="1600" spc="-1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7173" y="4889068"/>
            <a:ext cx="213360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Input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3^3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Input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2^3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9692" y="4889068"/>
            <a:ext cx="9861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Result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27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Result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8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F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4198" y="0"/>
            <a:ext cx="5228590" cy="6858000"/>
          </a:xfrm>
          <a:custGeom>
            <a:avLst/>
            <a:gdLst/>
            <a:ahLst/>
            <a:cxnLst/>
            <a:rect l="l" t="t" r="r" b="b"/>
            <a:pathLst>
              <a:path w="5228590" h="6858000">
                <a:moveTo>
                  <a:pt x="2132557" y="1496567"/>
                </a:moveTo>
                <a:lnTo>
                  <a:pt x="5228182" y="1496567"/>
                </a:lnTo>
              </a:path>
              <a:path w="5228590" h="6858000">
                <a:moveTo>
                  <a:pt x="3766534" y="0"/>
                </a:moveTo>
                <a:lnTo>
                  <a:pt x="0" y="6857996"/>
                </a:lnTo>
              </a:path>
            </a:pathLst>
          </a:custGeom>
          <a:ln w="6350">
            <a:solidFill>
              <a:srgbClr val="E2B0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0941" y="1791969"/>
            <a:ext cx="3318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CONCLUSION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8579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pc="-10" dirty="0"/>
              <a:t>Project</a:t>
            </a:r>
            <a:r>
              <a:rPr spc="-6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90" dirty="0"/>
              <a:t>-</a:t>
            </a:r>
            <a:r>
              <a:rPr spc="-50" dirty="0"/>
              <a:t> </a:t>
            </a:r>
            <a:r>
              <a:rPr spc="-10" dirty="0"/>
              <a:t>CALCULATOR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3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1440941" y="2776473"/>
            <a:ext cx="449770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600" spc="2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advanced</a:t>
            </a:r>
            <a:r>
              <a:rPr sz="1600" spc="3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calculator</a:t>
            </a:r>
            <a:r>
              <a:rPr sz="1600" spc="3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project</a:t>
            </a:r>
            <a:r>
              <a:rPr sz="1600" spc="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illustrates</a:t>
            </a:r>
            <a:r>
              <a:rPr sz="1600" spc="3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how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1600" spc="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Tkinter</a:t>
            </a:r>
            <a:r>
              <a:rPr sz="1600" spc="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create</a:t>
            </a:r>
            <a:r>
              <a:rPr sz="1600" spc="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versatile</a:t>
            </a:r>
            <a:r>
              <a:rPr sz="1600" spc="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interactive</a:t>
            </a:r>
            <a:r>
              <a:rPr sz="1600" spc="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GUI</a:t>
            </a:r>
            <a:r>
              <a:rPr sz="1600" spc="1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application.</a:t>
            </a:r>
            <a:r>
              <a:rPr sz="1600" spc="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600" spc="1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combining</a:t>
            </a:r>
            <a:r>
              <a:rPr sz="1600" spc="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Tahoma"/>
                <a:cs typeface="Tahoma"/>
              </a:rPr>
              <a:t>basic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arithmetic</a:t>
            </a:r>
            <a:r>
              <a:rPr sz="1600" spc="3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600" spc="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advanced</a:t>
            </a:r>
            <a:r>
              <a:rPr sz="1600" spc="3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Tahoma"/>
                <a:cs typeface="Tahoma"/>
              </a:rPr>
              <a:t>mathematical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operations,</a:t>
            </a:r>
            <a:r>
              <a:rPr sz="1600" spc="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calculator</a:t>
            </a:r>
            <a:r>
              <a:rPr sz="1600" spc="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becomes</a:t>
            </a:r>
            <a:r>
              <a:rPr sz="1600" spc="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powerful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tool</a:t>
            </a:r>
            <a:r>
              <a:rPr sz="1600" spc="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1600" spc="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various</a:t>
            </a:r>
            <a:r>
              <a:rPr sz="1600" spc="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calculations.</a:t>
            </a:r>
            <a:r>
              <a:rPr sz="1600" spc="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1600" spc="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Tkinter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provides</a:t>
            </a:r>
            <a:r>
              <a:rPr sz="1600" spc="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straightforward</a:t>
            </a:r>
            <a:r>
              <a:rPr sz="1600" spc="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way</a:t>
            </a:r>
            <a:r>
              <a:rPr sz="1600" spc="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design</a:t>
            </a:r>
            <a:r>
              <a:rPr sz="1600" spc="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manage</a:t>
            </a:r>
            <a:r>
              <a:rPr sz="1600" spc="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user</a:t>
            </a:r>
            <a:r>
              <a:rPr sz="1600" spc="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interface,</a:t>
            </a:r>
            <a:r>
              <a:rPr sz="1600" spc="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making</a:t>
            </a:r>
            <a:r>
              <a:rPr sz="1600" spc="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sz="1600" spc="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accessible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1600" spc="1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both</a:t>
            </a:r>
            <a:r>
              <a:rPr sz="1600" spc="1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simple</a:t>
            </a:r>
            <a:r>
              <a:rPr sz="1600" spc="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complex</a:t>
            </a:r>
            <a:r>
              <a:rPr sz="1600" spc="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Tahoma"/>
                <a:cs typeface="Tahoma"/>
              </a:rPr>
              <a:t>mathematical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tasks.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7F6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34" y="11287"/>
            <a:ext cx="3152140" cy="6838950"/>
          </a:xfrm>
          <a:custGeom>
            <a:avLst/>
            <a:gdLst/>
            <a:ahLst/>
            <a:cxnLst/>
            <a:rect l="l" t="t" r="r" b="b"/>
            <a:pathLst>
              <a:path w="3152140" h="6838950">
                <a:moveTo>
                  <a:pt x="730882" y="0"/>
                </a:moveTo>
                <a:lnTo>
                  <a:pt x="2687090" y="2392204"/>
                </a:lnTo>
                <a:lnTo>
                  <a:pt x="3151881" y="4754411"/>
                </a:lnTo>
                <a:lnTo>
                  <a:pt x="1002084" y="6838613"/>
                </a:lnTo>
              </a:path>
              <a:path w="3152140" h="6838950">
                <a:moveTo>
                  <a:pt x="0" y="1378824"/>
                </a:moveTo>
                <a:lnTo>
                  <a:pt x="2938845" y="1631001"/>
                </a:lnTo>
                <a:lnTo>
                  <a:pt x="1641191" y="5355885"/>
                </a:lnTo>
                <a:lnTo>
                  <a:pt x="0" y="6325906"/>
                </a:lnTo>
              </a:path>
              <a:path w="3152140" h="6838950">
                <a:moveTo>
                  <a:pt x="0" y="2547738"/>
                </a:moveTo>
                <a:lnTo>
                  <a:pt x="2435335" y="4288840"/>
                </a:lnTo>
                <a:lnTo>
                  <a:pt x="2164141" y="6838613"/>
                </a:lnTo>
              </a:path>
              <a:path w="3152140" h="6838950">
                <a:moveTo>
                  <a:pt x="0" y="525172"/>
                </a:moveTo>
                <a:lnTo>
                  <a:pt x="2570774" y="3765013"/>
                </a:lnTo>
                <a:lnTo>
                  <a:pt x="0" y="5355885"/>
                </a:lnTo>
              </a:path>
              <a:path w="3152140" h="6838950">
                <a:moveTo>
                  <a:pt x="0" y="2174220"/>
                </a:moveTo>
                <a:lnTo>
                  <a:pt x="1217569" y="2756223"/>
                </a:lnTo>
                <a:lnTo>
                  <a:pt x="866487" y="4114310"/>
                </a:lnTo>
                <a:lnTo>
                  <a:pt x="0" y="4929020"/>
                </a:lnTo>
              </a:path>
            </a:pathLst>
          </a:custGeom>
          <a:ln w="14235">
            <a:solidFill>
              <a:srgbClr val="C5BD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6575" y="2463495"/>
            <a:ext cx="3049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THANK</a:t>
            </a:r>
            <a:r>
              <a:rPr sz="4000" spc="195" dirty="0"/>
              <a:t> </a:t>
            </a:r>
            <a:r>
              <a:rPr sz="4000" spc="-40" dirty="0"/>
              <a:t>YOU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346575" y="6483795"/>
            <a:ext cx="2635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z="900" spc="-20" dirty="0">
                <a:solidFill>
                  <a:srgbClr val="888888"/>
                </a:solidFill>
                <a:latin typeface="Tahoma"/>
                <a:cs typeface="Tahoma"/>
              </a:rPr>
              <a:t>2024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9089" y="6483795"/>
            <a:ext cx="124396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z="900" spc="-10" dirty="0">
                <a:solidFill>
                  <a:srgbClr val="888888"/>
                </a:solidFill>
                <a:latin typeface="Tahoma"/>
                <a:cs typeface="Tahoma"/>
              </a:rPr>
              <a:t>Project</a:t>
            </a:r>
            <a:r>
              <a:rPr sz="900" spc="-6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888888"/>
                </a:solidFill>
                <a:latin typeface="Tahoma"/>
                <a:cs typeface="Tahoma"/>
              </a:rPr>
              <a:t>1</a:t>
            </a:r>
            <a:r>
              <a:rPr sz="900" spc="-55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900" spc="90" dirty="0">
                <a:solidFill>
                  <a:srgbClr val="888888"/>
                </a:solidFill>
                <a:latin typeface="Tahoma"/>
                <a:cs typeface="Tahoma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888888"/>
                </a:solidFill>
                <a:latin typeface="Tahoma"/>
                <a:cs typeface="Tahoma"/>
              </a:rPr>
              <a:t>CALCULATOR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93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4346575" y="3334257"/>
            <a:ext cx="3654425" cy="9008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75" dirty="0" err="1" smtClean="0">
                <a:solidFill>
                  <a:srgbClr val="404040"/>
                </a:solidFill>
                <a:latin typeface="Calibri"/>
                <a:cs typeface="Calibri"/>
              </a:rPr>
              <a:t>Sarita</a:t>
            </a:r>
            <a:r>
              <a:rPr lang="en-US" sz="1400" b="1" spc="7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400" b="1" spc="75" dirty="0" err="1" smtClean="0">
                <a:solidFill>
                  <a:srgbClr val="404040"/>
                </a:solidFill>
                <a:latin typeface="Calibri"/>
                <a:cs typeface="Calibri"/>
              </a:rPr>
              <a:t>Yadav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+91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8506837130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lang="en-US" sz="1400" b="1" spc="-10" dirty="0" smtClean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saritakyadav22</a:t>
            </a:r>
            <a:r>
              <a:rPr sz="1400" b="1" spc="-10" dirty="0" smtClean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@gmail.com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641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MT</vt:lpstr>
      <vt:lpstr>Calibri</vt:lpstr>
      <vt:lpstr>Tahoma</vt:lpstr>
      <vt:lpstr>Office Theme</vt:lpstr>
      <vt:lpstr>PowerPoint Presentation</vt:lpstr>
      <vt:lpstr>INTRODUCTION</vt:lpstr>
      <vt:lpstr>FEATURES:</vt:lpstr>
      <vt:lpstr>PROJECT STRUCTURE:</vt:lpstr>
      <vt:lpstr>PROJECT STRUCTURE:</vt:lpstr>
      <vt:lpstr>OUTPUT EXAMPLES: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 Calculator</dc:title>
  <dc:creator>Aakanksha Shewale</dc:creator>
  <cp:lastModifiedBy>Hp</cp:lastModifiedBy>
  <cp:revision>2</cp:revision>
  <dcterms:created xsi:type="dcterms:W3CDTF">2024-09-08T12:10:43Z</dcterms:created>
  <dcterms:modified xsi:type="dcterms:W3CDTF">2024-09-08T12:22:16Z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2024-09-08T00:00:00Z</vt:filetime>
  </property>
  <property fmtid="{D5CDD505-2E9C-101B-9397-08002B2CF9AE}" pid="5" name="Producer">
    <vt:lpwstr>Microsoft® PowerPoint® LTSC</vt:lpwstr>
  </property>
</Properties>
</file>