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3" r:id="rId11"/>
    <p:sldId id="291" r:id="rId12"/>
    <p:sldId id="292" r:id="rId13"/>
    <p:sldId id="293" r:id="rId14"/>
    <p:sldId id="294" r:id="rId15"/>
    <p:sldId id="266" r:id="rId16"/>
    <p:sldId id="289" r:id="rId17"/>
    <p:sldId id="290" r:id="rId18"/>
    <p:sldId id="295" r:id="rId19"/>
    <p:sldId id="29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141e19090855f9ca/Desktop/BA%20Training%20Sessions/Excel%20Classes/Project%20Final%20Dashborad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41e19090855f9ca/Desktop/BA%20Training%20Sessions/Excel%20Classes/Project%20Final%20Dashbora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41e19090855f9ca/Desktop/BA%20Training%20Sessions/Excel%20Classes/Project%20Final%20Dashbora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Final Dashborad.xlsx]KPI 1!KPI1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Year wise loan amount Stats</a:t>
            </a:r>
          </a:p>
        </c:rich>
      </c:tx>
      <c:layout>
        <c:manualLayout>
          <c:xMode val="edge"/>
          <c:yMode val="edge"/>
          <c:x val="0.21890811370921365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ln w="28575" cap="rnd">
            <a:solidFill>
              <a:schemeClr val="accent1"/>
            </a:solidFill>
            <a:round/>
            <a:headEnd type="diamond"/>
            <a:tailEnd type="diamon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"/>
        <c:spPr>
          <a:ln w="28575" cap="rnd">
            <a:solidFill>
              <a:schemeClr val="accent1"/>
            </a:solidFill>
            <a:round/>
            <a:headEnd type="diamond"/>
            <a:tailEnd type="diamond"/>
          </a:ln>
          <a:effectLst/>
        </c:spPr>
        <c:marker>
          <c:symbol val="none"/>
        </c:marker>
        <c:dLbl>
          <c:idx val="0"/>
          <c:layout>
            <c:manualLayout>
              <c:x val="-2.5462668816039986E-17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2"/>
        <c:spPr>
          <a:ln w="28575" cap="rnd">
            <a:solidFill>
              <a:schemeClr val="accent1"/>
            </a:solidFill>
            <a:round/>
            <a:headEnd type="diamond"/>
            <a:tailEnd type="diamon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3"/>
        <c:spPr>
          <a:ln w="28575" cap="rnd">
            <a:solidFill>
              <a:schemeClr val="accent1"/>
            </a:solidFill>
            <a:round/>
            <a:headEnd type="diamond"/>
            <a:tailEnd type="diamond"/>
          </a:ln>
          <a:effectLst/>
        </c:spPr>
        <c:dLbl>
          <c:idx val="0"/>
          <c:layout>
            <c:manualLayout>
              <c:x val="-2.5462668816039986E-17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4"/>
        <c:spPr>
          <a:ln w="28575" cap="rnd">
            <a:solidFill>
              <a:schemeClr val="accent1"/>
            </a:solidFill>
            <a:round/>
            <a:headEnd type="diamond"/>
            <a:tailEnd type="diamon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5"/>
        <c:dLbl>
          <c:idx val="0"/>
          <c:layout>
            <c:manualLayout>
              <c:x val="-2.5462668816039986E-17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6"/>
        <c:spPr>
          <a:ln w="28575" cap="rnd">
            <a:solidFill>
              <a:schemeClr val="accent1"/>
            </a:solidFill>
            <a:round/>
            <a:headEnd type="diamond"/>
            <a:tailEnd type="diamon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7"/>
        <c:dLbl>
          <c:idx val="0"/>
          <c:layout>
            <c:manualLayout>
              <c:x val="-2.5462668816039986E-17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8"/>
        <c:spPr>
          <a:ln w="28575" cap="rnd">
            <a:solidFill>
              <a:schemeClr val="accent1"/>
            </a:solidFill>
            <a:round/>
            <a:headEnd type="diamond"/>
            <a:tailEnd type="diamon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9"/>
        <c:dLbl>
          <c:idx val="0"/>
          <c:layout>
            <c:manualLayout>
              <c:x val="-2.5462668816039986E-17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0"/>
        <c:dLbl>
          <c:idx val="0"/>
          <c:layout>
            <c:manualLayout>
              <c:x val="-2.5462668816039986E-17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1"/>
        <c:spPr>
          <a:ln w="28575" cap="rnd">
            <a:solidFill>
              <a:schemeClr val="accent1"/>
            </a:solidFill>
            <a:round/>
            <a:headEnd type="diamond"/>
            <a:tailEnd type="diamon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2"/>
        <c:dLbl>
          <c:idx val="0"/>
          <c:layout>
            <c:manualLayout>
              <c:x val="-2.5462668816039986E-17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3"/>
        <c:dLbl>
          <c:idx val="0"/>
          <c:layout>
            <c:manualLayout>
              <c:x val="-2.5462668816039986E-17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4"/>
        <c:spPr>
          <a:ln w="28575" cap="rnd">
            <a:solidFill>
              <a:schemeClr val="accent1"/>
            </a:solidFill>
            <a:round/>
            <a:headEnd type="diamond"/>
            <a:tailEnd type="diamond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5"/>
        <c:dLbl>
          <c:idx val="0"/>
          <c:layout>
            <c:manualLayout>
              <c:x val="-2.5462668816039986E-17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6"/>
        <c:dLbl>
          <c:idx val="0"/>
          <c:layout>
            <c:manualLayout>
              <c:x val="-2.5462668816039986E-17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0" tIns="108000" rIns="0" bIns="10800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'KPI 1'!$B$3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  <a:headEnd type="diamond"/>
              <a:tailEnd type="diamond"/>
            </a:ln>
            <a:effectLst/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D619-480D-9BDD-EFCD3EF7A6E9}"/>
              </c:ext>
            </c:extLst>
          </c:dPt>
          <c:dLbls>
            <c:dLbl>
              <c:idx val="0"/>
              <c:layout>
                <c:manualLayout>
                  <c:x val="-2.5462668816039986E-17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619-480D-9BDD-EFCD3EF7A6E9}"/>
                </c:ext>
              </c:extLst>
            </c:dLbl>
            <c:dLbl>
              <c:idx val="1"/>
              <c:layout>
                <c:manualLayout>
                  <c:x val="-2.5462668816039986E-17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19-480D-9BDD-EFCD3EF7A6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108000" rIns="0" bIns="10800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1'!$A$4:$A$9</c:f>
              <c:strCach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strCache>
            </c:strRef>
          </c:cat>
          <c:val>
            <c:numRef>
              <c:f>'KPI 1'!$B$4:$B$9</c:f>
              <c:numCache>
                <c:formatCode>0,,"M"</c:formatCode>
                <c:ptCount val="5"/>
                <c:pt idx="0">
                  <c:v>2219275</c:v>
                </c:pt>
                <c:pt idx="1">
                  <c:v>14390275</c:v>
                </c:pt>
                <c:pt idx="2">
                  <c:v>46436325</c:v>
                </c:pt>
                <c:pt idx="3">
                  <c:v>122050200</c:v>
                </c:pt>
                <c:pt idx="4">
                  <c:v>260506575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19-480D-9BDD-EFCD3EF7A6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5899039"/>
        <c:axId val="889309215"/>
      </c:lineChart>
      <c:catAx>
        <c:axId val="89589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309215"/>
        <c:crosses val="autoZero"/>
        <c:auto val="1"/>
        <c:lblAlgn val="ctr"/>
        <c:lblOffset val="100"/>
        <c:noMultiLvlLbl val="0"/>
      </c:catAx>
      <c:valAx>
        <c:axId val="889309215"/>
        <c:scaling>
          <c:orientation val="minMax"/>
        </c:scaling>
        <c:delete val="0"/>
        <c:axPos val="l"/>
        <c:numFmt formatCode="0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899039"/>
        <c:crosses val="autoZero"/>
        <c:crossBetween val="between"/>
        <c:majorUnit val="1000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Final Dashborad.xlsx]KPI 2!PivotTable1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200">
                <a:effectLst/>
              </a:rPr>
              <a:t>Grade and sub grade wise revol_bal</a:t>
            </a:r>
            <a:endParaRPr lang="en-US" sz="1200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layout>
        <c:manualLayout>
          <c:xMode val="edge"/>
          <c:yMode val="edge"/>
          <c:x val="0.2938664570087085"/>
          <c:y val="3.43844579236207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27432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solidFill>
              <a:schemeClr val="accent1">
                <a:lumMod val="50000"/>
                <a:alpha val="23000"/>
              </a:schemeClr>
            </a:solidFill>
          </a:ln>
          <a:effectLst/>
        </c:spPr>
        <c:marker>
          <c:symbol val="none"/>
        </c:marker>
        <c:dLbl>
          <c:idx val="0"/>
          <c:numFmt formatCode="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solidFill>
              <a:schemeClr val="accent1">
                <a:lumMod val="50000"/>
                <a:alpha val="23000"/>
              </a:schemeClr>
            </a:solidFill>
          </a:ln>
          <a:effectLst/>
        </c:spPr>
        <c:marker>
          <c:symbol val="none"/>
        </c:marker>
        <c:dLbl>
          <c:idx val="0"/>
          <c:numFmt formatCode="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solidFill>
              <a:schemeClr val="accent1">
                <a:lumMod val="50000"/>
                <a:alpha val="23000"/>
              </a:schemeClr>
            </a:solidFill>
          </a:ln>
          <a:effectLst/>
        </c:spPr>
        <c:marker>
          <c:symbol val="none"/>
        </c:marker>
        <c:dLbl>
          <c:idx val="0"/>
          <c:numFmt formatCode="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081404065337849"/>
          <c:y val="0.21569986626935905"/>
          <c:w val="0.73753329547204549"/>
          <c:h val="0.767386814491740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'KPI 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50000"/>
                  <a:alpha val="23000"/>
                </a:schemeClr>
              </a:solidFill>
            </a:ln>
            <a:effectLst/>
          </c:spPr>
          <c:invertIfNegative val="0"/>
          <c:dLbls>
            <c:numFmt formatCode="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2'!$A$4:$A$9</c:f>
              <c:strCache>
                <c:ptCount val="5"/>
                <c:pt idx="0">
                  <c:v>A5</c:v>
                </c:pt>
                <c:pt idx="1">
                  <c:v>A4</c:v>
                </c:pt>
                <c:pt idx="2">
                  <c:v>A3</c:v>
                </c:pt>
                <c:pt idx="3">
                  <c:v>A2</c:v>
                </c:pt>
                <c:pt idx="4">
                  <c:v>A1</c:v>
                </c:pt>
              </c:strCache>
            </c:strRef>
          </c:cat>
          <c:val>
            <c:numRef>
              <c:f>'KPI 2'!$B$4:$B$9</c:f>
              <c:numCache>
                <c:formatCode>General</c:formatCode>
                <c:ptCount val="5"/>
                <c:pt idx="0">
                  <c:v>35303045</c:v>
                </c:pt>
                <c:pt idx="1">
                  <c:v>34557156</c:v>
                </c:pt>
                <c:pt idx="2">
                  <c:v>19543922</c:v>
                </c:pt>
                <c:pt idx="3">
                  <c:v>14004780</c:v>
                </c:pt>
                <c:pt idx="4">
                  <c:v>11365196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B-4DF1-845D-38A3B9198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5"/>
        <c:overlap val="-26"/>
        <c:axId val="2059809104"/>
        <c:axId val="2059801616"/>
      </c:barChart>
      <c:catAx>
        <c:axId val="2059809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801616"/>
        <c:crosses val="autoZero"/>
        <c:auto val="1"/>
        <c:lblAlgn val="ctr"/>
        <c:lblOffset val="300"/>
        <c:tickLblSkip val="1"/>
        <c:tickMarkSkip val="1"/>
        <c:noMultiLvlLbl val="0"/>
      </c:catAx>
      <c:valAx>
        <c:axId val="2059801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598091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accen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Final Dashborad.xlsx]KPI2GRADE!PivotTable4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0" i="0" u="none" strike="noStrike" baseline="0">
                <a:solidFill>
                  <a:schemeClr val="accent1">
                    <a:lumMod val="50000"/>
                  </a:schemeClr>
                </a:solidFill>
                <a:effectLst/>
              </a:rPr>
              <a:t>Grade wise revol_bal</a:t>
            </a:r>
            <a:endParaRPr lang="en-US" sz="1200">
              <a:solidFill>
                <a:schemeClr val="accent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KPI2GRADE!$B$3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KPI2GRADE!$A$4:$A$10</c:f>
              <c:strCache>
                <c:ptCount val="6"/>
                <c:pt idx="0">
                  <c:v>F</c:v>
                </c:pt>
                <c:pt idx="1">
                  <c:v>E</c:v>
                </c:pt>
                <c:pt idx="2">
                  <c:v>D</c:v>
                </c:pt>
                <c:pt idx="3">
                  <c:v>C</c:v>
                </c:pt>
                <c:pt idx="4">
                  <c:v>B</c:v>
                </c:pt>
                <c:pt idx="5">
                  <c:v>A</c:v>
                </c:pt>
              </c:strCache>
            </c:strRef>
          </c:cat>
          <c:val>
            <c:numRef>
              <c:f>KPI2GRADE!$B$4:$B$10</c:f>
              <c:numCache>
                <c:formatCode>General</c:formatCode>
                <c:ptCount val="6"/>
                <c:pt idx="0">
                  <c:v>18282816</c:v>
                </c:pt>
                <c:pt idx="1">
                  <c:v>46074539</c:v>
                </c:pt>
                <c:pt idx="2">
                  <c:v>74490429</c:v>
                </c:pt>
                <c:pt idx="3">
                  <c:v>110120710</c:v>
                </c:pt>
                <c:pt idx="4">
                  <c:v>161308549</c:v>
                </c:pt>
                <c:pt idx="5">
                  <c:v>114774099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20-400C-8812-472629F9D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090912"/>
        <c:axId val="39099648"/>
      </c:barChart>
      <c:catAx>
        <c:axId val="39090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99648"/>
        <c:crosses val="autoZero"/>
        <c:auto val="1"/>
        <c:lblAlgn val="ctr"/>
        <c:lblOffset val="100"/>
        <c:noMultiLvlLbl val="0"/>
      </c:catAx>
      <c:valAx>
        <c:axId val="39099648"/>
        <c:scaling>
          <c:orientation val="minMax"/>
        </c:scaling>
        <c:delete val="0"/>
        <c:axPos val="b"/>
        <c:numFmt formatCode="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9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920" y="1477264"/>
            <a:ext cx="9966960" cy="124358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loan of customers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0848" y="3172968"/>
            <a:ext cx="7077456" cy="313258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7999704" cy="53553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4 . State-wise and Month-wise Loan Status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Insight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Certain states show higher default rates, while others maintain healthier loan statuses.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Analysis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Loan performance varies significantly across states, which may be influenced by local economic conditions and employment rates.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Recommendation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Tailor lending strategies based on state-level performance and offer more flexible repayment options in higher-risk regions.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448DF-5D66-B98F-860C-10CC64EB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94" y="1496232"/>
            <a:ext cx="10555833" cy="22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2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7803761" cy="53553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5. Home Ownership vs Last Payment Date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Insight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Homeowners tend to have more consistent and timely payments compared to non-homeowners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Analysis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Home ownership status could be a strong indicator of financial stability, which influences payment behavior.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Recommendation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Consider offering special incentives or better rates to homeowners, as they demonstrate lower risk.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61952D-B774-E6CC-E1C1-0D6CC44F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94" y="1606751"/>
            <a:ext cx="11027472" cy="24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355600"/>
            <a:ext cx="3630178" cy="53553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Dashboard : Excel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EF4FB-AD53-8C37-7C30-6247C133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555"/>
            <a:ext cx="12192000" cy="53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60" y="177800"/>
            <a:ext cx="4198724" cy="53553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Dashboard : Power Bi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43BE2-37CA-3B36-11D9-22104CC2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877078"/>
            <a:ext cx="11836400" cy="58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3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92981"/>
            <a:ext cx="4107284" cy="51351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Dashboard : </a:t>
            </a:r>
            <a:r>
              <a:rPr lang="en-US" sz="3200" b="1" dirty="0">
                <a:solidFill>
                  <a:srgbClr val="FFC000"/>
                </a:solidFill>
              </a:rPr>
              <a:t>Tableau</a:t>
            </a:r>
            <a:br>
              <a:rPr lang="en-US" sz="3200" b="1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48D56-57C4-F4C5-D3E3-42E10B12B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812800"/>
            <a:ext cx="11633200" cy="595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23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77801"/>
            <a:ext cx="3286190" cy="55931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Dashboard : SQL</a:t>
            </a:r>
            <a:br>
              <a:rPr lang="en-US" sz="3200" b="1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04D9D-6C4C-6E2A-B2E9-E842D3B4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7" y="911711"/>
            <a:ext cx="5417122" cy="2726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17BC78-37E9-7463-7B8A-E60E7622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699" y="911711"/>
            <a:ext cx="5417122" cy="2726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7D1822-0805-86A5-E190-B3CDB4275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124" y="4060945"/>
            <a:ext cx="7588640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3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21" y="317636"/>
            <a:ext cx="3271948" cy="53553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Dashboard : SQL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6B6B9-C152-8108-ACCB-319EC93C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1540271"/>
            <a:ext cx="5255394" cy="3897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BF0EC4-70A0-A356-26FD-654B76E7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910" y="1540270"/>
            <a:ext cx="5872663" cy="38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8948" y="2741894"/>
            <a:ext cx="4029395" cy="1243584"/>
          </a:xfrm>
          <a:effectLst>
            <a:glow rad="1041400">
              <a:schemeClr val="accent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  <a:reflection stA="0" endPos="65000" dist="50800" dir="5400000" sy="-100000" algn="bl" rotWithShape="0"/>
          </a:effectLst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stA="28000" endPos="65000" dist="50800" dir="5400000" sy="-100000" algn="bl" rotWithShape="0"/>
                </a:effectLst>
              </a:rPr>
              <a:t>Thank You </a:t>
            </a:r>
            <a:endParaRPr lang="en-GB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stA="28000" endPos="6500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64" y="1498600"/>
            <a:ext cx="7781544" cy="859055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 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664" y="2763520"/>
            <a:ext cx="8311896" cy="24657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This presentation provides an overview of the project analyzing customer loan data from the Finance dataset. We will explore key performance indicators (KPIs) derived from two datasets, Finance 1 and Finance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04" y="113397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Dataset :</a:t>
            </a:r>
            <a:r>
              <a:rPr lang="fr-FR" sz="2800" dirty="0">
                <a:solidFill>
                  <a:srgbClr val="FFC000"/>
                </a:solidFill>
              </a:rPr>
              <a:t>Finance_1 &amp; Finance_2</a:t>
            </a:r>
            <a:br>
              <a:rPr lang="fr-FR" sz="2800" dirty="0"/>
            </a:b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EB316-1C8B-2D75-4AC2-5A824441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6" y="1223541"/>
            <a:ext cx="10446287" cy="50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80" y="617570"/>
            <a:ext cx="6572120" cy="5355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Performance Indicators (KPIs)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7447" y="1621371"/>
            <a:ext cx="7573606" cy="389149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</a:t>
            </a:r>
            <a:r>
              <a:rPr lang="en-IN" dirty="0" err="1">
                <a:latin typeface="+mj-lt"/>
              </a:rPr>
              <a:t>revol</a:t>
            </a:r>
            <a:r>
              <a:rPr lang="en-IN" dirty="0">
                <a:latin typeface="+mj-lt"/>
              </a:rPr>
              <a:t> </a:t>
            </a:r>
            <a:r>
              <a:rPr lang="en-IN" dirty="0" err="1">
                <a:latin typeface="+mj-lt"/>
              </a:rPr>
              <a:t>bal</a:t>
            </a: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month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42" descr="Speedometer">
            <a:extLst>
              <a:ext uri="{FF2B5EF4-FFF2-40B4-BE49-F238E27FC236}">
                <a16:creationId xmlns:a16="http://schemas.microsoft.com/office/drawing/2014/main" id="{891B5C59-30D1-B24E-F115-79C675282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70" r="27816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29" y="477857"/>
            <a:ext cx="2961173" cy="7351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br>
              <a:rPr lang="en-IN" dirty="0">
                <a:latin typeface="+mj-lt"/>
              </a:rPr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5496560" y="1625600"/>
            <a:ext cx="6162040" cy="45640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dirty="0"/>
              <a:t>Handling date formats was a significant challenge during data processing, especially when transitioning data between Excel and SQL.</a:t>
            </a:r>
            <a:endParaRPr lang="en-US" alt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Understanding the Attributes in the Data (Domain Knowledge).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D6E5AB-C2C6-10A9-7100-54FFEC28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83" y="2258022"/>
            <a:ext cx="3881797" cy="29946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E9132E43-7DE1-D9C8-85F5-C70FF0024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4362" y="412790"/>
            <a:ext cx="800190" cy="8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Platform :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C000"/>
                </a:solidFill>
              </a:rPr>
              <a:t>Tableau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C000"/>
                </a:solidFill>
              </a:rPr>
              <a:t>Excel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C000"/>
                </a:solidFill>
              </a:rPr>
              <a:t>Power Bi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C000"/>
                </a:solidFill>
              </a:rPr>
              <a:t>My 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431FA-C260-26A3-2152-9B1CE78F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33" y="1888225"/>
            <a:ext cx="1549480" cy="16764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5C0052-3D17-F272-9B3A-1BEC23C32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912" y="1925024"/>
            <a:ext cx="1776140" cy="16764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74A867-12AB-17A5-016A-C32952DB9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10" y="2008881"/>
            <a:ext cx="1643759" cy="14351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E2B85A5-42E8-D84F-B53E-594FF90EC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948" y="2017103"/>
            <a:ext cx="1600282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542925"/>
            <a:ext cx="6506806" cy="53553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1 .</a:t>
            </a:r>
            <a:r>
              <a:rPr lang="en-I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Year-wise Loan Amount Trends.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Insight</a:t>
            </a:r>
            <a:r>
              <a:rPr lang="en-US" dirty="0"/>
              <a:t>: The loan amounts show consistent growth year over year, indicating an increase in borrowing trends.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Analysis</a:t>
            </a:r>
            <a:r>
              <a:rPr lang="en-US" dirty="0"/>
              <a:t>: A spike in loan amounts was observed in certain years, possibly due to favorable economic conditions or changes in lending policies.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Recommendation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Analyze the factors that led to this increase to forecast future lending trends.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Picture Placeholder 5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 noGrp="1"/>
          </p:cNvGraphicFramePr>
          <p:nvPr>
            <p:ph type="pic" sz="quarter" idx="19"/>
            <p:extLst>
              <p:ext uri="{D42A27DB-BD31-4B8C-83A1-F6EECF244321}">
                <p14:modId xmlns:p14="http://schemas.microsoft.com/office/powerpoint/2010/main" val="4022696677"/>
              </p:ext>
            </p:extLst>
          </p:nvPr>
        </p:nvGraphicFramePr>
        <p:xfrm>
          <a:off x="453831" y="1473319"/>
          <a:ext cx="11658600" cy="228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2 .Grade and Sub-Grade Wise Revolving Balance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Insight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Higher credit grades tend to have lower revolving balances, indicating better financial management by customers with higher credit scores.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Analysis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Customers in lower credit grades are more likely to have higher revolving balances, suggesting potential risk for lenders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Recommendation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Focus on managing and reducing revolving balances in lower credit grades through targeted financial advice or refinancing options.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955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5" name="Picture Placeholder 14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 noGrp="1"/>
          </p:cNvGraphicFramePr>
          <p:nvPr>
            <p:ph type="pic" sz="quarter" idx="19"/>
          </p:nvPr>
        </p:nvGraphicFramePr>
        <p:xfrm>
          <a:off x="0" y="1352550"/>
          <a:ext cx="12192000" cy="228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9FA22CD-C3C8-4618-899C-476A8D0BB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793245"/>
              </p:ext>
            </p:extLst>
          </p:nvPr>
        </p:nvGraphicFramePr>
        <p:xfrm>
          <a:off x="276549" y="1290456"/>
          <a:ext cx="2345353" cy="2376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930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3 . Verified vs Non-Verified Status Total Payment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764" y="4907347"/>
            <a:ext cx="3293306" cy="838099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Insight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Verified customers have a higher total payment amount compared to non-verified customers.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58872" y="4891105"/>
            <a:ext cx="3293306" cy="1129767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Analysis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Verification status appears to correlate with more significant repayment behavior, which could be due to stricter lending criteria for verified loans.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65294" y="4844452"/>
            <a:ext cx="3293306" cy="1195081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Recommendation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/>
              <a:t>Encourage customers to verify their status to improve loan performance and reduce default rates.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760DA4-DA7A-5027-DD0B-0E0472D49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47" y="1402011"/>
            <a:ext cx="4982547" cy="34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408</TotalTime>
  <Words>521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Trade Gothic LT Pro</vt:lpstr>
      <vt:lpstr>Trebuchet MS</vt:lpstr>
      <vt:lpstr>Office Theme</vt:lpstr>
      <vt:lpstr>Bank loan of customers</vt:lpstr>
      <vt:lpstr>Project Overview :</vt:lpstr>
      <vt:lpstr>Dataset :Finance_1 &amp; Finance_2 </vt:lpstr>
      <vt:lpstr>Key Performance Indicators (KPIs)</vt:lpstr>
      <vt:lpstr>Challenges </vt:lpstr>
      <vt:lpstr>Used Platform :</vt:lpstr>
      <vt:lpstr>1 . Year-wise Loan Amount Trends.</vt:lpstr>
      <vt:lpstr>2 .Grade and Sub-Grade Wise Revolving Balance</vt:lpstr>
      <vt:lpstr>3 . Verified vs Non-Verified Status Total Payment</vt:lpstr>
      <vt:lpstr>4 . State-wise and Month-wise Loan Status</vt:lpstr>
      <vt:lpstr>5. Home Ownership vs Last Payment Date</vt:lpstr>
      <vt:lpstr>Dashboard : Excel </vt:lpstr>
      <vt:lpstr>Dashboard : Power Bi </vt:lpstr>
      <vt:lpstr>Dashboard : Tableau </vt:lpstr>
      <vt:lpstr>Dashboard : SQL </vt:lpstr>
      <vt:lpstr>Dashboard : SQL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Patil</dc:creator>
  <cp:lastModifiedBy>Happy Gera</cp:lastModifiedBy>
  <cp:revision>24</cp:revision>
  <dcterms:created xsi:type="dcterms:W3CDTF">2024-08-31T08:40:57Z</dcterms:created>
  <dcterms:modified xsi:type="dcterms:W3CDTF">2024-11-24T17:14:43Z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