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arithaPabolu/ProjectIBM.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a:cs typeface="Arial"/>
              </a:rPr>
              <a:t>Saritha</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Bhairi</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Saritha</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Bhairi</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a:t>
            </a:r>
            <a:r>
              <a:rPr lang="en-US" sz="2000" b="1" dirty="0" smtClean="0">
                <a:solidFill>
                  <a:schemeClr val="accent1">
                    <a:lumMod val="75000"/>
                  </a:schemeClr>
                </a:solidFill>
                <a:latin typeface="Arial"/>
                <a:cs typeface="Arial"/>
              </a:rPr>
              <a:t>: Malla Reddy College of Engineering &amp;Technology, Mechanical Department </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305435" indent="-305435" algn="just"/>
            <a:r>
              <a:rPr lang="en-US" dirty="0"/>
              <a:t>The future of secure data hiding in images through steganography is exciting, with potential developments that promise to further enhance the security, efficiency, and versatility of these techniques. As privacy concerns grow and digital communication becomes more complex, steganography will continue to evolve, offering innovative solutions for secure data transmission</a:t>
            </a:r>
            <a:r>
              <a:rPr lang="en-US" dirty="0" smtClean="0"/>
              <a:t>.</a:t>
            </a:r>
          </a:p>
          <a:p>
            <a:pPr marL="305435" indent="-305435" algn="just"/>
            <a:r>
              <a:rPr lang="en-US" dirty="0" smtClean="0"/>
              <a:t> </a:t>
            </a:r>
            <a:r>
              <a:rPr lang="en-US" dirty="0"/>
              <a:t>By integrating advanced cryptographic methods, AI technologies, and multimedia platforms, steganography will become an essential tool for securing sensitive information in an increasingly connected and digital world.</a:t>
            </a: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lgn="just">
              <a:buNone/>
            </a:pPr>
            <a:r>
              <a:rPr lang="en-US" sz="3200" dirty="0">
                <a:latin typeface="Arial" panose="020B0604020202020204" pitchFamily="34" charset="0"/>
                <a:cs typeface="Arial" panose="020B0604020202020204" pitchFamily="34" charset="0"/>
              </a:rPr>
              <a:t>With the growing concerns around privacy and security, protecting sensitive information during transmission is crucial. Steganography, the practice of concealing data within other media, offers a solution by embedding secret data into images in a way that is undetectable to the human eye. The primary goal of this research is to explore a </a:t>
            </a:r>
            <a:r>
              <a:rPr lang="en-US" sz="3200" b="1" dirty="0">
                <a:latin typeface="Arial" panose="020B0604020202020204" pitchFamily="34" charset="0"/>
                <a:cs typeface="Arial" panose="020B0604020202020204" pitchFamily="34" charset="0"/>
              </a:rPr>
              <a:t>secure data hiding technique</a:t>
            </a:r>
            <a:r>
              <a:rPr lang="en-US" sz="3200" dirty="0">
                <a:latin typeface="Arial" panose="020B0604020202020204" pitchFamily="34" charset="0"/>
                <a:cs typeface="Arial" panose="020B0604020202020204" pitchFamily="34" charset="0"/>
              </a:rPr>
              <a:t> within digital images using </a:t>
            </a:r>
            <a:r>
              <a:rPr lang="en-US" sz="3200" b="1" dirty="0">
                <a:latin typeface="Arial" panose="020B0604020202020204" pitchFamily="34" charset="0"/>
                <a:cs typeface="Arial" panose="020B0604020202020204" pitchFamily="34" charset="0"/>
              </a:rPr>
              <a:t>steganography</a:t>
            </a:r>
            <a:r>
              <a:rPr lang="en-US" sz="3200" dirty="0">
                <a:latin typeface="Arial" panose="020B0604020202020204" pitchFamily="34" charset="0"/>
                <a:cs typeface="Arial" panose="020B0604020202020204" pitchFamily="34" charset="0"/>
              </a:rPr>
              <a:t> methods.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smtClean="0"/>
              <a:t>Mention libraries</a:t>
            </a:r>
          </a:p>
          <a:p>
            <a:pPr marL="0" indent="0">
              <a:buNone/>
            </a:pPr>
            <a:r>
              <a:rPr lang="en-US" b="1" u="sng" dirty="0" err="1" smtClean="0"/>
              <a:t>opencv</a:t>
            </a:r>
            <a:r>
              <a:rPr lang="en-US" b="1" u="sng" dirty="0" smtClean="0"/>
              <a:t>-python:</a:t>
            </a:r>
            <a:endParaRPr lang="en-US" b="1" u="sng" dirty="0"/>
          </a:p>
          <a:p>
            <a:r>
              <a:rPr lang="en-US" dirty="0" err="1" smtClean="0"/>
              <a:t>OpenCV</a:t>
            </a:r>
            <a:r>
              <a:rPr lang="en-US" dirty="0" smtClean="0"/>
              <a:t> </a:t>
            </a:r>
            <a:r>
              <a:rPr lang="en-US" dirty="0"/>
              <a:t>is a comprehensive computer vision library that also works for image manipulation and processing, making it useful for steganography, particularly when dealing with more complex image manipulations or video processing.</a:t>
            </a:r>
          </a:p>
          <a:p>
            <a:r>
              <a:rPr lang="en-US" dirty="0"/>
              <a:t>Installation: pip install </a:t>
            </a:r>
            <a:r>
              <a:rPr lang="en-US" dirty="0" err="1"/>
              <a:t>opencv</a:t>
            </a:r>
            <a:r>
              <a:rPr lang="en-US" dirty="0"/>
              <a:t>-python</a:t>
            </a:r>
          </a:p>
          <a:p>
            <a:r>
              <a:rPr lang="en-US" dirty="0"/>
              <a:t>Use case: Image analysis and manipulation, allowing you to integrate advanced techniques in steganography</a:t>
            </a:r>
            <a:r>
              <a:rPr lang="en-US" dirty="0" smtClean="0"/>
              <a:t>.</a:t>
            </a:r>
          </a:p>
          <a:p>
            <a:r>
              <a:rPr lang="en-US" b="1" u="sng" dirty="0" smtClean="0"/>
              <a:t>string:</a:t>
            </a:r>
          </a:p>
          <a:p>
            <a:r>
              <a:rPr lang="en-US" b="1" u="sng" dirty="0" err="1"/>
              <a:t>o</a:t>
            </a:r>
            <a:r>
              <a:rPr lang="en-US" b="1" u="sng" dirty="0" err="1" smtClean="0"/>
              <a:t>s</a:t>
            </a:r>
            <a:r>
              <a:rPr lang="en-US" b="1" u="sng" dirty="0" smtClean="0"/>
              <a:t>:</a:t>
            </a:r>
            <a:endParaRPr lang="en-US" b="1" u="sng" dirty="0"/>
          </a:p>
          <a:p>
            <a:pPr marL="0" indent="0">
              <a:buNone/>
            </a:pPr>
            <a:r>
              <a:rPr lang="en-IN" dirty="0" smtClean="0"/>
              <a:t>Mention </a:t>
            </a:r>
            <a:r>
              <a:rPr lang="en-US" dirty="0"/>
              <a:t>Platforms</a:t>
            </a:r>
            <a:endParaRPr lang="en-IN" dirty="0" smtClean="0"/>
          </a:p>
          <a:p>
            <a:r>
              <a:rPr lang="en-US" b="1" u="sng" dirty="0" smtClean="0"/>
              <a:t>Google </a:t>
            </a:r>
            <a:r>
              <a:rPr lang="en-US" b="1" u="sng" dirty="0" err="1"/>
              <a:t>Colab</a:t>
            </a:r>
            <a:r>
              <a:rPr lang="en-US" b="1" u="sng" dirty="0" smtClean="0"/>
              <a:t>: </a:t>
            </a:r>
          </a:p>
          <a:p>
            <a:r>
              <a:rPr lang="en-US" dirty="0" smtClean="0"/>
              <a:t>A </a:t>
            </a:r>
            <a:r>
              <a:rPr lang="en-US" dirty="0"/>
              <a:t>cloud-based platform that allows you to run Python code in a browser environment</a:t>
            </a:r>
            <a:r>
              <a:rPr lang="en-US" dirty="0" smtClean="0"/>
              <a:t>. Can </a:t>
            </a:r>
            <a:r>
              <a:rPr lang="en-US" dirty="0"/>
              <a:t>be used to write and execute </a:t>
            </a:r>
            <a:r>
              <a:rPr lang="en-US" dirty="0" err="1"/>
              <a:t>steganographic</a:t>
            </a:r>
            <a:r>
              <a:rPr lang="en-US" dirty="0"/>
              <a:t> algorithms without needing to install anything locally</a:t>
            </a:r>
            <a:r>
              <a:rPr lang="en-US" dirty="0" smtClean="0"/>
              <a:t>. </a:t>
            </a:r>
          </a:p>
          <a:p>
            <a:r>
              <a:rPr lang="en-US" dirty="0" smtClean="0"/>
              <a:t>Use </a:t>
            </a:r>
            <a:r>
              <a:rPr lang="en-US" dirty="0"/>
              <a:t>case: Quickly testing and experimenting with steganography code, especially when working with images.</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342900" indent="-342900">
              <a:buAutoNum type="arabicPeriod"/>
            </a:pPr>
            <a:r>
              <a:rPr lang="en-US" sz="1800" dirty="0" smtClean="0">
                <a:solidFill>
                  <a:srgbClr val="0F0F0F"/>
                </a:solidFill>
              </a:rPr>
              <a:t>Least Significant Bit (LSB) Substitution</a:t>
            </a:r>
          </a:p>
          <a:p>
            <a:pPr marL="342900" indent="-342900">
              <a:buAutoNum type="arabicPeriod"/>
            </a:pPr>
            <a:r>
              <a:rPr lang="en-US" sz="1800" dirty="0" smtClean="0">
                <a:solidFill>
                  <a:srgbClr val="0F0F0F"/>
                </a:solidFill>
              </a:rPr>
              <a:t>Advanced Pixel Manipulation</a:t>
            </a:r>
          </a:p>
          <a:p>
            <a:pPr marL="342900" indent="-342900">
              <a:buAutoNum type="arabicPeriod"/>
            </a:pPr>
            <a:r>
              <a:rPr lang="en-US" sz="1800" dirty="0" smtClean="0">
                <a:solidFill>
                  <a:srgbClr val="0F0F0F"/>
                </a:solidFill>
              </a:rPr>
              <a:t>Color Channel Techniques</a:t>
            </a:r>
          </a:p>
          <a:p>
            <a:pPr marL="342900" indent="-342900">
              <a:buAutoNum type="arabicPeriod"/>
            </a:pPr>
            <a:r>
              <a:rPr lang="en-US" sz="1800" dirty="0" smtClean="0">
                <a:solidFill>
                  <a:srgbClr val="0F0F0F"/>
                </a:solidFill>
              </a:rPr>
              <a:t>Using Image compression Technique</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a:xfrm>
            <a:off x="581192" y="1232452"/>
            <a:ext cx="11029615" cy="5371548"/>
          </a:xfrm>
        </p:spPr>
        <p:txBody>
          <a:bodyPr>
            <a:normAutofit/>
          </a:bodyPr>
          <a:lstStyle/>
          <a:p>
            <a:r>
              <a:rPr lang="en-US" dirty="0" smtClean="0"/>
              <a:t>End </a:t>
            </a:r>
            <a:r>
              <a:rPr lang="en-US" dirty="0"/>
              <a:t>users of steganography tools and libraries, especially in the context of Python-based platforms, can be quite diverse depending on the specific use cases of steganography. Here are some examples of end users who might make use of </a:t>
            </a:r>
            <a:r>
              <a:rPr lang="en-US" dirty="0" err="1"/>
              <a:t>steganographic</a:t>
            </a:r>
            <a:r>
              <a:rPr lang="en-US" dirty="0"/>
              <a:t> techniques:</a:t>
            </a:r>
          </a:p>
          <a:p>
            <a:r>
              <a:rPr lang="en-US" b="1" dirty="0"/>
              <a:t>1. Security </a:t>
            </a:r>
            <a:r>
              <a:rPr lang="en-US" b="1" dirty="0" smtClean="0"/>
              <a:t>Professionals</a:t>
            </a:r>
          </a:p>
          <a:p>
            <a:r>
              <a:rPr lang="en-US" dirty="0"/>
              <a:t>2. </a:t>
            </a:r>
            <a:r>
              <a:rPr lang="en-US" b="1" dirty="0" err="1"/>
              <a:t>Cybersecurity</a:t>
            </a:r>
            <a:r>
              <a:rPr lang="en-US" b="1" dirty="0"/>
              <a:t> Enthusiasts and </a:t>
            </a:r>
            <a:r>
              <a:rPr lang="en-US" b="1" dirty="0" smtClean="0"/>
              <a:t>Hackers</a:t>
            </a:r>
            <a:endParaRPr lang="en-US" dirty="0" smtClean="0"/>
          </a:p>
          <a:p>
            <a:r>
              <a:rPr lang="en-IN" dirty="0"/>
              <a:t>3. </a:t>
            </a:r>
            <a:r>
              <a:rPr lang="en-IN" b="1" dirty="0"/>
              <a:t>Journalists and </a:t>
            </a:r>
            <a:r>
              <a:rPr lang="en-IN" b="1" dirty="0" err="1" smtClean="0"/>
              <a:t>Whistleblowers</a:t>
            </a:r>
            <a:endParaRPr lang="en-IN" b="1" dirty="0" smtClean="0"/>
          </a:p>
          <a:p>
            <a:r>
              <a:rPr lang="en-US" dirty="0"/>
              <a:t>4. </a:t>
            </a:r>
            <a:r>
              <a:rPr lang="en-US" b="1" dirty="0"/>
              <a:t>Digital Artists and Content </a:t>
            </a:r>
            <a:r>
              <a:rPr lang="en-US" b="1" dirty="0" smtClean="0"/>
              <a:t>Creators</a:t>
            </a:r>
            <a:r>
              <a:rPr lang="en-US" dirty="0"/>
              <a:t> </a:t>
            </a:r>
            <a:endParaRPr lang="en-US" dirty="0" smtClean="0"/>
          </a:p>
          <a:p>
            <a:r>
              <a:rPr lang="en-US" dirty="0" smtClean="0"/>
              <a:t>5</a:t>
            </a:r>
            <a:r>
              <a:rPr lang="en-US" dirty="0"/>
              <a:t>. </a:t>
            </a:r>
            <a:r>
              <a:rPr lang="en-US" b="1" dirty="0"/>
              <a:t>Law Enforcement and </a:t>
            </a:r>
            <a:r>
              <a:rPr lang="en-US" b="1" dirty="0" smtClean="0"/>
              <a:t>Forensics</a:t>
            </a:r>
          </a:p>
          <a:p>
            <a:r>
              <a:rPr lang="en-IN" dirty="0"/>
              <a:t>6. </a:t>
            </a:r>
            <a:r>
              <a:rPr lang="en-IN" b="1" dirty="0"/>
              <a:t>Educators and </a:t>
            </a:r>
            <a:r>
              <a:rPr lang="en-IN" b="1" dirty="0" smtClean="0"/>
              <a:t>Students</a:t>
            </a:r>
          </a:p>
          <a:p>
            <a:r>
              <a:rPr lang="en-US" dirty="0"/>
              <a:t>7. </a:t>
            </a:r>
            <a:r>
              <a:rPr lang="en-US" b="1" dirty="0"/>
              <a:t>Privacy Advocates and </a:t>
            </a:r>
            <a:r>
              <a:rPr lang="en-US" b="1" dirty="0" smtClean="0"/>
              <a:t>Activists</a:t>
            </a:r>
          </a:p>
          <a:p>
            <a:r>
              <a:rPr lang="en-IN" dirty="0"/>
              <a:t>8. </a:t>
            </a:r>
            <a:r>
              <a:rPr lang="en-IN" b="1" dirty="0"/>
              <a:t>Companies and </a:t>
            </a:r>
            <a:r>
              <a:rPr lang="en-IN" b="1" dirty="0" smtClean="0"/>
              <a:t>Organizations</a:t>
            </a:r>
          </a:p>
          <a:p>
            <a:r>
              <a:rPr lang="en-IN" dirty="0"/>
              <a:t>9. </a:t>
            </a:r>
            <a:r>
              <a:rPr lang="en-IN" b="1" dirty="0"/>
              <a:t>Social Media </a:t>
            </a:r>
            <a:r>
              <a:rPr lang="en-IN" b="1" dirty="0" smtClean="0"/>
              <a:t>Users</a:t>
            </a:r>
          </a:p>
          <a:p>
            <a:r>
              <a:rPr lang="en-IN" dirty="0"/>
              <a:t>10. </a:t>
            </a:r>
            <a:r>
              <a:rPr lang="en-IN" b="1" dirty="0"/>
              <a:t>File Sharing Services</a:t>
            </a:r>
            <a:endParaRPr lang="en-US" b="1" dirty="0"/>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p:cNvPicPr>
            <a:picLocks noGrp="1" noChangeAspect="1"/>
          </p:cNvPicPr>
          <p:nvPr>
            <p:ph idx="1"/>
          </p:nvPr>
        </p:nvPicPr>
        <p:blipFill>
          <a:blip r:embed="rId2"/>
          <a:stretch>
            <a:fillRect/>
          </a:stretch>
        </p:blipFill>
        <p:spPr>
          <a:xfrm>
            <a:off x="3771477" y="1403487"/>
            <a:ext cx="4178723" cy="4617679"/>
          </a:xfrm>
          <a:prstGeom prst="rect">
            <a:avLst/>
          </a:prstGeom>
        </p:spPr>
      </p:pic>
      <p:pic>
        <p:nvPicPr>
          <p:cNvPr id="4" name="Picture 3"/>
          <p:cNvPicPr/>
          <p:nvPr/>
        </p:nvPicPr>
        <p:blipFill>
          <a:blip r:embed="rId3"/>
          <a:stretch>
            <a:fillRect/>
          </a:stretch>
        </p:blipFill>
        <p:spPr>
          <a:xfrm>
            <a:off x="106045" y="1232452"/>
            <a:ext cx="3246755" cy="4349474"/>
          </a:xfrm>
          <a:prstGeom prst="rect">
            <a:avLst/>
          </a:prstGeom>
        </p:spPr>
      </p:pic>
      <p:pic>
        <p:nvPicPr>
          <p:cNvPr id="6" name="Picture 5"/>
          <p:cNvPicPr>
            <a:picLocks noChangeAspect="1"/>
          </p:cNvPicPr>
          <p:nvPr/>
        </p:nvPicPr>
        <p:blipFill>
          <a:blip r:embed="rId4"/>
          <a:stretch>
            <a:fillRect/>
          </a:stretch>
        </p:blipFill>
        <p:spPr>
          <a:xfrm>
            <a:off x="8368877" y="1403487"/>
            <a:ext cx="3230562" cy="3825875"/>
          </a:xfrm>
          <a:prstGeom prst="rect">
            <a:avLst/>
          </a:prstGeom>
        </p:spPr>
      </p:pic>
      <p:sp>
        <p:nvSpPr>
          <p:cNvPr id="7" name="TextBox 6"/>
          <p:cNvSpPr txBox="1"/>
          <p:nvPr/>
        </p:nvSpPr>
        <p:spPr>
          <a:xfrm>
            <a:off x="3911600" y="6413500"/>
            <a:ext cx="1271951" cy="369332"/>
          </a:xfrm>
          <a:prstGeom prst="rect">
            <a:avLst/>
          </a:prstGeom>
          <a:noFill/>
        </p:spPr>
        <p:txBody>
          <a:bodyPr wrap="none" rtlCol="0">
            <a:spAutoFit/>
          </a:bodyPr>
          <a:lstStyle/>
          <a:p>
            <a:r>
              <a:rPr lang="en-US" dirty="0" smtClean="0"/>
              <a:t>Encryption </a:t>
            </a:r>
            <a:endParaRPr lang="en-IN" dirty="0"/>
          </a:p>
        </p:txBody>
      </p:sp>
      <p:sp>
        <p:nvSpPr>
          <p:cNvPr id="8" name="TextBox 7"/>
          <p:cNvSpPr txBox="1"/>
          <p:nvPr/>
        </p:nvSpPr>
        <p:spPr>
          <a:xfrm>
            <a:off x="8752282" y="6413500"/>
            <a:ext cx="1231876" cy="369332"/>
          </a:xfrm>
          <a:prstGeom prst="rect">
            <a:avLst/>
          </a:prstGeom>
          <a:noFill/>
        </p:spPr>
        <p:txBody>
          <a:bodyPr wrap="none" rtlCol="0">
            <a:spAutoFit/>
          </a:bodyPr>
          <a:lstStyle/>
          <a:p>
            <a:r>
              <a:rPr lang="en-US" dirty="0" smtClean="0"/>
              <a:t>Decryption</a:t>
            </a:r>
            <a:endParaRPr lang="en-IN"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r>
              <a:rPr lang="en-US" dirty="0"/>
              <a:t>Secure data hiding using steganography in images presents a sophisticated method for safeguarding information. When used correctly, it enables discreet communication, digital watermarking, and secure file transfers. However, as with any security method, it is important to stay updated on advancements in detection techniques and continuously refine methods to maintain security and stealth</a:t>
            </a:r>
            <a:r>
              <a:rPr lang="en-US" dirty="0" smtClean="0"/>
              <a:t>.</a:t>
            </a:r>
          </a:p>
          <a:p>
            <a:r>
              <a:rPr lang="en-US" dirty="0"/>
              <a:t>In conclusion, as digital communication continues to grow, steganography's role in enhancing privacy and security will remain essential. The continued research and development of more sophisticated and undetectable methods will ensure its place in the future of secure information exchange.</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a:hlinkClick r:id="rId2"/>
              </a:rPr>
              <a:t>https://</a:t>
            </a:r>
            <a:r>
              <a:rPr lang="en-IN" dirty="0" smtClean="0">
                <a:hlinkClick r:id="rId2"/>
              </a:rPr>
              <a:t>github.com/SarithaPabolu/ProjectIBM.git</a:t>
            </a:r>
            <a:endParaRPr lang="en-IN" dirty="0" smtClean="0"/>
          </a:p>
          <a:p>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200</TotalTime>
  <Words>552</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abc</cp:lastModifiedBy>
  <cp:revision>35</cp:revision>
  <dcterms:created xsi:type="dcterms:W3CDTF">2021-05-26T16:50:10Z</dcterms:created>
  <dcterms:modified xsi:type="dcterms:W3CDTF">2025-02-25T15:47:09Z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