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5"/>
  </p:notesMasterIdLst>
  <p:sldIdLst>
    <p:sldId id="260" r:id="rId5"/>
    <p:sldId id="261" r:id="rId6"/>
    <p:sldId id="262" r:id="rId7"/>
    <p:sldId id="263" r:id="rId8"/>
    <p:sldId id="264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5" r:id="rId17"/>
    <p:sldId id="288" r:id="rId18"/>
    <p:sldId id="265" r:id="rId19"/>
    <p:sldId id="266" r:id="rId20"/>
    <p:sldId id="293" r:id="rId21"/>
    <p:sldId id="269" r:id="rId22"/>
    <p:sldId id="268" r:id="rId23"/>
    <p:sldId id="294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8" r:id="rId32"/>
    <p:sldId id="279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7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eartbeat.fritz.ai/introduction-to-deep-learning-with-keras-c7c3d14e152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777240"/>
            <a:ext cx="8174971" cy="22479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STOCK  MARKET PREDICTION USING MACHINE LEARNING TECHNIQUES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3619500"/>
            <a:ext cx="7340950" cy="1424940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Guide   Name                                                                                                            Presented   By                                                                  </a:t>
            </a:r>
          </a:p>
          <a:p>
            <a:pPr algn="l"/>
            <a:r>
              <a:rPr lang="en-US" sz="1600" dirty="0" err="1" smtClean="0"/>
              <a:t>Vaheetha</a:t>
            </a:r>
            <a:r>
              <a:rPr lang="en-US" sz="1600" dirty="0" smtClean="0"/>
              <a:t> Salam                                                                                                       </a:t>
            </a:r>
            <a:r>
              <a:rPr lang="en-US" sz="1600" dirty="0" err="1" smtClean="0"/>
              <a:t>Saritha</a:t>
            </a:r>
            <a:r>
              <a:rPr lang="en-US" sz="1600" dirty="0" smtClean="0"/>
              <a:t> H     </a:t>
            </a:r>
          </a:p>
          <a:p>
            <a:pPr algn="l"/>
            <a:r>
              <a:rPr lang="en-US" sz="1600" dirty="0" smtClean="0"/>
              <a:t>                                                                                                                                         </a:t>
            </a:r>
            <a:r>
              <a:rPr lang="en-US" sz="1600" dirty="0" err="1" smtClean="0"/>
              <a:t>Preethi.P.S</a:t>
            </a:r>
            <a:r>
              <a:rPr lang="en-US" sz="1600" dirty="0" smtClean="0"/>
              <a:t>                                   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Scikit</a:t>
            </a:r>
            <a:r>
              <a:rPr lang="en-US" b="1" dirty="0"/>
              <a:t>-learn (formerly </a:t>
            </a:r>
            <a:r>
              <a:rPr lang="en-US" b="1" dirty="0" err="1"/>
              <a:t>scikits.learn</a:t>
            </a:r>
            <a:r>
              <a:rPr lang="en-US" b="1" dirty="0"/>
              <a:t> and also known as </a:t>
            </a:r>
            <a:r>
              <a:rPr lang="en-US" b="1" dirty="0" err="1"/>
              <a:t>sklearn</a:t>
            </a:r>
            <a:r>
              <a:rPr lang="en-US" dirty="0"/>
              <a:t>) is a free software machine learning library </a:t>
            </a:r>
            <a:r>
              <a:rPr lang="en-US" dirty="0" smtClean="0"/>
              <a:t>for </a:t>
            </a:r>
            <a:r>
              <a:rPr lang="en-US" dirty="0"/>
              <a:t>the Python programming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It </a:t>
            </a:r>
            <a:r>
              <a:rPr lang="en-US" dirty="0"/>
              <a:t>features various classification, regression and clustering algorithms including support vector machines, random forests, </a:t>
            </a:r>
            <a:r>
              <a:rPr lang="en-US" dirty="0" smtClean="0"/>
              <a:t>gradient </a:t>
            </a:r>
            <a:r>
              <a:rPr lang="en-US" dirty="0"/>
              <a:t>boosting, k-means and DBSCAN, and is designed to interoperate with the Python numerical and scientific libraries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518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Quandl</a:t>
            </a:r>
            <a:r>
              <a:rPr lang="en-US" b="1" dirty="0"/>
              <a:t> :</a:t>
            </a:r>
            <a:r>
              <a:rPr lang="en-US" dirty="0"/>
              <a:t>Load </a:t>
            </a:r>
            <a:r>
              <a:rPr lang="en-US" dirty="0" err="1"/>
              <a:t>Quandl</a:t>
            </a:r>
            <a:r>
              <a:rPr lang="en-US" dirty="0"/>
              <a:t> Data Directly Into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en-US" dirty="0" smtClean="0"/>
              <a:t> Unifies </a:t>
            </a:r>
            <a:r>
              <a:rPr lang="en-US" dirty="0"/>
              <a:t>financial and economic datasets from hundreds of publishers on a single user-friendly platform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Most datasets on </a:t>
            </a:r>
            <a:r>
              <a:rPr lang="en-US" dirty="0" err="1"/>
              <a:t>Quandl</a:t>
            </a:r>
            <a:r>
              <a:rPr lang="en-US" dirty="0"/>
              <a:t> are available directly in Python, using the </a:t>
            </a:r>
            <a:r>
              <a:rPr lang="en-US" dirty="0" err="1"/>
              <a:t>Quandl</a:t>
            </a:r>
            <a:r>
              <a:rPr lang="en-US" dirty="0"/>
              <a:t> Python </a:t>
            </a:r>
            <a:r>
              <a:rPr lang="en-US" dirty="0" smtClean="0"/>
              <a:t>module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068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financial data is amazingly easy with the </a:t>
            </a:r>
            <a:r>
              <a:rPr lang="en-US" dirty="0" err="1"/>
              <a:t>Quandl</a:t>
            </a:r>
            <a:r>
              <a:rPr lang="en-US" dirty="0"/>
              <a:t> Python module. For example, </a:t>
            </a:r>
          </a:p>
          <a:p>
            <a:pPr>
              <a:buNone/>
            </a:pPr>
            <a:r>
              <a:rPr lang="en-US" dirty="0" smtClean="0"/>
              <a:t>                      import </a:t>
            </a:r>
            <a:r>
              <a:rPr lang="en-US" dirty="0" err="1" smtClean="0"/>
              <a:t>quandl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mydata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quandl.get</a:t>
            </a:r>
            <a:r>
              <a:rPr lang="en-US" dirty="0"/>
              <a:t>("FRED/GDP</a:t>
            </a:r>
            <a:r>
              <a:rPr lang="en-US" dirty="0" smtClean="0"/>
              <a:t>")</a:t>
            </a:r>
          </a:p>
          <a:p>
            <a:r>
              <a:rPr lang="en-US" dirty="0"/>
              <a:t>The </a:t>
            </a:r>
            <a:r>
              <a:rPr lang="en-US" dirty="0" err="1"/>
              <a:t>Quandl</a:t>
            </a:r>
            <a:r>
              <a:rPr lang="en-US" dirty="0"/>
              <a:t> Python package is free to use and grants access to all free datasets. Users only pay to access </a:t>
            </a:r>
            <a:r>
              <a:rPr lang="en-US" dirty="0" err="1"/>
              <a:t>Quandl’s</a:t>
            </a:r>
            <a:r>
              <a:rPr lang="en-US" dirty="0"/>
              <a:t> premium data products.</a:t>
            </a:r>
          </a:p>
        </p:txBody>
      </p:sp>
    </p:spTree>
    <p:extLst>
      <p:ext uri="{BB962C8B-B14F-4D97-AF65-F5344CB8AC3E}">
        <p14:creationId xmlns:p14="http://schemas.microsoft.com/office/powerpoint/2010/main" xmlns="" val="385217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WIKI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entire WIKI data feed is stored as a single table for faster and </a:t>
            </a:r>
            <a:r>
              <a:rPr lang="en-US" dirty="0" smtClean="0"/>
              <a:t>easy retrieval</a:t>
            </a:r>
            <a:r>
              <a:rPr lang="en-US" dirty="0"/>
              <a:t>. Tables are a collection of data structured as one or more columns and rows</a:t>
            </a:r>
          </a:p>
          <a:p>
            <a:r>
              <a:rPr lang="en-US" dirty="0" smtClean="0"/>
              <a:t>This </a:t>
            </a:r>
            <a:r>
              <a:rPr lang="en-US" dirty="0"/>
              <a:t>data feed is updated at 9:15 PM ET every weekday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contain around 3200 companies data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839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IN" dirty="0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is a free and open source web application framework, written in Python.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web framework is a set of components that helps you to develop websites faster and </a:t>
            </a:r>
            <a:r>
              <a:rPr lang="en-US" dirty="0" smtClean="0"/>
              <a:t>easier</a:t>
            </a:r>
          </a:p>
          <a:p>
            <a:r>
              <a:rPr lang="en-US" dirty="0"/>
              <a:t>Frameworks give you ready-made components to use.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48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MACHINE LEARNING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570" indent="-514350">
              <a:buClr>
                <a:srgbClr val="FFFFFF"/>
              </a:buClr>
              <a:buAutoNum type="arabicPeriod"/>
            </a:pPr>
            <a:r>
              <a:rPr lang="en-US" dirty="0" smtClean="0">
                <a:cs typeface="Calibri"/>
              </a:rPr>
              <a:t>Linear</a:t>
            </a:r>
            <a:r>
              <a:rPr lang="en-US" dirty="0" smtClean="0"/>
              <a:t> regression</a:t>
            </a:r>
          </a:p>
          <a:p>
            <a:pPr marL="623570" indent="-514350">
              <a:buClr>
                <a:srgbClr val="FFFFFF"/>
              </a:buClr>
              <a:buFont typeface="Arial"/>
              <a:buAutoNum type="arabicPeriod"/>
            </a:pPr>
            <a:r>
              <a:rPr lang="en-US" dirty="0" smtClean="0">
                <a:cs typeface="Calibri" panose="020F0502020204030204"/>
              </a:rPr>
              <a:t>Autoregressive Integrated Moving Average Model(</a:t>
            </a:r>
            <a:r>
              <a:rPr lang="en-US" b="1" dirty="0" smtClean="0">
                <a:cs typeface="Calibri" panose="020F0502020204030204"/>
              </a:rPr>
              <a:t>ARIMA</a:t>
            </a:r>
            <a:r>
              <a:rPr lang="en-US" dirty="0" smtClean="0">
                <a:cs typeface="Calibri" panose="020F0502020204030204"/>
              </a:rPr>
              <a:t>)</a:t>
            </a:r>
          </a:p>
          <a:p>
            <a:pPr marL="623570" indent="-514350">
              <a:buClr>
                <a:prstClr val="white"/>
              </a:buClr>
              <a:buFont typeface="Calibri Light" panose="020F0302020204030204"/>
              <a:buAutoNum type="arabicPeriod"/>
            </a:pPr>
            <a:r>
              <a:rPr lang="en-US" dirty="0" smtClean="0"/>
              <a:t>Long short-term memory (</a:t>
            </a:r>
            <a:r>
              <a:rPr lang="en-US" b="1" dirty="0" smtClean="0"/>
              <a:t>LSTM</a:t>
            </a:r>
            <a:r>
              <a:rPr lang="en-US" dirty="0" smtClean="0"/>
              <a:t>) networks</a:t>
            </a:r>
            <a:endParaRPr lang="en-US" dirty="0" smtClean="0">
              <a:cs typeface="Calibri" panose="020F0502020204030204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</a:rPr>
              <a:t>Linear regression is perhaps one of the most well known and well understood algorithms in statistics and machine learning.</a:t>
            </a:r>
          </a:p>
          <a:p>
            <a:pPr>
              <a:buClr>
                <a:srgbClr val="FFFFFF"/>
              </a:buClr>
            </a:pPr>
            <a:r>
              <a:rPr lang="en-US" dirty="0" smtClean="0"/>
              <a:t> Analysis </a:t>
            </a:r>
            <a:r>
              <a:rPr lang="en-US" dirty="0"/>
              <a:t>of two separate variables to define a single relationship and is a useful measure for technical and quantitative analysis in financial markets. </a:t>
            </a:r>
            <a:endParaRPr lang="en-US" dirty="0" smtClean="0"/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</a:rPr>
              <a:t>A model that assumes a linear relationship between the input variables (x) and the single output variable (y). More specifically, that y can be calculated from a linear combination of the input variables (x).</a:t>
            </a:r>
          </a:p>
          <a:p>
            <a:pPr>
              <a:buClr>
                <a:srgbClr val="FFFFFF"/>
              </a:buClr>
            </a:pPr>
            <a:r>
              <a:rPr lang="en-US" dirty="0" smtClean="0">
                <a:cs typeface="Calibri"/>
              </a:rPr>
              <a:t>Here we take the </a:t>
            </a:r>
            <a:r>
              <a:rPr lang="en-US" dirty="0" err="1" smtClean="0">
                <a:cs typeface="Calibri"/>
              </a:rPr>
              <a:t>Adj.Close</a:t>
            </a:r>
            <a:r>
              <a:rPr lang="en-US" dirty="0" smtClean="0">
                <a:cs typeface="Calibri"/>
              </a:rPr>
              <a:t> price and find the </a:t>
            </a:r>
            <a:r>
              <a:rPr lang="en-US" dirty="0" err="1" smtClean="0">
                <a:cs typeface="Calibri"/>
              </a:rPr>
              <a:t>forcasting</a:t>
            </a:r>
            <a:r>
              <a:rPr lang="en-US" dirty="0" smtClean="0">
                <a:cs typeface="Calibri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en-US" dirty="0" smtClean="0">
                <a:ea typeface="+mn-lt"/>
                <a:cs typeface="+mn-lt"/>
              </a:rPr>
              <a:t> </a:t>
            </a:r>
          </a:p>
          <a:p>
            <a:r>
              <a:rPr lang="en-US" dirty="0"/>
              <a:t>Three major uses for regression analysis are (1) determining the strength of predictors, (2) forecasting an effect, and (3) trend forecasting</a:t>
            </a:r>
            <a:r>
              <a:rPr lang="en-US" dirty="0" smtClean="0"/>
              <a:t>.</a:t>
            </a:r>
          </a:p>
          <a:p>
            <a:r>
              <a:rPr lang="en-US" dirty="0"/>
              <a:t>Linear Regression is a machine learning algorithm based on supervised learning. It performs a regression task.</a:t>
            </a:r>
          </a:p>
          <a:p>
            <a:r>
              <a:rPr lang="en-US" dirty="0"/>
              <a:t> Regression models are target prediction value based on independent variables. </a:t>
            </a:r>
          </a:p>
          <a:p>
            <a:r>
              <a:rPr lang="en-US" dirty="0"/>
              <a:t>It is mostly used for finding out the relationship between variables and forecasting.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469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 OF LINEAR REGRESSION</a:t>
            </a:r>
            <a:endParaRPr lang="en-US" dirty="0"/>
          </a:p>
        </p:txBody>
      </p:sp>
      <p:pic>
        <p:nvPicPr>
          <p:cNvPr id="6" name="Content Placeholder 5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734" y="2370667"/>
            <a:ext cx="7120466" cy="367453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</a:t>
            </a:r>
            <a:r>
              <a:rPr lang="en-US" dirty="0" smtClean="0"/>
              <a:t>dvantages of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Linear Regression is simple to implement and easier to interpret the output coefficients.</a:t>
            </a:r>
          </a:p>
          <a:p>
            <a:r>
              <a:rPr lang="en-US" dirty="0">
                <a:ea typeface="+mn-lt"/>
                <a:cs typeface="+mn-lt"/>
              </a:rPr>
              <a:t>When you know the relationship between the independent and dependent variable have a linear relationship, this algorithm is the best to use because of it’s less complexity to compared to other algorithms.</a:t>
            </a:r>
          </a:p>
          <a:p>
            <a:pPr marL="0" indent="0">
              <a:buNone/>
            </a:pP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5933"/>
            <a:ext cx="10018713" cy="3615267"/>
          </a:xfrm>
        </p:spPr>
        <p:txBody>
          <a:bodyPr>
            <a:normAutofit/>
          </a:bodyPr>
          <a:lstStyle/>
          <a:p>
            <a:pPr marL="623570" indent="-514350"/>
            <a:r>
              <a:rPr lang="en-US" dirty="0" smtClean="0"/>
              <a:t>Time series analysis and forecasting is of vital significance in stock market prediction.</a:t>
            </a:r>
          </a:p>
          <a:p>
            <a:pPr marL="623570" indent="-514350"/>
            <a:r>
              <a:rPr lang="en-US" dirty="0" smtClean="0"/>
              <a:t>Stock market forecasting involves uncovering the market trends with respect to time.</a:t>
            </a:r>
            <a:endParaRPr lang="en-US" dirty="0" smtClean="0">
              <a:cs typeface="Calibri" panose="020F0502020204030204"/>
            </a:endParaRPr>
          </a:p>
          <a:p>
            <a:pPr marL="623570" indent="-514350">
              <a:buNone/>
            </a:pPr>
            <a:r>
              <a:rPr lang="en-US" sz="4400" dirty="0" smtClean="0"/>
              <a:t>AIM</a:t>
            </a:r>
            <a:endParaRPr lang="en-US" sz="4400" dirty="0" smtClean="0">
              <a:cs typeface="Calibri" panose="020F0502020204030204"/>
            </a:endParaRPr>
          </a:p>
          <a:p>
            <a:r>
              <a:rPr lang="en-US" dirty="0" smtClean="0"/>
              <a:t>Develop new innovative approaches to foresee the stocks that result in high profits.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Disadvantages of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+mn-lt"/>
                <a:cs typeface="+mn-lt"/>
              </a:rPr>
              <a:t>Linear Regression is a great tool to analyze the relationships among the variables but it isn’t recommended for most practical applications because it over-simplifies real-world problems by assuming a linear relationship among the variables.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702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ERROR RATE - MSE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FFFFFF"/>
              </a:buClr>
            </a:pPr>
            <a:r>
              <a:rPr lang="en-US" dirty="0" smtClean="0">
                <a:cs typeface="Calibri"/>
              </a:rPr>
              <a:t>MSE - </a:t>
            </a:r>
            <a:r>
              <a:rPr lang="en-US" dirty="0" smtClean="0"/>
              <a:t>Mean Square Error  -  It</a:t>
            </a:r>
            <a:r>
              <a:rPr lang="en-US" dirty="0" smtClean="0">
                <a:ea typeface="+mn-lt"/>
                <a:cs typeface="+mn-lt"/>
              </a:rPr>
              <a:t> is the average of square of difference between the predicted values and true values. </a:t>
            </a:r>
            <a:r>
              <a:rPr lang="en-US" dirty="0" err="1" smtClean="0">
                <a:ea typeface="+mn-lt"/>
                <a:cs typeface="+mn-lt"/>
              </a:rPr>
              <a:t>Sklearn</a:t>
            </a:r>
            <a:r>
              <a:rPr lang="en-US" dirty="0" smtClean="0">
                <a:ea typeface="+mn-lt"/>
                <a:cs typeface="+mn-lt"/>
              </a:rPr>
              <a:t> provides it as a function.</a:t>
            </a:r>
            <a:endParaRPr lang="en-US" dirty="0" smtClean="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 smtClean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 smtClean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smtClean="0"/>
              <a:t>The prediction error is the difference between the true value and the predicted value for an instance.</a:t>
            </a:r>
            <a:endParaRPr lang="en-US" dirty="0" smtClean="0">
              <a:cs typeface="Calibri"/>
            </a:endParaRPr>
          </a:p>
          <a:p>
            <a:pPr fontAlgn="ctr">
              <a:buNone/>
            </a:pPr>
            <a:endParaRPr lang="en-US" dirty="0" smtClean="0"/>
          </a:p>
          <a:p>
            <a:pPr font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cs typeface="Calibri"/>
              </a:rPr>
              <a:t>For Linear Regression MSE is :  </a:t>
            </a:r>
            <a:r>
              <a:rPr lang="en-US" dirty="0" smtClean="0">
                <a:ea typeface="+mn-lt"/>
                <a:cs typeface="+mn-lt"/>
              </a:rPr>
              <a:t>4.17153862130235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70000"/>
          </a:xfrm>
        </p:spPr>
        <p:txBody>
          <a:bodyPr/>
          <a:lstStyle/>
          <a:p>
            <a:pPr algn="l"/>
            <a:r>
              <a:rPr lang="en-US" dirty="0" smtClean="0"/>
              <a:t>2. ARIMA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01333"/>
            <a:ext cx="10018713" cy="3589868"/>
          </a:xfrm>
        </p:spPr>
        <p:txBody>
          <a:bodyPr>
            <a:normAutofit/>
          </a:bodyPr>
          <a:lstStyle/>
          <a:p>
            <a:r>
              <a:rPr lang="en-US" dirty="0" smtClean="0"/>
              <a:t>ARIMA </a:t>
            </a:r>
            <a:r>
              <a:rPr lang="en-US" i="1" dirty="0" smtClean="0"/>
              <a:t>stands for “Auto-regressive Integrated  </a:t>
            </a:r>
            <a:r>
              <a:rPr lang="en-US" dirty="0" smtClean="0"/>
              <a:t>Moving Average”</a:t>
            </a:r>
            <a:endParaRPr lang="en-US" dirty="0" smtClean="0">
              <a:cs typeface="Calibri"/>
            </a:endParaRPr>
          </a:p>
          <a:p>
            <a:r>
              <a:rPr lang="en-US" dirty="0" smtClean="0"/>
              <a:t>This model is also often called by the famous “Box-Jenkins model''.</a:t>
            </a:r>
          </a:p>
          <a:p>
            <a:r>
              <a:rPr lang="en-US" dirty="0" smtClean="0">
                <a:ea typeface="+mn-lt"/>
                <a:cs typeface="+mn-lt"/>
              </a:rPr>
              <a:t>A class of models that ‘explains’ a given time series based on its own past values</a:t>
            </a: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</a:rPr>
              <a:t>If a time series, has seasonal patterns, then you need to add seasonal terms and it becomes SARIMA</a:t>
            </a:r>
          </a:p>
          <a:p>
            <a:pPr>
              <a:buClr>
                <a:srgbClr val="FFFFFF"/>
              </a:buClr>
            </a:pPr>
            <a:r>
              <a:rPr lang="en-US" dirty="0" smtClean="0">
                <a:latin typeface="Consolas"/>
                <a:cs typeface="Calibri" panose="020F0502020204030204"/>
              </a:rPr>
              <a:t>MSE on Test Data:  9727.384364152627</a:t>
            </a:r>
            <a:endParaRPr lang="en-US" dirty="0" smtClean="0">
              <a:cs typeface="Calibri" panose="020F0502020204030204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 OF ARIMA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4A48F4A-6816-4F62-BEFB-9B28B916A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0" y="2345267"/>
            <a:ext cx="6527800" cy="35475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Calibri Light"/>
              </a:rPr>
              <a:t>Disadvantage of </a:t>
            </a:r>
            <a:r>
              <a:rPr lang="en-US" dirty="0" err="1" smtClean="0">
                <a:cs typeface="Calibri Light"/>
              </a:rPr>
              <a:t>arima</a:t>
            </a:r>
            <a:r>
              <a:rPr lang="en-US" dirty="0" smtClean="0">
                <a:cs typeface="Calibri Light"/>
              </a:rPr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+mn-lt"/>
                <a:cs typeface="+mn-lt"/>
              </a:rPr>
              <a:t>Requires a stationary data series</a:t>
            </a:r>
            <a:endParaRPr lang="en-US" dirty="0" smtClean="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 smtClean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smtClean="0"/>
              <a:t>Do not Consider the seasonal changes of time series data</a:t>
            </a:r>
            <a:br>
              <a:rPr lang="en-US" dirty="0" smtClean="0"/>
            </a:br>
            <a:endParaRPr lang="en-US" dirty="0" smtClean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</a:rPr>
              <a:t>The forecast is determined only by the past behavior of the variable.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7667"/>
          </a:xfrm>
        </p:spPr>
        <p:txBody>
          <a:bodyPr/>
          <a:lstStyle/>
          <a:p>
            <a:pPr algn="l"/>
            <a:r>
              <a:rPr lang="en-US" dirty="0" smtClean="0"/>
              <a:t>3.LSTM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36801"/>
            <a:ext cx="10018713" cy="3454400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b="1" dirty="0" smtClean="0">
                <a:ea typeface="+mn-lt"/>
                <a:cs typeface="+mn-lt"/>
              </a:rPr>
              <a:t>Long short-term memory</a:t>
            </a:r>
            <a:r>
              <a:rPr lang="en-US" dirty="0" smtClean="0">
                <a:ea typeface="+mn-lt"/>
                <a:cs typeface="+mn-lt"/>
              </a:rPr>
              <a:t> (</a:t>
            </a:r>
            <a:r>
              <a:rPr lang="en-US" b="1" dirty="0" smtClean="0">
                <a:ea typeface="+mn-lt"/>
                <a:cs typeface="+mn-lt"/>
              </a:rPr>
              <a:t>LSTM</a:t>
            </a:r>
            <a:r>
              <a:rPr lang="en-US" dirty="0" smtClean="0">
                <a:ea typeface="+mn-lt"/>
                <a:cs typeface="+mn-lt"/>
              </a:rPr>
              <a:t>) is an </a:t>
            </a:r>
            <a:r>
              <a:rPr lang="en-US" dirty="0" err="1" smtClean="0">
                <a:ea typeface="+mn-lt"/>
                <a:cs typeface="+mn-lt"/>
              </a:rPr>
              <a:t>artificiaL</a:t>
            </a:r>
            <a:r>
              <a:rPr lang="en-US" dirty="0" smtClean="0">
                <a:ea typeface="+mn-lt"/>
                <a:cs typeface="+mn-lt"/>
              </a:rPr>
              <a:t> Recurrent Neural Network (RNN) architecture used in the field of deep  learning.</a:t>
            </a:r>
          </a:p>
          <a:p>
            <a:pPr>
              <a:buClr>
                <a:srgbClr val="FFFFFF"/>
              </a:buClr>
            </a:pPr>
            <a:r>
              <a:rPr lang="en-US" dirty="0" smtClean="0">
                <a:cs typeface="Calibri" panose="020F0502020204030204"/>
              </a:rPr>
              <a:t>We used "</a:t>
            </a:r>
            <a:r>
              <a:rPr lang="en-US" dirty="0" err="1" smtClean="0">
                <a:cs typeface="Calibri" panose="020F0502020204030204"/>
              </a:rPr>
              <a:t>Tensorflow</a:t>
            </a:r>
            <a:r>
              <a:rPr lang="en-US" dirty="0" smtClean="0">
                <a:cs typeface="Calibri" panose="020F0502020204030204"/>
              </a:rPr>
              <a:t>" as backend for the LSTM method</a:t>
            </a:r>
          </a:p>
          <a:p>
            <a:pPr marL="0" indent="0">
              <a:buNone/>
            </a:pPr>
            <a:r>
              <a:rPr lang="en-US" b="1" dirty="0" smtClean="0">
                <a:cs typeface="Calibri" panose="020F0502020204030204"/>
              </a:rPr>
              <a:t>Advantages</a:t>
            </a: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</a:rPr>
              <a:t>First, it fails to store information for a longer period of time. </a:t>
            </a:r>
            <a:endParaRPr lang="en-US" dirty="0" smtClean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</a:rPr>
              <a:t>Second, there is no finer control over which part of the context needs to be carried forward and how much of the past needs to be ‘forgotten’.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+mj-lt"/>
                <a:cs typeface="+mj-lt"/>
              </a:rPr>
              <a:t>Building the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FFFFFF"/>
              </a:buClr>
            </a:pPr>
            <a:r>
              <a:rPr lang="en-US" dirty="0" smtClean="0">
                <a:ea typeface="+mn-lt"/>
                <a:cs typeface="+mn-lt"/>
              </a:rPr>
              <a:t>In order to build the LSTM, we need to import a couple of modules from </a:t>
            </a:r>
            <a:r>
              <a:rPr lang="en-US" u="sng" dirty="0" err="1" smtClean="0">
                <a:ea typeface="+mn-lt"/>
                <a:cs typeface="+mn-lt"/>
                <a:hlinkClick r:id="rId2"/>
              </a:rPr>
              <a:t>Keras</a:t>
            </a:r>
            <a:r>
              <a:rPr lang="en-US" dirty="0" smtClean="0">
                <a:ea typeface="+mn-lt"/>
                <a:cs typeface="+mn-lt"/>
              </a:rPr>
              <a:t>:</a:t>
            </a:r>
            <a:endParaRPr lang="en-US" dirty="0" smtClean="0"/>
          </a:p>
          <a:p>
            <a:r>
              <a:rPr lang="en-US" dirty="0" smtClean="0">
                <a:latin typeface="Consolas"/>
              </a:rPr>
              <a:t>Sequential</a:t>
            </a:r>
            <a:r>
              <a:rPr lang="en-US" dirty="0" smtClean="0">
                <a:latin typeface="Consolas"/>
                <a:ea typeface="+mn-lt"/>
                <a:cs typeface="+mn-lt"/>
              </a:rPr>
              <a:t> - </a:t>
            </a:r>
            <a:r>
              <a:rPr lang="en-US" dirty="0" smtClean="0">
                <a:ea typeface="+mn-lt"/>
                <a:cs typeface="+mn-lt"/>
              </a:rPr>
              <a:t> for initializing the neural network</a:t>
            </a:r>
            <a:endParaRPr lang="en-US" dirty="0" smtClean="0"/>
          </a:p>
          <a:p>
            <a:r>
              <a:rPr lang="en-US" dirty="0" smtClean="0">
                <a:latin typeface="Consolas"/>
              </a:rPr>
              <a:t>Dense</a:t>
            </a:r>
            <a:r>
              <a:rPr lang="en-US" dirty="0" smtClean="0">
                <a:ea typeface="+mn-lt"/>
                <a:cs typeface="+mn-lt"/>
              </a:rPr>
              <a:t>  - for adding a densely connected neural network layer</a:t>
            </a:r>
            <a:endParaRPr lang="en-US" dirty="0" smtClean="0"/>
          </a:p>
          <a:p>
            <a:r>
              <a:rPr lang="en-US" dirty="0" smtClean="0">
                <a:latin typeface="Consolas"/>
              </a:rPr>
              <a:t>LSTM</a:t>
            </a:r>
            <a:r>
              <a:rPr lang="en-US" dirty="0" smtClean="0">
                <a:latin typeface="Consolas"/>
                <a:ea typeface="+mn-lt"/>
                <a:cs typeface="+mn-lt"/>
              </a:rPr>
              <a:t> - </a:t>
            </a:r>
            <a:r>
              <a:rPr lang="en-US" dirty="0" smtClean="0">
                <a:ea typeface="+mn-lt"/>
                <a:cs typeface="+mn-lt"/>
              </a:rPr>
              <a:t> for adding the Long Short-Term Memory layer</a:t>
            </a:r>
            <a:endParaRPr lang="en-US" dirty="0" smtClean="0"/>
          </a:p>
          <a:p>
            <a:r>
              <a:rPr lang="en-US" dirty="0" smtClean="0">
                <a:latin typeface="Consolas"/>
              </a:rPr>
              <a:t>Dropout</a:t>
            </a:r>
            <a:r>
              <a:rPr lang="en-US" dirty="0" smtClean="0">
                <a:latin typeface="Consolas"/>
                <a:ea typeface="+mn-lt"/>
                <a:cs typeface="+mn-lt"/>
              </a:rPr>
              <a:t> - </a:t>
            </a:r>
            <a:r>
              <a:rPr lang="en-US" dirty="0" smtClean="0">
                <a:ea typeface="+mn-lt"/>
                <a:cs typeface="+mn-lt"/>
              </a:rPr>
              <a:t> for adding dropout layers that prevent </a:t>
            </a:r>
            <a:r>
              <a:rPr lang="en-US" dirty="0" err="1" smtClean="0">
                <a:ea typeface="+mn-lt"/>
                <a:cs typeface="+mn-lt"/>
              </a:rPr>
              <a:t>overfitting</a:t>
            </a:r>
            <a:endParaRPr lang="en-US" dirty="0" smtClean="0">
              <a:ea typeface="+mn-lt"/>
              <a:cs typeface="+mn-lt"/>
            </a:endParaRPr>
          </a:p>
          <a:p>
            <a:pPr>
              <a:buNone/>
            </a:pPr>
            <a:r>
              <a:rPr lang="en-US" dirty="0" smtClean="0">
                <a:ea typeface="+mn-lt"/>
                <a:cs typeface="+mn-lt"/>
              </a:rPr>
              <a:t>MSE – 2.934235124954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 OF LSTM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964DD69-99C9-45DC-8F30-5D9D2D2D1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799" y="2667000"/>
            <a:ext cx="6189133" cy="3513667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5934" y="2260600"/>
            <a:ext cx="8287624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1667" y="2294467"/>
            <a:ext cx="6824133" cy="34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09801"/>
            <a:ext cx="10018713" cy="3581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marL="0" indent="0">
              <a:buClr>
                <a:srgbClr val="FFFFFF"/>
              </a:buClr>
              <a:buNone/>
            </a:pPr>
            <a:endParaRPr lang="en-US" dirty="0" smtClean="0">
              <a:cs typeface="Calibri" panose="020F0502020204030204"/>
            </a:endParaRPr>
          </a:p>
          <a:p>
            <a:r>
              <a:rPr lang="en-US" dirty="0" smtClean="0"/>
              <a:t>Front end : </a:t>
            </a:r>
            <a:r>
              <a:rPr lang="en-US" dirty="0" err="1" smtClean="0"/>
              <a:t>html,css,java</a:t>
            </a:r>
            <a:r>
              <a:rPr lang="en-US" dirty="0" smtClean="0"/>
              <a:t> script</a:t>
            </a:r>
          </a:p>
          <a:p>
            <a:r>
              <a:rPr lang="en-US" dirty="0" smtClean="0"/>
              <a:t>Back end  : python 3</a:t>
            </a:r>
          </a:p>
          <a:p>
            <a:r>
              <a:rPr lang="en-US" dirty="0" smtClean="0"/>
              <a:t>Database :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IDE             : </a:t>
            </a:r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2142309"/>
            <a:ext cx="3318679" cy="107115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lgerian" panose="04020705040A02060702" pitchFamily="82" charset="0"/>
                <a:cs typeface="Arial" pitchFamily="34" charset="0"/>
              </a:rPr>
              <a:t>THANK YOU!!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03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Tesla finance </a:t>
            </a:r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Apple  finance data</a:t>
            </a:r>
            <a:endParaRPr lang="en-US" dirty="0" smtClean="0"/>
          </a:p>
          <a:p>
            <a:pPr>
              <a:buClr>
                <a:srgbClr val="FFFFFF"/>
              </a:buClr>
            </a:pPr>
            <a:r>
              <a:rPr lang="en-US" dirty="0" smtClean="0">
                <a:cs typeface="Calibri" panose="020F0502020204030204"/>
              </a:rPr>
              <a:t>Google finance data</a:t>
            </a:r>
          </a:p>
          <a:p>
            <a:pPr>
              <a:buClr>
                <a:srgbClr val="FFFFFF"/>
              </a:buClr>
            </a:pPr>
            <a:r>
              <a:rPr lang="en-US" dirty="0" err="1" smtClean="0">
                <a:cs typeface="Calibri" panose="020F0502020204030204"/>
              </a:rPr>
              <a:t>Walmart</a:t>
            </a:r>
            <a:r>
              <a:rPr lang="en-US" dirty="0" smtClean="0">
                <a:cs typeface="Calibri" panose="020F0502020204030204"/>
              </a:rPr>
              <a:t> Finance data</a:t>
            </a:r>
          </a:p>
          <a:p>
            <a:pPr>
              <a:buClr>
                <a:srgbClr val="FFFFFF"/>
              </a:buClr>
            </a:pPr>
            <a:r>
              <a:rPr lang="en-US" dirty="0" smtClean="0">
                <a:cs typeface="Calibri" panose="020F0502020204030204"/>
              </a:rPr>
              <a:t>Amazon finance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 smtClean="0"/>
              <a:t>A  “share market or equity market or a stock market'' is a public market that exists for issuing, buying and selling of stocks or shares</a:t>
            </a:r>
            <a:endParaRPr lang="en-US" dirty="0" smtClean="0">
              <a:cs typeface="Calibri" panose="020F0502020204030204"/>
            </a:endParaRPr>
          </a:p>
          <a:p>
            <a:r>
              <a:rPr lang="en-US" dirty="0" smtClean="0"/>
              <a:t>A Stock denotes a partial ownership in a company or an industry, with rights to share in its profits. A person, who invests in a stock or buys a stock of a company, is termed as stockholder of that company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Stock Market Prediction Web App in Django using </a:t>
            </a:r>
            <a:r>
              <a:rPr lang="en-US" dirty="0" err="1"/>
              <a:t>Quandl</a:t>
            </a:r>
            <a:r>
              <a:rPr lang="en-US" dirty="0"/>
              <a:t> API and </a:t>
            </a:r>
            <a:r>
              <a:rPr lang="en-US" dirty="0" err="1" smtClean="0"/>
              <a:t>LinearRegression</a:t>
            </a:r>
            <a:endParaRPr lang="en-US" dirty="0" smtClean="0"/>
          </a:p>
          <a:p>
            <a:r>
              <a:rPr lang="en-US" dirty="0"/>
              <a:t>Using </a:t>
            </a:r>
            <a:r>
              <a:rPr lang="en-US" dirty="0" err="1"/>
              <a:t>Quandl</a:t>
            </a:r>
            <a:r>
              <a:rPr lang="en-US" dirty="0"/>
              <a:t> API, </a:t>
            </a:r>
            <a:r>
              <a:rPr lang="en-US" dirty="0" smtClean="0"/>
              <a:t>we </a:t>
            </a:r>
            <a:r>
              <a:rPr lang="en-US" dirty="0"/>
              <a:t>fetched stock market values from the date since the company is IPO. </a:t>
            </a:r>
            <a:endParaRPr lang="en-US" dirty="0" smtClean="0"/>
          </a:p>
          <a:p>
            <a:r>
              <a:rPr lang="en-US" dirty="0"/>
              <a:t>The stock data is available till </a:t>
            </a:r>
            <a:r>
              <a:rPr lang="en-US" dirty="0" smtClean="0"/>
              <a:t>27.03.2020.</a:t>
            </a:r>
          </a:p>
          <a:p>
            <a:r>
              <a:rPr lang="en-US" dirty="0"/>
              <a:t>Then from input number of days 'n' we take that number of days data as our Prediction data and rest is training data and apply Linear Regression model.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819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n=10, then data from </a:t>
            </a:r>
            <a:r>
              <a:rPr lang="en-US" dirty="0" smtClean="0"/>
              <a:t>17.03.2020 to 27.03.2020 </a:t>
            </a:r>
            <a:r>
              <a:rPr lang="en-US" dirty="0"/>
              <a:t>is our Prediction data and rest is training data. The accuracy most of the times is above 90</a:t>
            </a:r>
            <a:r>
              <a:rPr lang="en-US" dirty="0" smtClean="0"/>
              <a:t>%.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138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python==3.7.4</a:t>
            </a:r>
          </a:p>
          <a:p>
            <a:pPr>
              <a:buNone/>
            </a:pPr>
            <a:r>
              <a:rPr lang="en-US" dirty="0"/>
              <a:t>Django==2.2.5</a:t>
            </a:r>
          </a:p>
          <a:p>
            <a:pPr>
              <a:buNone/>
            </a:pPr>
            <a:r>
              <a:rPr lang="en-US" dirty="0" err="1"/>
              <a:t>numpy</a:t>
            </a:r>
            <a:r>
              <a:rPr lang="en-US" dirty="0"/>
              <a:t>==1.17.2</a:t>
            </a:r>
          </a:p>
          <a:p>
            <a:pPr>
              <a:buNone/>
            </a:pPr>
            <a:r>
              <a:rPr lang="en-US" dirty="0"/>
              <a:t>pandas==0.25.1</a:t>
            </a:r>
          </a:p>
          <a:p>
            <a:pPr>
              <a:buNone/>
            </a:pPr>
            <a:r>
              <a:rPr lang="en-US" dirty="0" err="1"/>
              <a:t>Quandl</a:t>
            </a:r>
            <a:r>
              <a:rPr lang="en-US" dirty="0"/>
              <a:t>==3.4.8</a:t>
            </a:r>
          </a:p>
          <a:p>
            <a:pPr>
              <a:buNone/>
            </a:pPr>
            <a:r>
              <a:rPr lang="en-US" dirty="0" err="1"/>
              <a:t>scikit</a:t>
            </a:r>
            <a:r>
              <a:rPr lang="en-US" dirty="0"/>
              <a:t>-learn==0.21.3</a:t>
            </a:r>
          </a:p>
          <a:p>
            <a:pPr>
              <a:buNone/>
            </a:pPr>
            <a:r>
              <a:rPr lang="en-US" dirty="0" err="1"/>
              <a:t>DateTime</a:t>
            </a:r>
            <a:r>
              <a:rPr lang="en-US" dirty="0"/>
              <a:t>==4.3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11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andas</a:t>
            </a:r>
            <a:r>
              <a:rPr lang="en-US" dirty="0" smtClean="0"/>
              <a:t> </a:t>
            </a:r>
            <a:r>
              <a:rPr lang="en-US" dirty="0"/>
              <a:t>is a software library written for the Python programming language for data manipulation and analysis.</a:t>
            </a:r>
          </a:p>
          <a:p>
            <a:r>
              <a:rPr lang="en-US" dirty="0" smtClean="0"/>
              <a:t>It </a:t>
            </a:r>
            <a:r>
              <a:rPr lang="en-US" dirty="0"/>
              <a:t>offers data structures and operations for manipulating numerical tables and time series. It is free </a:t>
            </a:r>
            <a:r>
              <a:rPr lang="en-US" dirty="0" smtClean="0"/>
              <a:t>software</a:t>
            </a:r>
          </a:p>
          <a:p>
            <a:r>
              <a:rPr lang="en-US" b="1" dirty="0" err="1"/>
              <a:t>NumPy</a:t>
            </a:r>
            <a:r>
              <a:rPr lang="en-US" dirty="0"/>
              <a:t> is a Python library used for working with arrays.</a:t>
            </a:r>
          </a:p>
          <a:p>
            <a:r>
              <a:rPr lang="en-US" dirty="0" smtClean="0"/>
              <a:t>It </a:t>
            </a:r>
            <a:r>
              <a:rPr lang="en-US" dirty="0"/>
              <a:t>also has functions for working in domain of linear algebra, </a:t>
            </a:r>
            <a:r>
              <a:rPr lang="en-US" dirty="0" err="1"/>
              <a:t>fourier</a:t>
            </a:r>
            <a:r>
              <a:rPr lang="en-US" dirty="0"/>
              <a:t> transform, and matrices.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603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644756_win32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71af3243-3dd4-4a8d-8c0d-dd76da1f02a5"/>
    <ds:schemaRef ds:uri="http://schemas.microsoft.com/office/2006/metadata/properties"/>
    <ds:schemaRef ds:uri="http://purl.org/dc/terms/"/>
    <ds:schemaRef ds:uri="http://www.w3.org/XML/1998/namespace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0</TotalTime>
  <Words>884</Words>
  <Application>Microsoft Office PowerPoint</Application>
  <PresentationFormat>Custom</PresentationFormat>
  <Paragraphs>123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tf22644756_win32</vt:lpstr>
      <vt:lpstr>STOCK  MARKET PREDICTION USING MACHINE LEARNING TECHNIQUES</vt:lpstr>
      <vt:lpstr>DESCRIPTION</vt:lpstr>
      <vt:lpstr>REQUIREMENTS</vt:lpstr>
      <vt:lpstr>DATA SETS</vt:lpstr>
      <vt:lpstr>STOCK MARKET</vt:lpstr>
      <vt:lpstr>About Our Work</vt:lpstr>
      <vt:lpstr>About Our Work</vt:lpstr>
      <vt:lpstr>Dependencies</vt:lpstr>
      <vt:lpstr>Dependencies</vt:lpstr>
      <vt:lpstr>Dependencies</vt:lpstr>
      <vt:lpstr>Dependencies</vt:lpstr>
      <vt:lpstr>Dependencies</vt:lpstr>
      <vt:lpstr>WIKI data</vt:lpstr>
      <vt:lpstr> Django</vt:lpstr>
      <vt:lpstr>MACHINE LEARNING ALGORITHMS </vt:lpstr>
      <vt:lpstr>1.LINEAR REGRESSION</vt:lpstr>
      <vt:lpstr>1.LINEAR REGRESSION</vt:lpstr>
      <vt:lpstr>OUTPUT OF LINEAR REGRESSION</vt:lpstr>
      <vt:lpstr>Advantages of LR</vt:lpstr>
      <vt:lpstr>Disadvantages of LR</vt:lpstr>
      <vt:lpstr>ERROR RATE - MSE</vt:lpstr>
      <vt:lpstr>2. ARIMA MODEL</vt:lpstr>
      <vt:lpstr>OUTPUT OF ARIMA MODEL</vt:lpstr>
      <vt:lpstr>Disadvantage of arima model</vt:lpstr>
      <vt:lpstr>3.LSTM</vt:lpstr>
      <vt:lpstr>Building the LSTM</vt:lpstr>
      <vt:lpstr>OUTPUT OF LSTM</vt:lpstr>
      <vt:lpstr>Final Result</vt:lpstr>
      <vt:lpstr>Final Result</vt:lpstr>
      <vt:lpstr>     THANK YOU!!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2021-01-20T06:51:41Z</dcterms:created>
  <dcterms:modified xsi:type="dcterms:W3CDTF">2021-01-21T07:40:11Z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