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60" r:id="rId6"/>
    <p:sldId id="275" r:id="rId7"/>
    <p:sldId id="267" r:id="rId8"/>
    <p:sldId id="268" r:id="rId9"/>
    <p:sldId id="269" r:id="rId10"/>
    <p:sldId id="274" r:id="rId11"/>
    <p:sldId id="270" r:id="rId12"/>
    <p:sldId id="271" r:id="rId13"/>
    <p:sldId id="276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Recognition Competition (ILSVRC)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B95B-6D2E-4D99-830E-CEBFAC3FD2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36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Mastertextformat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Verteidigung der Bachelorarbeit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399" y="6217390"/>
            <a:ext cx="518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914400" y="55067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92DE-3DE1-4B36-BAEB-681AFE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294E-63F2-4D12-8408-C8DDAB36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verändern</a:t>
            </a:r>
          </a:p>
          <a:p>
            <a:pPr lvl="1"/>
            <a:r>
              <a:rPr lang="de-DE" dirty="0"/>
              <a:t>Spiegeln, Drehen, Verschieben, Strecken oder Vergrößern</a:t>
            </a:r>
          </a:p>
          <a:p>
            <a:pPr lvl="1"/>
            <a:r>
              <a:rPr lang="de-DE" dirty="0"/>
              <a:t>Hinzufügen von Rauschen</a:t>
            </a:r>
          </a:p>
          <a:p>
            <a:r>
              <a:rPr lang="de-DE" dirty="0"/>
              <a:t>Bildmittelpunkt verschieben</a:t>
            </a:r>
          </a:p>
          <a:p>
            <a:pPr lvl="1"/>
            <a:r>
              <a:rPr lang="de-DE" dirty="0"/>
              <a:t>Vorteil:</a:t>
            </a:r>
          </a:p>
          <a:p>
            <a:pPr lvl="2"/>
            <a:r>
              <a:rPr lang="de-DE" dirty="0"/>
              <a:t>Training mit Originaldaten</a:t>
            </a:r>
          </a:p>
          <a:p>
            <a:pPr lvl="2"/>
            <a:r>
              <a:rPr lang="de-DE" dirty="0"/>
              <a:t>Erkennung von nicht-zentralen Häusern</a:t>
            </a:r>
          </a:p>
          <a:p>
            <a:pPr lvl="1"/>
            <a:r>
              <a:rPr lang="de-DE" dirty="0"/>
              <a:t>Nachteil:</a:t>
            </a:r>
          </a:p>
          <a:p>
            <a:pPr lvl="2"/>
            <a:r>
              <a:rPr lang="de-DE" dirty="0"/>
              <a:t>Mehr Speicherplatz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00AD1-78BD-4507-A5B2-5980799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75460-0BEC-4038-B70B-56EB6C0C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A13D9-B59A-473C-AF5B-1867EC6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0BED-BF06-4AD3-B773-AD0284604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00" y="4600801"/>
            <a:ext cx="1800000" cy="18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8FC0DE-6F48-42D8-9C59-E544FDBC0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Angelehnt an VGG16</a:t>
            </a:r>
          </a:p>
          <a:p>
            <a:r>
              <a:rPr lang="de-DE" dirty="0"/>
              <a:t>Standardnetz verfügbar, Anpassung interner Struktur möglich</a:t>
            </a:r>
          </a:p>
          <a:p>
            <a:r>
              <a:rPr lang="de-DE" dirty="0"/>
              <a:t>Automatische Anpassung an Eingabe- und Ausgabedaten</a:t>
            </a:r>
          </a:p>
          <a:p>
            <a:pPr lvl="1"/>
            <a:r>
              <a:rPr lang="de-DE" dirty="0"/>
              <a:t>Bis zu gewissen Punkt (Ausgabefunktion wie </a:t>
            </a:r>
            <a:r>
              <a:rPr lang="de-DE" dirty="0" err="1"/>
              <a:t>Softmax</a:t>
            </a:r>
            <a:r>
              <a:rPr lang="de-DE" dirty="0"/>
              <a:t> oder Linear)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Tabelle/CSV zusammen mit Eingabeadresse</a:t>
            </a:r>
          </a:p>
          <a:p>
            <a:r>
              <a:rPr lang="de-DE" dirty="0"/>
              <a:t>Auswahl an vorbereiteten Ergebnisvisualisierungen</a:t>
            </a:r>
          </a:p>
          <a:p>
            <a:pPr lvl="1"/>
            <a:r>
              <a:rPr lang="de-DE" dirty="0"/>
              <a:t>Trainingsverlauf</a:t>
            </a:r>
          </a:p>
          <a:p>
            <a:pPr lvl="1"/>
            <a:r>
              <a:rPr lang="de-DE" dirty="0"/>
              <a:t>Kastengrafik</a:t>
            </a:r>
          </a:p>
          <a:p>
            <a:pPr lvl="1"/>
            <a:r>
              <a:rPr lang="de-DE" dirty="0"/>
              <a:t>2D-Karte mit Farbe als Ergebnis</a:t>
            </a:r>
          </a:p>
          <a:p>
            <a:pPr lvl="1"/>
            <a:r>
              <a:rPr lang="de-DE" dirty="0"/>
              <a:t>2D-Karte mit Position der Punkte als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0BA0E7C-C590-43C2-A12B-ACBB17C5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236" y="2889000"/>
            <a:ext cx="1814164" cy="1080000"/>
          </a:xfrm>
          <a:prstGeom prst="rect">
            <a:avLst/>
          </a:prstGeom>
        </p:spPr>
      </p:pic>
      <p:pic>
        <p:nvPicPr>
          <p:cNvPr id="8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AD1208-E21A-48C8-9F83-2FBADDABE8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78" y="3784014"/>
            <a:ext cx="220411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A96F5E-BF6C-477B-AC23-B25F47D81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747" y="4507522"/>
            <a:ext cx="853750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4FF14CA-BB1C-412F-B4B6-90D41CA099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95" y="5231030"/>
            <a:ext cx="144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2AFF4-7D8B-45BD-B410-9B128985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9DCFF-5067-4961-805C-B27F7E09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Postleitzahl</a:t>
            </a:r>
          </a:p>
          <a:p>
            <a:pPr lvl="1"/>
            <a:r>
              <a:rPr lang="de-DE" dirty="0"/>
              <a:t>64390 Häuser in Dresden</a:t>
            </a:r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r>
              <a:rPr lang="de-DE" sz="2800" dirty="0"/>
              <a:t>Trainingsvorgabe				      Netzprädiktion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58D68-39FD-4177-91C8-84F7F42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B54ED-26C7-40F6-939C-7D736CC4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B32BF-5023-4D29-9240-4A3769D1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1EA2509D-30B3-4846-B3A1-8C9EB6F33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801"/>
            <a:ext cx="5142941" cy="2520000"/>
          </a:xfrm>
          <a:prstGeom prst="rect">
            <a:avLst/>
          </a:prstGeom>
        </p:spPr>
      </p:pic>
      <p:pic>
        <p:nvPicPr>
          <p:cNvPr id="10" name="Grafik 9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ABCBDDA-0F2E-40FD-B322-4EB5B3B46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9" y="3880801"/>
            <a:ext cx="514294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7316215" cy="4625609"/>
          </a:xfrm>
        </p:spPr>
        <p:txBody>
          <a:bodyPr/>
          <a:lstStyle/>
          <a:p>
            <a:r>
              <a:rPr lang="de-DE" dirty="0"/>
              <a:t>Geographische Koordinaten</a:t>
            </a:r>
          </a:p>
          <a:p>
            <a:pPr lvl="1"/>
            <a:r>
              <a:rPr lang="de-DE" dirty="0"/>
              <a:t>Datenbank "Geografische Längen- und Breitengrade deutscher Städte und Gemeinden“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9FF98F-EB39-4115-8726-C5D347686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15" y="1775192"/>
            <a:ext cx="3656585" cy="46256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79F5909-C287-4EB0-8941-BD5C934E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19" y="3880800"/>
            <a:ext cx="336212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  <a:p>
            <a:pPr lvl="1"/>
            <a:r>
              <a:rPr lang="de-DE" dirty="0"/>
              <a:t>Umfassendes System</a:t>
            </a:r>
          </a:p>
          <a:p>
            <a:pPr lvl="1"/>
            <a:r>
              <a:rPr lang="de-DE" dirty="0"/>
              <a:t>Anpassbare und austauschbare Module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  <a:p>
            <a:pPr lvl="1"/>
            <a:r>
              <a:rPr lang="de-DE" dirty="0"/>
              <a:t>Einsatz in Praxis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1097--1105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Probe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Ansteigende Rechenleistung fördert </a:t>
            </a:r>
          </a:p>
          <a:p>
            <a:pPr lvl="1"/>
            <a:r>
              <a:rPr lang="de-DE" dirty="0"/>
              <a:t>Wachsende Menge und Qualität an frei verfügbaren Satellitenaufnahmen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pPr lvl="1"/>
            <a:r>
              <a:rPr lang="de-DE" dirty="0"/>
              <a:t>Satellitendaten bekommen</a:t>
            </a:r>
          </a:p>
          <a:p>
            <a:pPr lvl="1"/>
            <a:r>
              <a:rPr lang="de-DE" dirty="0"/>
              <a:t>Trainingsvorgaben bekommen</a:t>
            </a:r>
          </a:p>
          <a:p>
            <a:pPr lvl="1"/>
            <a:r>
              <a:rPr lang="de-DE" dirty="0"/>
              <a:t>Ergebnisse visualisieren</a:t>
            </a:r>
          </a:p>
          <a:p>
            <a:r>
              <a:rPr lang="de-DE" dirty="0"/>
              <a:t>Ziele und Anforderungen</a:t>
            </a:r>
          </a:p>
          <a:p>
            <a:pPr lvl="1"/>
            <a:r>
              <a:rPr lang="de-DE" dirty="0"/>
              <a:t>Austauschbar bzw. Anpassbar</a:t>
            </a:r>
          </a:p>
          <a:p>
            <a:pPr lvl="1"/>
            <a:r>
              <a:rPr lang="de-DE" dirty="0"/>
              <a:t>Minimaler Aufwand bei Anpassung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lvl="1"/>
            <a:r>
              <a:rPr lang="de-DE" dirty="0"/>
              <a:t>ILSVRC 2012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/>
              <a:t>VGG [SZ14]</a:t>
            </a:r>
          </a:p>
          <a:p>
            <a:pPr lvl="1"/>
            <a:r>
              <a:rPr lang="de-DE" dirty="0"/>
              <a:t>ILSVRC 2014</a:t>
            </a:r>
          </a:p>
          <a:p>
            <a:pPr lvl="1"/>
            <a:r>
              <a:rPr lang="de-DE" dirty="0"/>
              <a:t>Deep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  <a:p>
            <a:pPr lvl="1"/>
            <a:r>
              <a:rPr lang="de-DE" dirty="0"/>
              <a:t>Rasterbildung auf Weltkarte</a:t>
            </a:r>
          </a:p>
          <a:p>
            <a:pPr lvl="1"/>
            <a:r>
              <a:rPr lang="de-DE" dirty="0"/>
              <a:t>Ortserkennung anhand Fotos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57996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C8BD548-9BED-4D5A-B279-4464E7BAF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501" y="5140801"/>
            <a:ext cx="431389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A77A-ED32-4236-A878-C52EDA2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7C1E9-653B-42BD-835B-297A9DE6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Implementiert in Python</a:t>
            </a:r>
          </a:p>
          <a:p>
            <a:r>
              <a:rPr lang="de-DE" dirty="0"/>
              <a:t>Deeplearning-Framework „Keras“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8752-C14F-4C4E-996D-46EADCC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A3B75-C738-49C5-8794-1B89FC8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D3F36-4891-4EB2-9E56-F596C8D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Modularer Aufbau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  <p:pic>
        <p:nvPicPr>
          <p:cNvPr id="36" name="Grafik 3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32087F1-9A37-497B-B069-2CF74B9EF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96" y="4240801"/>
            <a:ext cx="73014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r>
              <a:rPr lang="de-DE" dirty="0"/>
              <a:t>Adressliste </a:t>
            </a:r>
            <a:r>
              <a:rPr lang="de-DE" dirty="0">
                <a:sym typeface="Wingdings" panose="05000000000000000000" pitchFamily="2" charset="2"/>
              </a:rPr>
              <a:t> Google Maps API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>
                <a:sym typeface="Wingdings" panose="05000000000000000000" pitchFamily="2" charset="2"/>
              </a:rPr>
              <a:t>Interface für menschliche Entscheidung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Speicherung in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8E00B3-A9F6-47F7-BEB6-E8B549D25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17" y="4600801"/>
            <a:ext cx="156138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474</Words>
  <Application>Microsoft Office PowerPoint</Application>
  <PresentationFormat>Breitbild</PresentationFormat>
  <Paragraphs>148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Gliederung</vt:lpstr>
      <vt:lpstr>Einleitung</vt:lpstr>
      <vt:lpstr>Einleitung</vt:lpstr>
      <vt:lpstr>Verwandte Arbeiten</vt:lpstr>
      <vt:lpstr>System</vt:lpstr>
      <vt:lpstr>System</vt:lpstr>
      <vt:lpstr>Satellitenbilder</vt:lpstr>
      <vt:lpstr>Merkmale</vt:lpstr>
      <vt:lpstr>Merkmale</vt:lpstr>
      <vt:lpstr>Neuronales Netz</vt:lpstr>
      <vt:lpstr>Visualisierungen</vt:lpstr>
      <vt:lpstr>Probe</vt:lpstr>
      <vt:lpstr>Probe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99</cp:revision>
  <dcterms:created xsi:type="dcterms:W3CDTF">2018-01-26T07:48:37Z</dcterms:created>
  <dcterms:modified xsi:type="dcterms:W3CDTF">2018-01-30T07:42:45Z</dcterms:modified>
</cp:coreProperties>
</file>