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60" r:id="rId6"/>
    <p:sldId id="275" r:id="rId7"/>
    <p:sldId id="267" r:id="rId8"/>
    <p:sldId id="268" r:id="rId9"/>
    <p:sldId id="269" r:id="rId10"/>
    <p:sldId id="274" r:id="rId11"/>
    <p:sldId id="270" r:id="rId12"/>
    <p:sldId id="271" r:id="rId13"/>
    <p:sldId id="276" r:id="rId14"/>
    <p:sldId id="262" r:id="rId15"/>
    <p:sldId id="263" r:id="rId16"/>
    <p:sldId id="264" r:id="rId17"/>
    <p:sldId id="265" r:id="rId18"/>
    <p:sldId id="27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344C-8811-43E3-9A5B-428CC8ADF65A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AB95B-6D2E-4D99-830E-CEBFAC3FD2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0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Recognition Competition (ILSVRC)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B95B-6D2E-4D99-830E-CEBFAC3FD2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36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7862277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dirty="0"/>
              <a:t>Mastertextformat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1FAF6A-C1E8-47A4-BBF6-E3C0F5808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537FA45-279E-410D-B991-D53056B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7A1DE99-2947-4A74-80F3-6E861DC0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42C020A-2991-450F-98D0-DE6359A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64320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200" dirty="0"/>
              <a:t>Verteidigung der Bachelorarbeit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506722"/>
            <a:ext cx="5373136" cy="10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580F7B-46FC-4E8C-9E7E-5E8FBD74D6A7}"/>
              </a:ext>
            </a:extLst>
          </p:cNvPr>
          <p:cNvSpPr txBox="1"/>
          <p:nvPr/>
        </p:nvSpPr>
        <p:spPr>
          <a:xfrm>
            <a:off x="914399" y="6217390"/>
            <a:ext cx="518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Dresden, 30.01.2018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4D5BA2-A8F8-49F3-9282-58684A669D95}"/>
              </a:ext>
            </a:extLst>
          </p:cNvPr>
          <p:cNvSpPr txBox="1"/>
          <p:nvPr/>
        </p:nvSpPr>
        <p:spPr>
          <a:xfrm>
            <a:off x="914400" y="550672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Mischke</a:t>
            </a:r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B92DE-3DE1-4B36-BAEB-681AFEB8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C294E-63F2-4D12-8408-C8DDAB36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 verändern</a:t>
            </a:r>
          </a:p>
          <a:p>
            <a:pPr lvl="1"/>
            <a:r>
              <a:rPr lang="de-DE" dirty="0"/>
              <a:t>Spiegeln, Drehen, Verschieben, Strecken oder Vergrößern</a:t>
            </a:r>
          </a:p>
          <a:p>
            <a:pPr lvl="1"/>
            <a:r>
              <a:rPr lang="de-DE" dirty="0"/>
              <a:t>Hinzufügen von Rauschen</a:t>
            </a:r>
          </a:p>
          <a:p>
            <a:r>
              <a:rPr lang="de-DE" dirty="0"/>
              <a:t>Bildmittelpunkt verschieben</a:t>
            </a:r>
          </a:p>
          <a:p>
            <a:pPr lvl="1"/>
            <a:r>
              <a:rPr lang="de-DE" dirty="0"/>
              <a:t>Vorteil:</a:t>
            </a:r>
          </a:p>
          <a:p>
            <a:pPr lvl="2"/>
            <a:r>
              <a:rPr lang="de-DE" dirty="0"/>
              <a:t>Training mit Originaldaten</a:t>
            </a:r>
          </a:p>
          <a:p>
            <a:pPr lvl="2"/>
            <a:r>
              <a:rPr lang="de-DE" dirty="0"/>
              <a:t>Erkennung von nicht-zentralen Häusern</a:t>
            </a:r>
          </a:p>
          <a:p>
            <a:pPr lvl="1"/>
            <a:r>
              <a:rPr lang="de-DE" dirty="0"/>
              <a:t>Nachteil:</a:t>
            </a:r>
          </a:p>
          <a:p>
            <a:pPr lvl="2"/>
            <a:r>
              <a:rPr lang="de-DE" dirty="0"/>
              <a:t>Mehr Speicherplatz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00AD1-78BD-4507-A5B2-5980799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75460-0BEC-4038-B70B-56EB6C0C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A13D9-B59A-473C-AF5B-1867EC6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0BED-BF06-4AD3-B773-AD0284604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00" y="4600801"/>
            <a:ext cx="1800000" cy="18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18FC0DE-6F48-42D8-9C59-E544FDBC0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00" y="460080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74AC4-F404-45DC-8D65-1AC445DE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4D24D-B582-43A5-920E-7DBD04AC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Standardnetz angelehnt an VGG [SZ14]</a:t>
            </a:r>
          </a:p>
          <a:p>
            <a:r>
              <a:rPr lang="de-DE" dirty="0"/>
              <a:t>Automatische Anpassung an Trainingsdaten</a:t>
            </a:r>
          </a:p>
          <a:p>
            <a:pPr lvl="1"/>
            <a:r>
              <a:rPr lang="de-DE" dirty="0"/>
              <a:t>Eingabeschicht an Satellitenbilder</a:t>
            </a:r>
          </a:p>
          <a:p>
            <a:pPr lvl="1"/>
            <a:r>
              <a:rPr lang="de-DE" dirty="0"/>
              <a:t>Ausgabeschicht an Trainingsvorgabe</a:t>
            </a:r>
          </a:p>
          <a:p>
            <a:r>
              <a:rPr lang="de-DE" dirty="0"/>
              <a:t>Anpassung interner Struktur möglich</a:t>
            </a:r>
          </a:p>
          <a:p>
            <a:r>
              <a:rPr lang="de-DE" dirty="0"/>
              <a:t>Speichern und Laden von Netzarchitektur möglich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3DF82-5B8A-4FB1-A9B2-8E001D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4F6A9-C673-4533-8124-AC178E4D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5E50A-0275-43BA-A6E9-2966AD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0D7F2-22E7-41E3-A377-E2AA6D8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FABC0-B46C-4C95-858D-1CCA74BA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als Tabelle</a:t>
            </a:r>
          </a:p>
          <a:p>
            <a:r>
              <a:rPr lang="de-DE" dirty="0"/>
              <a:t>Vorbereitete Ergebnisvisualisierungen</a:t>
            </a:r>
          </a:p>
          <a:p>
            <a:pPr lvl="1"/>
            <a:r>
              <a:rPr lang="de-DE" dirty="0"/>
              <a:t>Trainingsverlauf</a:t>
            </a:r>
          </a:p>
          <a:p>
            <a:pPr lvl="1"/>
            <a:r>
              <a:rPr lang="de-DE" dirty="0"/>
              <a:t>Box-Whisker-Plot</a:t>
            </a:r>
          </a:p>
          <a:p>
            <a:pPr lvl="1"/>
            <a:r>
              <a:rPr lang="de-DE" dirty="0"/>
              <a:t>Farbcodierte 2D-Karte</a:t>
            </a:r>
          </a:p>
          <a:p>
            <a:pPr lvl="1"/>
            <a:r>
              <a:rPr lang="de-DE" dirty="0"/>
              <a:t>Positionscodierte 2D-Karte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EB0A4-ED5C-4D6D-A7E7-75021E7C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A5B9E-5003-4D84-BCBF-9356B5D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2739B-5FF0-4CFD-860E-B9798917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12</a:t>
            </a:fld>
            <a:endParaRPr lang="de-DE"/>
          </a:p>
        </p:txBody>
      </p:sp>
      <p:pic>
        <p:nvPicPr>
          <p:cNvPr id="12" name="Grafik 11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00BA0E7C-C590-43C2-A12B-ACBB17C57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360" y="2125915"/>
            <a:ext cx="1814164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4FF14CA-BB1C-412F-B4B6-90D41CA099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917" y="2706312"/>
            <a:ext cx="1440000" cy="1080000"/>
          </a:xfrm>
          <a:prstGeom prst="rect">
            <a:avLst/>
          </a:prstGeom>
        </p:spPr>
      </p:pic>
      <p:pic>
        <p:nvPicPr>
          <p:cNvPr id="8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CAD1208-E21A-48C8-9F83-2FBADDABE8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62" y="3589719"/>
            <a:ext cx="2204117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0A96F5E-BF6C-477B-AC23-B25F47D81F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42" y="4473126"/>
            <a:ext cx="1440000" cy="18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2AFF4-7D8B-45BD-B410-9B128985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9DCFF-5067-4961-805C-B27F7E09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Postleitzahl</a:t>
            </a:r>
          </a:p>
          <a:p>
            <a:pPr lvl="1"/>
            <a:r>
              <a:rPr lang="de-DE" dirty="0"/>
              <a:t>64390 Häuser in Dresden</a:t>
            </a:r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r>
              <a:rPr lang="de-DE" sz="2800" dirty="0"/>
              <a:t>Trainingsvorgabe				      Netzprädiktion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058D68-39FD-4177-91C8-84F7F42F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1B54ED-26C7-40F6-939C-7D736CC4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B32BF-5023-4D29-9240-4A3769D1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 descr="Ein Bild, das 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1EA2509D-30B3-4846-B3A1-8C9EB6F33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801"/>
            <a:ext cx="5142941" cy="2520000"/>
          </a:xfrm>
          <a:prstGeom prst="rect">
            <a:avLst/>
          </a:prstGeom>
        </p:spPr>
      </p:pic>
      <p:pic>
        <p:nvPicPr>
          <p:cNvPr id="10" name="Grafik 9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6ABCBDDA-0F2E-40FD-B322-4EB5B3B46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9" y="3880801"/>
            <a:ext cx="514294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7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7316215" cy="4625609"/>
          </a:xfrm>
        </p:spPr>
        <p:txBody>
          <a:bodyPr/>
          <a:lstStyle/>
          <a:p>
            <a:r>
              <a:rPr lang="de-DE" dirty="0"/>
              <a:t>Geographische Koordinaten</a:t>
            </a:r>
          </a:p>
          <a:p>
            <a:pPr lvl="1"/>
            <a:r>
              <a:rPr lang="de-DE" dirty="0"/>
              <a:t>Datenbank "Geografische Längen- und Breitengrade deutscher Städte und Gemeinden“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EEA55-6788-4E7B-9BEC-22353F4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45C38-5A6E-4C09-B51D-0DEA652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2ABD1-2B64-43E3-A53A-DD359E5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9FF98F-EB39-4115-8726-C5D347686E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15" y="1775192"/>
            <a:ext cx="3656585" cy="46256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79F5909-C287-4EB0-8941-BD5C934E2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19" y="3880800"/>
            <a:ext cx="336212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Ergebnisse</a:t>
            </a:r>
          </a:p>
          <a:p>
            <a:pPr lvl="1"/>
            <a:r>
              <a:rPr lang="de-DE" dirty="0"/>
              <a:t>Umfassendes System</a:t>
            </a:r>
          </a:p>
          <a:p>
            <a:pPr lvl="1"/>
            <a:r>
              <a:rPr lang="de-DE" dirty="0"/>
              <a:t>Anpassbare und austauschbare Module</a:t>
            </a:r>
          </a:p>
          <a:p>
            <a:pPr lvl="1"/>
            <a:r>
              <a:rPr lang="de-DE" dirty="0"/>
              <a:t>Datenakquisition</a:t>
            </a:r>
          </a:p>
          <a:p>
            <a:pPr lvl="2"/>
            <a:r>
              <a:rPr lang="de-DE" dirty="0"/>
              <a:t>Satellitenbilder durch Adressliste</a:t>
            </a:r>
          </a:p>
          <a:p>
            <a:pPr lvl="2"/>
            <a:r>
              <a:rPr lang="de-DE" dirty="0"/>
              <a:t>Merkmale durch Benutzeroberfläche</a:t>
            </a:r>
          </a:p>
          <a:p>
            <a:pPr lvl="1"/>
            <a:r>
              <a:rPr lang="de-DE" dirty="0"/>
              <a:t>Visualisierungsvorlagen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93019-22E1-4FFD-9636-F0AA7C2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B122C-1116-42D6-8E74-F098DE2C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848C-9D1F-4D4B-A883-BAFCBB6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  <a:p>
            <a:pPr lvl="1"/>
            <a:r>
              <a:rPr lang="de-DE" dirty="0"/>
              <a:t>Einsatz in Praxis</a:t>
            </a:r>
          </a:p>
          <a:p>
            <a:pPr lvl="1"/>
            <a:r>
              <a:rPr lang="de-DE" dirty="0"/>
              <a:t>Anwendung zur Nutzung trainierter Netze</a:t>
            </a:r>
          </a:p>
          <a:p>
            <a:pPr lvl="1"/>
            <a:r>
              <a:rPr lang="de-DE" dirty="0"/>
              <a:t>Weitere vorgefertigte Ergebnisvisualisierungen</a:t>
            </a:r>
          </a:p>
          <a:p>
            <a:pPr lvl="1"/>
            <a:r>
              <a:rPr lang="de-DE" dirty="0"/>
              <a:t>Flugzeugaufnahmen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56822-E51D-443F-9930-DC520A0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1F740-8BF5-456D-8B6E-066FEAC0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D828C-EC26-4651-8972-756F989A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[KSH12] Alex </a:t>
            </a:r>
            <a:r>
              <a:rPr lang="de-DE" sz="2400" dirty="0" err="1"/>
              <a:t>Krizhevsky</a:t>
            </a:r>
            <a:r>
              <a:rPr lang="de-DE" sz="2400" dirty="0"/>
              <a:t> and </a:t>
            </a:r>
            <a:r>
              <a:rPr lang="de-DE" sz="2400" dirty="0" err="1"/>
              <a:t>Sutskever</a:t>
            </a:r>
            <a:r>
              <a:rPr lang="de-DE" sz="2400" dirty="0"/>
              <a:t>, Ilya and </a:t>
            </a:r>
            <a:r>
              <a:rPr lang="de-DE" sz="2400" dirty="0" err="1"/>
              <a:t>Hinton</a:t>
            </a:r>
            <a:r>
              <a:rPr lang="de-DE" sz="2400" dirty="0"/>
              <a:t>, Geoffrey E, "</a:t>
            </a:r>
            <a:r>
              <a:rPr lang="de-DE" sz="2400" dirty="0" err="1"/>
              <a:t>ImageNet</a:t>
            </a:r>
            <a:r>
              <a:rPr lang="de-DE" sz="2400" dirty="0"/>
              <a:t> Classification </a:t>
            </a:r>
            <a:r>
              <a:rPr lang="de-DE" sz="2400" dirty="0" err="1"/>
              <a:t>with</a:t>
            </a:r>
            <a:r>
              <a:rPr lang="de-DE" sz="2400" dirty="0"/>
              <a:t> Deep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Networks", in F. Pereira and C. J. C. </a:t>
            </a:r>
            <a:r>
              <a:rPr lang="de-DE" sz="2400" dirty="0" err="1"/>
              <a:t>Burges</a:t>
            </a:r>
            <a:r>
              <a:rPr lang="de-DE" sz="2400" dirty="0"/>
              <a:t> and L. </a:t>
            </a:r>
            <a:r>
              <a:rPr lang="de-DE" sz="2400" dirty="0" err="1"/>
              <a:t>Bottou</a:t>
            </a:r>
            <a:r>
              <a:rPr lang="de-DE" sz="2400" dirty="0"/>
              <a:t> and K. Q. Weinberger, </a:t>
            </a:r>
            <a:r>
              <a:rPr lang="de-DE" sz="2400" dirty="0" err="1"/>
              <a:t>Hg</a:t>
            </a:r>
            <a:r>
              <a:rPr lang="de-DE" sz="2400" dirty="0"/>
              <a:t>., </a:t>
            </a:r>
            <a:r>
              <a:rPr lang="de-DE" sz="2400" i="1" dirty="0" err="1"/>
              <a:t>Advances</a:t>
            </a:r>
            <a:r>
              <a:rPr lang="de-DE" sz="2400" i="1" dirty="0"/>
              <a:t> in </a:t>
            </a:r>
            <a:r>
              <a:rPr lang="de-DE" sz="2400" i="1" dirty="0" err="1"/>
              <a:t>Neural</a:t>
            </a:r>
            <a:r>
              <a:rPr lang="de-DE" sz="2400" i="1" dirty="0"/>
              <a:t> Information Processing Systems 25</a:t>
            </a:r>
            <a:r>
              <a:rPr lang="de-DE" sz="2400" dirty="0"/>
              <a:t> (Curran Associates, Inc., 2012), S. 1097--1105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[SZ14] </a:t>
            </a:r>
            <a:r>
              <a:rPr lang="de-DE" sz="2400" dirty="0" err="1"/>
              <a:t>Simonyan</a:t>
            </a:r>
            <a:r>
              <a:rPr lang="de-DE" sz="2400" dirty="0"/>
              <a:t>, Karen and </a:t>
            </a:r>
            <a:r>
              <a:rPr lang="de-DE" sz="2400" dirty="0" err="1"/>
              <a:t>Zisserman</a:t>
            </a:r>
            <a:r>
              <a:rPr lang="de-DE" sz="2400" dirty="0"/>
              <a:t>, Andrew, "Very </a:t>
            </a:r>
            <a:r>
              <a:rPr lang="de-DE" sz="2400" dirty="0" err="1"/>
              <a:t>deep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large-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400" dirty="0" err="1"/>
              <a:t>image</a:t>
            </a:r>
            <a:r>
              <a:rPr lang="de-DE" sz="2400" dirty="0"/>
              <a:t> </a:t>
            </a:r>
            <a:r>
              <a:rPr lang="de-DE" sz="2400" dirty="0" err="1"/>
              <a:t>recognition</a:t>
            </a:r>
            <a:r>
              <a:rPr lang="de-DE" sz="2400" dirty="0"/>
              <a:t>", </a:t>
            </a:r>
            <a:r>
              <a:rPr lang="de-DE" sz="2400" i="1" dirty="0" err="1"/>
              <a:t>arXiv</a:t>
            </a:r>
            <a:r>
              <a:rPr lang="de-DE" sz="2400" i="1" dirty="0"/>
              <a:t> </a:t>
            </a:r>
            <a:r>
              <a:rPr lang="de-DE" sz="2400" i="1" dirty="0" err="1"/>
              <a:t>preprint</a:t>
            </a:r>
            <a:r>
              <a:rPr lang="de-DE" sz="2400" i="1" dirty="0"/>
              <a:t> arXiv:1409.1556</a:t>
            </a:r>
            <a:r>
              <a:rPr lang="de-DE" sz="2400" dirty="0"/>
              <a:t> (2014)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[WKP16] Weyand, Tobias and </a:t>
            </a:r>
            <a:r>
              <a:rPr lang="de-DE" sz="2400" dirty="0" err="1"/>
              <a:t>Kostrikov</a:t>
            </a:r>
            <a:r>
              <a:rPr lang="de-DE" sz="2400" dirty="0"/>
              <a:t>, Ilya and </a:t>
            </a:r>
            <a:r>
              <a:rPr lang="de-DE" sz="2400" dirty="0" err="1"/>
              <a:t>Philbin</a:t>
            </a:r>
            <a:r>
              <a:rPr lang="de-DE" sz="2400" dirty="0"/>
              <a:t>, James, "Planet-</a:t>
            </a:r>
            <a:r>
              <a:rPr lang="de-DE" sz="2400" dirty="0" err="1"/>
              <a:t>photo</a:t>
            </a:r>
            <a:r>
              <a:rPr lang="de-DE" sz="2400" dirty="0"/>
              <a:t> </a:t>
            </a:r>
            <a:r>
              <a:rPr lang="de-DE" sz="2400" dirty="0" err="1"/>
              <a:t>geolocation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", in </a:t>
            </a:r>
            <a:r>
              <a:rPr lang="de-DE" sz="2400" i="1" dirty="0"/>
              <a:t>European Conference on Computer Vision</a:t>
            </a:r>
            <a:r>
              <a:rPr lang="de-DE" sz="2400" dirty="0"/>
              <a:t> (2016), S. 37--55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60561-AABF-4956-A563-53E237E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11B78-A8B9-4FB4-93B5-453CB523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66FBB-BB74-4F12-B582-77F583CC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C8F25-E243-4AC0-8E6F-DB39B970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E372A-ED4E-4E30-9D38-BAF5CCB0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18872" indent="0" algn="ctr">
              <a:buNone/>
            </a:pPr>
            <a:r>
              <a:rPr lang="de-DE" sz="5000" dirty="0"/>
              <a:t>Vielen Dank!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97EC3-1414-4330-AE50-748F80DB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6ED00D-00E6-4C1F-B67E-A07C3E04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1D8F9-DD63-4CF1-89F5-69113101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2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System</a:t>
            </a:r>
          </a:p>
          <a:p>
            <a:pPr lvl="1"/>
            <a:r>
              <a:rPr lang="de-DE" dirty="0"/>
              <a:t>Satellitenbilder</a:t>
            </a:r>
          </a:p>
          <a:p>
            <a:pPr lvl="1"/>
            <a:r>
              <a:rPr lang="de-DE" dirty="0"/>
              <a:t>Merkmale</a:t>
            </a:r>
          </a:p>
          <a:p>
            <a:pPr lvl="1"/>
            <a:r>
              <a:rPr lang="de-DE" dirty="0"/>
              <a:t>Neuronales Netz</a:t>
            </a:r>
          </a:p>
          <a:p>
            <a:pPr lvl="1"/>
            <a:r>
              <a:rPr lang="de-DE" dirty="0"/>
              <a:t>Visualisierung</a:t>
            </a:r>
          </a:p>
          <a:p>
            <a:r>
              <a:rPr lang="de-DE" dirty="0"/>
              <a:t>Probe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9AD46-39E6-40E6-8B0B-4D5793D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1EB73-7467-467C-B889-1B78CC4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1B7CA-0530-423D-A03B-D19F2CE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2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Ansteigende Rechenleistung fördert Deeplearning Ergebnisse</a:t>
            </a:r>
          </a:p>
          <a:p>
            <a:pPr lvl="1"/>
            <a:r>
              <a:rPr lang="de-DE" dirty="0"/>
              <a:t>Wachsende Menge und Qualität an frei verfügbaren Satellitenaufnahmen</a:t>
            </a:r>
          </a:p>
          <a:p>
            <a:pPr lvl="1"/>
            <a:r>
              <a:rPr lang="de-DE" dirty="0"/>
              <a:t>Analyse:</a:t>
            </a:r>
          </a:p>
          <a:p>
            <a:pPr lvl="2"/>
            <a:r>
              <a:rPr lang="de-DE" dirty="0"/>
              <a:t>Marketing</a:t>
            </a:r>
          </a:p>
          <a:p>
            <a:pPr lvl="2"/>
            <a:r>
              <a:rPr lang="de-DE" dirty="0"/>
              <a:t>Stadtplanung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C18F4D-AE26-4553-9DAE-7FEB86E4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F9EF8-E00F-46D1-AF35-639E1C62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7B487-A2FB-4788-9712-ADA8638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 und Anforderungen</a:t>
            </a:r>
          </a:p>
          <a:p>
            <a:pPr lvl="1"/>
            <a:r>
              <a:rPr lang="de-DE" dirty="0"/>
              <a:t>Datenakquisition</a:t>
            </a:r>
          </a:p>
          <a:p>
            <a:pPr lvl="1"/>
            <a:r>
              <a:rPr lang="de-DE" dirty="0"/>
              <a:t>Ergebnisse visualisieren</a:t>
            </a:r>
          </a:p>
          <a:p>
            <a:pPr lvl="1"/>
            <a:r>
              <a:rPr lang="de-DE" dirty="0"/>
              <a:t>Mit geringem Aufwand anpassbar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06490-B344-427E-8749-7C739847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F38AA-4E37-4081-8B00-5A509417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536A-FB59-49B1-B9BD-9DF342C1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de-DE" dirty="0" err="1"/>
              <a:t>SuperVision</a:t>
            </a:r>
            <a:r>
              <a:rPr lang="de-DE" dirty="0"/>
              <a:t> [KSH12]</a:t>
            </a:r>
          </a:p>
          <a:p>
            <a:pPr lvl="1"/>
            <a:r>
              <a:rPr lang="de-DE" dirty="0"/>
              <a:t>ILSVRC 2012</a:t>
            </a:r>
          </a:p>
          <a:p>
            <a:pPr lvl="1"/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lvl="1"/>
            <a:endParaRPr lang="de-DE" dirty="0"/>
          </a:p>
          <a:p>
            <a:pPr marL="118872" indent="0">
              <a:buNone/>
            </a:pPr>
            <a:r>
              <a:rPr lang="de-DE" dirty="0"/>
              <a:t>VGG [SZ14]</a:t>
            </a:r>
          </a:p>
          <a:p>
            <a:pPr lvl="1"/>
            <a:r>
              <a:rPr lang="de-DE" dirty="0"/>
              <a:t>ILSVRC 2014</a:t>
            </a:r>
          </a:p>
          <a:p>
            <a:pPr lvl="1"/>
            <a:r>
              <a:rPr lang="de-DE" dirty="0"/>
              <a:t>Deep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lvl="1"/>
            <a:endParaRPr lang="de-DE" dirty="0"/>
          </a:p>
          <a:p>
            <a:pPr marL="118872" indent="0">
              <a:buNone/>
            </a:pPr>
            <a:r>
              <a:rPr lang="de-DE" dirty="0" err="1"/>
              <a:t>PlaNet</a:t>
            </a:r>
            <a:r>
              <a:rPr lang="de-DE" dirty="0"/>
              <a:t> [WKP16]</a:t>
            </a:r>
          </a:p>
          <a:p>
            <a:pPr lvl="1"/>
            <a:r>
              <a:rPr lang="de-DE" dirty="0"/>
              <a:t>Rasterbildung auf Weltkarte</a:t>
            </a:r>
          </a:p>
          <a:p>
            <a:pPr lvl="1"/>
            <a:r>
              <a:rPr lang="de-DE" dirty="0"/>
              <a:t>Ortserkennung anhand Fotos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7216C2-B12E-4FC1-BCD7-D2B94728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25" y="1775192"/>
            <a:ext cx="4240475" cy="1260000"/>
          </a:xfrm>
          <a:prstGeom prst="rect">
            <a:avLst/>
          </a:prstGeom>
        </p:spPr>
      </p:pic>
      <p:pic>
        <p:nvPicPr>
          <p:cNvPr id="1026" name="Picture 2" descr="http://book.paddlepaddle.org/03.image_classification/image/vgg16.png">
            <a:extLst>
              <a:ext uri="{FF2B5EF4-FFF2-40B4-BE49-F238E27FC236}">
                <a16:creationId xmlns:a16="http://schemas.microsoft.com/office/drawing/2014/main" id="{499393EF-9CBA-49C9-98B0-E02A047C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54" y="3457996"/>
            <a:ext cx="455164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921658-3950-4742-B382-65EBDBC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86985A6-D299-4ED8-A938-A0E7D028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C0433B-2E9B-493A-8AEE-877F49D3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C8BD548-9BED-4D5A-B279-4464E7BAF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501" y="5140801"/>
            <a:ext cx="431389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0A77A-ED32-4236-A878-C52EDA29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7C1E9-653B-42BD-835B-297A9DE6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Implementiert in Python</a:t>
            </a:r>
          </a:p>
          <a:p>
            <a:pPr>
              <a:lnSpc>
                <a:spcPct val="150000"/>
              </a:lnSpc>
            </a:pPr>
            <a:r>
              <a:rPr lang="de-DE" dirty="0"/>
              <a:t>Deeplearning-Framework „Keras“</a:t>
            </a:r>
          </a:p>
          <a:p>
            <a:pPr>
              <a:lnSpc>
                <a:spcPct val="150000"/>
              </a:lnSpc>
            </a:pPr>
            <a:r>
              <a:rPr lang="de-DE" dirty="0"/>
              <a:t>Modularer Aufbau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58752-C14F-4C4E-996D-46EADCC8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A3B75-C738-49C5-8794-1B89FC85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D3F36-4891-4EB2-9E56-F596C8D8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50ABF-E9E6-4427-9DA7-E3F508F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3E55B-56BB-4E7C-A2E0-116CB296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BDE1FEE-1DA2-4A84-BA0D-CD013344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2E895B4F-70E3-4AE1-9205-A583967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A7F1E874-4335-43E7-BA1C-EABAAA6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7</a:t>
            </a:fld>
            <a:endParaRPr lang="de-DE"/>
          </a:p>
        </p:txBody>
      </p:sp>
      <p:pic>
        <p:nvPicPr>
          <p:cNvPr id="36" name="Grafik 3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932087F1-9A37-497B-B069-2CF74B9EF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464936"/>
            <a:ext cx="10972799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2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8825-A253-4FA1-80BC-74B0A8AB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Satellitenbilder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65557-BEA4-402F-BE47-4C1D6D6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Lokale vorhandene Datenmenge</a:t>
            </a:r>
          </a:p>
          <a:p>
            <a:pPr>
              <a:lnSpc>
                <a:spcPct val="150000"/>
              </a:lnSpc>
            </a:pPr>
            <a:r>
              <a:rPr lang="de-DE" dirty="0"/>
              <a:t>Adressliste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Adresse oder geographische Koordinaten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Google Static Maps API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Lokale Speicherung zur späteren Verwendung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750CA-4F30-4E79-819A-2097865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A7F10-5CA7-4A39-9476-1FD2109D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83C1E-94E0-49F3-965B-BC3121F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5F18D9-948C-4D1B-8555-E097FA2EE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00" y="460080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293A9-96BC-4F94-A697-A4E4133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19DF-48D4-47F8-BD5A-A4F01156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pPr lvl="1"/>
            <a:r>
              <a:rPr lang="de-DE" dirty="0"/>
              <a:t>Zugehörig zu Bild bzw. Adresse</a:t>
            </a:r>
          </a:p>
          <a:p>
            <a:r>
              <a:rPr lang="de-DE" dirty="0"/>
              <a:t>Inverse Datenakquirierung</a:t>
            </a:r>
          </a:p>
          <a:p>
            <a:pPr lvl="1"/>
            <a:r>
              <a:rPr lang="de-DE" dirty="0"/>
              <a:t>Adressliste aus gewünschtem Merkmal (z.B. Schulen)</a:t>
            </a:r>
          </a:p>
          <a:p>
            <a:r>
              <a:rPr lang="de-DE" dirty="0">
                <a:sym typeface="Wingdings" panose="05000000000000000000" pitchFamily="2" charset="2"/>
              </a:rPr>
              <a:t>Interface für menschliche Entscheidung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Speicherung in SQL-Datenbank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5744A-708F-4F09-B113-6104289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ACE29E-B3AF-49B9-AC8F-A3D274ED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4994AD-2259-43C4-9273-5530ACB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98E00B3-A9F6-47F7-BEB6-E8B549D255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017" y="4600801"/>
            <a:ext cx="156138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25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490</Words>
  <Application>Microsoft Office PowerPoint</Application>
  <PresentationFormat>Breitbild</PresentationFormat>
  <Paragraphs>164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Gliederung</vt:lpstr>
      <vt:lpstr>Einleitung</vt:lpstr>
      <vt:lpstr>Einleitung</vt:lpstr>
      <vt:lpstr>Verwandte Arbeiten</vt:lpstr>
      <vt:lpstr>System</vt:lpstr>
      <vt:lpstr>System</vt:lpstr>
      <vt:lpstr>Satellitenbilder</vt:lpstr>
      <vt:lpstr>Merkmale</vt:lpstr>
      <vt:lpstr>Merkmale</vt:lpstr>
      <vt:lpstr>Neuronales Netz</vt:lpstr>
      <vt:lpstr>Visualisierungen</vt:lpstr>
      <vt:lpstr>Probe</vt:lpstr>
      <vt:lpstr>Probe</vt:lpstr>
      <vt:lpstr>Fazit</vt:lpstr>
      <vt:lpstr>Ausblick</vt:lpstr>
      <vt:lpstr>Literaturverzeichnis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130</cp:revision>
  <dcterms:created xsi:type="dcterms:W3CDTF">2018-01-26T07:48:37Z</dcterms:created>
  <dcterms:modified xsi:type="dcterms:W3CDTF">2018-01-30T09:40:22Z</dcterms:modified>
</cp:coreProperties>
</file>