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6"/>
  </p:notesMasterIdLst>
  <p:sldIdLst>
    <p:sldId id="256" r:id="rId2"/>
    <p:sldId id="257" r:id="rId3"/>
    <p:sldId id="258" r:id="rId4"/>
    <p:sldId id="273" r:id="rId5"/>
    <p:sldId id="260" r:id="rId6"/>
    <p:sldId id="267" r:id="rId7"/>
    <p:sldId id="268" r:id="rId8"/>
    <p:sldId id="269" r:id="rId9"/>
    <p:sldId id="270" r:id="rId10"/>
    <p:sldId id="27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9344C-8811-43E3-9A5B-428CC8ADF65A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AB95B-6D2E-4D99-830E-CEBFAC3FD2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07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/>
              <a:t>Master-Untertitelformat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4048219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5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hteck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71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7862277" cy="1252728"/>
          </a:xfrm>
        </p:spPr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B1FAF6A-C1E8-47A4-BBF6-E3C0F58082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F537FA45-279E-410D-B991-D53056BD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A7A1DE99-2947-4A74-80F3-6E861DC0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42C020A-2991-450F-98D0-DE6359A2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94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707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68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21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69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90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Rechteck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37821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11" name="Rechteck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de-DE"/>
              <a:t>Sebastian Mischke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66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hteck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64320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51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3200" b="1" dirty="0">
                <a:effectLst/>
              </a:rPr>
              <a:t>Merkmalserkennung von Gebäuden und Grundstücken in Satellitenbildern mittels Deeplearning</a:t>
            </a:r>
            <a:r>
              <a:rPr lang="de-DE" sz="3200" dirty="0">
                <a:effectLst/>
              </a:rPr>
              <a:t> </a:t>
            </a:r>
            <a:endParaRPr lang="de-DE" sz="3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effectLst/>
              </a:rPr>
              <a:t>Sebastian Mischke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EA6CC68-5F4D-498B-9264-71FC62B623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5506722"/>
            <a:ext cx="5373136" cy="1080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4580F7B-46FC-4E8C-9E7E-5E8FBD74D6A7}"/>
              </a:ext>
            </a:extLst>
          </p:cNvPr>
          <p:cNvSpPr txBox="1"/>
          <p:nvPr/>
        </p:nvSpPr>
        <p:spPr>
          <a:xfrm>
            <a:off x="914400" y="5862056"/>
            <a:ext cx="289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Dresden, 30.01.2018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4D5BA2-A8F8-49F3-9282-58684A669D95}"/>
              </a:ext>
            </a:extLst>
          </p:cNvPr>
          <p:cNvSpPr txBox="1"/>
          <p:nvPr/>
        </p:nvSpPr>
        <p:spPr>
          <a:xfrm>
            <a:off x="1781908" y="1398217"/>
            <a:ext cx="420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Verteidigung der Bachelorarbeit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DE0D343-2319-4AAA-BBCC-3DEA7FAC8CD4}"/>
              </a:ext>
            </a:extLst>
          </p:cNvPr>
          <p:cNvSpPr txBox="1"/>
          <p:nvPr/>
        </p:nvSpPr>
        <p:spPr>
          <a:xfrm>
            <a:off x="2756624" y="6231388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Fakultät Informatik/Mathematik</a:t>
            </a:r>
          </a:p>
        </p:txBody>
      </p:sp>
    </p:spTree>
    <p:extLst>
      <p:ext uri="{BB962C8B-B14F-4D97-AF65-F5344CB8AC3E}">
        <p14:creationId xmlns:p14="http://schemas.microsoft.com/office/powerpoint/2010/main" val="231313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40D7F2-22E7-41E3-A377-E2AA6D82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3FABC0-B46C-4C95-858D-1CCA74BAA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Ausgabe als Tabelle/CSV zusammen mit Eingabeadresse</a:t>
            </a:r>
          </a:p>
          <a:p>
            <a:r>
              <a:rPr lang="de-DE" dirty="0"/>
              <a:t>Auswahl an vorbereiteten Ergebnisvisualisierungen</a:t>
            </a:r>
          </a:p>
          <a:p>
            <a:pPr lvl="1"/>
            <a:r>
              <a:rPr lang="de-DE" dirty="0"/>
              <a:t>Kastengrafik</a:t>
            </a:r>
          </a:p>
          <a:p>
            <a:pPr lvl="1"/>
            <a:r>
              <a:rPr lang="de-DE" dirty="0"/>
              <a:t>2D-Karte mit Farbe als Ergebnis</a:t>
            </a:r>
          </a:p>
          <a:p>
            <a:pPr lvl="1"/>
            <a:r>
              <a:rPr lang="de-DE" dirty="0"/>
              <a:t>2D-Karte mit Position der Punkte als Ergebnis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1EB0A4-ED5C-4D6D-A7E7-75021E7C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A5B9E-5003-4D84-BCBF-9356B5DE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2739B-5FF0-4CFD-860E-B9798917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26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7F681-D593-4C5A-804C-DD5ECFFC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6EE2B7-E9A7-4C56-8220-05CE400B7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CEEA55-6788-4E7B-9BEC-22353F47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545C38-5A6E-4C09-B51D-0DEA6522B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52ABD1-2B64-43E3-A53A-DD359E54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854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21B0B-73C7-4D74-85E5-D26A3775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558C3-2B3A-483D-AF2B-430FA2163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193019-22E1-4FFD-9636-F0AA7C22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5B122C-1116-42D6-8E74-F098DE2C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38848C-9D1F-4D4B-A883-BAFCBB66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496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00D62-C043-4C42-A8E3-56B058AD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413965-6249-42D1-85DE-46E255F51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Weiterführende Entwicklung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E56822-E51D-443F-9930-DC520A04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01F740-8BF5-456D-8B6E-066FEAC0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1D828C-EC26-4651-8972-756F989A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121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B589F-1C6D-475E-8FE9-0168CC3A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0FD88-4715-4720-BEBA-B6DCFAFF1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[KSH12] Alex </a:t>
            </a:r>
            <a:r>
              <a:rPr lang="de-DE" sz="2400" dirty="0" err="1"/>
              <a:t>Krizhevsky</a:t>
            </a:r>
            <a:r>
              <a:rPr lang="de-DE" sz="2400" dirty="0"/>
              <a:t> and </a:t>
            </a:r>
            <a:r>
              <a:rPr lang="de-DE" sz="2400" dirty="0" err="1"/>
              <a:t>Sutskever</a:t>
            </a:r>
            <a:r>
              <a:rPr lang="de-DE" sz="2400" dirty="0"/>
              <a:t>, Ilya and </a:t>
            </a:r>
            <a:r>
              <a:rPr lang="de-DE" sz="2400" dirty="0" err="1"/>
              <a:t>Hinton</a:t>
            </a:r>
            <a:r>
              <a:rPr lang="de-DE" sz="2400" dirty="0"/>
              <a:t>, Geoffrey E, "</a:t>
            </a:r>
            <a:r>
              <a:rPr lang="de-DE" sz="2400" dirty="0" err="1"/>
              <a:t>ImageNet</a:t>
            </a:r>
            <a:r>
              <a:rPr lang="de-DE" sz="2400" dirty="0"/>
              <a:t> Classification </a:t>
            </a:r>
            <a:r>
              <a:rPr lang="de-DE" sz="2400" dirty="0" err="1"/>
              <a:t>with</a:t>
            </a:r>
            <a:r>
              <a:rPr lang="de-DE" sz="2400" dirty="0"/>
              <a:t> Deep </a:t>
            </a:r>
            <a:r>
              <a:rPr lang="de-DE" sz="2400" dirty="0" err="1"/>
              <a:t>Convolutional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Networks", in F. Pereira and C. J. C. </a:t>
            </a:r>
            <a:r>
              <a:rPr lang="de-DE" sz="2400" dirty="0" err="1"/>
              <a:t>Burges</a:t>
            </a:r>
            <a:r>
              <a:rPr lang="de-DE" sz="2400" dirty="0"/>
              <a:t> and L. </a:t>
            </a:r>
            <a:r>
              <a:rPr lang="de-DE" sz="2400" dirty="0" err="1"/>
              <a:t>Bottou</a:t>
            </a:r>
            <a:r>
              <a:rPr lang="de-DE" sz="2400" dirty="0"/>
              <a:t> and K. Q. Weinberger, </a:t>
            </a:r>
            <a:r>
              <a:rPr lang="de-DE" sz="2400" dirty="0" err="1"/>
              <a:t>Hg</a:t>
            </a:r>
            <a:r>
              <a:rPr lang="de-DE" sz="2400" dirty="0"/>
              <a:t>., </a:t>
            </a:r>
            <a:r>
              <a:rPr lang="de-DE" sz="2400" i="1" dirty="0" err="1"/>
              <a:t>Advances</a:t>
            </a:r>
            <a:r>
              <a:rPr lang="de-DE" sz="2400" i="1" dirty="0"/>
              <a:t> in </a:t>
            </a:r>
            <a:r>
              <a:rPr lang="de-DE" sz="2400" i="1" dirty="0" err="1"/>
              <a:t>Neural</a:t>
            </a:r>
            <a:r>
              <a:rPr lang="de-DE" sz="2400" i="1" dirty="0"/>
              <a:t> Information Processing Systems 25</a:t>
            </a:r>
            <a:r>
              <a:rPr lang="de-DE" sz="2400" dirty="0"/>
              <a:t> (Curran Associates, Inc., 2012), S. 1097—1105</a:t>
            </a:r>
          </a:p>
          <a:p>
            <a:pPr marL="118872" indent="0">
              <a:buNone/>
            </a:pPr>
            <a:endParaRPr lang="de-DE" sz="2400" dirty="0"/>
          </a:p>
          <a:p>
            <a:r>
              <a:rPr lang="de-DE" sz="2400" dirty="0"/>
              <a:t>[SZ14] </a:t>
            </a:r>
            <a:r>
              <a:rPr lang="de-DE" sz="2400" dirty="0" err="1"/>
              <a:t>Simonyan</a:t>
            </a:r>
            <a:r>
              <a:rPr lang="de-DE" sz="2400" dirty="0"/>
              <a:t>, Karen and </a:t>
            </a:r>
            <a:r>
              <a:rPr lang="de-DE" sz="2400" dirty="0" err="1"/>
              <a:t>Zisserman</a:t>
            </a:r>
            <a:r>
              <a:rPr lang="de-DE" sz="2400" dirty="0"/>
              <a:t>, Andrew, "Very </a:t>
            </a:r>
            <a:r>
              <a:rPr lang="de-DE" sz="2400" dirty="0" err="1"/>
              <a:t>deep</a:t>
            </a:r>
            <a:r>
              <a:rPr lang="de-DE" sz="2400" dirty="0"/>
              <a:t> </a:t>
            </a:r>
            <a:r>
              <a:rPr lang="de-DE" sz="2400" dirty="0" err="1"/>
              <a:t>convolutional</a:t>
            </a:r>
            <a:r>
              <a:rPr lang="de-DE" sz="2400" dirty="0"/>
              <a:t> </a:t>
            </a:r>
            <a:r>
              <a:rPr lang="de-DE" sz="2400" dirty="0" err="1"/>
              <a:t>networks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large-</a:t>
            </a:r>
            <a:r>
              <a:rPr lang="de-DE" sz="2400" dirty="0" err="1"/>
              <a:t>scale</a:t>
            </a:r>
            <a:r>
              <a:rPr lang="de-DE" sz="2400" dirty="0"/>
              <a:t> </a:t>
            </a:r>
            <a:r>
              <a:rPr lang="de-DE" sz="2400" dirty="0" err="1"/>
              <a:t>image</a:t>
            </a:r>
            <a:r>
              <a:rPr lang="de-DE" sz="2400" dirty="0"/>
              <a:t> </a:t>
            </a:r>
            <a:r>
              <a:rPr lang="de-DE" sz="2400" dirty="0" err="1"/>
              <a:t>recognition</a:t>
            </a:r>
            <a:r>
              <a:rPr lang="de-DE" sz="2400" dirty="0"/>
              <a:t>", </a:t>
            </a:r>
            <a:r>
              <a:rPr lang="de-DE" sz="2400" i="1" dirty="0" err="1"/>
              <a:t>arXiv</a:t>
            </a:r>
            <a:r>
              <a:rPr lang="de-DE" sz="2400" i="1" dirty="0"/>
              <a:t> </a:t>
            </a:r>
            <a:r>
              <a:rPr lang="de-DE" sz="2400" i="1" dirty="0" err="1"/>
              <a:t>preprint</a:t>
            </a:r>
            <a:r>
              <a:rPr lang="de-DE" sz="2400" i="1" dirty="0"/>
              <a:t> arXiv:1409.1556</a:t>
            </a:r>
            <a:r>
              <a:rPr lang="de-DE" sz="2400" dirty="0"/>
              <a:t> (2014)</a:t>
            </a:r>
          </a:p>
          <a:p>
            <a:pPr marL="118872" indent="0">
              <a:buNone/>
            </a:pPr>
            <a:endParaRPr lang="de-DE" sz="2400" dirty="0"/>
          </a:p>
          <a:p>
            <a:r>
              <a:rPr lang="de-DE" sz="2400" dirty="0"/>
              <a:t>[WKP16] Weyand, Tobias and </a:t>
            </a:r>
            <a:r>
              <a:rPr lang="de-DE" sz="2400" dirty="0" err="1"/>
              <a:t>Kostrikov</a:t>
            </a:r>
            <a:r>
              <a:rPr lang="de-DE" sz="2400" dirty="0"/>
              <a:t>, Ilya and </a:t>
            </a:r>
            <a:r>
              <a:rPr lang="de-DE" sz="2400" dirty="0" err="1"/>
              <a:t>Philbin</a:t>
            </a:r>
            <a:r>
              <a:rPr lang="de-DE" sz="2400" dirty="0"/>
              <a:t>, James, "Planet-</a:t>
            </a:r>
            <a:r>
              <a:rPr lang="de-DE" sz="2400" dirty="0" err="1"/>
              <a:t>photo</a:t>
            </a:r>
            <a:r>
              <a:rPr lang="de-DE" sz="2400" dirty="0"/>
              <a:t> </a:t>
            </a:r>
            <a:r>
              <a:rPr lang="de-DE" sz="2400" dirty="0" err="1"/>
              <a:t>geolocation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convolutional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</a:t>
            </a:r>
            <a:r>
              <a:rPr lang="de-DE" sz="2400" dirty="0" err="1"/>
              <a:t>networks</a:t>
            </a:r>
            <a:r>
              <a:rPr lang="de-DE" sz="2400" dirty="0"/>
              <a:t>", in </a:t>
            </a:r>
            <a:r>
              <a:rPr lang="de-DE" sz="2400" i="1" dirty="0"/>
              <a:t>European Conference on Computer Vision</a:t>
            </a:r>
            <a:r>
              <a:rPr lang="de-DE" sz="2400" dirty="0"/>
              <a:t> (2016), S. 37--55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560561-AABF-4956-A563-53E237E6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111B78-A8B9-4FB4-93B5-453CB523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166FBB-BB74-4F12-B582-77F583CC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51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B70B6-6779-42AC-A55A-9D5ABF26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84C417-145C-4918-BF56-CAA4DAB2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pPr lvl="1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C18F4D-AE26-4553-9DAE-7FEB86E4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1F9EF8-E00F-46D1-AF35-639E1C62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97B487-A2FB-4788-9712-ADA86384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2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6B081-B15A-4550-8FC2-7218AE50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803973-686B-4569-BEE3-31F720706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Herausforderungen</a:t>
            </a:r>
          </a:p>
          <a:p>
            <a:r>
              <a:rPr lang="de-DE" dirty="0"/>
              <a:t>Ziele und Anforderungen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406490-B344-427E-8749-7C739847B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CF38AA-4E37-4081-8B00-5A509417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7D536A-FB59-49B1-B9BD-9DF342C1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42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25E3-A377-43EE-8118-986E2408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E452CF-4FEA-47BD-B91D-496CCF216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10972800" cy="4625609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Einleitung</a:t>
            </a:r>
          </a:p>
          <a:p>
            <a:r>
              <a:rPr lang="de-DE" dirty="0"/>
              <a:t>Verwandte Arbeiten</a:t>
            </a:r>
          </a:p>
          <a:p>
            <a:r>
              <a:rPr lang="de-DE" dirty="0"/>
              <a:t>Gesamtsystem</a:t>
            </a:r>
          </a:p>
          <a:p>
            <a:pPr lvl="1"/>
            <a:r>
              <a:rPr lang="de-DE" dirty="0"/>
              <a:t>Satellitenbilder</a:t>
            </a:r>
          </a:p>
          <a:p>
            <a:pPr lvl="1"/>
            <a:r>
              <a:rPr lang="de-DE" dirty="0"/>
              <a:t>Merkmale</a:t>
            </a:r>
          </a:p>
          <a:p>
            <a:pPr lvl="1"/>
            <a:r>
              <a:rPr lang="de-DE" dirty="0"/>
              <a:t>Neuronales Netz</a:t>
            </a:r>
          </a:p>
          <a:p>
            <a:pPr lvl="1"/>
            <a:r>
              <a:rPr lang="de-DE" dirty="0"/>
              <a:t>Visualisierung</a:t>
            </a:r>
          </a:p>
          <a:p>
            <a:r>
              <a:rPr lang="de-DE" dirty="0"/>
              <a:t>Evaluation</a:t>
            </a:r>
          </a:p>
          <a:p>
            <a:r>
              <a:rPr lang="de-DE" dirty="0"/>
              <a:t>Fazit</a:t>
            </a:r>
          </a:p>
          <a:p>
            <a:r>
              <a:rPr lang="de-DE" dirty="0"/>
              <a:t>Ausblick</a:t>
            </a:r>
          </a:p>
          <a:p>
            <a:r>
              <a:rPr lang="de-DE" dirty="0"/>
              <a:t>Literaturverzeichnis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D9AD46-39E6-40E6-8B0B-4D5793D3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11EB73-7467-467C-B889-1B78CC4D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81B7CA-0530-423D-A03B-D19F2CE1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42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F2530-87A4-414D-B01B-CF124AFB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Verwandte 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7B857E-D6C0-4153-8B44-924D9AB7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de-DE" dirty="0" err="1"/>
              <a:t>SuperVision</a:t>
            </a:r>
            <a:r>
              <a:rPr lang="de-DE" dirty="0"/>
              <a:t> [KSH12]</a:t>
            </a:r>
          </a:p>
          <a:p>
            <a:pPr marL="118872" indent="0">
              <a:buNone/>
            </a:pPr>
            <a:endParaRPr lang="de-DE" dirty="0"/>
          </a:p>
          <a:p>
            <a:endParaRPr lang="de-DE" dirty="0"/>
          </a:p>
          <a:p>
            <a:pPr marL="118872" indent="0">
              <a:buNone/>
            </a:pPr>
            <a:r>
              <a:rPr lang="de-DE" dirty="0"/>
              <a:t>VGG16 und VGG19 [SZ14]</a:t>
            </a:r>
          </a:p>
          <a:p>
            <a:endParaRPr lang="de-DE" dirty="0"/>
          </a:p>
          <a:p>
            <a:endParaRPr lang="de-DE" dirty="0"/>
          </a:p>
          <a:p>
            <a:pPr marL="118872" indent="0">
              <a:buNone/>
            </a:pPr>
            <a:r>
              <a:rPr lang="de-DE" dirty="0" err="1"/>
              <a:t>PlaNet</a:t>
            </a:r>
            <a:r>
              <a:rPr lang="de-DE" dirty="0"/>
              <a:t> [WKP16]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F7216C2-B12E-4FC1-BCD7-D2B947281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925" y="1775192"/>
            <a:ext cx="4240475" cy="1260000"/>
          </a:xfrm>
          <a:prstGeom prst="rect">
            <a:avLst/>
          </a:prstGeom>
        </p:spPr>
      </p:pic>
      <p:pic>
        <p:nvPicPr>
          <p:cNvPr id="1026" name="Picture 2" descr="http://book.paddlepaddle.org/03.image_classification/image/vgg16.png">
            <a:extLst>
              <a:ext uri="{FF2B5EF4-FFF2-40B4-BE49-F238E27FC236}">
                <a16:creationId xmlns:a16="http://schemas.microsoft.com/office/drawing/2014/main" id="{499393EF-9CBA-49C9-98B0-E02A047CC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754" y="3429000"/>
            <a:ext cx="4551646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4921658-3950-4742-B382-65EBDBC0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86985A6-D299-4ED8-A938-A0E7D028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CC0433B-2E9B-493A-8AEE-877F49D3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97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50ABF-E9E6-4427-9DA7-E3F508F8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Gesamtsystem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33E55B-56BB-4E7C-A2E0-116CB296B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4" name="Grafik 13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800E0569-9019-48B6-B679-92512E7AB2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050" y="3007996"/>
            <a:ext cx="6113899" cy="2160000"/>
          </a:xfrm>
          <a:prstGeom prst="rect">
            <a:avLst/>
          </a:prstGeom>
        </p:spPr>
      </p:pic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BDE1FEE-1DA2-4A84-BA0D-CD013344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2E895B4F-70E3-4AE1-9205-A5839670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A7F1E874-4335-43E7-BA1C-EABAAA64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02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08825-A253-4FA1-80BC-74B0A8AB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Satellitenbilder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C65557-BEA4-402F-BE47-4C1D6D67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Lokale vorhandene Datenmenge</a:t>
            </a:r>
          </a:p>
          <a:p>
            <a:r>
              <a:rPr lang="de-DE" dirty="0"/>
              <a:t>Adressliste </a:t>
            </a:r>
            <a:r>
              <a:rPr lang="de-DE" dirty="0">
                <a:sym typeface="Wingdings" panose="05000000000000000000" pitchFamily="2" charset="2"/>
              </a:rPr>
              <a:t> Google Maps API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E750CA-4F30-4E79-819A-20978651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CA7F10-5CA7-4A39-9476-1FD2109D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C83C1E-94E0-49F3-965B-BC3121F1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76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293A9-96BC-4F94-A697-A4E41331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Trainingsvorgaben / Merkmale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3A19DF-48D4-47F8-BD5A-A4F01156E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Lokale vorhandene Datenmenge</a:t>
            </a:r>
          </a:p>
          <a:p>
            <a:pPr lvl="1"/>
            <a:r>
              <a:rPr lang="de-DE" dirty="0"/>
              <a:t>Zugehörig zu Bild bzw. Adresse</a:t>
            </a:r>
          </a:p>
          <a:p>
            <a:r>
              <a:rPr lang="de-DE" dirty="0"/>
              <a:t>Inverse Datenakquirierung</a:t>
            </a:r>
          </a:p>
          <a:p>
            <a:pPr lvl="1"/>
            <a:r>
              <a:rPr lang="de-DE" dirty="0"/>
              <a:t>Adressliste aus gewünschtem Merkmal (z.B. Schulen)</a:t>
            </a:r>
          </a:p>
          <a:p>
            <a:r>
              <a:rPr lang="de-DE" dirty="0"/>
              <a:t>(Adresse) </a:t>
            </a:r>
            <a:r>
              <a:rPr lang="de-DE" dirty="0">
                <a:sym typeface="Wingdings" panose="05000000000000000000" pitchFamily="2" charset="2"/>
              </a:rPr>
              <a:t> Satellitenbild  Interface für menschliche Entscheidung  SQL-Datenbank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A5744A-708F-4F09-B113-61042891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ACE29E-B3AF-49B9-AC8F-A3D274EDC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4994AD-2259-43C4-9273-5530ACBA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325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74AC4-F404-45DC-8D65-1AC445DE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Neuronales Netz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44D24D-B582-43A5-920E-7DBD04AC3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Angelehnt an VGG16</a:t>
            </a:r>
          </a:p>
          <a:p>
            <a:r>
              <a:rPr lang="de-DE" dirty="0"/>
              <a:t>Standardnetz verfügbar, Anpassung interner Struktur möglich</a:t>
            </a:r>
          </a:p>
          <a:p>
            <a:r>
              <a:rPr lang="de-DE" dirty="0"/>
              <a:t>Automatische Anpassung an Eingabe- und Ausgabedaten</a:t>
            </a:r>
          </a:p>
          <a:p>
            <a:pPr lvl="1"/>
            <a:r>
              <a:rPr lang="de-DE" dirty="0"/>
              <a:t>Bis zu gewissen Punkt (Ausgabefunktion wie </a:t>
            </a:r>
            <a:r>
              <a:rPr lang="de-DE" dirty="0" err="1"/>
              <a:t>Softmax</a:t>
            </a:r>
            <a:r>
              <a:rPr lang="de-DE" dirty="0"/>
              <a:t> oder Linear)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23DF82-5B8A-4FB1-A9B2-8E001D43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74F6A9-C673-4533-8124-AC178E4D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C5E50A-0275-43BA-A6E9-2966ADEF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395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sign1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F2362A2E-0170-48AB-A537-006CE4CF1E30}" vid="{810E9866-CA12-45C8-ADFB-68C288FA684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Mandelbrot</Template>
  <TotalTime>0</TotalTime>
  <Words>352</Words>
  <Application>Microsoft Office PowerPoint</Application>
  <PresentationFormat>Breitbild</PresentationFormat>
  <Paragraphs>101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Calibri</vt:lpstr>
      <vt:lpstr>Corbel</vt:lpstr>
      <vt:lpstr>Wingdings</vt:lpstr>
      <vt:lpstr>Wingdings 2</vt:lpstr>
      <vt:lpstr>Wingdings 3</vt:lpstr>
      <vt:lpstr>Design1</vt:lpstr>
      <vt:lpstr>Merkmalserkennung von Gebäuden und Grundstücken in Satellitenbildern mittels Deeplearning </vt:lpstr>
      <vt:lpstr>Einleitung</vt:lpstr>
      <vt:lpstr>Einleitung</vt:lpstr>
      <vt:lpstr>Gliederung</vt:lpstr>
      <vt:lpstr>Verwandte Arbeiten</vt:lpstr>
      <vt:lpstr>Gesamtsystem</vt:lpstr>
      <vt:lpstr>Satellitenbilder</vt:lpstr>
      <vt:lpstr>Trainingsvorgaben / Merkmale</vt:lpstr>
      <vt:lpstr>Neuronales Netz</vt:lpstr>
      <vt:lpstr>Visualisierungen</vt:lpstr>
      <vt:lpstr>Evaluation</vt:lpstr>
      <vt:lpstr>Fazit</vt:lpstr>
      <vt:lpstr>Ausblick</vt:lpstr>
      <vt:lpstr>Literaturverzeichnis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Merkmalserkennung von Gebäuden und Grundstücken in Satellitenbildern mittels Deeplearning </dc:title>
  <dc:creator>Windows-Benutzer</dc:creator>
  <cp:lastModifiedBy>ms782036</cp:lastModifiedBy>
  <cp:revision>42</cp:revision>
  <dcterms:created xsi:type="dcterms:W3CDTF">2018-01-26T07:48:37Z</dcterms:created>
  <dcterms:modified xsi:type="dcterms:W3CDTF">2018-01-29T10:20:03Z</dcterms:modified>
</cp:coreProperties>
</file>