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CF0D239-D15D-456C-9FD9-11CD53AF74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1DDF-7A7A-4B48-83EF-B3940040327F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1F6B-961F-4B82-90E3-00531128D5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9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1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1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19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400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75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4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50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4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93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AECE641-5358-43B2-B7A5-6E020D5278C2}" type="datetimeFigureOut">
              <a:rPr lang="tr-TR" smtClean="0"/>
              <a:t>26.05.2022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FFE349-8023-467C-AB84-545C20A2C0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2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db.itu.edu.tr/seyir-defteri/blog/2019/03/06/design-patterns-ve-singleton-design-pattern" TargetMode="External"/><Relationship Id="rId2" Type="http://schemas.openxmlformats.org/officeDocument/2006/relationships/hyperlink" Target="https://dijitalseruven.com/solid-nedir-solid-yazilim-prensipleri-nelerd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1B6BA2-6403-3CB2-7D02-72AB26FAF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SOLıd</a:t>
            </a:r>
            <a:r>
              <a:rPr lang="tr-TR" dirty="0"/>
              <a:t> yazılım </a:t>
            </a:r>
            <a:r>
              <a:rPr lang="tr-TR" dirty="0" err="1"/>
              <a:t>Prensıpleri</a:t>
            </a:r>
            <a:r>
              <a:rPr lang="tr-TR" dirty="0"/>
              <a:t> ve </a:t>
            </a:r>
            <a:r>
              <a:rPr lang="tr-TR" dirty="0" err="1"/>
              <a:t>Singleton</a:t>
            </a:r>
            <a:r>
              <a:rPr lang="tr-TR" dirty="0"/>
              <a:t> tasarım kalıbı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0DABF23-26FD-AEFB-D1B9-718B822274C4}"/>
              </a:ext>
            </a:extLst>
          </p:cNvPr>
          <p:cNvSpPr txBox="1"/>
          <p:nvPr/>
        </p:nvSpPr>
        <p:spPr>
          <a:xfrm>
            <a:off x="8883941" y="5167618"/>
            <a:ext cx="257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HAZIRLAYANLAR</a:t>
            </a:r>
          </a:p>
          <a:p>
            <a:r>
              <a:rPr lang="tr-TR" dirty="0"/>
              <a:t>Emel Gizem AY</a:t>
            </a:r>
          </a:p>
          <a:p>
            <a:r>
              <a:rPr lang="tr-TR" dirty="0"/>
              <a:t>Sultan SARIZEYBEK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782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07E09E3-785F-41D4-0B45-A27FCAD4E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4" y="67471"/>
            <a:ext cx="10704352" cy="6723057"/>
          </a:xfrm>
        </p:spPr>
      </p:pic>
    </p:spTree>
    <p:extLst>
      <p:ext uri="{BB962C8B-B14F-4D97-AF65-F5344CB8AC3E}">
        <p14:creationId xmlns:p14="http://schemas.microsoft.com/office/powerpoint/2010/main" val="373164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E152A-3508-3E21-1C94-5C95B741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0468"/>
            <a:ext cx="7729728" cy="939609"/>
          </a:xfrm>
        </p:spPr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F2E222-6226-A8D5-D770-3EB1FA4DA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9" y="2671600"/>
            <a:ext cx="8590662" cy="3101983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https://dijitalseruven.com/solid-nedir-solid-yazilim-prensipleri-nelerdir/</a:t>
            </a:r>
            <a:endParaRPr lang="tr-TR" dirty="0"/>
          </a:p>
          <a:p>
            <a:r>
              <a:rPr lang="tr-TR" dirty="0">
                <a:hlinkClick r:id="rId3"/>
              </a:rPr>
              <a:t>https://bidb.itu.edu.tr/seyir-defteri/blog/2019/03/06/design-patterns-ve-singleton-design-pattern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80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74E014-5E86-E317-C281-FA2F2B61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Solıd</a:t>
            </a:r>
            <a:r>
              <a:rPr lang="tr-TR" dirty="0"/>
              <a:t> yazılım prensipleri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E0A124-E26B-D82A-5082-DFDD663D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2638044"/>
            <a:ext cx="9806730" cy="325526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SOLID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yazılım prensipleri; geliştirilen yazılımın esnek, yeniden kullanılabilir, sürdürülebilir ve anlaşılır olmasını sağlayan, kod tekrarını önleyen prensipler bütünüdür. Bu prensiplerin amacı;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Geliştirdiğimiz yazılımın gelecekte gereksinimlere kolayca adapte olması,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Yeni özellikleri kodda bir değişikliğe gerek kalmadan kolayca ekleyebileceğimiz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Yeni gereksinimlere karşın kodun üzerinde en az değişimi sağlaması,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Kod üzerinde sürekli düzeltme hatta yeniden yazma gibi sorunların yol açtığı zaman kaybını da minimuma indirmektir.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Bu prensipler uygulanarak uygulamalarımızın büyürken, karmaşıklığın da büyümesinin önüne geçmiş oluruz.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İyi kod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yazmak için bu prensiplere uygun yazılım geliştirmelisiniz.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05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054B5436-67A9-654A-A1F9-AE760F1D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49287"/>
            <a:ext cx="7729728" cy="989013"/>
          </a:xfrm>
        </p:spPr>
        <p:txBody>
          <a:bodyPr/>
          <a:lstStyle/>
          <a:p>
            <a:r>
              <a:rPr lang="tr-TR" dirty="0" err="1"/>
              <a:t>Solıd</a:t>
            </a:r>
            <a:r>
              <a:rPr lang="tr-TR" dirty="0"/>
              <a:t> yazılım prensipleri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E5607FD-C07B-9736-FD94-9AFC765D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2925"/>
            <a:ext cx="10801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B3363-43B7-7A3C-8DCD-75767C02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8696"/>
            <a:ext cx="7729728" cy="921860"/>
          </a:xfrm>
        </p:spPr>
        <p:txBody>
          <a:bodyPr/>
          <a:lstStyle/>
          <a:p>
            <a:r>
              <a:rPr lang="tr-TR" dirty="0"/>
              <a:t>S-</a:t>
            </a:r>
            <a:r>
              <a:rPr lang="tr-TR" dirty="0" err="1"/>
              <a:t>Sıngle</a:t>
            </a:r>
            <a:r>
              <a:rPr lang="tr-TR" dirty="0"/>
              <a:t> </a:t>
            </a:r>
            <a:r>
              <a:rPr lang="tr-TR" dirty="0" err="1"/>
              <a:t>responsıbılıty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91B1F2-4664-9FDD-BC8B-3F1FB93D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065" y="2800953"/>
            <a:ext cx="8941869" cy="3142890"/>
          </a:xfrm>
          <a:noFill/>
        </p:spPr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charter"/>
              </a:rPr>
              <a:t>Single</a:t>
            </a:r>
            <a:r>
              <a:rPr lang="tr-TR" b="0" i="0" dirty="0">
                <a:solidFill>
                  <a:srgbClr val="00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harter"/>
              </a:rPr>
              <a:t>Responsibility</a:t>
            </a:r>
            <a:r>
              <a:rPr lang="tr-TR" b="0" i="0" dirty="0">
                <a:solidFill>
                  <a:srgbClr val="00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harter"/>
              </a:rPr>
              <a:t>Principle’a</a:t>
            </a:r>
            <a:r>
              <a:rPr lang="tr-TR" b="0" i="0" dirty="0">
                <a:solidFill>
                  <a:srgbClr val="000000"/>
                </a:solidFill>
                <a:effectLst/>
                <a:latin typeface="charter"/>
              </a:rPr>
              <a:t> göre, her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harter"/>
              </a:rPr>
              <a:t>method</a:t>
            </a:r>
            <a:r>
              <a:rPr lang="tr-TR" b="0" i="0" dirty="0">
                <a:solidFill>
                  <a:srgbClr val="000000"/>
                </a:solidFill>
                <a:effectLst/>
                <a:latin typeface="charter"/>
              </a:rPr>
              <a:t> ve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harter"/>
              </a:rPr>
              <a:t>class’ın</a:t>
            </a:r>
            <a:r>
              <a:rPr lang="tr-TR" b="0" i="0" dirty="0">
                <a:solidFill>
                  <a:srgbClr val="000000"/>
                </a:solidFill>
                <a:effectLst/>
                <a:latin typeface="charter"/>
              </a:rPr>
              <a:t> tek bir görevi ve sorumluluğu vardır.</a:t>
            </a:r>
          </a:p>
          <a:p>
            <a:r>
              <a:rPr lang="tr-TR" b="0" i="0" dirty="0" err="1">
                <a:solidFill>
                  <a:srgbClr val="000000"/>
                </a:solidFill>
                <a:effectLst/>
                <a:latin typeface="charter"/>
              </a:rPr>
              <a:t>SRP’ye</a:t>
            </a:r>
            <a:r>
              <a:rPr lang="tr-TR" b="0" i="0" dirty="0">
                <a:solidFill>
                  <a:srgbClr val="000000"/>
                </a:solidFill>
                <a:effectLst/>
                <a:latin typeface="charter"/>
              </a:rPr>
              <a:t> göre bir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harter"/>
              </a:rPr>
              <a:t>class</a:t>
            </a:r>
            <a:r>
              <a:rPr lang="tr-TR" b="0" i="0" dirty="0">
                <a:solidFill>
                  <a:srgbClr val="000000"/>
                </a:solidFill>
                <a:effectLst/>
                <a:latin typeface="charter"/>
              </a:rPr>
              <a:t> sadece bir sorumluluk almalı.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Eğer geliştirdiğiniz sınıf ya da fonksiyon birden fazla amaca hizmet ediyorsa, bu kurala aykırı bir geliştirme sürecinde olduğunuz anlamına geliyor. Bunu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farkettiğinizde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amaçlara uygun olarak parçalamanız gerekmektedir.</a:t>
            </a:r>
            <a:endParaRPr lang="tr-T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Bir sınıf ne kadar fazla sorumluluk alırsa, o kadar fazla değişime uğramak zorunda kalır.</a:t>
            </a:r>
          </a:p>
          <a:p>
            <a:r>
              <a:rPr lang="tr-TR" i="0" dirty="0">
                <a:solidFill>
                  <a:srgbClr val="292929"/>
                </a:solidFill>
                <a:effectLst/>
                <a:latin typeface="charter"/>
              </a:rPr>
              <a:t>Sorumluluğun azaltılması demek değişime daha kolay adapte olmak demektir.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69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62B10-5B6F-CB56-15A3-930DDA69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83359"/>
          </a:xfrm>
        </p:spPr>
        <p:txBody>
          <a:bodyPr/>
          <a:lstStyle/>
          <a:p>
            <a:r>
              <a:rPr lang="tr-TR" dirty="0"/>
              <a:t>O – Open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831343-DFAA-8617-FC57-3703B4A9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667" y="2638044"/>
            <a:ext cx="8826367" cy="3101983"/>
          </a:xfrm>
        </p:spPr>
        <p:txBody>
          <a:bodyPr/>
          <a:lstStyle/>
          <a:p>
            <a:r>
              <a:rPr lang="tr-TR" dirty="0"/>
              <a:t>Yazılım esnek olmalıdır.</a:t>
            </a:r>
          </a:p>
          <a:p>
            <a:r>
              <a:rPr lang="tr-TR" dirty="0" err="1"/>
              <a:t>Coupling</a:t>
            </a:r>
            <a:r>
              <a:rPr lang="tr-TR" dirty="0"/>
              <a:t> yüksek olduğu durumlarda zincirleme reaksiyonlardan hata alırız. Bunu asla istemeyiz.</a:t>
            </a:r>
          </a:p>
          <a:p>
            <a:r>
              <a:rPr lang="tr-TR" dirty="0"/>
              <a:t>Bu yüzden kodumuz geliştirmeye açık değiştirmeye kapalı olmalıdır. </a:t>
            </a:r>
          </a:p>
          <a:p>
            <a:r>
              <a:rPr lang="tr-TR" dirty="0"/>
              <a:t>Yeni bir şey eklenileceği zaman kodda değişime gidilmemelidir. Yeni kod eklenerek yapılmasını önerir.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Bir sınıf ya da fonksiyon halihazırda var olan özellikleri korumalı ve değişikliğe izin vermemelidir. Yani davranışını değiştirmiyor olmalı ve yeni özellikler kazanabiliyor olmalıdır.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886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E91174-1DFB-6B9C-0816-049060DB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69986"/>
          </a:xfrm>
        </p:spPr>
        <p:txBody>
          <a:bodyPr/>
          <a:lstStyle/>
          <a:p>
            <a:r>
              <a:rPr lang="tr-TR" dirty="0"/>
              <a:t>L – </a:t>
            </a:r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subsıtutıon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41F74B-5290-FBDF-6A45-2F323050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671" y="3262964"/>
            <a:ext cx="8989996" cy="2477063"/>
          </a:xfrm>
        </p:spPr>
        <p:txBody>
          <a:bodyPr/>
          <a:lstStyle/>
          <a:p>
            <a:r>
              <a:rPr lang="tr-TR" b="0" dirty="0">
                <a:solidFill>
                  <a:srgbClr val="292929"/>
                </a:solidFill>
                <a:effectLst/>
                <a:latin typeface="charter"/>
              </a:rPr>
              <a:t>Kodlarımızda herhangi bir değişiklik yapmaya gerek duymadan alt sınıfları, türedikleri(üst) sınıfların yerine kullanabilmeliyiz.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Türeyen sınıf yani alt sınıflar ana(üst) sınıfın tüm özelliklerini ve metotlarını aynı işlevi gösterecek şekilde kullanabilme ve kendine ait yeni özellikler barındırabilmelidir.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805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B12726-4668-17CA-FF4E-0CA1FEC8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38" y="637433"/>
            <a:ext cx="7729728" cy="787106"/>
          </a:xfrm>
        </p:spPr>
        <p:txBody>
          <a:bodyPr/>
          <a:lstStyle/>
          <a:p>
            <a:r>
              <a:rPr lang="tr-TR" dirty="0"/>
              <a:t>I –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8ADA16-724E-E478-DD58-096D8D39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309" y="2223438"/>
            <a:ext cx="9519385" cy="3555092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Tek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interface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yerine kullanımlarına göre parçalanmış birden fazla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interface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ile işlemleri yürütmeliyiz. Yani her farklı sorumluluğun kendine özgü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arayüzü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olması gerekmektedir. Böylece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interface’i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kullanan kişide sadece ihtiyacı olanlarla ilgilenmiş olur. Birden fazla amaç için yalnızca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arayüzümüz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var ise buna gerektiğinden fazla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method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ya da özellik ekliyoruz demektir, bu da IS prensibine aykırı davrandığınız anlamına gelir..</a:t>
            </a:r>
          </a:p>
          <a:p>
            <a:r>
              <a:rPr lang="tr-TR" dirty="0">
                <a:solidFill>
                  <a:srgbClr val="292929"/>
                </a:solidFill>
                <a:effectLst/>
                <a:latin typeface="charter"/>
              </a:rPr>
              <a:t>Nesneler asla ihtiyacı olmayan </a:t>
            </a:r>
            <a:r>
              <a:rPr lang="tr-TR" dirty="0" err="1">
                <a:solidFill>
                  <a:srgbClr val="292929"/>
                </a:solidFill>
                <a:effectLst/>
                <a:latin typeface="charter"/>
              </a:rPr>
              <a:t>property</a:t>
            </a:r>
            <a:r>
              <a:rPr lang="tr-TR" dirty="0">
                <a:solidFill>
                  <a:srgbClr val="292929"/>
                </a:solidFill>
                <a:effectLst/>
                <a:latin typeface="charter"/>
              </a:rPr>
              <a:t>/metot </a:t>
            </a:r>
            <a:r>
              <a:rPr lang="tr-TR" dirty="0" err="1">
                <a:solidFill>
                  <a:srgbClr val="292929"/>
                </a:solidFill>
                <a:effectLst/>
                <a:latin typeface="charter"/>
              </a:rPr>
              <a:t>vs</a:t>
            </a:r>
            <a:r>
              <a:rPr lang="tr-TR" dirty="0">
                <a:solidFill>
                  <a:srgbClr val="292929"/>
                </a:solidFill>
                <a:effectLst/>
                <a:latin typeface="charter"/>
              </a:rPr>
              <a:t> içeren </a:t>
            </a:r>
            <a:r>
              <a:rPr lang="tr-TR" dirty="0" err="1">
                <a:solidFill>
                  <a:srgbClr val="292929"/>
                </a:solidFill>
                <a:effectLst/>
                <a:latin typeface="charter"/>
              </a:rPr>
              <a:t>interfaceleri</a:t>
            </a:r>
            <a:r>
              <a:rPr lang="tr-TR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dirty="0" err="1">
                <a:solidFill>
                  <a:srgbClr val="292929"/>
                </a:solidFill>
                <a:effectLst/>
                <a:latin typeface="charter"/>
              </a:rPr>
              <a:t>implement</a:t>
            </a:r>
            <a:r>
              <a:rPr lang="tr-TR" dirty="0">
                <a:solidFill>
                  <a:srgbClr val="292929"/>
                </a:solidFill>
                <a:effectLst/>
                <a:latin typeface="charter"/>
              </a:rPr>
              <a:t> etmeye zorlanmamalıdı</a:t>
            </a:r>
            <a:r>
              <a:rPr lang="tr-TR" dirty="0">
                <a:solidFill>
                  <a:srgbClr val="292929"/>
                </a:solidFill>
                <a:latin typeface="charter"/>
              </a:rPr>
              <a:t>r.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Görüldüğü gibi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single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responsibility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interface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segregation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prensipleri birbirine oldukça yakın ve aynı amaca hizmet eden prensiplerdir. Tek fark ise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Interface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segregation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arayüz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interface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ler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ile ilgilenirken,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Single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responsibility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sınıflarla ilgilenmektedir.</a:t>
            </a:r>
            <a:endParaRPr lang="tr-TR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7976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C0BDF2-53A6-29A1-8B26-932B32DF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78" y="695184"/>
            <a:ext cx="7971643" cy="1188720"/>
          </a:xfrm>
        </p:spPr>
        <p:txBody>
          <a:bodyPr/>
          <a:lstStyle/>
          <a:p>
            <a:r>
              <a:rPr lang="tr-TR" dirty="0"/>
              <a:t>D –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ınversıon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E07FD6-1E33-43FD-471B-97FFDDA9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7" y="2638044"/>
            <a:ext cx="9586762" cy="3101983"/>
          </a:xfrm>
        </p:spPr>
        <p:txBody>
          <a:bodyPr/>
          <a:lstStyle/>
          <a:p>
            <a:r>
              <a:rPr lang="tr-TR" b="0" dirty="0">
                <a:solidFill>
                  <a:srgbClr val="292929"/>
                </a:solidFill>
                <a:effectLst/>
                <a:latin typeface="charter"/>
              </a:rPr>
              <a:t>Sınıflar arası bağımlılıklar olabildiğince az olmalıdır özellikle üst seviye sınıflar alt seviye sınıflara bağımlı olmamalıdır.</a:t>
            </a:r>
          </a:p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Bir sınıfın, metodun ya da özelliğin, onu kullanan diğer sınıflara karşı olan bağımlılığı en aza indirgenmelidir. Bir alt sınıfta yapılan değişiklikler üst sınıfları etkilememelidir.</a:t>
            </a:r>
          </a:p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Yüksek seviye sınıflarda bir davranış değiştiğinde, alt seviye davranışların bu değişime uyum sağlaması gerekir. Ancak, düşük seviye sınıflarda bir davranış değiştiğinde, üst seviye sınıfların davranışında bir bozulma meydana gelmemelidir.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4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08BEAF-06D5-61BE-ACF2-796B9D68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58" y="708042"/>
            <a:ext cx="3956180" cy="181803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800" dirty="0" err="1">
                <a:solidFill>
                  <a:schemeClr val="bg1"/>
                </a:solidFill>
              </a:rPr>
              <a:t>Sıngleton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tasarım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kalıbı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87EBFA06-E92C-7C92-7694-30747A580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9980" y="28380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7D4635B8-F624-8828-3EC6-71D7148F96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2C2C952A-D237-4DAA-CCBD-90B748147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8" y="3502870"/>
            <a:ext cx="3022060" cy="2617396"/>
          </a:xfrm>
          <a:prstGeom prst="rect">
            <a:avLst/>
          </a:prstGeom>
        </p:spPr>
      </p:pic>
      <p:sp>
        <p:nvSpPr>
          <p:cNvPr id="21" name="İçerik Yer Tutucusu 20">
            <a:extLst>
              <a:ext uri="{FF2B5EF4-FFF2-40B4-BE49-F238E27FC236}">
                <a16:creationId xmlns:a16="http://schemas.microsoft.com/office/drawing/2014/main" id="{FBB339BA-0613-F0FF-C113-5304F3A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355" y="593573"/>
            <a:ext cx="6601222" cy="5818593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Bir sınıftan sadece bir tane nesne üretme problemidir. Yani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singleton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tasarım kalıbı oluşturulan sınıftan sadece bir örneğin alınmasını sağlar. Bu sayede nesneden yeni bir tane oluşturulmasının ve kopyalanmasının önüne geçilmiş olunur ve ilgili nesneyi global hale getirir. .Aynı zamanda o nesneye ihtiyaç duyulduğunda nesnenin önceki örneği çağırılır. Genel olarak bir sınıftan kaç tane obje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üretilidğini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kontrol etmek istendiğinde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singleton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yapısı kullanılmış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olur.Tek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bir nesneye ihtiyaç duyulan durumlarda (veri tabanı bağlantıları, port bağlantıları, dosya işlemleri,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loglama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işlemleri,bildirimlerde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, iş katmanı servislerimizde) kullanılır.. Bu kalıpta istenilen tek bir nesnenin yaratılması olduğundan ilgili sınıfın içinde nesnenin oluşturulması gerekir.</a:t>
            </a:r>
          </a:p>
          <a:p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Bu tasarım kalının kullanımı oldukça basittir.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Singleton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uygulanacak sınıfın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constructor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medodu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private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yapılır ardından sınıfın içinde kendi türünden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static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bir sınıf tanımlanır. Tanımlanan bu sınıfa erişebilmek için bir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metod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sınıfa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harter"/>
              </a:rPr>
              <a:t>eklenir.Bu</a:t>
            </a:r>
            <a:r>
              <a:rPr lang="tr-TR" b="0" i="0" dirty="0">
                <a:solidFill>
                  <a:srgbClr val="1E1E1E"/>
                </a:solidFill>
                <a:effectLst/>
                <a:latin typeface="charter"/>
              </a:rPr>
              <a:t> kalıbın genel kullanım şekli bu şekildedir.</a:t>
            </a:r>
            <a:endParaRPr lang="tr-TR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12432059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35</TotalTime>
  <Words>702</Words>
  <Application>Microsoft Office PowerPoint</Application>
  <PresentationFormat>Geniş ekran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charter</vt:lpstr>
      <vt:lpstr>Gill Sans MT</vt:lpstr>
      <vt:lpstr>Roboto</vt:lpstr>
      <vt:lpstr>Paket</vt:lpstr>
      <vt:lpstr>SOLıd yazılım Prensıpleri ve Singleton tasarım kalıbı</vt:lpstr>
      <vt:lpstr>Solıd yazılım prensipleri</vt:lpstr>
      <vt:lpstr>Solıd yazılım prensipleri</vt:lpstr>
      <vt:lpstr>S-Sıngle responsıbılıty prıncıple</vt:lpstr>
      <vt:lpstr>O – Open closed prıncıple</vt:lpstr>
      <vt:lpstr>L – Lıskov subsıtutıon prıncıple</vt:lpstr>
      <vt:lpstr>I – Interface segregatıon prıncıple</vt:lpstr>
      <vt:lpstr>D – Dependency ınversıon prıncıple</vt:lpstr>
      <vt:lpstr>Sıngleton tasarım kalıbı</vt:lpstr>
      <vt:lpstr>PowerPoint Sunusu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SOLıd yazılım Prensıpleri ve Singleton tasarım kalıbı</dc:title>
  <dc:creator>Emel Gizem AY</dc:creator>
  <cp:lastModifiedBy>Emel Gizem AY</cp:lastModifiedBy>
  <cp:revision>4</cp:revision>
  <dcterms:created xsi:type="dcterms:W3CDTF">2022-05-26T09:30:49Z</dcterms:created>
  <dcterms:modified xsi:type="dcterms:W3CDTF">2022-05-26T10:09:12Z</dcterms:modified>
</cp:coreProperties>
</file>