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E0061F-BFDE-7175-2EDA-F472504290F4}" v="789" dt="2020-12-24T05:43:13.3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93896" autoAdjust="0"/>
  </p:normalViewPr>
  <p:slideViewPr>
    <p:cSldViewPr snapToGrid="0">
      <p:cViewPr>
        <p:scale>
          <a:sx n="66" d="100"/>
          <a:sy n="66" d="100"/>
        </p:scale>
        <p:origin x="13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6620A-4A9E-4F43-8CE0-CD1B02BDF230}"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66EAC4-E965-44DF-9482-8F5239CD9371}" type="slidenum">
              <a:rPr lang="en-US" smtClean="0"/>
              <a:t>‹#›</a:t>
            </a:fld>
            <a:endParaRPr lang="en-US"/>
          </a:p>
        </p:txBody>
      </p:sp>
    </p:spTree>
    <p:extLst>
      <p:ext uri="{BB962C8B-B14F-4D97-AF65-F5344CB8AC3E}">
        <p14:creationId xmlns:p14="http://schemas.microsoft.com/office/powerpoint/2010/main" val="3849587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3</a:t>
            </a:fld>
            <a:endParaRPr lang="en-US"/>
          </a:p>
        </p:txBody>
      </p:sp>
    </p:spTree>
    <p:extLst>
      <p:ext uri="{BB962C8B-B14F-4D97-AF65-F5344CB8AC3E}">
        <p14:creationId xmlns:p14="http://schemas.microsoft.com/office/powerpoint/2010/main" val="1210578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4</a:t>
            </a:fld>
            <a:endParaRPr lang="en-US"/>
          </a:p>
        </p:txBody>
      </p:sp>
    </p:spTree>
    <p:extLst>
      <p:ext uri="{BB962C8B-B14F-4D97-AF65-F5344CB8AC3E}">
        <p14:creationId xmlns:p14="http://schemas.microsoft.com/office/powerpoint/2010/main" val="1773375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5</a:t>
            </a:fld>
            <a:endParaRPr lang="en-US"/>
          </a:p>
        </p:txBody>
      </p:sp>
    </p:spTree>
    <p:extLst>
      <p:ext uri="{BB962C8B-B14F-4D97-AF65-F5344CB8AC3E}">
        <p14:creationId xmlns:p14="http://schemas.microsoft.com/office/powerpoint/2010/main" val="3756859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6</a:t>
            </a:fld>
            <a:endParaRPr lang="en-US"/>
          </a:p>
        </p:txBody>
      </p:sp>
    </p:spTree>
    <p:extLst>
      <p:ext uri="{BB962C8B-B14F-4D97-AF65-F5344CB8AC3E}">
        <p14:creationId xmlns:p14="http://schemas.microsoft.com/office/powerpoint/2010/main" val="2938501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17</a:t>
            </a:fld>
            <a:endParaRPr lang="en-US"/>
          </a:p>
        </p:txBody>
      </p:sp>
    </p:spTree>
    <p:extLst>
      <p:ext uri="{BB962C8B-B14F-4D97-AF65-F5344CB8AC3E}">
        <p14:creationId xmlns:p14="http://schemas.microsoft.com/office/powerpoint/2010/main" val="3255244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18</a:t>
            </a:fld>
            <a:endParaRPr lang="en-US"/>
          </a:p>
        </p:txBody>
      </p:sp>
    </p:spTree>
    <p:extLst>
      <p:ext uri="{BB962C8B-B14F-4D97-AF65-F5344CB8AC3E}">
        <p14:creationId xmlns:p14="http://schemas.microsoft.com/office/powerpoint/2010/main" val="94747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19</a:t>
            </a:fld>
            <a:endParaRPr lang="en-US"/>
          </a:p>
        </p:txBody>
      </p:sp>
    </p:spTree>
    <p:extLst>
      <p:ext uri="{BB962C8B-B14F-4D97-AF65-F5344CB8AC3E}">
        <p14:creationId xmlns:p14="http://schemas.microsoft.com/office/powerpoint/2010/main" val="304915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166EAC4-E965-44DF-9482-8F5239CD9371}" type="slidenum">
              <a:rPr lang="en-US" smtClean="0"/>
              <a:t>20</a:t>
            </a:fld>
            <a:endParaRPr lang="en-US"/>
          </a:p>
        </p:txBody>
      </p:sp>
    </p:spTree>
    <p:extLst>
      <p:ext uri="{BB962C8B-B14F-4D97-AF65-F5344CB8AC3E}">
        <p14:creationId xmlns:p14="http://schemas.microsoft.com/office/powerpoint/2010/main" val="202343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7000">
              <a:schemeClr val="accent2">
                <a:lumMod val="75000"/>
              </a:schemeClr>
            </a:gs>
            <a:gs pos="68000">
              <a:schemeClr val="accent2">
                <a:lumMod val="75000"/>
              </a:schemeClr>
            </a:gs>
            <a:gs pos="100000">
              <a:schemeClr val="accent2">
                <a:lumMod val="75000"/>
              </a:schemeClr>
            </a:gs>
            <a:gs pos="87000">
              <a:schemeClr val="bg2">
                <a:lumMod val="10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6.xml"/><Relationship Id="rId6" Type="http://schemas.openxmlformats.org/officeDocument/2006/relationships/image" Target="../media/image2.png"/><Relationship Id="rId5" Type="http://schemas.microsoft.com/office/2007/relationships/hdphoto" Target="../media/hdphoto3.wdp"/><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70857" y="2380343"/>
            <a:ext cx="8873711" cy="4247317"/>
          </a:xfrm>
          <a:prstGeom prst="rect">
            <a:avLst/>
          </a:prstGeom>
          <a:solidFill>
            <a:srgbClr val="3B3B3B"/>
          </a:solidFill>
        </p:spPr>
        <p:txBody>
          <a:bodyPr wrap="none" rtlCol="0">
            <a:spAutoFit/>
          </a:bodyPr>
          <a:lstStyle/>
          <a:p>
            <a:r>
              <a:rPr lang="en-US" sz="6600" dirty="0">
                <a:solidFill>
                  <a:srgbClr val="FF6600"/>
                </a:solidFill>
              </a:rPr>
              <a:t>Exploratory Data Analysis</a:t>
            </a:r>
          </a:p>
          <a:p>
            <a:endParaRPr lang="en-US" sz="4000" dirty="0"/>
          </a:p>
          <a:p>
            <a:r>
              <a:rPr lang="en-US" sz="4000" dirty="0">
                <a:solidFill>
                  <a:schemeClr val="accent2">
                    <a:lumMod val="75000"/>
                  </a:schemeClr>
                </a:solidFill>
              </a:rPr>
              <a:t> G2M insight for Cab </a:t>
            </a:r>
            <a:r>
              <a:rPr lang="en-US" sz="4000" dirty="0" smtClean="0">
                <a:solidFill>
                  <a:schemeClr val="accent2">
                    <a:lumMod val="75000"/>
                  </a:schemeClr>
                </a:solidFill>
              </a:rPr>
              <a:t>Investment</a:t>
            </a:r>
            <a:endParaRPr lang="en-US" sz="4000" dirty="0">
              <a:solidFill>
                <a:schemeClr val="accent2">
                  <a:lumMod val="75000"/>
                </a:schemeClr>
              </a:solidFill>
            </a:endParaRPr>
          </a:p>
          <a:p>
            <a:endParaRPr lang="en-US" sz="4000" dirty="0"/>
          </a:p>
          <a:p>
            <a:r>
              <a:rPr lang="en-US" sz="2800" b="1" dirty="0" smtClean="0">
                <a:solidFill>
                  <a:schemeClr val="accent2">
                    <a:lumMod val="75000"/>
                  </a:schemeClr>
                </a:solidFill>
              </a:rPr>
              <a:t>21</a:t>
            </a:r>
            <a:r>
              <a:rPr lang="en-US" sz="2800" b="1" baseline="30000" dirty="0" smtClean="0">
                <a:solidFill>
                  <a:schemeClr val="accent2">
                    <a:lumMod val="75000"/>
                  </a:schemeClr>
                </a:solidFill>
              </a:rPr>
              <a:t>st</a:t>
            </a:r>
            <a:r>
              <a:rPr lang="en-US" sz="2800" b="1" dirty="0" smtClean="0">
                <a:solidFill>
                  <a:schemeClr val="accent2">
                    <a:lumMod val="75000"/>
                  </a:schemeClr>
                </a:solidFill>
              </a:rPr>
              <a:t> November,2023</a:t>
            </a:r>
          </a:p>
          <a:p>
            <a:endParaRPr lang="en-US" sz="2800" b="1" dirty="0">
              <a:solidFill>
                <a:schemeClr val="accent2">
                  <a:lumMod val="75000"/>
                </a:schemeClr>
              </a:solidFill>
            </a:endParaRPr>
          </a:p>
          <a:p>
            <a:r>
              <a:rPr lang="en-US" sz="2800" b="1" dirty="0" smtClean="0">
                <a:solidFill>
                  <a:schemeClr val="accent2">
                    <a:lumMod val="75000"/>
                  </a:schemeClr>
                </a:solidFill>
              </a:rPr>
              <a:t>Ayo-John </a:t>
            </a:r>
            <a:r>
              <a:rPr lang="en-US" sz="2800" b="1" dirty="0" err="1" smtClean="0">
                <a:solidFill>
                  <a:schemeClr val="accent2">
                    <a:lumMod val="75000"/>
                  </a:schemeClr>
                </a:solidFill>
              </a:rPr>
              <a:t>Oluwaseun</a:t>
            </a:r>
            <a:r>
              <a:rPr lang="en-US" sz="2800" b="1" dirty="0" smtClean="0">
                <a:solidFill>
                  <a:schemeClr val="accent2">
                    <a:lumMod val="75000"/>
                  </a:schemeClr>
                </a:solidFill>
              </a:rPr>
              <a:t> W</a:t>
            </a:r>
            <a:endParaRPr lang="en-US" sz="2800" b="1" dirty="0">
              <a:solidFill>
                <a:schemeClr val="accent2">
                  <a:lumMod val="75000"/>
                </a:schemeClr>
              </a:solidFill>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based analysis </a:t>
            </a:r>
            <a:r>
              <a:rPr lang="en-US" dirty="0" err="1" smtClean="0"/>
              <a:t>contd</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28" y="1690688"/>
            <a:ext cx="3843401" cy="35203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85" y="1690688"/>
            <a:ext cx="3704058" cy="3471213"/>
          </a:xfrm>
          <a:prstGeom prst="rect">
            <a:avLst/>
          </a:prstGeom>
        </p:spPr>
      </p:pic>
      <p:sp>
        <p:nvSpPr>
          <p:cNvPr id="5" name="TextBox 4"/>
          <p:cNvSpPr txBox="1"/>
          <p:nvPr/>
        </p:nvSpPr>
        <p:spPr>
          <a:xfrm>
            <a:off x="9054029" y="121027"/>
            <a:ext cx="2786743" cy="3139321"/>
          </a:xfrm>
          <a:prstGeom prst="rect">
            <a:avLst/>
          </a:prstGeom>
          <a:noFill/>
        </p:spPr>
        <p:txBody>
          <a:bodyPr wrap="square" rtlCol="0">
            <a:spAutoFit/>
          </a:bodyPr>
          <a:lstStyle/>
          <a:p>
            <a:r>
              <a:rPr lang="en-US" dirty="0"/>
              <a:t>The distribution of customers across income groups is consistent between Pink and Yellow Cabs.</a:t>
            </a:r>
          </a:p>
          <a:p>
            <a:r>
              <a:rPr lang="en-US" dirty="0"/>
              <a:t>The majority of customers fall into the 0-12k and 12.5k-25k income groups</a:t>
            </a:r>
            <a:r>
              <a:rPr lang="en-US" dirty="0" smtClean="0"/>
              <a:t>. 25k to 40k account for the lowest customer distribution.</a:t>
            </a:r>
            <a:endParaRPr lang="en-US" dirty="0"/>
          </a:p>
        </p:txBody>
      </p:sp>
      <p:pic>
        <p:nvPicPr>
          <p:cNvPr id="6" name="Picture 5">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65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based analysis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28" y="2009567"/>
            <a:ext cx="3843401" cy="38542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85" y="2037273"/>
            <a:ext cx="3704058" cy="3826497"/>
          </a:xfrm>
          <a:prstGeom prst="rect">
            <a:avLst/>
          </a:prstGeom>
        </p:spPr>
      </p:pic>
      <p:sp>
        <p:nvSpPr>
          <p:cNvPr id="5" name="TextBox 4"/>
          <p:cNvSpPr txBox="1"/>
          <p:nvPr/>
        </p:nvSpPr>
        <p:spPr>
          <a:xfrm>
            <a:off x="9043113" y="614589"/>
            <a:ext cx="2786743" cy="3693319"/>
          </a:xfrm>
          <a:prstGeom prst="rect">
            <a:avLst/>
          </a:prstGeom>
          <a:noFill/>
        </p:spPr>
        <p:txBody>
          <a:bodyPr wrap="square" rtlCol="0">
            <a:spAutoFit/>
          </a:bodyPr>
          <a:lstStyle/>
          <a:p>
            <a:r>
              <a:rPr lang="en-US" dirty="0"/>
              <a:t>Pink and Yellow Cabs exhibit similar profit distribution across age groups.</a:t>
            </a:r>
          </a:p>
          <a:p>
            <a:r>
              <a:rPr lang="en-US" dirty="0"/>
              <a:t>The middle-aged group contributes the most to the profits, followed by the young and old age groups</a:t>
            </a:r>
            <a:r>
              <a:rPr lang="en-US" dirty="0" smtClean="0"/>
              <a:t>. The young aged group starts from 0-25 years, the middle aged from 25-50 years old, and the old from 50 years and above.</a:t>
            </a:r>
            <a:endParaRPr lang="en-US" dirty="0"/>
          </a:p>
        </p:txBody>
      </p:sp>
      <p:pic>
        <p:nvPicPr>
          <p:cNvPr id="6" name="Picture 5">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27276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 based analysis </a:t>
            </a:r>
            <a:r>
              <a:rPr lang="en-US" dirty="0" err="1" smtClean="0"/>
              <a:t>contd</a:t>
            </a:r>
            <a:r>
              <a:rPr lang="en-US" dirty="0"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28" y="2009568"/>
            <a:ext cx="3843400" cy="28825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685" y="2037273"/>
            <a:ext cx="3704057" cy="2778043"/>
          </a:xfrm>
          <a:prstGeom prst="rect">
            <a:avLst/>
          </a:prstGeom>
        </p:spPr>
      </p:pic>
      <p:sp>
        <p:nvSpPr>
          <p:cNvPr id="5" name="TextBox 4"/>
          <p:cNvSpPr txBox="1"/>
          <p:nvPr/>
        </p:nvSpPr>
        <p:spPr>
          <a:xfrm>
            <a:off x="9043114" y="973980"/>
            <a:ext cx="2786743" cy="3970318"/>
          </a:xfrm>
          <a:prstGeom prst="rect">
            <a:avLst/>
          </a:prstGeom>
          <a:noFill/>
        </p:spPr>
        <p:txBody>
          <a:bodyPr wrap="square" rtlCol="0">
            <a:spAutoFit/>
          </a:bodyPr>
          <a:lstStyle/>
          <a:p>
            <a:r>
              <a:rPr lang="en-US" dirty="0"/>
              <a:t>Customer distribution across age groups is consistent for both cab companies.</a:t>
            </a:r>
          </a:p>
          <a:p>
            <a:r>
              <a:rPr lang="en-US" dirty="0"/>
              <a:t>The middle-aged group constitutes the highest percentage of customers, followed by the young and old age groups.</a:t>
            </a:r>
          </a:p>
          <a:p>
            <a:r>
              <a:rPr lang="en-US" dirty="0" smtClean="0"/>
              <a:t>The young aged group starts from 0-25 years, the middle aged from 25-50 years old, and the old from 50 years and above.</a:t>
            </a:r>
            <a:endParaRPr lang="en-US" dirty="0"/>
          </a:p>
        </p:txBody>
      </p:sp>
      <p:pic>
        <p:nvPicPr>
          <p:cNvPr id="6" name="Picture 5">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770456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City based analysis</a:t>
            </a:r>
            <a:endParaRPr lang="en-US" dirty="0"/>
          </a:p>
        </p:txBody>
      </p:sp>
      <p:sp>
        <p:nvSpPr>
          <p:cNvPr id="3" name="TextBox 2"/>
          <p:cNvSpPr txBox="1"/>
          <p:nvPr/>
        </p:nvSpPr>
        <p:spPr>
          <a:xfrm>
            <a:off x="8524875" y="365125"/>
            <a:ext cx="3571875" cy="3139321"/>
          </a:xfrm>
          <a:prstGeom prst="rect">
            <a:avLst/>
          </a:prstGeom>
          <a:noFill/>
        </p:spPr>
        <p:txBody>
          <a:bodyPr wrap="square" rtlCol="0">
            <a:spAutoFit/>
          </a:bodyPr>
          <a:lstStyle/>
          <a:p>
            <a:endParaRPr lang="en-US" dirty="0"/>
          </a:p>
          <a:p>
            <a:r>
              <a:rPr lang="en-US" dirty="0"/>
              <a:t>New York NY stands out as the most profitable city for both Pink and Yellow Cabs, contributing significantly to their overall profits.</a:t>
            </a:r>
          </a:p>
          <a:p>
            <a:r>
              <a:rPr lang="en-US" dirty="0"/>
              <a:t>Other cities contribute to varying degrees, but New York NY dominates</a:t>
            </a:r>
            <a:r>
              <a:rPr lang="en-US" dirty="0" smtClean="0"/>
              <a:t>. Pittsburgh has the lowest customer patronage for both cabs, but Yellow cab still dominates Pink cab.</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1269623"/>
            <a:ext cx="7529512" cy="4629150"/>
          </a:xfrm>
          <a:prstGeom prst="rect">
            <a:avLst/>
          </a:prstGeom>
        </p:spPr>
      </p:pic>
      <p:pic>
        <p:nvPicPr>
          <p:cNvPr id="5" name="Picture 4">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9405360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Distance based analysis.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15" y="1333500"/>
            <a:ext cx="3652870" cy="44141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4825" y="1333499"/>
            <a:ext cx="3343307" cy="4414157"/>
          </a:xfrm>
          <a:prstGeom prst="rect">
            <a:avLst/>
          </a:prstGeom>
        </p:spPr>
      </p:pic>
      <p:sp>
        <p:nvSpPr>
          <p:cNvPr id="7" name="TextBox 6"/>
          <p:cNvSpPr txBox="1"/>
          <p:nvPr/>
        </p:nvSpPr>
        <p:spPr>
          <a:xfrm>
            <a:off x="8551052" y="1333499"/>
            <a:ext cx="3100388" cy="2031325"/>
          </a:xfrm>
          <a:prstGeom prst="rect">
            <a:avLst/>
          </a:prstGeom>
          <a:noFill/>
        </p:spPr>
        <p:txBody>
          <a:bodyPr wrap="square" rtlCol="0">
            <a:spAutoFit/>
          </a:bodyPr>
          <a:lstStyle/>
          <a:p>
            <a:r>
              <a:rPr lang="en-US" dirty="0" smtClean="0"/>
              <a:t>Yellow cab has covered more distance </a:t>
            </a:r>
            <a:r>
              <a:rPr lang="en-US" dirty="0"/>
              <a:t>in </a:t>
            </a:r>
            <a:r>
              <a:rPr lang="en-US" dirty="0" smtClean="0"/>
              <a:t>total(4705682.45)km than the </a:t>
            </a:r>
            <a:r>
              <a:rPr lang="en-US" dirty="0"/>
              <a:t>Pink </a:t>
            </a:r>
            <a:r>
              <a:rPr lang="en-US" dirty="0" smtClean="0"/>
              <a:t>Cab(1659909.11)km, meaning customers prefer to travel longer distances with the Yellow Cab.</a:t>
            </a:r>
            <a:endParaRPr lang="en-US" dirty="0"/>
          </a:p>
        </p:txBody>
      </p:sp>
      <p:pic>
        <p:nvPicPr>
          <p:cNvPr id="11" name="Picture 10">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17617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4" y="0"/>
            <a:ext cx="10515600" cy="1325563"/>
          </a:xfrm>
        </p:spPr>
        <p:txBody>
          <a:bodyPr/>
          <a:lstStyle/>
          <a:p>
            <a:r>
              <a:rPr lang="en-US" dirty="0" smtClean="0"/>
              <a:t>Distance based analysis </a:t>
            </a:r>
            <a:r>
              <a:rPr lang="en-US" dirty="0" err="1" smtClean="0"/>
              <a:t>contd</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62000"/>
                    </a14:imgEffect>
                    <a14:imgEffect>
                      <a14:saturation sat="52000"/>
                    </a14:imgEffect>
                    <a14:imgEffect>
                      <a14:brightnessContrast bright="-12000" contrast="28000"/>
                    </a14:imgEffect>
                  </a14:imgLayer>
                </a14:imgProps>
              </a:ext>
              <a:ext uri="{28A0092B-C50C-407E-A947-70E740481C1C}">
                <a14:useLocalDpi xmlns:a14="http://schemas.microsoft.com/office/drawing/2010/main" val="0"/>
              </a:ext>
            </a:extLst>
          </a:blip>
          <a:stretch>
            <a:fillRect/>
          </a:stretch>
        </p:blipFill>
        <p:spPr>
          <a:xfrm>
            <a:off x="157164" y="1543050"/>
            <a:ext cx="4257674" cy="4529138"/>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67000"/>
                    </a14:imgEffect>
                  </a14:imgLayer>
                </a14:imgProps>
              </a:ext>
              <a:ext uri="{28A0092B-C50C-407E-A947-70E740481C1C}">
                <a14:useLocalDpi xmlns:a14="http://schemas.microsoft.com/office/drawing/2010/main" val="0"/>
              </a:ext>
            </a:extLst>
          </a:blip>
          <a:stretch>
            <a:fillRect/>
          </a:stretch>
        </p:blipFill>
        <p:spPr>
          <a:xfrm>
            <a:off x="4629150" y="1543050"/>
            <a:ext cx="4443413" cy="4529138"/>
          </a:xfrm>
          <a:prstGeom prst="rect">
            <a:avLst/>
          </a:prstGeom>
        </p:spPr>
      </p:pic>
      <p:sp>
        <p:nvSpPr>
          <p:cNvPr id="3" name="TextBox 2"/>
          <p:cNvSpPr txBox="1"/>
          <p:nvPr/>
        </p:nvSpPr>
        <p:spPr>
          <a:xfrm>
            <a:off x="9972676" y="442913"/>
            <a:ext cx="2043112" cy="4524315"/>
          </a:xfrm>
          <a:prstGeom prst="rect">
            <a:avLst/>
          </a:prstGeom>
          <a:noFill/>
        </p:spPr>
        <p:txBody>
          <a:bodyPr wrap="square" rtlCol="0">
            <a:spAutoFit/>
          </a:bodyPr>
          <a:lstStyle/>
          <a:p>
            <a:r>
              <a:rPr lang="en-US" dirty="0" smtClean="0"/>
              <a:t>Yellow cab also generates more profits </a:t>
            </a:r>
            <a:r>
              <a:rPr lang="en-US" dirty="0"/>
              <a:t>per </a:t>
            </a:r>
            <a:r>
              <a:rPr lang="en-US" dirty="0" smtClean="0"/>
              <a:t>km(8.306986)$ per km than the pink cab.</a:t>
            </a:r>
          </a:p>
          <a:p>
            <a:r>
              <a:rPr lang="en-US" dirty="0"/>
              <a:t>(</a:t>
            </a:r>
            <a:r>
              <a:rPr lang="en-US" dirty="0" smtClean="0"/>
              <a:t>2.877827)$ per km</a:t>
            </a:r>
          </a:p>
          <a:p>
            <a:endParaRPr lang="en-US" dirty="0"/>
          </a:p>
          <a:p>
            <a:r>
              <a:rPr lang="en-US" dirty="0" smtClean="0"/>
              <a:t>It also betters its rival, the pink cab in average profit per ride</a:t>
            </a:r>
          </a:p>
          <a:p>
            <a:r>
              <a:rPr lang="en-US" dirty="0"/>
              <a:t>(</a:t>
            </a:r>
            <a:r>
              <a:rPr lang="en-US" dirty="0" smtClean="0"/>
              <a:t>187.400396) for the Yellow cab to </a:t>
            </a:r>
          </a:p>
          <a:p>
            <a:r>
              <a:rPr lang="en-US" dirty="0"/>
              <a:t>(</a:t>
            </a:r>
            <a:r>
              <a:rPr lang="en-US" dirty="0" smtClean="0"/>
              <a:t>64.902195) for the Pink cab</a:t>
            </a:r>
            <a:endParaRPr lang="en-US" dirty="0"/>
          </a:p>
        </p:txBody>
      </p:sp>
      <p:pic>
        <p:nvPicPr>
          <p:cNvPr id="8" name="Picture 7">
            <a:extLst>
              <a:ext uri="{FF2B5EF4-FFF2-40B4-BE49-F238E27FC236}">
                <a16:creationId xmlns:a16="http://schemas.microsoft.com/office/drawing/2014/main" xmlns="" id="{7A465064-0714-5743-882B-8875105A702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689804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64" y="0"/>
            <a:ext cx="10515600" cy="1325563"/>
          </a:xfrm>
        </p:spPr>
        <p:txBody>
          <a:bodyPr/>
          <a:lstStyle/>
          <a:p>
            <a:r>
              <a:rPr lang="en-US" dirty="0" smtClean="0"/>
              <a:t>Common customer analysis</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63000"/>
                    </a14:imgEffect>
                    <a14:imgEffect>
                      <a14:brightnessContrast bright="2000" contrast="-3000"/>
                    </a14:imgEffect>
                  </a14:imgLayer>
                </a14:imgProps>
              </a:ext>
              <a:ext uri="{28A0092B-C50C-407E-A947-70E740481C1C}">
                <a14:useLocalDpi xmlns:a14="http://schemas.microsoft.com/office/drawing/2010/main" val="0"/>
              </a:ext>
            </a:extLst>
          </a:blip>
          <a:stretch>
            <a:fillRect/>
          </a:stretch>
        </p:blipFill>
        <p:spPr>
          <a:xfrm>
            <a:off x="157163" y="1128713"/>
            <a:ext cx="5300661" cy="4275533"/>
          </a:xfrm>
          <a:prstGeom prst="rect">
            <a:avLst/>
          </a:prstGeom>
        </p:spPr>
      </p:pic>
      <p:sp>
        <p:nvSpPr>
          <p:cNvPr id="3" name="TextBox 2"/>
          <p:cNvSpPr txBox="1"/>
          <p:nvPr/>
        </p:nvSpPr>
        <p:spPr>
          <a:xfrm>
            <a:off x="5929313" y="1973817"/>
            <a:ext cx="5093495" cy="2862322"/>
          </a:xfrm>
          <a:prstGeom prst="rect">
            <a:avLst/>
          </a:prstGeom>
          <a:noFill/>
        </p:spPr>
        <p:txBody>
          <a:bodyPr wrap="square" rtlCol="0">
            <a:spAutoFit/>
          </a:bodyPr>
          <a:lstStyle/>
          <a:p>
            <a:r>
              <a:rPr lang="en-US" dirty="0"/>
              <a:t>The determination of which cab the common customers prefer is based on the usage counts for each cab among these customers. The counts indicate how many times each cab was used by the common set of customers. In this case:</a:t>
            </a:r>
          </a:p>
          <a:p>
            <a:endParaRPr lang="en-US" dirty="0"/>
          </a:p>
          <a:p>
            <a:r>
              <a:rPr lang="en-US" dirty="0"/>
              <a:t>Cab Usage Counts for Common Customers</a:t>
            </a:r>
            <a:r>
              <a:rPr lang="en-US" dirty="0" smtClean="0"/>
              <a:t>:</a:t>
            </a:r>
          </a:p>
          <a:p>
            <a:r>
              <a:rPr lang="en-US" dirty="0" smtClean="0"/>
              <a:t>Total common cab users :20,997</a:t>
            </a:r>
            <a:endParaRPr lang="en-US" dirty="0"/>
          </a:p>
          <a:p>
            <a:r>
              <a:rPr lang="en-US" dirty="0"/>
              <a:t>Yellow Cab: 185,308</a:t>
            </a:r>
          </a:p>
          <a:p>
            <a:r>
              <a:rPr lang="en-US" dirty="0"/>
              <a:t>Pink Cab: 66,730</a:t>
            </a:r>
          </a:p>
        </p:txBody>
      </p:sp>
      <p:pic>
        <p:nvPicPr>
          <p:cNvPr id="8" name="Picture 7">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47500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668095" y="56242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EDA summary</a:t>
            </a:r>
            <a:r>
              <a:rPr lang="en-US" b="1" dirty="0" smtClean="0">
                <a:solidFill>
                  <a:srgbClr val="FF6600"/>
                </a:solidFill>
              </a:rPr>
              <a:t> </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sz="1400" b="1" dirty="0" smtClean="0"/>
              <a:t>Exploratory Data </a:t>
            </a:r>
            <a:r>
              <a:rPr lang="en-US" sz="1400" b="1" dirty="0"/>
              <a:t>Analysis (EDA) Analysis</a:t>
            </a:r>
            <a:r>
              <a:rPr lang="en-US" sz="1400" b="1" dirty="0" smtClean="0"/>
              <a:t>:</a:t>
            </a:r>
            <a:endParaRPr lang="en-US" sz="1400" b="1" dirty="0"/>
          </a:p>
          <a:p>
            <a:pPr algn="just"/>
            <a:r>
              <a:rPr lang="en-US" sz="1400" b="1" dirty="0" smtClean="0"/>
              <a:t>% </a:t>
            </a:r>
            <a:r>
              <a:rPr lang="en-US" sz="1400" b="1" dirty="0"/>
              <a:t>Profit by </a:t>
            </a:r>
            <a:r>
              <a:rPr lang="en-US" sz="1400" b="1" dirty="0" smtClean="0"/>
              <a:t>Gender</a:t>
            </a:r>
            <a:endParaRPr lang="en-US" sz="1400" b="1" dirty="0"/>
          </a:p>
          <a:p>
            <a:pPr algn="just"/>
            <a:r>
              <a:rPr lang="en-US" sz="1400" b="1" dirty="0" smtClean="0"/>
              <a:t>The </a:t>
            </a:r>
            <a:r>
              <a:rPr lang="en-US" sz="1400" b="1" dirty="0"/>
              <a:t>Pink Cab has a more balanced profit distribution between genders, with females contributing 33.24%, and males contributing 66.76%.</a:t>
            </a:r>
          </a:p>
          <a:p>
            <a:pPr algn="just"/>
            <a:r>
              <a:rPr lang="en-US" sz="1400" b="1" dirty="0"/>
              <a:t>The Yellow Cab shows a significant gender-based profit disparity, with females contributing only 14.96%, while males contribute 85.04%.</a:t>
            </a:r>
          </a:p>
          <a:p>
            <a:pPr algn="just"/>
            <a:r>
              <a:rPr lang="en-US" sz="1400" b="1" dirty="0" smtClean="0"/>
              <a:t>% </a:t>
            </a:r>
            <a:r>
              <a:rPr lang="en-US" sz="1400" b="1" dirty="0"/>
              <a:t>Customer Distribution by Gender:**</a:t>
            </a:r>
          </a:p>
          <a:p>
            <a:pPr algn="just"/>
            <a:r>
              <a:rPr lang="en-US" sz="1400" b="1" dirty="0" smtClean="0"/>
              <a:t>Similar </a:t>
            </a:r>
            <a:r>
              <a:rPr lang="en-US" sz="1400" b="1" dirty="0"/>
              <a:t>to the profit distribution, the Pink Cab has a more balanced gender distribution among customers, with females constituting 38.49%, and males constituting 61.51%.</a:t>
            </a:r>
          </a:p>
          <a:p>
            <a:pPr algn="just"/>
            <a:r>
              <a:rPr lang="en-US" sz="1400" b="1" dirty="0"/>
              <a:t>The Yellow Cab, on the other hand, has a lower percentage of female customers (25.80%) compared to male customers (74.20%).</a:t>
            </a:r>
          </a:p>
          <a:p>
            <a:pPr algn="just"/>
            <a:r>
              <a:rPr lang="en-US" sz="1400" b="1" dirty="0" smtClean="0"/>
              <a:t>% </a:t>
            </a:r>
            <a:r>
              <a:rPr lang="en-US" sz="1400" b="1" dirty="0"/>
              <a:t>Profit by Income Group</a:t>
            </a:r>
            <a:r>
              <a:rPr lang="en-US" sz="1400" b="1" dirty="0" smtClean="0"/>
              <a:t>:</a:t>
            </a:r>
            <a:endParaRPr lang="en-US" sz="1400" b="1" dirty="0"/>
          </a:p>
          <a:p>
            <a:pPr algn="just"/>
            <a:r>
              <a:rPr lang="en-US" sz="1400" b="1" dirty="0" smtClean="0"/>
              <a:t>Both </a:t>
            </a:r>
            <a:r>
              <a:rPr lang="en-US" sz="1400" b="1" dirty="0"/>
              <a:t>Pink and Yellow Cabs have similar profit distribution across income groups.</a:t>
            </a:r>
          </a:p>
          <a:p>
            <a:pPr algn="just"/>
            <a:r>
              <a:rPr lang="en-US" sz="1400" b="1" dirty="0"/>
              <a:t>The highest profit percentage is observed in the income group of 12.5k-25k, followed by the 0-12k income group.</a:t>
            </a:r>
          </a:p>
          <a:p>
            <a:pPr algn="just"/>
            <a:endParaRPr lang="en-US" sz="1400" b="1" dirty="0"/>
          </a:p>
          <a:p>
            <a:pPr algn="just"/>
            <a:endParaRPr lang="en-US" b="1" dirty="0"/>
          </a:p>
          <a:p>
            <a:pPr algn="just"/>
            <a:endParaRPr lang="en-US" b="1"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5819328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668095" y="56242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EDA summary</a:t>
            </a:r>
            <a:r>
              <a:rPr lang="en-US" b="1" dirty="0" smtClean="0">
                <a:solidFill>
                  <a:srgbClr val="FF6600"/>
                </a:solidFill>
              </a:rPr>
              <a:t> </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endParaRPr lang="en-US" b="1"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4"/>
          <p:cNvSpPr/>
          <p:nvPr/>
        </p:nvSpPr>
        <p:spPr>
          <a:xfrm>
            <a:off x="5914571" y="231460"/>
            <a:ext cx="6096000" cy="5016758"/>
          </a:xfrm>
          <a:prstGeom prst="rect">
            <a:avLst/>
          </a:prstGeom>
        </p:spPr>
        <p:txBody>
          <a:bodyPr>
            <a:spAutoFit/>
          </a:bodyPr>
          <a:lstStyle/>
          <a:p>
            <a:r>
              <a:rPr lang="en-US" sz="1600" b="1" dirty="0"/>
              <a:t>Customer Distribution by Income Group</a:t>
            </a:r>
            <a:r>
              <a:rPr lang="en-US" sz="1600" b="1" dirty="0" smtClean="0"/>
              <a:t>:</a:t>
            </a:r>
            <a:endParaRPr lang="en-US" sz="1600" b="1" dirty="0"/>
          </a:p>
          <a:p>
            <a:endParaRPr lang="en-US" sz="1600" b="1" dirty="0" smtClean="0"/>
          </a:p>
          <a:p>
            <a:r>
              <a:rPr lang="en-US" sz="1600" b="1" dirty="0" smtClean="0"/>
              <a:t>The </a:t>
            </a:r>
            <a:r>
              <a:rPr lang="en-US" sz="1600" b="1" dirty="0"/>
              <a:t>distribution of customers across income groups is consistent between Pink and Yellow Cabs.</a:t>
            </a:r>
          </a:p>
          <a:p>
            <a:r>
              <a:rPr lang="en-US" sz="1600" b="1" dirty="0"/>
              <a:t>The majority of customers fall into the 0-12k and 12.5k-25k income groups.</a:t>
            </a:r>
          </a:p>
          <a:p>
            <a:endParaRPr lang="en-US" sz="1600" b="1" dirty="0"/>
          </a:p>
          <a:p>
            <a:r>
              <a:rPr lang="en-US" sz="1600" b="1" dirty="0" smtClean="0"/>
              <a:t>% </a:t>
            </a:r>
            <a:r>
              <a:rPr lang="en-US" sz="1600" b="1" dirty="0"/>
              <a:t>Profit by Age Group</a:t>
            </a:r>
            <a:r>
              <a:rPr lang="en-US" sz="1600" b="1" dirty="0" smtClean="0"/>
              <a:t>:</a:t>
            </a:r>
            <a:endParaRPr lang="en-US" sz="1600" b="1" dirty="0"/>
          </a:p>
          <a:p>
            <a:endParaRPr lang="en-US" sz="1600" b="1" dirty="0"/>
          </a:p>
          <a:p>
            <a:r>
              <a:rPr lang="en-US" sz="1600" b="1" dirty="0"/>
              <a:t>Pink and Yellow Cabs exhibit similar profit distribution across age groups.</a:t>
            </a:r>
          </a:p>
          <a:p>
            <a:r>
              <a:rPr lang="en-US" sz="1600" b="1" dirty="0"/>
              <a:t>The middle-aged group contributes the most to the profits, followed by the young and old age groups.</a:t>
            </a:r>
          </a:p>
          <a:p>
            <a:endParaRPr lang="en-US" sz="1600" b="1" dirty="0"/>
          </a:p>
          <a:p>
            <a:r>
              <a:rPr lang="en-US" sz="1600" b="1" dirty="0" smtClean="0"/>
              <a:t>% </a:t>
            </a:r>
            <a:r>
              <a:rPr lang="en-US" sz="1600" b="1" dirty="0"/>
              <a:t>Customer Distribution by Age Group</a:t>
            </a:r>
            <a:r>
              <a:rPr lang="en-US" sz="1600" b="1" dirty="0" smtClean="0"/>
              <a:t>:</a:t>
            </a:r>
          </a:p>
          <a:p>
            <a:endParaRPr lang="en-US" sz="1600" b="1" dirty="0"/>
          </a:p>
          <a:p>
            <a:r>
              <a:rPr lang="en-US" sz="1600" b="1" dirty="0"/>
              <a:t>Customer distribution across age groups is consistent for both cab companies.</a:t>
            </a:r>
          </a:p>
          <a:p>
            <a:r>
              <a:rPr lang="en-US" sz="1600" b="1" dirty="0"/>
              <a:t>The middle-aged group constitutes the highest percentage of customers, followed by the young and old age groups.</a:t>
            </a:r>
          </a:p>
        </p:txBody>
      </p:sp>
    </p:spTree>
    <p:extLst>
      <p:ext uri="{BB962C8B-B14F-4D97-AF65-F5344CB8AC3E}">
        <p14:creationId xmlns:p14="http://schemas.microsoft.com/office/powerpoint/2010/main" val="2104841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668095" y="56242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EDA summary</a:t>
            </a:r>
            <a:r>
              <a:rPr lang="en-US" b="1" dirty="0" smtClean="0">
                <a:solidFill>
                  <a:srgbClr val="FF6600"/>
                </a:solidFill>
              </a:rPr>
              <a:t> </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endParaRPr lang="en-US" b="1"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4"/>
          <p:cNvSpPr/>
          <p:nvPr/>
        </p:nvSpPr>
        <p:spPr>
          <a:xfrm>
            <a:off x="5914571" y="231460"/>
            <a:ext cx="6096000" cy="4278094"/>
          </a:xfrm>
          <a:prstGeom prst="rect">
            <a:avLst/>
          </a:prstGeom>
        </p:spPr>
        <p:txBody>
          <a:bodyPr>
            <a:spAutoFit/>
          </a:bodyPr>
          <a:lstStyle/>
          <a:p>
            <a:r>
              <a:rPr lang="en-US" sz="1600" b="1" dirty="0" smtClean="0"/>
              <a:t>% </a:t>
            </a:r>
            <a:r>
              <a:rPr lang="en-US" sz="1600" b="1" dirty="0"/>
              <a:t>Profit by City</a:t>
            </a:r>
            <a:r>
              <a:rPr lang="en-US" sz="1600" b="1" dirty="0" smtClean="0"/>
              <a:t>:</a:t>
            </a:r>
            <a:endParaRPr lang="en-US" sz="1600" b="1" dirty="0"/>
          </a:p>
          <a:p>
            <a:endParaRPr lang="en-US" sz="1600" b="1" dirty="0"/>
          </a:p>
          <a:p>
            <a:r>
              <a:rPr lang="en-US" sz="1600" b="1" dirty="0"/>
              <a:t>New York NY stands out as the most profitable city for both Pink and Yellow Cabs, contributing significantly to their overall profits.</a:t>
            </a:r>
          </a:p>
          <a:p>
            <a:r>
              <a:rPr lang="en-US" sz="1600" b="1" dirty="0"/>
              <a:t>Other cities contribute to varying degrees, but New York NY dominates.</a:t>
            </a:r>
          </a:p>
          <a:p>
            <a:endParaRPr lang="en-US" sz="1600" b="1" dirty="0"/>
          </a:p>
          <a:p>
            <a:r>
              <a:rPr lang="en-US" sz="1600" b="1" dirty="0" smtClean="0"/>
              <a:t>% </a:t>
            </a:r>
            <a:r>
              <a:rPr lang="en-US" sz="1600" b="1" dirty="0"/>
              <a:t>Customer Distribution by City</a:t>
            </a:r>
            <a:r>
              <a:rPr lang="en-US" sz="1600" b="1" dirty="0" smtClean="0"/>
              <a:t>:</a:t>
            </a:r>
            <a:endParaRPr lang="en-US" sz="1600" b="1" dirty="0"/>
          </a:p>
          <a:p>
            <a:endParaRPr lang="en-US" sz="1600" b="1" dirty="0"/>
          </a:p>
          <a:p>
            <a:r>
              <a:rPr lang="en-US" sz="1600" b="1" dirty="0"/>
              <a:t>New York NY also has the highest customer distribution for both cab companies, reflecting the correlation between the number of customers and profits.</a:t>
            </a:r>
          </a:p>
          <a:p>
            <a:endParaRPr lang="en-US" sz="1600" b="1" dirty="0"/>
          </a:p>
          <a:p>
            <a:r>
              <a:rPr lang="en-US" sz="1600" b="1" dirty="0" smtClean="0"/>
              <a:t>Total </a:t>
            </a:r>
            <a:r>
              <a:rPr lang="en-US" sz="1600" b="1" dirty="0"/>
              <a:t>Km Traveled</a:t>
            </a:r>
            <a:r>
              <a:rPr lang="en-US" sz="1600" b="1" dirty="0" smtClean="0"/>
              <a:t>:</a:t>
            </a:r>
            <a:endParaRPr lang="en-US" sz="1600" b="1" dirty="0"/>
          </a:p>
          <a:p>
            <a:endParaRPr lang="en-US" sz="1600" b="1" dirty="0"/>
          </a:p>
          <a:p>
            <a:r>
              <a:rPr lang="en-US" sz="1600" b="1" dirty="0"/>
              <a:t>Yellow Cab has a significantly higher total distance traveled compared to the Pink Cab.</a:t>
            </a:r>
          </a:p>
        </p:txBody>
      </p:sp>
    </p:spTree>
    <p:extLst>
      <p:ext uri="{BB962C8B-B14F-4D97-AF65-F5344CB8AC3E}">
        <p14:creationId xmlns:p14="http://schemas.microsoft.com/office/powerpoint/2010/main" val="3632244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r>
              <a:rPr lang="en-US" sz="2800" dirty="0"/>
              <a:t>Executive Summary</a:t>
            </a:r>
          </a:p>
          <a:p>
            <a:pPr algn="just"/>
            <a:r>
              <a:rPr lang="en-US" sz="2800" dirty="0"/>
              <a:t>         Problem Statement</a:t>
            </a:r>
          </a:p>
          <a:p>
            <a:pPr algn="just"/>
            <a:r>
              <a:rPr lang="en-US" sz="2800" dirty="0"/>
              <a:t>         Approach</a:t>
            </a:r>
          </a:p>
          <a:p>
            <a:pPr algn="just"/>
            <a:r>
              <a:rPr lang="en-US" sz="2800" dirty="0"/>
              <a:t>         EDA</a:t>
            </a:r>
          </a:p>
          <a:p>
            <a:pPr algn="just"/>
            <a:r>
              <a:rPr lang="en-US" sz="2800" dirty="0"/>
              <a:t>         EDA Summary</a:t>
            </a:r>
          </a:p>
          <a:p>
            <a:pPr algn="just"/>
            <a:r>
              <a:rPr lang="en-US" sz="2800" dirty="0"/>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668095" y="56242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EDA summary</a:t>
            </a:r>
            <a:r>
              <a:rPr lang="en-US" b="1" dirty="0" smtClean="0">
                <a:solidFill>
                  <a:srgbClr val="FF6600"/>
                </a:solidFill>
              </a:rPr>
              <a:t> </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endParaRPr lang="en-US" b="1"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5" name="Rectangle 4"/>
          <p:cNvSpPr/>
          <p:nvPr/>
        </p:nvSpPr>
        <p:spPr>
          <a:xfrm>
            <a:off x="5914571" y="231460"/>
            <a:ext cx="6096000" cy="6740307"/>
          </a:xfrm>
          <a:prstGeom prst="rect">
            <a:avLst/>
          </a:prstGeom>
        </p:spPr>
        <p:txBody>
          <a:bodyPr>
            <a:spAutoFit/>
          </a:bodyPr>
          <a:lstStyle/>
          <a:p>
            <a:r>
              <a:rPr lang="en-US" sz="1600" b="1" dirty="0" smtClean="0"/>
              <a:t>Average </a:t>
            </a:r>
            <a:r>
              <a:rPr lang="en-US" sz="1600" b="1" dirty="0"/>
              <a:t>Profit per Km</a:t>
            </a:r>
            <a:r>
              <a:rPr lang="en-US" sz="1600" b="1" dirty="0" smtClean="0"/>
              <a:t>:</a:t>
            </a:r>
            <a:endParaRPr lang="en-US" sz="1600" b="1" dirty="0"/>
          </a:p>
          <a:p>
            <a:endParaRPr lang="en-US" sz="1600" b="1" dirty="0"/>
          </a:p>
          <a:p>
            <a:r>
              <a:rPr lang="en-US" sz="1600" b="1" dirty="0"/>
              <a:t>Pink Cab has a lower average profit per kilometer compared to the Yellow Cab.</a:t>
            </a:r>
          </a:p>
          <a:p>
            <a:endParaRPr lang="en-US" sz="1600" b="1" dirty="0"/>
          </a:p>
          <a:p>
            <a:r>
              <a:rPr lang="en-US" sz="1600" b="1" dirty="0" smtClean="0"/>
              <a:t>Average </a:t>
            </a:r>
            <a:r>
              <a:rPr lang="en-US" sz="1600" b="1" dirty="0"/>
              <a:t>Profit per Ride</a:t>
            </a:r>
            <a:r>
              <a:rPr lang="en-US" sz="1600" b="1" dirty="0" smtClean="0"/>
              <a:t>:</a:t>
            </a:r>
            <a:endParaRPr lang="en-US" sz="1600" b="1" dirty="0"/>
          </a:p>
          <a:p>
            <a:r>
              <a:rPr lang="en-US" sz="1600" b="1" dirty="0" smtClean="0"/>
              <a:t>Similar </a:t>
            </a:r>
            <a:r>
              <a:rPr lang="en-US" sz="1600" b="1" dirty="0"/>
              <a:t>to the total profit, Yellow Cab shows a higher average profit per ride compared to the Pink Cab.</a:t>
            </a:r>
          </a:p>
          <a:p>
            <a:endParaRPr lang="en-US" sz="1600" b="1" dirty="0"/>
          </a:p>
          <a:p>
            <a:r>
              <a:rPr lang="en-US" sz="1600" b="1" dirty="0" smtClean="0"/>
              <a:t>Customer </a:t>
            </a:r>
            <a:r>
              <a:rPr lang="en-US" sz="1600" b="1" dirty="0"/>
              <a:t>Usage Across Both Cabs</a:t>
            </a:r>
            <a:r>
              <a:rPr lang="en-US" sz="1600" b="1" dirty="0" smtClean="0"/>
              <a:t>:</a:t>
            </a:r>
            <a:endParaRPr lang="en-US" sz="1600" b="1" dirty="0"/>
          </a:p>
          <a:p>
            <a:r>
              <a:rPr lang="en-US" sz="1600" b="1" dirty="0" smtClean="0"/>
              <a:t>Approximately </a:t>
            </a:r>
            <a:r>
              <a:rPr lang="en-US" sz="1600" b="1" dirty="0"/>
              <a:t>20,997 customers use both Pink Cab and Yellow Cab.</a:t>
            </a:r>
          </a:p>
          <a:p>
            <a:endParaRPr lang="en-US" sz="1600" b="1" dirty="0" smtClean="0"/>
          </a:p>
          <a:p>
            <a:r>
              <a:rPr lang="en-US" sz="1600" b="1" dirty="0" smtClean="0"/>
              <a:t>Customer </a:t>
            </a:r>
            <a:r>
              <a:rPr lang="en-US" sz="1600" b="1" dirty="0"/>
              <a:t>Preference Among </a:t>
            </a:r>
            <a:r>
              <a:rPr lang="en-US" sz="1600" b="1" dirty="0" smtClean="0"/>
              <a:t>Common Users:</a:t>
            </a:r>
          </a:p>
          <a:p>
            <a:endParaRPr lang="en-US" sz="1600" b="1" dirty="0"/>
          </a:p>
          <a:p>
            <a:r>
              <a:rPr lang="en-US" sz="1600" b="1" dirty="0"/>
              <a:t>Cab Usage Counts for Common Customers:</a:t>
            </a:r>
          </a:p>
          <a:p>
            <a:r>
              <a:rPr lang="en-US" sz="1600" b="1" dirty="0"/>
              <a:t>Yellow Cab: 185,308</a:t>
            </a:r>
          </a:p>
          <a:p>
            <a:r>
              <a:rPr lang="en-US" sz="1600" b="1" dirty="0"/>
              <a:t>Pink Cab: 66,730</a:t>
            </a:r>
          </a:p>
          <a:p>
            <a:r>
              <a:rPr lang="en-US" sz="1600" b="1" dirty="0"/>
              <a:t>The significantly higher count for Yellow Cab suggests that, among the common customers, Yellow Cab is used more frequently than Pink Cab. Therefore, the conclusion is drawn from the observation that Yellow Cab has a higher usage count among this specific group of customers.</a:t>
            </a:r>
          </a:p>
          <a:p>
            <a:endParaRPr lang="en-US" sz="1600" b="1" dirty="0"/>
          </a:p>
          <a:p>
            <a:endParaRPr lang="en-US" sz="1600" b="1" dirty="0"/>
          </a:p>
          <a:p>
            <a:endParaRPr lang="en-US" sz="1600" b="1" dirty="0"/>
          </a:p>
          <a:p>
            <a:endParaRPr lang="en-US" sz="1600" b="1" dirty="0"/>
          </a:p>
          <a:p>
            <a:endParaRPr lang="en-US" sz="1600" b="1" dirty="0"/>
          </a:p>
        </p:txBody>
      </p:sp>
    </p:spTree>
    <p:extLst>
      <p:ext uri="{BB962C8B-B14F-4D97-AF65-F5344CB8AC3E}">
        <p14:creationId xmlns:p14="http://schemas.microsoft.com/office/powerpoint/2010/main" val="266539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319315"/>
            <a:ext cx="10515600" cy="1325563"/>
          </a:xfrm>
        </p:spPr>
        <p:txBody>
          <a:bodyPr/>
          <a:lstStyle/>
          <a:p>
            <a:r>
              <a:rPr lang="en-US" dirty="0" smtClean="0"/>
              <a:t>Recommendations </a:t>
            </a:r>
            <a:endParaRPr lang="en-US" dirty="0"/>
          </a:p>
        </p:txBody>
      </p:sp>
      <p:sp>
        <p:nvSpPr>
          <p:cNvPr id="3" name="TextBox 2"/>
          <p:cNvSpPr txBox="1"/>
          <p:nvPr/>
        </p:nvSpPr>
        <p:spPr>
          <a:xfrm>
            <a:off x="431800" y="662781"/>
            <a:ext cx="11045371" cy="4801314"/>
          </a:xfrm>
          <a:prstGeom prst="rect">
            <a:avLst/>
          </a:prstGeom>
          <a:noFill/>
        </p:spPr>
        <p:txBody>
          <a:bodyPr wrap="square" rtlCol="0">
            <a:spAutoFit/>
          </a:bodyPr>
          <a:lstStyle/>
          <a:p>
            <a:endParaRPr lang="en-US" dirty="0"/>
          </a:p>
          <a:p>
            <a:r>
              <a:rPr lang="en-US" b="1" dirty="0" smtClean="0"/>
              <a:t>Based </a:t>
            </a:r>
            <a:r>
              <a:rPr lang="en-US" b="1" dirty="0"/>
              <a:t>on the analysis of the data provided, I recommend investing in Yellow Cab.</a:t>
            </a:r>
          </a:p>
          <a:p>
            <a:r>
              <a:rPr lang="en-US" b="1" dirty="0" smtClean="0"/>
              <a:t>Higher </a:t>
            </a:r>
            <a:r>
              <a:rPr lang="en-US" b="1" dirty="0"/>
              <a:t>Profitability:</a:t>
            </a:r>
          </a:p>
          <a:p>
            <a:r>
              <a:rPr lang="en-US" b="1" dirty="0" smtClean="0"/>
              <a:t>Yellow </a:t>
            </a:r>
            <a:r>
              <a:rPr lang="en-US" b="1" dirty="0"/>
              <a:t>Cab demonstrates a consistently higher average profit per ride and per kilometer compared to Pink Cab. This suggests better revenue generation and potential for higher returns on investment.</a:t>
            </a:r>
          </a:p>
          <a:p>
            <a:r>
              <a:rPr lang="en-US" b="1" dirty="0"/>
              <a:t>Market Dominance:</a:t>
            </a:r>
          </a:p>
          <a:p>
            <a:r>
              <a:rPr lang="en-US" b="1" dirty="0" smtClean="0"/>
              <a:t>Yellow </a:t>
            </a:r>
            <a:r>
              <a:rPr lang="en-US" b="1" dirty="0"/>
              <a:t>Cab has a significant presence in key markets, especially in cities like New York NY, where it exhibits substantial profitability. Investing in a market leader can provide stability and opportunities for growth.</a:t>
            </a:r>
          </a:p>
          <a:p>
            <a:r>
              <a:rPr lang="en-US" b="1" dirty="0"/>
              <a:t>Diverse Customer Base:</a:t>
            </a:r>
          </a:p>
          <a:p>
            <a:r>
              <a:rPr lang="en-US" b="1" dirty="0" smtClean="0"/>
              <a:t>Despite </a:t>
            </a:r>
            <a:r>
              <a:rPr lang="en-US" b="1" dirty="0"/>
              <a:t>some gender-based profit disparity, Yellow Cab has a broader customer base across income groups and age groups. This diversity may contribute to a more resilient business model.</a:t>
            </a:r>
          </a:p>
          <a:p>
            <a:r>
              <a:rPr lang="en-US" b="1" dirty="0"/>
              <a:t>Potential for Optimization:</a:t>
            </a:r>
          </a:p>
          <a:p>
            <a:r>
              <a:rPr lang="en-US" b="1" dirty="0" smtClean="0"/>
              <a:t>With </a:t>
            </a:r>
            <a:r>
              <a:rPr lang="en-US" b="1" dirty="0"/>
              <a:t>a larger customer base and higher total distance traveled, Yellow Cab has room for potential optimization of operations and services, which could further enhance profitability.</a:t>
            </a:r>
          </a:p>
          <a:p>
            <a:r>
              <a:rPr lang="en-US" b="1" dirty="0"/>
              <a:t>Strategic Growth Opportunities:</a:t>
            </a:r>
          </a:p>
          <a:p>
            <a:r>
              <a:rPr lang="en-US" b="1" dirty="0" smtClean="0"/>
              <a:t>The </a:t>
            </a:r>
            <a:r>
              <a:rPr lang="en-US" b="1" dirty="0"/>
              <a:t>strong performance in New York NY indicates a strategic market presence. The XYZ team can explore opportunities for further growth in this key market and potentially replicate successful strategies in other cities.</a:t>
            </a:r>
          </a:p>
        </p:txBody>
      </p:sp>
    </p:spTree>
    <p:extLst>
      <p:ext uri="{BB962C8B-B14F-4D97-AF65-F5344CB8AC3E}">
        <p14:creationId xmlns:p14="http://schemas.microsoft.com/office/powerpoint/2010/main" val="3327458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Executive Summary</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r>
              <a:rPr lang="en-US" sz="1800" dirty="0" smtClean="0"/>
              <a:t>XYZ </a:t>
            </a:r>
            <a:r>
              <a:rPr lang="en-US" sz="1800" dirty="0"/>
              <a:t>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r>
              <a:rPr lang="en-US" sz="1800" dirty="0" smtClean="0"/>
              <a:t>.</a:t>
            </a:r>
          </a:p>
          <a:p>
            <a:pPr algn="just"/>
            <a:endParaRPr lang="en-US" sz="1800" dirty="0"/>
          </a:p>
          <a:p>
            <a:pPr algn="just"/>
            <a:r>
              <a:rPr lang="en-US" sz="1800" dirty="0" smtClean="0"/>
              <a:t>Objective </a:t>
            </a:r>
            <a:r>
              <a:rPr lang="en-US" sz="1800" dirty="0"/>
              <a:t>: The primary goal of this analysis is to offer XYZ, a private firm in the US, comprehensive insights into the cab industry. By evaluating factors such as profitability, customer characteristics, and city-specific trends for Pink Cab and Yellow Cab, the aim is to empower XYZ with valuable information. Ultimately, the objective is to assist XYZ in making an informed and considerate decision regarding potential investment opportunities within the cab industry.</a:t>
            </a:r>
            <a:endParaRPr lang="en-US" sz="1800" dirty="0"/>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531207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769695" y="42831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Problem </a:t>
            </a:r>
            <a:br>
              <a:rPr lang="en-US" b="1" dirty="0" smtClean="0">
                <a:solidFill>
                  <a:srgbClr val="FF6600"/>
                </a:solidFill>
              </a:rPr>
            </a:br>
            <a:r>
              <a:rPr lang="en-US" b="1" dirty="0">
                <a:solidFill>
                  <a:srgbClr val="FF6600"/>
                </a:solidFill>
              </a:rPr>
              <a:t>S</a:t>
            </a:r>
            <a:r>
              <a:rPr lang="en-US" b="1" dirty="0" smtClean="0">
                <a:solidFill>
                  <a:srgbClr val="FF6600"/>
                </a:solidFill>
              </a:rPr>
              <a:t>tatement</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r>
              <a:rPr lang="en-US" sz="2000" dirty="0" smtClean="0"/>
              <a:t>The problem is the need for a thorough informed analysis of two cabs for near accurate recommendations to make the right decisions for suitable investments.</a:t>
            </a:r>
            <a:endParaRPr lang="en-US" sz="2000"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29998856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769695" y="428318"/>
            <a:ext cx="6858002" cy="5733142"/>
          </a:xfrm>
          <a:solidFill>
            <a:srgbClr val="3B3B3B"/>
          </a:solidFill>
        </p:spPr>
        <p:txBody>
          <a:bodyPr vert="vert270" anchor="t" anchorCtr="0"/>
          <a:lstStyle/>
          <a:p>
            <a:r>
              <a:rPr lang="en-US" dirty="0"/>
              <a:t/>
            </a:r>
            <a:br>
              <a:rPr lang="en-US" dirty="0"/>
            </a:br>
            <a:r>
              <a:rPr lang="en-US" dirty="0"/>
              <a:t/>
            </a:r>
            <a:br>
              <a:rPr lang="en-US" dirty="0"/>
            </a:br>
            <a:r>
              <a:rPr lang="en-US" dirty="0"/>
              <a:t/>
            </a:r>
            <a:br>
              <a:rPr lang="en-US" dirty="0"/>
            </a:br>
            <a:r>
              <a:rPr lang="en-US" b="1" dirty="0" smtClean="0">
                <a:solidFill>
                  <a:srgbClr val="FF6600"/>
                </a:solidFill>
              </a:rPr>
              <a:t>Approach </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r>
              <a:rPr lang="en-US" sz="1800" dirty="0" smtClean="0"/>
              <a:t>T</a:t>
            </a:r>
            <a:r>
              <a:rPr lang="en-US" sz="1800" dirty="0" smtClean="0"/>
              <a:t>he approach used includes:</a:t>
            </a:r>
          </a:p>
          <a:p>
            <a:pPr marL="457200" indent="-457200" algn="just">
              <a:buFont typeface="Arial" panose="020B0604020202020204" pitchFamily="34" charset="0"/>
              <a:buChar char="•"/>
            </a:pPr>
            <a:r>
              <a:rPr lang="en-US" sz="1800" dirty="0" smtClean="0"/>
              <a:t>Data cleaning : This includes merging of the ‘Cab_data.csv’, ‘Customer ID.csv’, ‘Transaction ID.csv’ and ‘City.csv’ datasets into one ‘</a:t>
            </a:r>
            <a:r>
              <a:rPr lang="en-US" sz="1800" dirty="0" err="1" smtClean="0"/>
              <a:t>Final_joined_data</a:t>
            </a:r>
            <a:r>
              <a:rPr lang="en-US" sz="1800" dirty="0" smtClean="0"/>
              <a:t> .</a:t>
            </a:r>
            <a:r>
              <a:rPr lang="en-US" sz="1800" dirty="0" err="1" smtClean="0"/>
              <a:t>csv</a:t>
            </a:r>
            <a:r>
              <a:rPr lang="en-US" sz="1800" dirty="0" smtClean="0"/>
              <a:t>’. </a:t>
            </a:r>
          </a:p>
          <a:p>
            <a:pPr marL="457200" indent="-457200" algn="just">
              <a:buFont typeface="Arial" panose="020B0604020202020204" pitchFamily="34" charset="0"/>
              <a:buChar char="•"/>
            </a:pPr>
            <a:r>
              <a:rPr lang="en-US" sz="1800" dirty="0" smtClean="0"/>
              <a:t>Assumptions :</a:t>
            </a:r>
          </a:p>
          <a:p>
            <a:pPr marL="914400" lvl="1" indent="-457200" algn="just">
              <a:buFont typeface="Arial" panose="020B0604020202020204" pitchFamily="34" charset="0"/>
              <a:buChar char="•"/>
            </a:pPr>
            <a:r>
              <a:rPr lang="en-US" sz="1400" dirty="0" err="1" smtClean="0"/>
              <a:t>Outlliers</a:t>
            </a:r>
            <a:r>
              <a:rPr lang="en-US" sz="1400" dirty="0" smtClean="0"/>
              <a:t> : The outliers include the ‘Date of Travel’ , ‘Users’, ‘Population ’ columns. These were dropped from the final dataset.</a:t>
            </a:r>
          </a:p>
          <a:p>
            <a:pPr marL="914400" lvl="1" indent="-457200" algn="just">
              <a:buFont typeface="Arial" panose="020B0604020202020204" pitchFamily="34" charset="0"/>
              <a:buChar char="•"/>
            </a:pPr>
            <a:r>
              <a:rPr lang="en-US" sz="1400" dirty="0" smtClean="0"/>
              <a:t>Each unique Transaction ID was treated as a successful cab ride.</a:t>
            </a:r>
          </a:p>
          <a:p>
            <a:pPr marL="914400" lvl="1" indent="-457200" algn="just">
              <a:buFont typeface="Arial" panose="020B0604020202020204" pitchFamily="34" charset="0"/>
              <a:buChar char="•"/>
            </a:pPr>
            <a:r>
              <a:rPr lang="en-US" sz="1400" dirty="0" smtClean="0"/>
              <a:t>Each unique customer Id represents a customer.</a:t>
            </a:r>
          </a:p>
          <a:p>
            <a:pPr marL="914400" lvl="1" indent="-457200" algn="just">
              <a:buFont typeface="Arial" panose="020B0604020202020204" pitchFamily="34" charset="0"/>
              <a:buChar char="•"/>
            </a:pPr>
            <a:r>
              <a:rPr lang="en-US" sz="1400" dirty="0" smtClean="0"/>
              <a:t>The profit column was created by subtracting each unique ‘Cost of Travel’ from the corresponding ‘Price charged’.</a:t>
            </a:r>
          </a:p>
          <a:p>
            <a:pPr marL="914400" lvl="1" indent="-457200" algn="just">
              <a:buFont typeface="Arial" panose="020B0604020202020204" pitchFamily="34" charset="0"/>
              <a:buChar char="•"/>
            </a:pPr>
            <a:endParaRPr lang="en-US" sz="1400" dirty="0"/>
          </a:p>
          <a:p>
            <a:pPr lvl="1" algn="just"/>
            <a:r>
              <a:rPr lang="en-US" sz="1400" dirty="0" smtClean="0"/>
              <a:t>These brought the total observations to 282,193 and the total  features to 17.</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2263328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rot="5400000">
            <a:off x="-769695" y="428318"/>
            <a:ext cx="6858002" cy="5733142"/>
          </a:xfrm>
          <a:solidFill>
            <a:srgbClr val="3B3B3B"/>
          </a:solidFill>
        </p:spPr>
        <p:txBody>
          <a:bodyPr vert="vert270" anchor="t" anchorCtr="0"/>
          <a:lstStyle/>
          <a:p>
            <a:r>
              <a:rPr lang="en-US" dirty="0"/>
              <a:t/>
            </a:r>
            <a:br>
              <a:rPr lang="en-US" dirty="0"/>
            </a:br>
            <a:r>
              <a:rPr lang="en-US" dirty="0" smtClean="0"/>
              <a:t/>
            </a:r>
            <a:br>
              <a:rPr lang="en-US" dirty="0" smtClean="0"/>
            </a:br>
            <a:r>
              <a:rPr lang="en-US" dirty="0" smtClean="0"/>
              <a:t/>
            </a:r>
            <a:br>
              <a:rPr lang="en-US" dirty="0" smtClean="0"/>
            </a:br>
            <a:r>
              <a:rPr lang="en-US" b="1" dirty="0" smtClean="0">
                <a:solidFill>
                  <a:srgbClr val="FF6600"/>
                </a:solidFill>
              </a:rPr>
              <a:t>Exploratory Data Analysis(EDA)</a:t>
            </a:r>
            <a:endParaRPr lang="en-US" b="1" dirty="0">
              <a:solidFill>
                <a:srgbClr val="FF6600"/>
              </a:solidFill>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endParaRPr lang="en-US" dirty="0" smtClean="0">
              <a:solidFill>
                <a:srgbClr val="FF6600"/>
              </a:solidFill>
            </a:endParaRPr>
          </a:p>
          <a:p>
            <a:pPr algn="just"/>
            <a:endParaRPr lang="en-US" dirty="0">
              <a:solidFill>
                <a:srgbClr val="FF6600"/>
              </a:solidFill>
            </a:endParaRPr>
          </a:p>
          <a:p>
            <a:pPr algn="just"/>
            <a:endParaRPr lang="en-US" dirty="0" smtClean="0">
              <a:solidFill>
                <a:srgbClr val="FF6600"/>
              </a:solidFill>
            </a:endParaRPr>
          </a:p>
          <a:p>
            <a:pPr algn="just"/>
            <a:r>
              <a:rPr lang="en-US" dirty="0" smtClean="0"/>
              <a:t> </a:t>
            </a:r>
            <a:r>
              <a:rPr lang="en-US" sz="1800" dirty="0"/>
              <a:t>Exploratory Data Analysis (EDA) is the process of visually and statistically exploring a dataset to understand its patterns, distributions, and potential insights. It's like peeling back the layers of data to reveal its story, helping us make informed decisions and draw meaningful conclusions.</a:t>
            </a:r>
            <a:endParaRPr lang="en-US" sz="1800"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265" y="5997883"/>
            <a:ext cx="1654627" cy="994232"/>
          </a:xfrm>
          <a:prstGeom prst="rect">
            <a:avLst/>
          </a:prstGeom>
        </p:spPr>
      </p:pic>
    </p:spTree>
    <p:extLst>
      <p:ext uri="{BB962C8B-B14F-4D97-AF65-F5344CB8AC3E}">
        <p14:creationId xmlns:p14="http://schemas.microsoft.com/office/powerpoint/2010/main" val="1224942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Title 3"/>
          <p:cNvSpPr>
            <a:spLocks noGrp="1"/>
          </p:cNvSpPr>
          <p:nvPr>
            <p:ph type="title"/>
          </p:nvPr>
        </p:nvSpPr>
        <p:spPr>
          <a:effectLst>
            <a:outerShdw blurRad="50800" dir="14340000" algn="ctr" rotWithShape="0">
              <a:srgbClr val="000000">
                <a:alpha val="49000"/>
              </a:srgbClr>
            </a:outerShdw>
          </a:effectLst>
        </p:spPr>
        <p:txBody>
          <a:bodyPr/>
          <a:lstStyle/>
          <a:p>
            <a:r>
              <a:rPr lang="en-US" dirty="0" smtClean="0"/>
              <a:t>Gender based Analysis</a:t>
            </a:r>
            <a:endParaRPr lang="en-US" dirty="0"/>
          </a:p>
        </p:txBody>
      </p:sp>
      <p:pic>
        <p:nvPicPr>
          <p:cNvPr id="3" name="Picture 2">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265" y="5997883"/>
            <a:ext cx="1654627" cy="994232"/>
          </a:xfrm>
          <a:prstGeom prst="rect">
            <a:avLst/>
          </a:prstGeom>
        </p:spPr>
      </p:pic>
      <p:sp>
        <p:nvSpPr>
          <p:cNvPr id="5" name="TextBox 4"/>
          <p:cNvSpPr txBox="1"/>
          <p:nvPr/>
        </p:nvSpPr>
        <p:spPr>
          <a:xfrm>
            <a:off x="7574280" y="2217230"/>
            <a:ext cx="3779520" cy="2862322"/>
          </a:xfrm>
          <a:prstGeom prst="rect">
            <a:avLst/>
          </a:prstGeom>
          <a:noFill/>
        </p:spPr>
        <p:txBody>
          <a:bodyPr wrap="square" rtlCol="0">
            <a:spAutoFit/>
          </a:bodyPr>
          <a:lstStyle/>
          <a:p>
            <a:r>
              <a:rPr lang="en-US" dirty="0"/>
              <a:t>The Pink Cab has a more balanced profit distribution between genders, with females contributing 33.24% and males contributing 66.76%.</a:t>
            </a:r>
          </a:p>
          <a:p>
            <a:r>
              <a:rPr lang="en-US" dirty="0"/>
              <a:t>The Yellow Cab, however, shows a significant gender-based profit disparity, with females contributing only 14.96%, while males contribute 85.04%.</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24" y="1914143"/>
            <a:ext cx="5998465" cy="4303777"/>
          </a:xfrm>
          <a:prstGeom prst="rect">
            <a:avLst/>
          </a:prstGeom>
        </p:spPr>
      </p:pic>
    </p:spTree>
    <p:extLst>
      <p:ext uri="{BB962C8B-B14F-4D97-AF65-F5344CB8AC3E}">
        <p14:creationId xmlns:p14="http://schemas.microsoft.com/office/powerpoint/2010/main" val="1332266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265" y="5997883"/>
            <a:ext cx="1654627" cy="994232"/>
          </a:xfrm>
          <a:prstGeom prst="rect">
            <a:avLst/>
          </a:prstGeom>
        </p:spPr>
      </p:pic>
      <p:sp>
        <p:nvSpPr>
          <p:cNvPr id="2" name="Title 1"/>
          <p:cNvSpPr>
            <a:spLocks noGrp="1"/>
          </p:cNvSpPr>
          <p:nvPr>
            <p:ph type="title"/>
          </p:nvPr>
        </p:nvSpPr>
        <p:spPr>
          <a:xfrm>
            <a:off x="620048" y="199797"/>
            <a:ext cx="10515600" cy="1325563"/>
          </a:xfrm>
        </p:spPr>
        <p:txBody>
          <a:bodyPr>
            <a:normAutofit/>
          </a:bodyPr>
          <a:lstStyle/>
          <a:p>
            <a:r>
              <a:rPr lang="en-US" dirty="0" smtClean="0"/>
              <a:t>Gender based Analysis </a:t>
            </a:r>
            <a:r>
              <a:rPr lang="en-US" dirty="0" err="1" smtClean="0"/>
              <a:t>contd</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766" y="1608755"/>
            <a:ext cx="3512240" cy="3962052"/>
          </a:xfrm>
          <a:prstGeom prst="rect">
            <a:avLst/>
          </a:prstGeom>
        </p:spPr>
      </p:pic>
      <p:pic>
        <p:nvPicPr>
          <p:cNvPr id="9" name="Picture 8"/>
          <p:cNvPicPr>
            <a:picLocks noChangeAspect="1"/>
          </p:cNvPicPr>
          <p:nvPr/>
        </p:nvPicPr>
        <p:blipFill rotWithShape="1">
          <a:blip r:embed="rId4">
            <a:extLst>
              <a:ext uri="{BEBA8EAE-BF5A-486C-A8C5-ECC9F3942E4B}">
                <a14:imgProps xmlns:a14="http://schemas.microsoft.com/office/drawing/2010/main">
                  <a14:imgLayer r:embed="rId5">
                    <a14:imgEffect>
                      <a14:sharpenSoften amount="71000"/>
                    </a14:imgEffect>
                    <a14:imgEffect>
                      <a14:brightnessContrast bright="-2000" contrast="32000"/>
                    </a14:imgEffect>
                  </a14:imgLayer>
                </a14:imgProps>
              </a:ext>
              <a:ext uri="{28A0092B-C50C-407E-A947-70E740481C1C}">
                <a14:useLocalDpi xmlns:a14="http://schemas.microsoft.com/office/drawing/2010/main" val="0"/>
              </a:ext>
            </a:extLst>
          </a:blip>
          <a:srcRect l="1235" r="-4590"/>
          <a:stretch/>
        </p:blipFill>
        <p:spPr>
          <a:xfrm>
            <a:off x="4175116" y="1608755"/>
            <a:ext cx="3832389" cy="3962052"/>
          </a:xfrm>
          <a:prstGeom prst="rect">
            <a:avLst/>
          </a:prstGeom>
        </p:spPr>
      </p:pic>
      <p:sp>
        <p:nvSpPr>
          <p:cNvPr id="11" name="TextBox 10"/>
          <p:cNvSpPr txBox="1"/>
          <p:nvPr/>
        </p:nvSpPr>
        <p:spPr>
          <a:xfrm>
            <a:off x="8440615" y="1392702"/>
            <a:ext cx="3751385" cy="2585323"/>
          </a:xfrm>
          <a:prstGeom prst="rect">
            <a:avLst/>
          </a:prstGeom>
          <a:noFill/>
        </p:spPr>
        <p:txBody>
          <a:bodyPr wrap="square" rtlCol="0">
            <a:spAutoFit/>
          </a:bodyPr>
          <a:lstStyle/>
          <a:p>
            <a:r>
              <a:rPr lang="en-US" dirty="0"/>
              <a:t>Similar to the profit distribution, the Pink Cab has a more balanced gender distribution among customers, with females constituting 38.49% and males constituting 61.51%.</a:t>
            </a:r>
          </a:p>
          <a:p>
            <a:r>
              <a:rPr lang="en-US" dirty="0"/>
              <a:t>The Yellow Cab, on the other hand, has a lower percentage of female customers (25.80%) compared to male customers (74.20%).</a:t>
            </a:r>
          </a:p>
        </p:txBody>
      </p:sp>
    </p:spTree>
    <p:extLst>
      <p:ext uri="{BB962C8B-B14F-4D97-AF65-F5344CB8AC3E}">
        <p14:creationId xmlns:p14="http://schemas.microsoft.com/office/powerpoint/2010/main" val="2154673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Income based analysis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228" y="1828800"/>
            <a:ext cx="3843401" cy="388184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714" y="1828800"/>
            <a:ext cx="3704058" cy="3888160"/>
          </a:xfrm>
          <a:prstGeom prst="rect">
            <a:avLst/>
          </a:prstGeom>
        </p:spPr>
      </p:pic>
      <p:sp>
        <p:nvSpPr>
          <p:cNvPr id="5" name="TextBox 4"/>
          <p:cNvSpPr txBox="1"/>
          <p:nvPr/>
        </p:nvSpPr>
        <p:spPr>
          <a:xfrm>
            <a:off x="8908857" y="1328737"/>
            <a:ext cx="2786743" cy="3416320"/>
          </a:xfrm>
          <a:prstGeom prst="rect">
            <a:avLst/>
          </a:prstGeom>
          <a:noFill/>
        </p:spPr>
        <p:txBody>
          <a:bodyPr wrap="square" rtlCol="0">
            <a:spAutoFit/>
          </a:bodyPr>
          <a:lstStyle/>
          <a:p>
            <a:r>
              <a:rPr lang="en-US" dirty="0"/>
              <a:t>Both Pink and Yellow Cabs have similar profit distribution across income groups.</a:t>
            </a:r>
          </a:p>
          <a:p>
            <a:r>
              <a:rPr lang="en-US" dirty="0"/>
              <a:t>The highest profit percentage is observed in the income group of 12.5k-25k, followed by the 0-12k income </a:t>
            </a:r>
            <a:r>
              <a:rPr lang="en-US" dirty="0" err="1" smtClean="0"/>
              <a:t>group.the</a:t>
            </a:r>
            <a:r>
              <a:rPr lang="en-US" dirty="0" smtClean="0"/>
              <a:t> lowest profit based on income group came from the earners of 25k to 40k.</a:t>
            </a:r>
            <a:endParaRPr lang="en-US" dirty="0"/>
          </a:p>
        </p:txBody>
      </p:sp>
      <p:pic>
        <p:nvPicPr>
          <p:cNvPr id="6" name="Picture 5">
            <a:extLst>
              <a:ext uri="{FF2B5EF4-FFF2-40B4-BE49-F238E27FC236}">
                <a16:creationId xmlns:a16="http://schemas.microsoft.com/office/drawing/2014/main" xmlns="" id="{7A465064-0714-5743-882B-8875105A70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94706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629</TotalTime>
  <Words>1595</Words>
  <Application>Microsoft Office PowerPoint</Application>
  <PresentationFormat>Widescreen</PresentationFormat>
  <Paragraphs>168</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   Agenda</vt:lpstr>
      <vt:lpstr>   Executive Summary</vt:lpstr>
      <vt:lpstr>   Problem  Statement</vt:lpstr>
      <vt:lpstr>   Approach </vt:lpstr>
      <vt:lpstr>   Exploratory Data Analysis(EDA)</vt:lpstr>
      <vt:lpstr>Gender based Analysis</vt:lpstr>
      <vt:lpstr>Gender based Analysis contd</vt:lpstr>
      <vt:lpstr>Income based analysis</vt:lpstr>
      <vt:lpstr>Income based analysis contd</vt:lpstr>
      <vt:lpstr>Age based analysis </vt:lpstr>
      <vt:lpstr>Age based analysis contd </vt:lpstr>
      <vt:lpstr>City based analysis</vt:lpstr>
      <vt:lpstr>Distance based analysis.</vt:lpstr>
      <vt:lpstr>Distance based analysis contd</vt:lpstr>
      <vt:lpstr>Common customer analysis</vt:lpstr>
      <vt:lpstr>   EDA summary </vt:lpstr>
      <vt:lpstr>   EDA summary </vt:lpstr>
      <vt:lpstr>   EDA summary </vt:lpstr>
      <vt:lpstr>   EDA summary </vt:lpstr>
      <vt:lpstr>Recommendations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32</cp:revision>
  <dcterms:created xsi:type="dcterms:W3CDTF">2023-11-21T11:27:58Z</dcterms:created>
  <dcterms:modified xsi:type="dcterms:W3CDTF">2023-11-21T21:57:08Z</dcterms:modified>
</cp:coreProperties>
</file>