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roxima Nova Bold" charset="1" panose="02000506030000020004"/>
      <p:regular r:id="rId26"/>
    </p:embeddedFont>
    <p:embeddedFont>
      <p:font typeface="Proxima Nova" charset="1" panose="02000506030000020004"/>
      <p:regular r:id="rId27"/>
    </p:embeddedFont>
    <p:embeddedFont>
      <p:font typeface="Arimo" charset="1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6961">
            <a:off x="-1432340" y="6872827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1367">
            <a:off x="714950" y="8429479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23381">
            <a:off x="15383533" y="-370895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95011">
            <a:off x="13558858" y="-1158072"/>
            <a:ext cx="2921537" cy="3881268"/>
          </a:xfrm>
          <a:custGeom>
            <a:avLst/>
            <a:gdLst/>
            <a:ahLst/>
            <a:cxnLst/>
            <a:rect r="r" b="b" t="t" l="l"/>
            <a:pathLst>
              <a:path h="3881268" w="2921537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304156"/>
            <a:ext cx="11082276" cy="3224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5"/>
              </a:lnSpc>
            </a:pPr>
            <a:r>
              <a:rPr lang="en-US" b="true" sz="8375" spc="8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PROJECT MANAGEMENT PRESENTATION-03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785743"/>
            <a:ext cx="7904215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spc="32">
                <a:solidFill>
                  <a:srgbClr val="0086B3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by Group </a:t>
            </a:r>
            <a:r>
              <a:rPr lang="en-US" sz="3200" spc="32" b="true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“Kalboishakhi”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01248" y="4745068"/>
            <a:ext cx="15242391" cy="2800789"/>
          </a:xfrm>
          <a:custGeom>
            <a:avLst/>
            <a:gdLst/>
            <a:ahLst/>
            <a:cxnLst/>
            <a:rect r="r" b="b" t="t" l="l"/>
            <a:pathLst>
              <a:path h="2800789" w="15242391">
                <a:moveTo>
                  <a:pt x="0" y="0"/>
                </a:moveTo>
                <a:lnTo>
                  <a:pt x="15242391" y="0"/>
                </a:lnTo>
                <a:lnTo>
                  <a:pt x="15242391" y="2800789"/>
                </a:lnTo>
                <a:lnTo>
                  <a:pt x="0" y="28007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8652" y="697991"/>
            <a:ext cx="11173583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FOUR STEPS OF COCOMO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8652" y="2821406"/>
            <a:ext cx="12499780" cy="991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  <a:spcBef>
                <a:spcPct val="0"/>
              </a:spcBef>
            </a:pPr>
            <a:r>
              <a:rPr lang="en-US" b="true" sz="272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Step-4</a:t>
            </a:r>
            <a:r>
              <a:rPr lang="en-US" sz="2729" spc="27">
                <a:solidFill>
                  <a:srgbClr val="0086B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272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the final step of the basic COCOMO model. Here we will find Efforts and Duration of the project.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1367">
            <a:off x="-107404" y="7878920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95011">
            <a:off x="15670993" y="-721692"/>
            <a:ext cx="2831272" cy="3761351"/>
          </a:xfrm>
          <a:custGeom>
            <a:avLst/>
            <a:gdLst/>
            <a:ahLst/>
            <a:cxnLst/>
            <a:rect r="r" b="b" t="t" l="l"/>
            <a:pathLst>
              <a:path h="3761351" w="2831272">
                <a:moveTo>
                  <a:pt x="0" y="0"/>
                </a:moveTo>
                <a:lnTo>
                  <a:pt x="2831272" y="0"/>
                </a:lnTo>
                <a:lnTo>
                  <a:pt x="2831272" y="3761352"/>
                </a:lnTo>
                <a:lnTo>
                  <a:pt x="0" y="3761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2593" y="2783271"/>
            <a:ext cx="349226" cy="332856"/>
            <a:chOff x="0" y="0"/>
            <a:chExt cx="812800" cy="774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607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28600" y="257175"/>
              <a:ext cx="355600" cy="352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07206" y="2716596"/>
            <a:ext cx="13842952" cy="47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4"/>
              </a:lnSpc>
              <a:spcBef>
                <a:spcPct val="0"/>
              </a:spcBef>
            </a:pPr>
            <a:r>
              <a:rPr lang="en-US" sz="272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relationship between project staff, total effort, and development time is nonlinear.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455153" y="3993919"/>
            <a:ext cx="349226" cy="332856"/>
            <a:chOff x="0" y="0"/>
            <a:chExt cx="812800" cy="774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607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28600" y="257175"/>
              <a:ext cx="355600" cy="352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98922" y="3901887"/>
            <a:ext cx="14299074" cy="1578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9"/>
              </a:lnSpc>
            </a:pPr>
            <a:r>
              <a:rPr lang="en-US" sz="2819" spc="28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three parameters involved in computing the Total Cost of a software development project:</a:t>
            </a:r>
          </a:p>
          <a:p>
            <a:pPr algn="just">
              <a:lnSpc>
                <a:spcPts val="422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232801" y="5154798"/>
            <a:ext cx="8894326" cy="202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407" indent="-294704" lvl="1">
              <a:lnSpc>
                <a:spcPts val="4094"/>
              </a:lnSpc>
              <a:buFont typeface="Arial"/>
              <a:buChar char="•"/>
            </a:pPr>
            <a:r>
              <a:rPr lang="en-US" sz="272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72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Hardware and software costs including maintenance</a:t>
            </a:r>
          </a:p>
          <a:p>
            <a:pPr algn="l" marL="589407" indent="-294704" lvl="1">
              <a:lnSpc>
                <a:spcPts val="4094"/>
              </a:lnSpc>
              <a:buFont typeface="Arial"/>
              <a:buChar char="•"/>
            </a:pPr>
            <a:r>
              <a:rPr lang="en-US" sz="272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Travel and training costs </a:t>
            </a:r>
          </a:p>
          <a:p>
            <a:pPr algn="l" marL="589407" indent="-294704" lvl="1">
              <a:lnSpc>
                <a:spcPts val="4094"/>
              </a:lnSpc>
              <a:buFont typeface="Arial"/>
              <a:buChar char="•"/>
            </a:pPr>
            <a:r>
              <a:rPr lang="en-US" sz="272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72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Effort costs (the costs of paying software engineers)</a:t>
            </a:r>
          </a:p>
          <a:p>
            <a:pPr algn="l">
              <a:lnSpc>
                <a:spcPts val="409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4890633" y="7965435"/>
            <a:ext cx="349226" cy="332856"/>
            <a:chOff x="0" y="0"/>
            <a:chExt cx="812800" cy="7747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607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228600" y="257175"/>
              <a:ext cx="355600" cy="352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459012" y="7889235"/>
            <a:ext cx="12607494" cy="138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9"/>
              </a:lnSpc>
              <a:spcBef>
                <a:spcPct val="0"/>
              </a:spcBef>
            </a:pPr>
            <a:r>
              <a:rPr lang="en-US" sz="2486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Effort costs refer to the total amount of work, resources, and time required to complete a project or task. These costs typically include labor hours, materials, and other resources necessary to achieve project goals.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8652" y="697991"/>
            <a:ext cx="14254914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COCOMO MODEL COST ANALYSIS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502234" y="2065622"/>
            <a:ext cx="18445873" cy="1007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1"/>
              </a:lnSpc>
            </a:pPr>
            <a:r>
              <a:rPr lang="en-US" b="true" sz="7611" spc="76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PROJECT MANAGEMENT TOOLS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4219" y="3971891"/>
            <a:ext cx="17923781" cy="120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2"/>
              </a:lnSpc>
              <a:spcBef>
                <a:spcPct val="0"/>
              </a:spcBef>
            </a:pPr>
            <a:r>
              <a:rPr lang="en-US" sz="3255" spc="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US" sz="3255" spc="32">
                <a:solidFill>
                  <a:srgbClr val="0086B3"/>
                </a:solidFill>
                <a:latin typeface="Proxima Nova"/>
                <a:ea typeface="Proxima Nova"/>
                <a:cs typeface="Proxima Nova"/>
                <a:sym typeface="Proxima Nova"/>
              </a:rPr>
              <a:t> project management tool</a:t>
            </a:r>
            <a:r>
              <a:rPr lang="en-US" sz="3255" spc="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is software that helps project managers and teams plan, organize, and manage their projects.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69705" y="5853578"/>
            <a:ext cx="15765423" cy="361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  <a:spcBef>
                <a:spcPct val="0"/>
              </a:spcBef>
            </a:pPr>
            <a:r>
              <a:rPr lang="en-US" b="true" sz="3048" spc="30">
                <a:solidFill>
                  <a:srgbClr val="00607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ADVANTAGES OF PROJECT MANAGEMENT TOOLS</a:t>
            </a:r>
          </a:p>
          <a:p>
            <a:pPr algn="l">
              <a:lnSpc>
                <a:spcPts val="3048"/>
              </a:lnSpc>
              <a:spcBef>
                <a:spcPct val="0"/>
              </a:spcBef>
            </a:pPr>
          </a:p>
          <a:p>
            <a:pPr algn="l" marL="527540" indent="-263770" lvl="1">
              <a:lnSpc>
                <a:spcPts val="6108"/>
              </a:lnSpc>
              <a:buFont typeface="Arial"/>
              <a:buChar char="•"/>
            </a:pPr>
            <a:r>
              <a:rPr lang="en-US" b="true" sz="2443" spc="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TASK ORGANIZATION</a:t>
            </a:r>
            <a:r>
              <a:rPr lang="en-US" sz="2443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CENTRALIZED PLATFORM FOR MANAGING TASKS, DEADLINES, AND PRIORITIES.</a:t>
            </a:r>
          </a:p>
          <a:p>
            <a:pPr algn="l" marL="527540" indent="-263770" lvl="1">
              <a:lnSpc>
                <a:spcPts val="6108"/>
              </a:lnSpc>
              <a:buFont typeface="Arial"/>
              <a:buChar char="•"/>
            </a:pPr>
            <a:r>
              <a:rPr lang="en-US" b="true" sz="2443" spc="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COLLABORATION</a:t>
            </a:r>
            <a:r>
              <a:rPr lang="en-US" sz="2443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IMPROVES TEAM COMMUNICATION WITH SHARED BOARDS AND REAL-TIME UPDATES.</a:t>
            </a:r>
          </a:p>
          <a:p>
            <a:pPr algn="l" marL="527540" indent="-263770" lvl="1">
              <a:lnSpc>
                <a:spcPts val="6108"/>
              </a:lnSpc>
              <a:buFont typeface="Arial"/>
              <a:buChar char="•"/>
            </a:pPr>
            <a:r>
              <a:rPr lang="en-US" b="true" sz="2443" spc="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RESOURCE MANAGEMENT:</a:t>
            </a:r>
            <a:r>
              <a:rPr lang="en-US" sz="2443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HELPS ALLOCATE AND TRACK TEAM MEMBERS’ WORKLOAD AND</a:t>
            </a:r>
          </a:p>
          <a:p>
            <a:pPr algn="l">
              <a:lnSpc>
                <a:spcPts val="6108"/>
              </a:lnSpc>
            </a:pPr>
            <a:r>
              <a:rPr lang="en-US" sz="2443" spc="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AVAILABILITY.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1766" y="1659457"/>
            <a:ext cx="5170864" cy="929031"/>
            <a:chOff x="0" y="0"/>
            <a:chExt cx="1361874" cy="244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1874" cy="244683"/>
            </a:xfrm>
            <a:custGeom>
              <a:avLst/>
              <a:gdLst/>
              <a:ahLst/>
              <a:cxnLst/>
              <a:rect r="r" b="b" t="t" l="l"/>
              <a:pathLst>
                <a:path h="244683" w="1361874">
                  <a:moveTo>
                    <a:pt x="14972" y="0"/>
                  </a:moveTo>
                  <a:lnTo>
                    <a:pt x="1346901" y="0"/>
                  </a:lnTo>
                  <a:cubicBezTo>
                    <a:pt x="1350872" y="0"/>
                    <a:pt x="1354680" y="1577"/>
                    <a:pt x="1357488" y="4385"/>
                  </a:cubicBezTo>
                  <a:cubicBezTo>
                    <a:pt x="1360296" y="7193"/>
                    <a:pt x="1361874" y="11001"/>
                    <a:pt x="1361874" y="14972"/>
                  </a:cubicBezTo>
                  <a:lnTo>
                    <a:pt x="1361874" y="229711"/>
                  </a:lnTo>
                  <a:cubicBezTo>
                    <a:pt x="1361874" y="237980"/>
                    <a:pt x="1355170" y="244683"/>
                    <a:pt x="1346901" y="244683"/>
                  </a:cubicBezTo>
                  <a:lnTo>
                    <a:pt x="14972" y="244683"/>
                  </a:lnTo>
                  <a:cubicBezTo>
                    <a:pt x="6703" y="244683"/>
                    <a:pt x="0" y="237980"/>
                    <a:pt x="0" y="229711"/>
                  </a:cubicBezTo>
                  <a:lnTo>
                    <a:pt x="0" y="14972"/>
                  </a:lnTo>
                  <a:cubicBezTo>
                    <a:pt x="0" y="6703"/>
                    <a:pt x="6703" y="0"/>
                    <a:pt x="14972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361874" cy="25420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OVERVIEW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026593">
            <a:off x="15801548" y="-1460308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5" y="0"/>
                </a:lnTo>
                <a:lnTo>
                  <a:pt x="3555375" y="4205283"/>
                </a:lnTo>
                <a:lnTo>
                  <a:pt x="0" y="4205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827656">
            <a:off x="14439886" y="-2257309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89182" y="2123972"/>
            <a:ext cx="10858442" cy="6219597"/>
          </a:xfrm>
          <a:custGeom>
            <a:avLst/>
            <a:gdLst/>
            <a:ahLst/>
            <a:cxnLst/>
            <a:rect r="r" b="b" t="t" l="l"/>
            <a:pathLst>
              <a:path h="6219597" w="10858442">
                <a:moveTo>
                  <a:pt x="0" y="0"/>
                </a:moveTo>
                <a:lnTo>
                  <a:pt x="10858443" y="0"/>
                </a:lnTo>
                <a:lnTo>
                  <a:pt x="10858443" y="6219598"/>
                </a:lnTo>
                <a:lnTo>
                  <a:pt x="0" y="62195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5028458" y="483869"/>
            <a:ext cx="13680825" cy="87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b="true" sz="6590" spc="65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TRELLO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55479" y="3380391"/>
            <a:ext cx="7129463" cy="443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Created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2011 by Fog Creek Software (Joel Spolsky, Michael Pryor)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Popularity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Over 50 million users worldwide.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Packages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Free, Standard, Premium, Enterprise.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Notable Features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Kanban boards, Power-Ups (integrations), easy-to-use.</a:t>
            </a:r>
          </a:p>
          <a:p>
            <a:pPr algn="l">
              <a:lnSpc>
                <a:spcPts val="3931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302" y="1601828"/>
            <a:ext cx="5170864" cy="929031"/>
            <a:chOff x="0" y="0"/>
            <a:chExt cx="1361874" cy="244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1874" cy="244683"/>
            </a:xfrm>
            <a:custGeom>
              <a:avLst/>
              <a:gdLst/>
              <a:ahLst/>
              <a:cxnLst/>
              <a:rect r="r" b="b" t="t" l="l"/>
              <a:pathLst>
                <a:path h="244683" w="1361874">
                  <a:moveTo>
                    <a:pt x="14972" y="0"/>
                  </a:moveTo>
                  <a:lnTo>
                    <a:pt x="1346901" y="0"/>
                  </a:lnTo>
                  <a:cubicBezTo>
                    <a:pt x="1350872" y="0"/>
                    <a:pt x="1354680" y="1577"/>
                    <a:pt x="1357488" y="4385"/>
                  </a:cubicBezTo>
                  <a:cubicBezTo>
                    <a:pt x="1360296" y="7193"/>
                    <a:pt x="1361874" y="11001"/>
                    <a:pt x="1361874" y="14972"/>
                  </a:cubicBezTo>
                  <a:lnTo>
                    <a:pt x="1361874" y="229711"/>
                  </a:lnTo>
                  <a:cubicBezTo>
                    <a:pt x="1361874" y="237980"/>
                    <a:pt x="1355170" y="244683"/>
                    <a:pt x="1346901" y="244683"/>
                  </a:cubicBezTo>
                  <a:lnTo>
                    <a:pt x="14972" y="244683"/>
                  </a:lnTo>
                  <a:cubicBezTo>
                    <a:pt x="6703" y="244683"/>
                    <a:pt x="0" y="237980"/>
                    <a:pt x="0" y="229711"/>
                  </a:cubicBezTo>
                  <a:lnTo>
                    <a:pt x="0" y="14972"/>
                  </a:lnTo>
                  <a:cubicBezTo>
                    <a:pt x="0" y="6703"/>
                    <a:pt x="6703" y="0"/>
                    <a:pt x="14972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361874" cy="25420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OVERVIEW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026593">
            <a:off x="14917255" y="-1219708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5" y="0"/>
                </a:lnTo>
                <a:lnTo>
                  <a:pt x="3555375" y="4205283"/>
                </a:lnTo>
                <a:lnTo>
                  <a:pt x="0" y="4205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827656">
            <a:off x="13555593" y="-2016709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98319" y="2860868"/>
            <a:ext cx="10694407" cy="5535704"/>
          </a:xfrm>
          <a:custGeom>
            <a:avLst/>
            <a:gdLst/>
            <a:ahLst/>
            <a:cxnLst/>
            <a:rect r="r" b="b" t="t" l="l"/>
            <a:pathLst>
              <a:path h="5535704" w="10694407">
                <a:moveTo>
                  <a:pt x="0" y="0"/>
                </a:moveTo>
                <a:lnTo>
                  <a:pt x="10694407" y="0"/>
                </a:lnTo>
                <a:lnTo>
                  <a:pt x="10694407" y="5535704"/>
                </a:lnTo>
                <a:lnTo>
                  <a:pt x="0" y="55357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285" t="0" r="-228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5043878" y="364425"/>
            <a:ext cx="13680825" cy="87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b="true" sz="6590" spc="65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3528054"/>
            <a:ext cx="7129463" cy="443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Created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2013 by Ivan Zhao and Simon Last.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Popularity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Used by millions of users, especially by startups and personal projects.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Packages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Free, Personal Pro, Team, Enterprise.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Notable Features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All-in-one workspace, notes, databases, wiki, and more.</a:t>
            </a:r>
          </a:p>
          <a:p>
            <a:pPr algn="l">
              <a:lnSpc>
                <a:spcPts val="3931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2895" y="1971525"/>
            <a:ext cx="5170864" cy="929031"/>
            <a:chOff x="0" y="0"/>
            <a:chExt cx="1361874" cy="244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1874" cy="244683"/>
            </a:xfrm>
            <a:custGeom>
              <a:avLst/>
              <a:gdLst/>
              <a:ahLst/>
              <a:cxnLst/>
              <a:rect r="r" b="b" t="t" l="l"/>
              <a:pathLst>
                <a:path h="244683" w="1361874">
                  <a:moveTo>
                    <a:pt x="14972" y="0"/>
                  </a:moveTo>
                  <a:lnTo>
                    <a:pt x="1346901" y="0"/>
                  </a:lnTo>
                  <a:cubicBezTo>
                    <a:pt x="1350872" y="0"/>
                    <a:pt x="1354680" y="1577"/>
                    <a:pt x="1357488" y="4385"/>
                  </a:cubicBezTo>
                  <a:cubicBezTo>
                    <a:pt x="1360296" y="7193"/>
                    <a:pt x="1361874" y="11001"/>
                    <a:pt x="1361874" y="14972"/>
                  </a:cubicBezTo>
                  <a:lnTo>
                    <a:pt x="1361874" y="229711"/>
                  </a:lnTo>
                  <a:cubicBezTo>
                    <a:pt x="1361874" y="237980"/>
                    <a:pt x="1355170" y="244683"/>
                    <a:pt x="1346901" y="244683"/>
                  </a:cubicBezTo>
                  <a:lnTo>
                    <a:pt x="14972" y="244683"/>
                  </a:lnTo>
                  <a:cubicBezTo>
                    <a:pt x="6703" y="244683"/>
                    <a:pt x="0" y="237980"/>
                    <a:pt x="0" y="229711"/>
                  </a:cubicBezTo>
                  <a:lnTo>
                    <a:pt x="0" y="14972"/>
                  </a:lnTo>
                  <a:cubicBezTo>
                    <a:pt x="0" y="6703"/>
                    <a:pt x="6703" y="0"/>
                    <a:pt x="14972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361874" cy="25420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OVERVIEW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026593">
            <a:off x="15861069" y="-1460308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3"/>
                </a:lnTo>
                <a:lnTo>
                  <a:pt x="0" y="4205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827656">
            <a:off x="14499407" y="-2257309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03202" y="1778631"/>
            <a:ext cx="10216950" cy="7575833"/>
          </a:xfrm>
          <a:custGeom>
            <a:avLst/>
            <a:gdLst/>
            <a:ahLst/>
            <a:cxnLst/>
            <a:rect r="r" b="b" t="t" l="l"/>
            <a:pathLst>
              <a:path h="7575833" w="10216950">
                <a:moveTo>
                  <a:pt x="0" y="0"/>
                </a:moveTo>
                <a:lnTo>
                  <a:pt x="10216950" y="0"/>
                </a:lnTo>
                <a:lnTo>
                  <a:pt x="10216950" y="7575833"/>
                </a:lnTo>
                <a:lnTo>
                  <a:pt x="0" y="75758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4733060" y="651933"/>
            <a:ext cx="13680825" cy="87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b="true" sz="6590" spc="65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ASANA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6791" y="3467243"/>
            <a:ext cx="7129463" cy="492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Created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2008 by Dustin Moskovitz and Justin Rosenstein.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Popularity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140,000+ paying customers, widely adopted for task management.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Packages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Basic, Premium, Business, Enterprise.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Notable Features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Task management, project tracking, team communication.</a:t>
            </a:r>
          </a:p>
          <a:p>
            <a:pPr algn="l">
              <a:lnSpc>
                <a:spcPts val="3931"/>
              </a:lnSpc>
            </a:pPr>
          </a:p>
          <a:p>
            <a:pPr algn="l">
              <a:lnSpc>
                <a:spcPts val="3931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302" y="1992146"/>
            <a:ext cx="5170864" cy="929031"/>
            <a:chOff x="0" y="0"/>
            <a:chExt cx="1361874" cy="244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1874" cy="244683"/>
            </a:xfrm>
            <a:custGeom>
              <a:avLst/>
              <a:gdLst/>
              <a:ahLst/>
              <a:cxnLst/>
              <a:rect r="r" b="b" t="t" l="l"/>
              <a:pathLst>
                <a:path h="244683" w="1361874">
                  <a:moveTo>
                    <a:pt x="14972" y="0"/>
                  </a:moveTo>
                  <a:lnTo>
                    <a:pt x="1346901" y="0"/>
                  </a:lnTo>
                  <a:cubicBezTo>
                    <a:pt x="1350872" y="0"/>
                    <a:pt x="1354680" y="1577"/>
                    <a:pt x="1357488" y="4385"/>
                  </a:cubicBezTo>
                  <a:cubicBezTo>
                    <a:pt x="1360296" y="7193"/>
                    <a:pt x="1361874" y="11001"/>
                    <a:pt x="1361874" y="14972"/>
                  </a:cubicBezTo>
                  <a:lnTo>
                    <a:pt x="1361874" y="229711"/>
                  </a:lnTo>
                  <a:cubicBezTo>
                    <a:pt x="1361874" y="237980"/>
                    <a:pt x="1355170" y="244683"/>
                    <a:pt x="1346901" y="244683"/>
                  </a:cubicBezTo>
                  <a:lnTo>
                    <a:pt x="14972" y="244683"/>
                  </a:lnTo>
                  <a:cubicBezTo>
                    <a:pt x="6703" y="244683"/>
                    <a:pt x="0" y="237980"/>
                    <a:pt x="0" y="229711"/>
                  </a:cubicBezTo>
                  <a:lnTo>
                    <a:pt x="0" y="14972"/>
                  </a:lnTo>
                  <a:cubicBezTo>
                    <a:pt x="0" y="6703"/>
                    <a:pt x="6703" y="0"/>
                    <a:pt x="14972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361874" cy="25420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OVERVIEW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026593">
            <a:off x="15604664" y="-1048518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3"/>
                </a:lnTo>
                <a:lnTo>
                  <a:pt x="0" y="4205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2827656">
            <a:off x="14243003" y="-1845520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1" y="2787290"/>
                </a:moveTo>
                <a:lnTo>
                  <a:pt x="0" y="2787290"/>
                </a:lnTo>
                <a:lnTo>
                  <a:pt x="0" y="0"/>
                </a:lnTo>
                <a:lnTo>
                  <a:pt x="3484111" y="0"/>
                </a:lnTo>
                <a:lnTo>
                  <a:pt x="3484111" y="278729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05043" y="2183863"/>
            <a:ext cx="10886616" cy="6477537"/>
          </a:xfrm>
          <a:custGeom>
            <a:avLst/>
            <a:gdLst/>
            <a:ahLst/>
            <a:cxnLst/>
            <a:rect r="r" b="b" t="t" l="l"/>
            <a:pathLst>
              <a:path h="6477537" w="10886616">
                <a:moveTo>
                  <a:pt x="0" y="0"/>
                </a:moveTo>
                <a:lnTo>
                  <a:pt x="10886616" y="0"/>
                </a:lnTo>
                <a:lnTo>
                  <a:pt x="10886616" y="6477536"/>
                </a:lnTo>
                <a:lnTo>
                  <a:pt x="0" y="64775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3811353" y="895658"/>
            <a:ext cx="13680825" cy="87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b="true" sz="6590" spc="65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MONDAY.COM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3424147"/>
            <a:ext cx="7129463" cy="443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Created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2012 by Roy Mann, Eran Zinman.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Popularity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Over 180,000 organizations use it globally.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Packages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Individual, Basic, Standard, Pro, Enterprise.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Notable Features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Visual project tracking, custom workflows, automation.</a:t>
            </a:r>
          </a:p>
          <a:p>
            <a:pPr algn="l">
              <a:lnSpc>
                <a:spcPts val="3931"/>
              </a:lnSpc>
            </a:pPr>
          </a:p>
          <a:p>
            <a:pPr algn="l">
              <a:lnSpc>
                <a:spcPts val="3931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698495" y="651933"/>
            <a:ext cx="7454390" cy="87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b="true" sz="6590" spc="65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JIRA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89908" y="1977389"/>
            <a:ext cx="5170864" cy="929031"/>
            <a:chOff x="0" y="0"/>
            <a:chExt cx="1361874" cy="244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1874" cy="244683"/>
            </a:xfrm>
            <a:custGeom>
              <a:avLst/>
              <a:gdLst/>
              <a:ahLst/>
              <a:cxnLst/>
              <a:rect r="r" b="b" t="t" l="l"/>
              <a:pathLst>
                <a:path h="244683" w="1361874">
                  <a:moveTo>
                    <a:pt x="14972" y="0"/>
                  </a:moveTo>
                  <a:lnTo>
                    <a:pt x="1346901" y="0"/>
                  </a:lnTo>
                  <a:cubicBezTo>
                    <a:pt x="1350872" y="0"/>
                    <a:pt x="1354680" y="1577"/>
                    <a:pt x="1357488" y="4385"/>
                  </a:cubicBezTo>
                  <a:cubicBezTo>
                    <a:pt x="1360296" y="7193"/>
                    <a:pt x="1361874" y="11001"/>
                    <a:pt x="1361874" y="14972"/>
                  </a:cubicBezTo>
                  <a:lnTo>
                    <a:pt x="1361874" y="229711"/>
                  </a:lnTo>
                  <a:cubicBezTo>
                    <a:pt x="1361874" y="237980"/>
                    <a:pt x="1355170" y="244683"/>
                    <a:pt x="1346901" y="244683"/>
                  </a:cubicBezTo>
                  <a:lnTo>
                    <a:pt x="14972" y="244683"/>
                  </a:lnTo>
                  <a:cubicBezTo>
                    <a:pt x="6703" y="244683"/>
                    <a:pt x="0" y="237980"/>
                    <a:pt x="0" y="229711"/>
                  </a:cubicBezTo>
                  <a:lnTo>
                    <a:pt x="0" y="14972"/>
                  </a:lnTo>
                  <a:cubicBezTo>
                    <a:pt x="0" y="6703"/>
                    <a:pt x="6703" y="0"/>
                    <a:pt x="14972" y="0"/>
                  </a:cubicBezTo>
                  <a:close/>
                </a:path>
              </a:pathLst>
            </a:custGeom>
            <a:solidFill>
              <a:srgbClr val="9FCFF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361874" cy="25420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b="true" sz="2600" spc="26">
                  <a:solidFill>
                    <a:srgbClr val="1F294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OVERVIEW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026593">
            <a:off x="15250232" y="-738483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3"/>
                </a:lnTo>
                <a:lnTo>
                  <a:pt x="0" y="4205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2827656">
            <a:off x="13888570" y="-1535485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90"/>
                </a:moveTo>
                <a:lnTo>
                  <a:pt x="0" y="2787290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9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599" y="3467243"/>
            <a:ext cx="7129463" cy="492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Created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2002 by Atlassian (Scott Farquhar, Mike Cannon-Brookes).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Popularity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A leading tool for Agile teams, especially in software development.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Packages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Free, Standard, Premium, Enterprise.</a:t>
            </a:r>
          </a:p>
          <a:p>
            <a:pPr algn="l" marL="565936" indent="-282968" lvl="1">
              <a:lnSpc>
                <a:spcPts val="3931"/>
              </a:lnSpc>
              <a:buFont typeface="Arial"/>
              <a:buChar char="•"/>
            </a:pPr>
            <a:r>
              <a:rPr lang="en-US" b="true" sz="2621" spc="26">
                <a:solidFill>
                  <a:srgbClr val="1F294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Notable Features</a:t>
            </a:r>
            <a:r>
              <a:rPr lang="en-US" sz="2621" spc="26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: Scrum/Kanban boards, bug tracking, sprint planning, reports.</a:t>
            </a:r>
          </a:p>
          <a:p>
            <a:pPr algn="l">
              <a:lnSpc>
                <a:spcPts val="3931"/>
              </a:lnSpc>
            </a:pPr>
          </a:p>
          <a:p>
            <a:pPr algn="l">
              <a:lnSpc>
                <a:spcPts val="3931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368571" y="3100456"/>
            <a:ext cx="10919429" cy="5039603"/>
          </a:xfrm>
          <a:custGeom>
            <a:avLst/>
            <a:gdLst/>
            <a:ahLst/>
            <a:cxnLst/>
            <a:rect r="r" b="b" t="t" l="l"/>
            <a:pathLst>
              <a:path h="5039603" w="10919429">
                <a:moveTo>
                  <a:pt x="0" y="0"/>
                </a:moveTo>
                <a:lnTo>
                  <a:pt x="10919429" y="0"/>
                </a:lnTo>
                <a:lnTo>
                  <a:pt x="10919429" y="5039603"/>
                </a:lnTo>
                <a:lnTo>
                  <a:pt x="0" y="50396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579" t="0" r="-1579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36590" y="1560254"/>
          <a:ext cx="17060924" cy="3950606"/>
        </p:xfrm>
        <a:graphic>
          <a:graphicData uri="http://schemas.openxmlformats.org/drawingml/2006/table">
            <a:tbl>
              <a:tblPr/>
              <a:tblGrid>
                <a:gridCol w="2843487"/>
                <a:gridCol w="2843487"/>
                <a:gridCol w="2843487"/>
                <a:gridCol w="2843487"/>
                <a:gridCol w="2843487"/>
                <a:gridCol w="2843487"/>
              </a:tblGrid>
              <a:tr h="10002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Trello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Notion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Asana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Monday.com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Jira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4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Task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4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Custom Workflows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4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 Tracking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36590" y="5445008"/>
          <a:ext cx="17060924" cy="4362600"/>
        </p:xfrm>
        <a:graphic>
          <a:graphicData uri="http://schemas.openxmlformats.org/drawingml/2006/table">
            <a:tbl>
              <a:tblPr/>
              <a:tblGrid>
                <a:gridCol w="2843487"/>
                <a:gridCol w="2843487"/>
                <a:gridCol w="2843487"/>
                <a:gridCol w="2843487"/>
                <a:gridCol w="2843487"/>
                <a:gridCol w="2843487"/>
              </a:tblGrid>
              <a:tr h="10570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Agile/Scrum 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0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Bug Tracking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0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Time tracking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5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Reporting &amp; Analytics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4630681" y="2722067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7" y="0"/>
                </a:lnTo>
                <a:lnTo>
                  <a:pt x="659097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41006" y="2722067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43477" y="2722067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05072" y="2722067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07318" y="2722067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07318" y="3735831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07318" y="4747352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07318" y="5658523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007318" y="6670044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007318" y="7799398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007318" y="8928752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443477" y="7845770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7"/>
                </a:lnTo>
                <a:lnTo>
                  <a:pt x="0" y="65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005072" y="7845770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7"/>
                </a:lnTo>
                <a:lnTo>
                  <a:pt x="0" y="65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443477" y="8928752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005072" y="8928752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441006" y="3735831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443477" y="3735831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005072" y="3735831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352689" y="6746611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005072" y="6758049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293344" y="4785912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443477" y="4747352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005072" y="4747352"/>
            <a:ext cx="659096" cy="659096"/>
          </a:xfrm>
          <a:custGeom>
            <a:avLst/>
            <a:gdLst/>
            <a:ahLst/>
            <a:cxnLst/>
            <a:rect r="r" b="b" t="t" l="l"/>
            <a:pathLst>
              <a:path h="659096" w="659096">
                <a:moveTo>
                  <a:pt x="0" y="0"/>
                </a:moveTo>
                <a:lnTo>
                  <a:pt x="659096" y="0"/>
                </a:lnTo>
                <a:lnTo>
                  <a:pt x="659096" y="659096"/>
                </a:lnTo>
                <a:lnTo>
                  <a:pt x="0" y="659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571336" y="3712954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2" y="0"/>
                </a:lnTo>
                <a:lnTo>
                  <a:pt x="718442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-346205" y="151340"/>
            <a:ext cx="13680825" cy="87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b="true" sz="6590" spc="65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BENCHMARK OF PMG TOOLS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4571336" y="4724475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2" y="0"/>
                </a:lnTo>
                <a:lnTo>
                  <a:pt x="718442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571336" y="5658523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2" y="0"/>
                </a:lnTo>
                <a:lnTo>
                  <a:pt x="718442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293344" y="5658523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1" y="0"/>
                </a:lnTo>
                <a:lnTo>
                  <a:pt x="718441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289327" y="5658523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2" y="0"/>
                </a:lnTo>
                <a:lnTo>
                  <a:pt x="718442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945727" y="5658523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1" y="0"/>
                </a:lnTo>
                <a:lnTo>
                  <a:pt x="718441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289327" y="6746611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2" y="0"/>
                </a:lnTo>
                <a:lnTo>
                  <a:pt x="718442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4571336" y="6746611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2" y="0"/>
                </a:lnTo>
                <a:lnTo>
                  <a:pt x="718442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4571336" y="7822894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2" y="0"/>
                </a:lnTo>
                <a:lnTo>
                  <a:pt x="718442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7293344" y="7799398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1" y="0"/>
                </a:lnTo>
                <a:lnTo>
                  <a:pt x="718441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601009" y="8928752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1" y="0"/>
                </a:lnTo>
                <a:lnTo>
                  <a:pt x="718441" y="681973"/>
                </a:lnTo>
                <a:lnTo>
                  <a:pt x="0" y="681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7381885" y="8917313"/>
            <a:ext cx="718442" cy="681973"/>
          </a:xfrm>
          <a:custGeom>
            <a:avLst/>
            <a:gdLst/>
            <a:ahLst/>
            <a:cxnLst/>
            <a:rect r="r" b="b" t="t" l="l"/>
            <a:pathLst>
              <a:path h="681973" w="718442">
                <a:moveTo>
                  <a:pt x="0" y="0"/>
                </a:moveTo>
                <a:lnTo>
                  <a:pt x="718442" y="0"/>
                </a:lnTo>
                <a:lnTo>
                  <a:pt x="718442" y="681974"/>
                </a:lnTo>
                <a:lnTo>
                  <a:pt x="0" y="681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00" t="0" r="-1300" b="-8088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77690" y="782497"/>
            <a:ext cx="15235039" cy="587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b="true" sz="4481" spc="44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WHY WE USING JIRA (SCRUM) FOR OUR PROJECT?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201469">
            <a:off x="-1165980" y="7897471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262103"/>
            <a:ext cx="17765419" cy="7149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999" spc="29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AGILE-F</a:t>
            </a:r>
            <a:r>
              <a:rPr lang="en-US" b="true" sz="2999" spc="29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OCUSED TOOL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</a:p>
          <a:p>
            <a:pPr algn="l" marL="1165497" indent="-388499" lvl="2">
              <a:lnSpc>
                <a:spcPts val="2699"/>
              </a:lnSpc>
              <a:spcBef>
                <a:spcPct val="0"/>
              </a:spcBef>
              <a:buFont typeface="Arial"/>
              <a:buChar char="⚬"/>
            </a:pPr>
            <a:r>
              <a:rPr lang="en-US" sz="2699" spc="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TAILORED FOR AGILE/SCRUM METHODOLOGIES WITH BACKLOG MANAGEMENT, SPRINT PLANNING, AND SCRUM BOARDS.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</a:p>
          <a:p>
            <a:pPr algn="l">
              <a:lnSpc>
                <a:spcPts val="2699"/>
              </a:lnSpc>
              <a:spcBef>
                <a:spcPct val="0"/>
              </a:spcBef>
            </a:pPr>
          </a:p>
          <a:p>
            <a:pPr algn="l">
              <a:lnSpc>
                <a:spcPts val="2699"/>
              </a:lnSpc>
            </a:pPr>
            <a:r>
              <a:rPr lang="en-US" b="true" sz="2699" spc="26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COMPREHENSIVE SPRINT PLANNING</a:t>
            </a:r>
          </a:p>
          <a:p>
            <a:pPr algn="l">
              <a:lnSpc>
                <a:spcPts val="2699"/>
              </a:lnSpc>
            </a:pPr>
          </a:p>
          <a:p>
            <a:pPr algn="l" marL="1165497" indent="-388499" lvl="2">
              <a:lnSpc>
                <a:spcPts val="2699"/>
              </a:lnSpc>
              <a:spcBef>
                <a:spcPct val="0"/>
              </a:spcBef>
              <a:buFont typeface="Arial"/>
              <a:buChar char="⚬"/>
            </a:pPr>
            <a:r>
              <a:rPr lang="en-US" sz="2699" spc="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 TASK ASSIGNMENT AND PROGRESS TRACKING WITH FLEXIBILITY TO ADJUST SPRINTS.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</a:p>
          <a:p>
            <a:pPr algn="l">
              <a:lnSpc>
                <a:spcPts val="2699"/>
              </a:lnSpc>
              <a:spcBef>
                <a:spcPct val="0"/>
              </a:spcBef>
            </a:pPr>
          </a:p>
          <a:p>
            <a:pPr algn="l">
              <a:lnSpc>
                <a:spcPts val="2699"/>
              </a:lnSpc>
            </a:pPr>
            <a:r>
              <a:rPr lang="en-US" b="true" sz="2699" spc="26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CUSTOMIZABLE WORKFLOWS</a:t>
            </a:r>
          </a:p>
          <a:p>
            <a:pPr algn="l">
              <a:lnSpc>
                <a:spcPts val="2699"/>
              </a:lnSpc>
            </a:pPr>
          </a:p>
          <a:p>
            <a:pPr algn="l" marL="1165497" indent="-388499" lvl="2">
              <a:lnSpc>
                <a:spcPts val="2699"/>
              </a:lnSpc>
              <a:spcBef>
                <a:spcPct val="0"/>
              </a:spcBef>
              <a:buFont typeface="Arial"/>
              <a:buChar char="⚬"/>
            </a:pPr>
            <a:r>
              <a:rPr lang="en-US" sz="2699" spc="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CUSTOM WORKFLOWS THAT MATCH OUR PROJECT NEEDS WITH AUTOMATED TASK TRANSITIONS.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</a:p>
          <a:p>
            <a:pPr algn="l">
              <a:lnSpc>
                <a:spcPts val="2699"/>
              </a:lnSpc>
              <a:spcBef>
                <a:spcPct val="0"/>
              </a:spcBef>
            </a:pPr>
          </a:p>
          <a:p>
            <a:pPr algn="l">
              <a:lnSpc>
                <a:spcPts val="2699"/>
              </a:lnSpc>
            </a:pPr>
            <a:r>
              <a:rPr lang="en-US" b="true" sz="2699" spc="26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REPORTING &amp; ANALYTICS</a:t>
            </a:r>
          </a:p>
          <a:p>
            <a:pPr algn="l">
              <a:lnSpc>
                <a:spcPts val="2699"/>
              </a:lnSpc>
            </a:pPr>
          </a:p>
          <a:p>
            <a:pPr algn="l" marL="1165497" indent="-388499" lvl="2">
              <a:lnSpc>
                <a:spcPts val="2699"/>
              </a:lnSpc>
              <a:spcBef>
                <a:spcPct val="0"/>
              </a:spcBef>
              <a:buFont typeface="Arial"/>
              <a:buChar char="⚬"/>
            </a:pPr>
            <a:r>
              <a:rPr lang="en-US" sz="2699" spc="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IN-DEPTH REPORTS LIKE BURNDOWN CHARTS AND VELOCITY REPORTS FOR TRACKING PROGRESS.</a:t>
            </a:r>
          </a:p>
          <a:p>
            <a:pPr algn="ctr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6961">
            <a:off x="-1432340" y="6872827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1367">
            <a:off x="714950" y="8429479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23381">
            <a:off x="15383533" y="-370895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95011">
            <a:off x="13558858" y="-1158072"/>
            <a:ext cx="2921537" cy="3881268"/>
          </a:xfrm>
          <a:custGeom>
            <a:avLst/>
            <a:gdLst/>
            <a:ahLst/>
            <a:cxnLst/>
            <a:rect r="r" b="b" t="t" l="l"/>
            <a:pathLst>
              <a:path h="3881268" w="2921537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0404" y="1213130"/>
            <a:ext cx="11082276" cy="110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5"/>
              </a:lnSpc>
            </a:pPr>
            <a:r>
              <a:rPr lang="en-US" b="true" sz="8375" spc="8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TEAM MEMBERS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69385" y="3199381"/>
            <a:ext cx="7904215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spc="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Nusrat Hossain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57355" y="4452183"/>
            <a:ext cx="7904215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spc="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Muhammad Sabbir Hossain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77298" y="5564489"/>
            <a:ext cx="7904215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spc="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Ibrahim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91893" y="6676795"/>
            <a:ext cx="7904215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spc="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Soumitro Sarkar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88465" y="7786775"/>
            <a:ext cx="7904215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spc="32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Afia Jahin Ela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05387" y="4369925"/>
            <a:ext cx="7677225" cy="101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b="true" sz="7599" spc="75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956905">
            <a:off x="15474752" y="-385440"/>
            <a:ext cx="3832752" cy="3962431"/>
          </a:xfrm>
          <a:custGeom>
            <a:avLst/>
            <a:gdLst/>
            <a:ahLst/>
            <a:cxnLst/>
            <a:rect r="r" b="b" t="t" l="l"/>
            <a:pathLst>
              <a:path h="3962431" w="3832752">
                <a:moveTo>
                  <a:pt x="0" y="0"/>
                </a:moveTo>
                <a:lnTo>
                  <a:pt x="3832752" y="0"/>
                </a:lnTo>
                <a:lnTo>
                  <a:pt x="3832752" y="3962431"/>
                </a:lnTo>
                <a:lnTo>
                  <a:pt x="0" y="39624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95011">
            <a:off x="13800601" y="-1123498"/>
            <a:ext cx="2831272" cy="3761351"/>
          </a:xfrm>
          <a:custGeom>
            <a:avLst/>
            <a:gdLst/>
            <a:ahLst/>
            <a:cxnLst/>
            <a:rect r="r" b="b" t="t" l="l"/>
            <a:pathLst>
              <a:path h="3761351" w="2831272">
                <a:moveTo>
                  <a:pt x="0" y="0"/>
                </a:moveTo>
                <a:lnTo>
                  <a:pt x="2831272" y="0"/>
                </a:lnTo>
                <a:lnTo>
                  <a:pt x="2831272" y="3761351"/>
                </a:lnTo>
                <a:lnTo>
                  <a:pt x="0" y="37613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6961">
            <a:off x="-1432340" y="6872827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1367">
            <a:off x="714950" y="8429479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23381">
            <a:off x="15383533" y="-370895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95011">
            <a:off x="13558858" y="-1158072"/>
            <a:ext cx="2921537" cy="3881268"/>
          </a:xfrm>
          <a:custGeom>
            <a:avLst/>
            <a:gdLst/>
            <a:ahLst/>
            <a:cxnLst/>
            <a:rect r="r" b="b" t="t" l="l"/>
            <a:pathLst>
              <a:path h="3881268" w="2921537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3789" y="2293871"/>
            <a:ext cx="12581959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WHAT IS CHANGE CONTROL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3789" y="3456989"/>
            <a:ext cx="14052884" cy="206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3708" spc="37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control is a process for evaluating, approving, and managing changes to ensure only beneficial and cost-effective changes are implemented in a project.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6362" y="2676958"/>
            <a:ext cx="13501321" cy="1000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0"/>
              </a:lnSpc>
            </a:pPr>
            <a:r>
              <a:rPr lang="en-US" sz="2740">
                <a:solidFill>
                  <a:srgbClr val="1F294C"/>
                </a:solidFill>
                <a:latin typeface="Proxima Nova"/>
                <a:ea typeface="Proxima Nova"/>
                <a:cs typeface="Proxima Nova"/>
                <a:sym typeface="Proxima Nova"/>
              </a:rPr>
              <a:t>The Change Control Board (CCB) is essential for effective change control in a project. It includes key decision-makers with the authority to make significant changes, such as-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1890" y="1436757"/>
            <a:ext cx="13501321" cy="863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b="true" sz="6499" spc="64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CHANGE CONTROL BOARD(CCB)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6362" y="4048925"/>
            <a:ext cx="9506198" cy="2631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19" indent="-304010" lvl="1">
              <a:lnSpc>
                <a:spcPts val="4224"/>
              </a:lnSpc>
              <a:buFont typeface="Arial"/>
              <a:buChar char="•"/>
            </a:pPr>
            <a:r>
              <a:rPr lang="en-US" sz="2816" spc="28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manager</a:t>
            </a:r>
          </a:p>
          <a:p>
            <a:pPr algn="l" marL="608019" indent="-304010" lvl="1">
              <a:lnSpc>
                <a:spcPts val="4224"/>
              </a:lnSpc>
              <a:buFont typeface="Arial"/>
              <a:buChar char="•"/>
            </a:pPr>
            <a:r>
              <a:rPr lang="en-US" sz="2816" spc="28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stakeholder or user advocate</a:t>
            </a:r>
          </a:p>
          <a:p>
            <a:pPr algn="l" marL="608019" indent="-304010" lvl="1">
              <a:lnSpc>
                <a:spcPts val="4224"/>
              </a:lnSpc>
              <a:buFont typeface="Arial"/>
              <a:buChar char="•"/>
            </a:pPr>
            <a:r>
              <a:rPr lang="en-US" sz="2816" spc="28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team member who understands the effort involved</a:t>
            </a:r>
          </a:p>
          <a:p>
            <a:pPr algn="l" marL="608019" indent="-304010" lvl="1">
              <a:lnSpc>
                <a:spcPts val="4224"/>
              </a:lnSpc>
              <a:buFont typeface="Arial"/>
              <a:buChar char="•"/>
            </a:pPr>
            <a:r>
              <a:rPr lang="en-US" sz="2816" spc="28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person knowledgeable about engineering decisions</a:t>
            </a:r>
          </a:p>
          <a:p>
            <a:pPr algn="l" marL="608019" indent="-304010" lvl="1">
              <a:lnSpc>
                <a:spcPts val="4224"/>
              </a:lnSpc>
              <a:buFont typeface="Arial"/>
              <a:buChar char="•"/>
            </a:pPr>
            <a:r>
              <a:rPr lang="en-US" sz="2816" spc="28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Someone who is familiar with the expected functionality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38755" y="2234610"/>
            <a:ext cx="7030240" cy="7565119"/>
          </a:xfrm>
          <a:custGeom>
            <a:avLst/>
            <a:gdLst/>
            <a:ahLst/>
            <a:cxnLst/>
            <a:rect r="r" b="b" t="t" l="l"/>
            <a:pathLst>
              <a:path h="7565119" w="7030240">
                <a:moveTo>
                  <a:pt x="0" y="0"/>
                </a:moveTo>
                <a:lnTo>
                  <a:pt x="7030240" y="0"/>
                </a:lnTo>
                <a:lnTo>
                  <a:pt x="7030240" y="7565119"/>
                </a:lnTo>
                <a:lnTo>
                  <a:pt x="0" y="75651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76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58089" y="560487"/>
            <a:ext cx="10991571" cy="1438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7"/>
              </a:lnSpc>
            </a:pPr>
            <a:r>
              <a:rPr lang="en-US" b="true" sz="5577" spc="55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CHANGE CONTROL PROCESS SCRIPT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23977" y="1043660"/>
            <a:ext cx="9081698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COCOMO METHOD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5241" y="2537941"/>
            <a:ext cx="16174059" cy="101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  <a:spcBef>
                <a:spcPct val="0"/>
              </a:spcBef>
            </a:pPr>
            <a:r>
              <a:rPr lang="en-US" sz="278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(COnstructive COst MOdel) model is an empirical and algorithmic based model that was derived by collecting data from a large number of software projects.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04672" y="4528292"/>
            <a:ext cx="11046262" cy="645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9"/>
              </a:lnSpc>
              <a:spcBef>
                <a:spcPct val="0"/>
              </a:spcBef>
            </a:pPr>
            <a:r>
              <a:rPr lang="en-US" sz="3552" spc="3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Boehm's COCOMO hierarchy consists of three models: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5241" y="5622895"/>
            <a:ext cx="16609349" cy="2218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020" indent="-259010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23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Basic COCOMO</a:t>
            </a:r>
            <a:r>
              <a:rPr lang="en-US" sz="2399" spc="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estimates effort and cost based on pr</a:t>
            </a:r>
            <a:r>
              <a:rPr lang="en-US" sz="2399" spc="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ogram size in lines of code (LOC).</a:t>
            </a:r>
          </a:p>
          <a:p>
            <a:pPr algn="just" marL="518020" indent="-259010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23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Intermediate COCOMO</a:t>
            </a:r>
            <a:r>
              <a:rPr lang="en-US" sz="2399" spc="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adds cost drivers related to product, hardware, personnel, and project attributes.</a:t>
            </a:r>
          </a:p>
          <a:p>
            <a:pPr algn="just" marL="518020" indent="-259010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 spc="23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Advanced COCOMO</a:t>
            </a:r>
            <a:r>
              <a:rPr lang="en-US" sz="2399" spc="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includes the intermediate model's factors and assesses the impact of cost drivers on each step of the software engineering process.</a:t>
            </a:r>
          </a:p>
          <a:p>
            <a:pPr algn="just">
              <a:lnSpc>
                <a:spcPts val="3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4879062"/>
            <a:ext cx="11301259" cy="4379238"/>
          </a:xfrm>
          <a:custGeom>
            <a:avLst/>
            <a:gdLst/>
            <a:ahLst/>
            <a:cxnLst/>
            <a:rect r="r" b="b" t="t" l="l"/>
            <a:pathLst>
              <a:path h="4379238" w="11301259">
                <a:moveTo>
                  <a:pt x="0" y="0"/>
                </a:moveTo>
                <a:lnTo>
                  <a:pt x="11301258" y="0"/>
                </a:lnTo>
                <a:lnTo>
                  <a:pt x="11301258" y="4379238"/>
                </a:lnTo>
                <a:lnTo>
                  <a:pt x="0" y="43792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8652" y="939103"/>
            <a:ext cx="11173583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FOUR STEPS OF COCOMO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298177"/>
            <a:ext cx="12499780" cy="991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  <a:spcBef>
                <a:spcPct val="0"/>
              </a:spcBef>
            </a:pPr>
            <a:r>
              <a:rPr lang="en-US" b="true" sz="272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Step-1:</a:t>
            </a:r>
            <a:r>
              <a:rPr lang="en-US" sz="2729" spc="27">
                <a:solidFill>
                  <a:srgbClr val="0086B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72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user should fill the Information Domain table in which he/she can get the Count Total (CT) which will be used in the FP equation.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40277" y="4395378"/>
            <a:ext cx="11301259" cy="5551743"/>
          </a:xfrm>
          <a:custGeom>
            <a:avLst/>
            <a:gdLst/>
            <a:ahLst/>
            <a:cxnLst/>
            <a:rect r="r" b="b" t="t" l="l"/>
            <a:pathLst>
              <a:path h="5551743" w="11301259">
                <a:moveTo>
                  <a:pt x="0" y="0"/>
                </a:moveTo>
                <a:lnTo>
                  <a:pt x="11301259" y="0"/>
                </a:lnTo>
                <a:lnTo>
                  <a:pt x="11301259" y="5551743"/>
                </a:lnTo>
                <a:lnTo>
                  <a:pt x="0" y="55517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01660" y="3228784"/>
            <a:ext cx="4439897" cy="495041"/>
          </a:xfrm>
          <a:custGeom>
            <a:avLst/>
            <a:gdLst/>
            <a:ahLst/>
            <a:cxnLst/>
            <a:rect r="r" b="b" t="t" l="l"/>
            <a:pathLst>
              <a:path h="495041" w="4439897">
                <a:moveTo>
                  <a:pt x="0" y="0"/>
                </a:moveTo>
                <a:lnTo>
                  <a:pt x="4439897" y="0"/>
                </a:lnTo>
                <a:lnTo>
                  <a:pt x="4439897" y="495041"/>
                </a:lnTo>
                <a:lnTo>
                  <a:pt x="0" y="4950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8652" y="697991"/>
            <a:ext cx="11173583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FOUR STEPS OF COCOMO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99129"/>
            <a:ext cx="16230600" cy="983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4"/>
              </a:lnSpc>
              <a:spcBef>
                <a:spcPct val="0"/>
              </a:spcBef>
            </a:pPr>
            <a:r>
              <a:rPr lang="en-US" b="true" sz="2696" spc="26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Step-2:</a:t>
            </a:r>
            <a:r>
              <a:rPr lang="en-US" sz="2696" spc="26">
                <a:solidFill>
                  <a:srgbClr val="0086B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696" spc="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end user assigns a value (0 to 5) to each of the 14 complexity factors (∑Fi). After completing steps 1 and 2, the Function Points (FP) are calculated using the formula: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19892" y="4046016"/>
            <a:ext cx="8848216" cy="5395843"/>
          </a:xfrm>
          <a:custGeom>
            <a:avLst/>
            <a:gdLst/>
            <a:ahLst/>
            <a:cxnLst/>
            <a:rect r="r" b="b" t="t" l="l"/>
            <a:pathLst>
              <a:path h="5395843" w="8848216">
                <a:moveTo>
                  <a:pt x="0" y="0"/>
                </a:moveTo>
                <a:lnTo>
                  <a:pt x="8848216" y="0"/>
                </a:lnTo>
                <a:lnTo>
                  <a:pt x="8848216" y="5395843"/>
                </a:lnTo>
                <a:lnTo>
                  <a:pt x="0" y="53958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8652" y="471505"/>
            <a:ext cx="11173583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b="true" sz="6399" spc="63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FOUR STEPS OF COCOMO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8652" y="2708654"/>
            <a:ext cx="15305367" cy="991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4"/>
              </a:lnSpc>
              <a:spcBef>
                <a:spcPct val="0"/>
              </a:spcBef>
            </a:pPr>
            <a:r>
              <a:rPr lang="en-US" b="true" sz="2729" spc="27">
                <a:solidFill>
                  <a:srgbClr val="0086B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Step-3</a:t>
            </a:r>
            <a:r>
              <a:rPr lang="en-US" sz="2729" spc="27">
                <a:solidFill>
                  <a:srgbClr val="0086B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2729" spc="2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user selects a programming language from a table, calculates the LOC per function point, and determines the required KLOC for the project.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DAGSYnDISiE</dc:identifier>
  <dcterms:modified xsi:type="dcterms:W3CDTF">2011-08-01T06:04:30Z</dcterms:modified>
  <cp:revision>1</cp:revision>
  <dc:title>Copy of PMG 3</dc:title>
</cp:coreProperties>
</file>