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4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4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5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5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6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6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6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7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7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7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7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7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7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7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B0EB01EA-EECC-4074-94B4-86F4EF9812F1}"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8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DE55FE1-0024-4C55-A1EA-FEB1CB4835D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8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D94E485-EB07-4ED3-896B-8C4A443D813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8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9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7ADCF102-C23A-4922-AFCD-FEB7D2A4129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715D4447-C2D4-420D-B281-67A6CE3F6AC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D9BC4485-670B-4F8C-A39B-9C5E0E1C923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9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9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9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F70C2C7-BBCC-4117-8F2C-D92FE70795B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9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0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CBC4484-25A3-4B4A-9453-A0B5D2E744E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0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9DF5DDF-727D-4DF1-B7C1-DD3ED4A049B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10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0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C14A1AB-3A85-44AF-A451-DD5CF98E55D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1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1B80478B-1E28-495D-90BF-719452D5DB42}"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11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1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1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1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1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1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8D2CFDA2-798B-406F-9DCD-79CD87999FAA}"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BD" sz="1800" b="0" strike="noStrike" spc="-1">
              <a:solidFill>
                <a:srgbClr val="000000"/>
              </a:solidFill>
              <a:latin typeface="Calibri"/>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BD"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640" cy="2387160"/>
          </a:xfrm>
          <a:prstGeom prst="rect">
            <a:avLst/>
          </a:prstGeom>
          <a:noFill/>
          <a:ln w="0">
            <a:noFill/>
          </a:ln>
        </p:spPr>
        <p:txBody>
          <a:bodyPr lIns="90000" tIns="45000" rIns="90000" bIns="45000" anchor="b">
            <a:noAutofit/>
          </a:bodyPr>
          <a:lstStyle/>
          <a:p>
            <a:pPr algn="ctr">
              <a:lnSpc>
                <a:spcPct val="90000"/>
              </a:lnSpc>
              <a:buNone/>
            </a:pPr>
            <a:r>
              <a:rPr lang="en-GB" sz="6000" b="0" strike="noStrike" spc="-1">
                <a:solidFill>
                  <a:srgbClr val="000000"/>
                </a:solidFill>
                <a:latin typeface="Calibri Light"/>
              </a:rPr>
              <a:t>Click to edit Master title style</a:t>
            </a:r>
            <a:endParaRPr lang="en-BD" sz="6000" b="0" strike="noStrike" spc="-1">
              <a:solidFill>
                <a:srgbClr val="000000"/>
              </a:solidFill>
              <a:latin typeface="Calibri"/>
            </a:endParaRP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BD"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BD"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BD"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BD"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BD"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BD"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BD"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GB" sz="2800" b="1" strike="noStrike" spc="-1">
                <a:solidFill>
                  <a:srgbClr val="0076E7"/>
                </a:solidFill>
                <a:latin typeface="Cambria"/>
              </a:rPr>
              <a:t>Click to edit Master title style</a:t>
            </a:r>
            <a:endParaRPr lang="en-BD" sz="2800" b="0" strike="noStrike" spc="-1">
              <a:solidFill>
                <a:srgbClr val="000000"/>
              </a:solidFill>
              <a:latin typeface="Calibri"/>
            </a:endParaRPr>
          </a:p>
        </p:txBody>
      </p:sp>
      <p:sp>
        <p:nvSpPr>
          <p:cNvPr id="39" name="TextBox 5"/>
          <p:cNvSpPr/>
          <p:nvPr/>
        </p:nvSpPr>
        <p:spPr>
          <a:xfrm>
            <a:off x="3284280" y="6446520"/>
            <a:ext cx="5612760" cy="271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buNone/>
              <a:tabLst>
                <a:tab pos="0" algn="l"/>
              </a:tabLst>
            </a:pPr>
            <a:r>
              <a:rPr lang="en-GB" sz="1200" b="0" strike="noStrike" spc="-1">
                <a:solidFill>
                  <a:srgbClr val="808080"/>
                </a:solidFill>
                <a:latin typeface="Calibri"/>
              </a:rPr>
              <a:t>Dr Suman Ahhmed, Department of CSE, United International University</a:t>
            </a:r>
            <a:endParaRPr lang="en-US" sz="1200" b="0" strike="noStrike" spc="-1">
              <a:latin typeface="Arial"/>
            </a:endParaRPr>
          </a:p>
        </p:txBody>
      </p:sp>
      <p:sp>
        <p:nvSpPr>
          <p:cNvPr id="40" name="TextBox 6"/>
          <p:cNvSpPr/>
          <p:nvPr/>
        </p:nvSpPr>
        <p:spPr>
          <a:xfrm>
            <a:off x="10985040" y="6460920"/>
            <a:ext cx="1028520" cy="272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buNone/>
            </a:pPr>
            <a:fld id="{0747C2B5-4097-458D-A42A-35E1B86E0DEA}" type="slidenum">
              <a:rPr lang="en-BD" sz="1200" b="0" strike="noStrike" spc="-1">
                <a:solidFill>
                  <a:srgbClr val="808080"/>
                </a:solidFill>
                <a:latin typeface="Calibri"/>
              </a:rPr>
              <a:t>‹#›</a:t>
            </a:fld>
            <a:endParaRPr lang="en-US" sz="1200" b="0" strike="noStrike" spc="-1">
              <a:latin typeface="Arial"/>
            </a:endParaRPr>
          </a:p>
        </p:txBody>
      </p:sp>
      <p:sp>
        <p:nvSpPr>
          <p:cNvPr id="41" name="TextBox 7"/>
          <p:cNvSpPr/>
          <p:nvPr/>
        </p:nvSpPr>
        <p:spPr>
          <a:xfrm>
            <a:off x="199800" y="6446520"/>
            <a:ext cx="3738240" cy="271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buNone/>
              <a:tabLst>
                <a:tab pos="0" algn="l"/>
              </a:tabLst>
            </a:pPr>
            <a:r>
              <a:rPr lang="en-GB" sz="1200" b="0" strike="noStrike" spc="-1">
                <a:solidFill>
                  <a:srgbClr val="808080"/>
                </a:solidFill>
                <a:latin typeface="Calibri"/>
              </a:rPr>
              <a:t>CSE 469 | Project Estimation with WBS Method</a:t>
            </a:r>
            <a:endParaRPr lang="en-US" sz="1200" b="0" strike="noStrike" spc="-1">
              <a:latin typeface="Arial"/>
            </a:endParaRPr>
          </a:p>
        </p:txBody>
      </p:sp>
      <p:sp>
        <p:nvSpPr>
          <p:cNvPr id="4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BD"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BD"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BD"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BD"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BD"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BD"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BD"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dt" idx="1"/>
          </p:nvPr>
        </p:nvSpPr>
        <p:spPr>
          <a:xfrm>
            <a:off x="838080" y="6356520"/>
            <a:ext cx="2742840" cy="364680"/>
          </a:xfrm>
          <a:prstGeom prst="rect">
            <a:avLst/>
          </a:prstGeom>
          <a:noFill/>
          <a:ln w="0">
            <a:noFill/>
          </a:ln>
        </p:spPr>
        <p:txBody>
          <a:bodyPr lIns="90000" tIns="45000" rIns="90000" bIns="45000" anchor="t">
            <a:noAutofit/>
          </a:bodyPr>
          <a:lstStyle>
            <a:lvl1pPr>
              <a:lnSpc>
                <a:spcPct val="100000"/>
              </a:lnSpc>
              <a:buNone/>
              <a:defRPr lang="en-BD" sz="1800" b="0" strike="noStrike" spc="-1">
                <a:solidFill>
                  <a:srgbClr val="000000"/>
                </a:solidFill>
                <a:latin typeface="Calibri"/>
              </a:defRPr>
            </a:lvl1pPr>
          </a:lstStyle>
          <a:p>
            <a:pPr>
              <a:lnSpc>
                <a:spcPct val="100000"/>
              </a:lnSpc>
              <a:buNone/>
            </a:pPr>
            <a:r>
              <a:rPr lang="en-BD" sz="1800" b="0" strike="noStrike" spc="-1">
                <a:solidFill>
                  <a:srgbClr val="000000"/>
                </a:solidFill>
                <a:latin typeface="Calibri"/>
              </a:rPr>
              <a:t>&lt;date/time&gt;</a:t>
            </a:r>
            <a:endParaRPr lang="en-US" sz="1800" b="0" strike="noStrike" spc="-1">
              <a:latin typeface="Times New Roman"/>
            </a:endParaRPr>
          </a:p>
        </p:txBody>
      </p:sp>
      <p:sp>
        <p:nvSpPr>
          <p:cNvPr id="80" name="PlaceHolder 2"/>
          <p:cNvSpPr>
            <a:spLocks noGrp="1"/>
          </p:cNvSpPr>
          <p:nvPr>
            <p:ph type="ftr" idx="2"/>
          </p:nvPr>
        </p:nvSpPr>
        <p:spPr>
          <a:xfrm>
            <a:off x="4038480" y="6356520"/>
            <a:ext cx="4114440" cy="364680"/>
          </a:xfrm>
          <a:prstGeom prst="rect">
            <a:avLst/>
          </a:prstGeom>
          <a:noFill/>
          <a:ln w="0">
            <a:noFill/>
          </a:ln>
        </p:spPr>
        <p:txBody>
          <a:bodyPr lIns="90000" tIns="45000" rIns="90000" bIns="45000" anchor="t">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81" name="PlaceHolder 3"/>
          <p:cNvSpPr>
            <a:spLocks noGrp="1"/>
          </p:cNvSpPr>
          <p:nvPr>
            <p:ph type="sldNum" idx="3"/>
          </p:nvPr>
        </p:nvSpPr>
        <p:spPr>
          <a:xfrm>
            <a:off x="8610480" y="6356520"/>
            <a:ext cx="2742840" cy="364680"/>
          </a:xfrm>
          <a:prstGeom prst="rect">
            <a:avLst/>
          </a:prstGeom>
          <a:noFill/>
          <a:ln w="0">
            <a:noFill/>
          </a:ln>
        </p:spPr>
        <p:txBody>
          <a:bodyPr lIns="90000" tIns="45000" rIns="90000" bIns="45000" anchor="t">
            <a:noAutofit/>
          </a:bodyPr>
          <a:lstStyle>
            <a:lvl1pPr>
              <a:lnSpc>
                <a:spcPct val="100000"/>
              </a:lnSpc>
              <a:buNone/>
              <a:defRPr lang="en-BD" sz="1800" b="0" strike="noStrike" spc="-1">
                <a:solidFill>
                  <a:srgbClr val="000000"/>
                </a:solidFill>
                <a:latin typeface="Calibri"/>
              </a:defRPr>
            </a:lvl1pPr>
          </a:lstStyle>
          <a:p>
            <a:pPr>
              <a:lnSpc>
                <a:spcPct val="100000"/>
              </a:lnSpc>
              <a:buNone/>
            </a:pPr>
            <a:fld id="{B4BBE0E7-5E6F-417B-8ECA-2B248EA6146A}" type="slidenum">
              <a:rPr lang="en-BD" sz="1800" b="0" strike="noStrike" spc="-1">
                <a:solidFill>
                  <a:srgbClr val="000000"/>
                </a:solidFill>
                <a:latin typeface="Calibri"/>
              </a:rPr>
              <a:t>‹#›</a:t>
            </a:fld>
            <a:endParaRPr lang="en-US" sz="1800" b="0" strike="noStrike" spc="-1">
              <a:latin typeface="Times New Roman"/>
            </a:endParaRPr>
          </a:p>
        </p:txBody>
      </p:sp>
      <p:sp>
        <p:nvSpPr>
          <p:cNvPr id="82"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BD" sz="1800" b="0" strike="noStrike" spc="-1">
                <a:solidFill>
                  <a:srgbClr val="000000"/>
                </a:solidFill>
                <a:latin typeface="Calibri"/>
              </a:rPr>
              <a:t>Click to edit the title text format</a:t>
            </a:r>
          </a:p>
        </p:txBody>
      </p:sp>
      <p:sp>
        <p:nvSpPr>
          <p:cNvPr id="8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BD"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BD"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BD"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BD"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BD"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BD"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BD"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41098" y="2454782"/>
            <a:ext cx="11688120" cy="1083960"/>
          </a:xfrm>
          <a:prstGeom prst="rect">
            <a:avLst/>
          </a:prstGeom>
          <a:noFill/>
          <a:ln w="0">
            <a:noFill/>
          </a:ln>
        </p:spPr>
        <p:txBody>
          <a:bodyPr lIns="90000" tIns="45000" rIns="90000" bIns="45000" anchor="ctr">
            <a:noAutofit/>
          </a:bodyPr>
          <a:lstStyle/>
          <a:p>
            <a:pPr algn="ctr">
              <a:lnSpc>
                <a:spcPct val="90000"/>
              </a:lnSpc>
              <a:buNone/>
            </a:pPr>
            <a:r>
              <a:rPr lang="en-GB" sz="4000" b="1" strike="noStrike" spc="-1" dirty="0">
                <a:solidFill>
                  <a:srgbClr val="0076E7"/>
                </a:solidFill>
                <a:latin typeface="Baumans"/>
              </a:rPr>
              <a:t>CSE 4101: Project Management</a:t>
            </a:r>
            <a:endParaRPr lang="en-BD" sz="4000" b="0" strike="noStrike" spc="-1" dirty="0">
              <a:solidFill>
                <a:srgbClr val="000000"/>
              </a:solidFill>
              <a:latin typeface="Calibri"/>
            </a:endParaRPr>
          </a:p>
        </p:txBody>
      </p:sp>
      <p:sp>
        <p:nvSpPr>
          <p:cNvPr id="121" name="PlaceHolder 2"/>
          <p:cNvSpPr>
            <a:spLocks noGrp="1"/>
          </p:cNvSpPr>
          <p:nvPr>
            <p:ph type="subTitle"/>
          </p:nvPr>
        </p:nvSpPr>
        <p:spPr>
          <a:xfrm>
            <a:off x="1327297" y="3429000"/>
            <a:ext cx="9984240" cy="459360"/>
          </a:xfrm>
          <a:prstGeom prst="rect">
            <a:avLst/>
          </a:prstGeom>
          <a:noFill/>
          <a:ln w="0">
            <a:noFill/>
          </a:ln>
        </p:spPr>
        <p:txBody>
          <a:bodyPr lIns="90000" tIns="45000" rIns="90000" bIns="45000" anchor="t">
            <a:noAutofit/>
          </a:bodyPr>
          <a:lstStyle/>
          <a:p>
            <a:pPr algn="ctr">
              <a:lnSpc>
                <a:spcPct val="100000"/>
              </a:lnSpc>
              <a:buNone/>
              <a:tabLst>
                <a:tab pos="0" algn="l"/>
              </a:tabLst>
            </a:pPr>
            <a:r>
              <a:rPr lang="en-GB" sz="2500" b="1" strike="noStrike" spc="-1" dirty="0">
                <a:latin typeface="Cambria"/>
              </a:rPr>
              <a:t>Topic: Project Estimation with WBS Method</a:t>
            </a:r>
            <a:endParaRPr lang="en-US" sz="25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US" sz="3200" b="1" strike="noStrike" spc="-1">
                <a:solidFill>
                  <a:srgbClr val="0076E7"/>
                </a:solidFill>
                <a:latin typeface="Cambria"/>
              </a:rPr>
              <a:t>Approaches to Developing WBSs</a:t>
            </a:r>
            <a:endParaRPr lang="en-BD" sz="3200" b="0" strike="noStrike" spc="-1">
              <a:solidFill>
                <a:srgbClr val="000000"/>
              </a:solidFill>
              <a:latin typeface="Calibri"/>
            </a:endParaRPr>
          </a:p>
        </p:txBody>
      </p:sp>
      <p:grpSp>
        <p:nvGrpSpPr>
          <p:cNvPr id="187" name="Group 11"/>
          <p:cNvGrpSpPr/>
          <p:nvPr/>
        </p:nvGrpSpPr>
        <p:grpSpPr>
          <a:xfrm>
            <a:off x="497880" y="919440"/>
            <a:ext cx="11184840" cy="6096600"/>
            <a:chOff x="497880" y="919440"/>
            <a:chExt cx="11184840" cy="6096600"/>
          </a:xfrm>
        </p:grpSpPr>
        <p:sp>
          <p:nvSpPr>
            <p:cNvPr id="188" name="Rectangle: Rounded Corners 5"/>
            <p:cNvSpPr/>
            <p:nvPr/>
          </p:nvSpPr>
          <p:spPr>
            <a:xfrm>
              <a:off x="497880" y="919440"/>
              <a:ext cx="11184840" cy="532692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89" name="TextBox 14"/>
            <p:cNvSpPr/>
            <p:nvPr/>
          </p:nvSpPr>
          <p:spPr>
            <a:xfrm>
              <a:off x="826920" y="1282320"/>
              <a:ext cx="10527120" cy="57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14000"/>
                </a:lnSpc>
                <a:buClr>
                  <a:srgbClr val="000000"/>
                </a:buClr>
                <a:buFont typeface="Wingdings" charset="2"/>
                <a:buChar char=""/>
              </a:pPr>
              <a:r>
                <a:rPr lang="en-GB" sz="2500" b="0" strike="noStrike" spc="-1">
                  <a:solidFill>
                    <a:srgbClr val="000000"/>
                  </a:solidFill>
                  <a:latin typeface="Cambria"/>
                </a:rPr>
                <a:t>Using guidelines: Some organizations, like the DOD, provide guidelines for preparing WBSs</a:t>
              </a:r>
              <a:endParaRPr lang="en-US" sz="2500" b="0" strike="noStrike" spc="-1">
                <a:latin typeface="Arial"/>
              </a:endParaRPr>
            </a:p>
            <a:p>
              <a:pPr algn="just">
                <a:lnSpc>
                  <a:spcPct val="114000"/>
                </a:lnSpc>
                <a:buNone/>
              </a:pPr>
              <a:endParaRPr lang="en-US" sz="2500" b="0" strike="noStrike" spc="-1">
                <a:latin typeface="Arial"/>
              </a:endParaRPr>
            </a:p>
            <a:p>
              <a:pPr marL="343080" indent="-343080" algn="just">
                <a:lnSpc>
                  <a:spcPct val="114000"/>
                </a:lnSpc>
                <a:buClr>
                  <a:srgbClr val="000000"/>
                </a:buClr>
                <a:buFont typeface="Wingdings" charset="2"/>
                <a:buChar char=""/>
              </a:pPr>
              <a:r>
                <a:rPr lang="en-GB" sz="2500" b="0" strike="noStrike" spc="-1">
                  <a:solidFill>
                    <a:srgbClr val="000000"/>
                  </a:solidFill>
                  <a:latin typeface="Cambria"/>
                </a:rPr>
                <a:t>The analogy approach: It often helps to review WBSs of similar projects</a:t>
              </a:r>
              <a:endParaRPr lang="en-US" sz="2500" b="0" strike="noStrike" spc="-1">
                <a:latin typeface="Arial"/>
              </a:endParaRPr>
            </a:p>
            <a:p>
              <a:pPr algn="just">
                <a:lnSpc>
                  <a:spcPct val="114000"/>
                </a:lnSpc>
                <a:buNone/>
              </a:pPr>
              <a:endParaRPr lang="en-US" sz="2500" b="0" strike="noStrike" spc="-1">
                <a:latin typeface="Arial"/>
              </a:endParaRPr>
            </a:p>
            <a:p>
              <a:pPr marL="343080" indent="-343080" algn="just">
                <a:lnSpc>
                  <a:spcPct val="114000"/>
                </a:lnSpc>
                <a:buClr>
                  <a:srgbClr val="000000"/>
                </a:buClr>
                <a:buFont typeface="Wingdings" charset="2"/>
                <a:buChar char=""/>
              </a:pPr>
              <a:r>
                <a:rPr lang="en-GB" sz="2500" b="0" strike="noStrike" spc="-1">
                  <a:solidFill>
                    <a:srgbClr val="000000"/>
                  </a:solidFill>
                  <a:latin typeface="Cambria"/>
                </a:rPr>
                <a:t>The top-down approach: Start with the largest items of the project and keep breaking them down</a:t>
              </a:r>
              <a:endParaRPr lang="en-US" sz="2500" b="0" strike="noStrike" spc="-1">
                <a:latin typeface="Arial"/>
              </a:endParaRPr>
            </a:p>
            <a:p>
              <a:pPr algn="just">
                <a:lnSpc>
                  <a:spcPct val="114000"/>
                </a:lnSpc>
                <a:buNone/>
              </a:pPr>
              <a:endParaRPr lang="en-US" sz="2500" b="0" strike="noStrike" spc="-1">
                <a:latin typeface="Arial"/>
              </a:endParaRPr>
            </a:p>
            <a:p>
              <a:pPr marL="343080" indent="-343080" algn="just">
                <a:lnSpc>
                  <a:spcPct val="114000"/>
                </a:lnSpc>
                <a:buClr>
                  <a:srgbClr val="000000"/>
                </a:buClr>
                <a:buFont typeface="Wingdings" charset="2"/>
                <a:buChar char=""/>
              </a:pPr>
              <a:r>
                <a:rPr lang="en-GB" sz="2500" b="0" strike="noStrike" spc="-1">
                  <a:solidFill>
                    <a:srgbClr val="000000"/>
                  </a:solidFill>
                  <a:latin typeface="Cambria"/>
                </a:rPr>
                <a:t>The bottoms-up approach: Start with the detailed tasks and roll them up</a:t>
              </a:r>
              <a:endParaRPr lang="en-US" sz="2500" b="0" strike="noStrike" spc="-1">
                <a:latin typeface="Arial"/>
              </a:endParaRPr>
            </a:p>
            <a:p>
              <a:pPr algn="just">
                <a:lnSpc>
                  <a:spcPct val="114000"/>
                </a:lnSpc>
                <a:buNone/>
              </a:pPr>
              <a:endParaRPr lang="en-US" sz="2500" b="0" strike="noStrike" spc="-1">
                <a:latin typeface="Arial"/>
              </a:endParaRPr>
            </a:p>
            <a:p>
              <a:pPr algn="just">
                <a:lnSpc>
                  <a:spcPct val="114000"/>
                </a:lnSpc>
                <a:buNone/>
              </a:pPr>
              <a:endParaRPr lang="en-US" sz="2500" b="0" strike="noStrike" spc="-1">
                <a:latin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GB" sz="3200" b="1" strike="noStrike" spc="-1">
                <a:solidFill>
                  <a:srgbClr val="0076E7"/>
                </a:solidFill>
                <a:latin typeface="Cambria"/>
              </a:rPr>
              <a:t>Bottom-up versus Top-down</a:t>
            </a:r>
            <a:endParaRPr lang="en-BD" sz="3200" b="0" strike="noStrike" spc="-1">
              <a:solidFill>
                <a:srgbClr val="000000"/>
              </a:solidFill>
              <a:latin typeface="Calibri"/>
            </a:endParaRPr>
          </a:p>
        </p:txBody>
      </p:sp>
      <p:grpSp>
        <p:nvGrpSpPr>
          <p:cNvPr id="191" name="Group 8"/>
          <p:cNvGrpSpPr/>
          <p:nvPr/>
        </p:nvGrpSpPr>
        <p:grpSpPr>
          <a:xfrm>
            <a:off x="494640" y="816840"/>
            <a:ext cx="5513400" cy="5326920"/>
            <a:chOff x="494640" y="816840"/>
            <a:chExt cx="5513400" cy="5326920"/>
          </a:xfrm>
        </p:grpSpPr>
        <p:sp>
          <p:nvSpPr>
            <p:cNvPr id="192" name="Rectangle: Rounded Corners 5"/>
            <p:cNvSpPr/>
            <p:nvPr/>
          </p:nvSpPr>
          <p:spPr>
            <a:xfrm>
              <a:off x="494640" y="816840"/>
              <a:ext cx="5513400" cy="532692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93" name="TextBox 5"/>
            <p:cNvSpPr/>
            <p:nvPr/>
          </p:nvSpPr>
          <p:spPr>
            <a:xfrm>
              <a:off x="659880" y="820080"/>
              <a:ext cx="5191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Bottom-up</a:t>
              </a:r>
              <a:endParaRPr lang="en-US" sz="2800" b="0" strike="noStrike" spc="-1">
                <a:latin typeface="Arial"/>
              </a:endParaRPr>
            </a:p>
          </p:txBody>
        </p:sp>
        <p:sp>
          <p:nvSpPr>
            <p:cNvPr id="194" name="TextBox 6"/>
            <p:cNvSpPr/>
            <p:nvPr/>
          </p:nvSpPr>
          <p:spPr>
            <a:xfrm>
              <a:off x="655560" y="1573920"/>
              <a:ext cx="5191920" cy="2631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14000"/>
                </a:lnSpc>
                <a:spcBef>
                  <a:spcPts val="601"/>
                </a:spcBef>
                <a:spcAft>
                  <a:spcPts val="601"/>
                </a:spcAft>
                <a:buClr>
                  <a:srgbClr val="000000"/>
                </a:buClr>
                <a:buFont typeface="Wingdings" charset="2"/>
                <a:buChar char=""/>
              </a:pPr>
              <a:r>
                <a:rPr lang="en-US" sz="2000" b="0" strike="noStrike" spc="-1">
                  <a:solidFill>
                    <a:srgbClr val="000000"/>
                  </a:solidFill>
                  <a:latin typeface="Cambria"/>
                </a:rPr>
                <a:t>use when no past project data</a:t>
              </a:r>
              <a:endParaRPr lang="en-US" sz="2000" b="0" strike="noStrike" spc="-1">
                <a:latin typeface="Arial"/>
              </a:endParaRPr>
            </a:p>
            <a:p>
              <a:pPr marL="343080" indent="-343080">
                <a:lnSpc>
                  <a:spcPct val="114000"/>
                </a:lnSpc>
                <a:spcBef>
                  <a:spcPts val="601"/>
                </a:spcBef>
                <a:spcAft>
                  <a:spcPts val="601"/>
                </a:spcAft>
                <a:buClr>
                  <a:srgbClr val="000000"/>
                </a:buClr>
                <a:buFont typeface="Wingdings" charset="2"/>
                <a:buChar char=""/>
              </a:pPr>
              <a:r>
                <a:rPr lang="en-US" sz="2000" b="0" strike="noStrike" spc="-1">
                  <a:solidFill>
                    <a:srgbClr val="000000"/>
                  </a:solidFill>
                  <a:latin typeface="Cambria"/>
                </a:rPr>
                <a:t>identify all tasks that have to be done – so quite time-consuming</a:t>
              </a:r>
              <a:endParaRPr lang="en-US" sz="2000" b="0" strike="noStrike" spc="-1">
                <a:latin typeface="Arial"/>
              </a:endParaRPr>
            </a:p>
            <a:p>
              <a:pPr marL="343080" indent="-343080">
                <a:lnSpc>
                  <a:spcPct val="114000"/>
                </a:lnSpc>
                <a:spcBef>
                  <a:spcPts val="601"/>
                </a:spcBef>
                <a:spcAft>
                  <a:spcPts val="601"/>
                </a:spcAft>
                <a:buClr>
                  <a:srgbClr val="000000"/>
                </a:buClr>
                <a:buFont typeface="Wingdings" charset="2"/>
                <a:buChar char=""/>
              </a:pPr>
              <a:r>
                <a:rPr lang="en-US" sz="2000" b="0" strike="noStrike" spc="-1">
                  <a:solidFill>
                    <a:srgbClr val="000000"/>
                  </a:solidFill>
                  <a:latin typeface="Cambria"/>
                </a:rPr>
                <a:t>use when you have no data about similar past projects</a:t>
              </a:r>
              <a:endParaRPr lang="en-US" sz="2000" b="0" strike="noStrike" spc="-1">
                <a:latin typeface="Arial"/>
              </a:endParaRPr>
            </a:p>
            <a:p>
              <a:pPr>
                <a:lnSpc>
                  <a:spcPct val="114000"/>
                </a:lnSpc>
                <a:spcBef>
                  <a:spcPts val="601"/>
                </a:spcBef>
                <a:spcAft>
                  <a:spcPts val="601"/>
                </a:spcAft>
                <a:buNone/>
              </a:pPr>
              <a:endParaRPr lang="en-US" sz="2000" b="0" strike="noStrike" spc="-1">
                <a:latin typeface="Arial"/>
              </a:endParaRPr>
            </a:p>
          </p:txBody>
        </p:sp>
      </p:grpSp>
      <p:grpSp>
        <p:nvGrpSpPr>
          <p:cNvPr id="195" name="Group 13"/>
          <p:cNvGrpSpPr/>
          <p:nvPr/>
        </p:nvGrpSpPr>
        <p:grpSpPr>
          <a:xfrm>
            <a:off x="6169320" y="816840"/>
            <a:ext cx="5513400" cy="5326920"/>
            <a:chOff x="6169320" y="816840"/>
            <a:chExt cx="5513400" cy="5326920"/>
          </a:xfrm>
        </p:grpSpPr>
        <p:sp>
          <p:nvSpPr>
            <p:cNvPr id="196" name="Rectangle: Rounded Corners 5"/>
            <p:cNvSpPr/>
            <p:nvPr/>
          </p:nvSpPr>
          <p:spPr>
            <a:xfrm>
              <a:off x="6169320" y="816840"/>
              <a:ext cx="5513400" cy="5326920"/>
            </a:xfrm>
            <a:prstGeom prst="roundRect">
              <a:avLst>
                <a:gd name="adj" fmla="val 1452"/>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97" name="TextBox 15"/>
            <p:cNvSpPr/>
            <p:nvPr/>
          </p:nvSpPr>
          <p:spPr>
            <a:xfrm>
              <a:off x="6337080" y="820080"/>
              <a:ext cx="5194440" cy="515880"/>
            </a:xfrm>
            <a:prstGeom prst="rect">
              <a:avLst/>
            </a:prstGeom>
            <a:solidFill>
              <a:schemeClr val="accent2">
                <a:lumMod val="20000"/>
                <a:lumOff val="80000"/>
              </a:schemeClr>
            </a:solid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Top-down</a:t>
              </a:r>
              <a:endParaRPr lang="en-US" sz="2800" b="0" strike="noStrike" spc="-1">
                <a:latin typeface="Arial"/>
              </a:endParaRPr>
            </a:p>
          </p:txBody>
        </p:sp>
        <p:sp>
          <p:nvSpPr>
            <p:cNvPr id="198" name="TextBox 16"/>
            <p:cNvSpPr/>
            <p:nvPr/>
          </p:nvSpPr>
          <p:spPr>
            <a:xfrm>
              <a:off x="6337080" y="1573920"/>
              <a:ext cx="5194440" cy="20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14000"/>
                </a:lnSpc>
                <a:spcBef>
                  <a:spcPts val="601"/>
                </a:spcBef>
                <a:spcAft>
                  <a:spcPts val="601"/>
                </a:spcAft>
                <a:buClr>
                  <a:srgbClr val="000000"/>
                </a:buClr>
                <a:buFont typeface="Wingdings" charset="2"/>
                <a:buChar char=""/>
              </a:pPr>
              <a:r>
                <a:rPr lang="en-GB" sz="1950" b="0" strike="noStrike" spc="-1">
                  <a:solidFill>
                    <a:srgbClr val="000000"/>
                  </a:solidFill>
                  <a:latin typeface="Cambria"/>
                </a:rPr>
                <a:t>produce overall estimate based on project cost drivers</a:t>
              </a:r>
              <a:endParaRPr lang="en-US" sz="1950" b="0" strike="noStrike" spc="-1">
                <a:latin typeface="Arial"/>
              </a:endParaRPr>
            </a:p>
            <a:p>
              <a:pPr marL="285840" indent="-285840">
                <a:lnSpc>
                  <a:spcPct val="114000"/>
                </a:lnSpc>
                <a:spcBef>
                  <a:spcPts val="601"/>
                </a:spcBef>
                <a:spcAft>
                  <a:spcPts val="601"/>
                </a:spcAft>
                <a:buClr>
                  <a:srgbClr val="000000"/>
                </a:buClr>
                <a:buFont typeface="Wingdings" charset="2"/>
                <a:buChar char=""/>
              </a:pPr>
              <a:r>
                <a:rPr lang="en-GB" sz="1950" b="0" strike="noStrike" spc="-1">
                  <a:solidFill>
                    <a:srgbClr val="000000"/>
                  </a:solidFill>
                  <a:latin typeface="Cambria"/>
                </a:rPr>
                <a:t>based on past project data</a:t>
              </a:r>
              <a:endParaRPr lang="en-US" sz="1950" b="0" strike="noStrike" spc="-1">
                <a:latin typeface="Arial"/>
              </a:endParaRPr>
            </a:p>
            <a:p>
              <a:pPr marL="285840" indent="-285840">
                <a:lnSpc>
                  <a:spcPct val="114000"/>
                </a:lnSpc>
                <a:spcBef>
                  <a:spcPts val="601"/>
                </a:spcBef>
                <a:spcAft>
                  <a:spcPts val="601"/>
                </a:spcAft>
                <a:buClr>
                  <a:srgbClr val="000000"/>
                </a:buClr>
                <a:buFont typeface="Wingdings" charset="2"/>
                <a:buChar char=""/>
              </a:pPr>
              <a:r>
                <a:rPr lang="en-GB" sz="1950" b="0" strike="noStrike" spc="-1">
                  <a:solidFill>
                    <a:srgbClr val="000000"/>
                  </a:solidFill>
                  <a:latin typeface="Cambria"/>
                </a:rPr>
                <a:t>divide overall estimate between jobs to be done</a:t>
              </a:r>
              <a:endParaRPr lang="en-US" sz="1950" b="0" strike="noStrike" spc="-1">
                <a:latin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US" sz="3200" b="1" strike="noStrike" spc="-1">
                <a:solidFill>
                  <a:srgbClr val="0076E7"/>
                </a:solidFill>
                <a:latin typeface="Cambria"/>
              </a:rPr>
              <a:t>Bottom-up Estimating</a:t>
            </a:r>
            <a:endParaRPr lang="en-BD" sz="3200" b="0" strike="noStrike" spc="-1">
              <a:solidFill>
                <a:srgbClr val="000000"/>
              </a:solidFill>
              <a:latin typeface="Calibri"/>
            </a:endParaRPr>
          </a:p>
        </p:txBody>
      </p:sp>
      <p:grpSp>
        <p:nvGrpSpPr>
          <p:cNvPr id="200" name="Group 33"/>
          <p:cNvGrpSpPr/>
          <p:nvPr/>
        </p:nvGrpSpPr>
        <p:grpSpPr>
          <a:xfrm>
            <a:off x="6363000" y="919440"/>
            <a:ext cx="5319720" cy="5326920"/>
            <a:chOff x="6363000" y="919440"/>
            <a:chExt cx="5319720" cy="5326920"/>
          </a:xfrm>
        </p:grpSpPr>
        <p:sp>
          <p:nvSpPr>
            <p:cNvPr id="201" name="Rectangle: Rounded Corners 5"/>
            <p:cNvSpPr/>
            <p:nvPr/>
          </p:nvSpPr>
          <p:spPr>
            <a:xfrm>
              <a:off x="6363000" y="919440"/>
              <a:ext cx="5319720" cy="532692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02" name="TextBox 7"/>
            <p:cNvSpPr/>
            <p:nvPr/>
          </p:nvSpPr>
          <p:spPr>
            <a:xfrm>
              <a:off x="6471720" y="1253160"/>
              <a:ext cx="5102640" cy="465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14000"/>
                </a:lnSpc>
                <a:spcBef>
                  <a:spcPts val="300"/>
                </a:spcBef>
                <a:spcAft>
                  <a:spcPts val="300"/>
                </a:spcAft>
                <a:buNone/>
              </a:pPr>
              <a:r>
                <a:rPr lang="en-GB" sz="2500" b="0" strike="noStrike" spc="-1">
                  <a:solidFill>
                    <a:srgbClr val="202124"/>
                  </a:solidFill>
                  <a:latin typeface="Cambria"/>
                </a:rPr>
                <a:t>1. Break project into smaller and smaller components</a:t>
              </a:r>
              <a:endParaRPr lang="en-US" sz="2500" b="0" strike="noStrike" spc="-1">
                <a:latin typeface="Arial"/>
              </a:endParaRPr>
            </a:p>
            <a:p>
              <a:pPr>
                <a:lnSpc>
                  <a:spcPct val="114000"/>
                </a:lnSpc>
                <a:spcBef>
                  <a:spcPts val="300"/>
                </a:spcBef>
                <a:spcAft>
                  <a:spcPts val="300"/>
                </a:spcAft>
                <a:buNone/>
              </a:pPr>
              <a:r>
                <a:rPr lang="en-GB" sz="2500" b="0" strike="noStrike" spc="-1">
                  <a:solidFill>
                    <a:srgbClr val="202124"/>
                  </a:solidFill>
                  <a:latin typeface="Cambria"/>
                </a:rPr>
                <a:t>2. Stop when you get to what one person can do in one/two weeks</a:t>
              </a:r>
              <a:endParaRPr lang="en-US" sz="2500" b="0" strike="noStrike" spc="-1">
                <a:latin typeface="Arial"/>
              </a:endParaRPr>
            </a:p>
            <a:p>
              <a:pPr>
                <a:lnSpc>
                  <a:spcPct val="114000"/>
                </a:lnSpc>
                <a:spcBef>
                  <a:spcPts val="300"/>
                </a:spcBef>
                <a:spcAft>
                  <a:spcPts val="300"/>
                </a:spcAft>
                <a:buNone/>
              </a:pPr>
              <a:r>
                <a:rPr lang="en-GB" sz="2500" b="0" strike="noStrike" spc="-1">
                  <a:solidFill>
                    <a:srgbClr val="202124"/>
                  </a:solidFill>
                  <a:latin typeface="Cambria"/>
                </a:rPr>
                <a:t>3. Estimate costs for the lowest level activities</a:t>
              </a:r>
              <a:endParaRPr lang="en-US" sz="2500" b="0" strike="noStrike" spc="-1">
                <a:latin typeface="Arial"/>
              </a:endParaRPr>
            </a:p>
            <a:p>
              <a:pPr>
                <a:lnSpc>
                  <a:spcPct val="114000"/>
                </a:lnSpc>
                <a:spcBef>
                  <a:spcPts val="300"/>
                </a:spcBef>
                <a:spcAft>
                  <a:spcPts val="300"/>
                </a:spcAft>
                <a:buNone/>
              </a:pPr>
              <a:r>
                <a:rPr lang="en-GB" sz="2500" b="0" strike="noStrike" spc="-1">
                  <a:solidFill>
                    <a:srgbClr val="202124"/>
                  </a:solidFill>
                  <a:latin typeface="Cambria"/>
                </a:rPr>
                <a:t>4. At each higher level calculate estimate by adding estimates for lower levels</a:t>
              </a:r>
              <a:endParaRPr lang="en-US" sz="2500" b="0" strike="noStrike" spc="-1">
                <a:latin typeface="Arial"/>
              </a:endParaRPr>
            </a:p>
          </p:txBody>
        </p:sp>
      </p:grpSp>
      <p:pic>
        <p:nvPicPr>
          <p:cNvPr id="203" name="Picture 4"/>
          <p:cNvPicPr/>
          <p:nvPr/>
        </p:nvPicPr>
        <p:blipFill>
          <a:blip r:embed="rId2"/>
          <a:stretch/>
        </p:blipFill>
        <p:spPr>
          <a:xfrm>
            <a:off x="12960" y="1995480"/>
            <a:ext cx="6349680" cy="31744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US" sz="3200" b="1" strike="noStrike" spc="-1">
                <a:solidFill>
                  <a:srgbClr val="0076E7"/>
                </a:solidFill>
                <a:latin typeface="Cambria"/>
              </a:rPr>
              <a:t>Top-down Estimating</a:t>
            </a:r>
            <a:endParaRPr lang="en-BD" sz="3200" b="0" strike="noStrike" spc="-1">
              <a:solidFill>
                <a:srgbClr val="000000"/>
              </a:solidFill>
              <a:latin typeface="Calibri"/>
            </a:endParaRPr>
          </a:p>
        </p:txBody>
      </p:sp>
      <p:grpSp>
        <p:nvGrpSpPr>
          <p:cNvPr id="205" name="Group 33"/>
          <p:cNvGrpSpPr/>
          <p:nvPr/>
        </p:nvGrpSpPr>
        <p:grpSpPr>
          <a:xfrm>
            <a:off x="6363000" y="919440"/>
            <a:ext cx="5319720" cy="5326920"/>
            <a:chOff x="6363000" y="919440"/>
            <a:chExt cx="5319720" cy="5326920"/>
          </a:xfrm>
        </p:grpSpPr>
        <p:sp>
          <p:nvSpPr>
            <p:cNvPr id="206" name="Rectangle: Rounded Corners 5"/>
            <p:cNvSpPr/>
            <p:nvPr/>
          </p:nvSpPr>
          <p:spPr>
            <a:xfrm>
              <a:off x="6363000" y="919440"/>
              <a:ext cx="5319720" cy="532692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07" name="TextBox 7"/>
            <p:cNvSpPr/>
            <p:nvPr/>
          </p:nvSpPr>
          <p:spPr>
            <a:xfrm>
              <a:off x="6471720" y="2159280"/>
              <a:ext cx="5102640" cy="2846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457200" indent="-457200">
                <a:lnSpc>
                  <a:spcPct val="114000"/>
                </a:lnSpc>
                <a:spcBef>
                  <a:spcPts val="300"/>
                </a:spcBef>
                <a:spcAft>
                  <a:spcPts val="300"/>
                </a:spcAft>
                <a:buClr>
                  <a:srgbClr val="202124"/>
                </a:buClr>
                <a:buFont typeface="Wingdings" charset="2"/>
                <a:buChar char=""/>
              </a:pPr>
              <a:r>
                <a:rPr lang="en-GB" sz="2500" b="0" strike="noStrike" spc="-1">
                  <a:solidFill>
                    <a:srgbClr val="202124"/>
                  </a:solidFill>
                  <a:latin typeface="Cambria"/>
                </a:rPr>
                <a:t>Produce overall estimate using effort driver (s)</a:t>
              </a:r>
              <a:endParaRPr lang="en-US" sz="2500" b="0" strike="noStrike" spc="-1">
                <a:latin typeface="Arial"/>
              </a:endParaRPr>
            </a:p>
            <a:p>
              <a:pPr marL="457200" indent="-457200">
                <a:lnSpc>
                  <a:spcPct val="114000"/>
                </a:lnSpc>
                <a:spcBef>
                  <a:spcPts val="300"/>
                </a:spcBef>
                <a:spcAft>
                  <a:spcPts val="300"/>
                </a:spcAft>
                <a:buClr>
                  <a:srgbClr val="202124"/>
                </a:buClr>
                <a:buFont typeface="Wingdings" charset="2"/>
                <a:buChar char=""/>
              </a:pPr>
              <a:r>
                <a:rPr lang="en-GB" sz="2500" b="0" strike="noStrike" spc="-1">
                  <a:solidFill>
                    <a:srgbClr val="202124"/>
                  </a:solidFill>
                  <a:latin typeface="Cambria"/>
                </a:rPr>
                <a:t>distribute proportions of overall estimate to components</a:t>
              </a:r>
              <a:endParaRPr lang="en-US" sz="2500" b="0" strike="noStrike" spc="-1">
                <a:latin typeface="Arial"/>
              </a:endParaRPr>
            </a:p>
            <a:p>
              <a:pPr>
                <a:lnSpc>
                  <a:spcPct val="114000"/>
                </a:lnSpc>
                <a:spcBef>
                  <a:spcPts val="300"/>
                </a:spcBef>
                <a:spcAft>
                  <a:spcPts val="300"/>
                </a:spcAft>
                <a:buNone/>
              </a:pPr>
              <a:endParaRPr lang="en-US" sz="2500" b="0" strike="noStrike" spc="-1">
                <a:latin typeface="Arial"/>
              </a:endParaRPr>
            </a:p>
          </p:txBody>
        </p:sp>
      </p:grpSp>
      <p:pic>
        <p:nvPicPr>
          <p:cNvPr id="208" name="Picture 2"/>
          <p:cNvPicPr/>
          <p:nvPr/>
        </p:nvPicPr>
        <p:blipFill>
          <a:blip r:embed="rId2"/>
          <a:stretch/>
        </p:blipFill>
        <p:spPr>
          <a:xfrm>
            <a:off x="415440" y="1724760"/>
            <a:ext cx="5680080" cy="34077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GB" sz="3200" b="1" strike="noStrike" spc="-1">
                <a:solidFill>
                  <a:srgbClr val="0076E7"/>
                </a:solidFill>
                <a:latin typeface="Cambria"/>
              </a:rPr>
              <a:t>Pros and Cons of WBS</a:t>
            </a:r>
            <a:endParaRPr lang="en-BD" sz="3200" b="0" strike="noStrike" spc="-1">
              <a:solidFill>
                <a:srgbClr val="000000"/>
              </a:solidFill>
              <a:latin typeface="Calibri"/>
            </a:endParaRPr>
          </a:p>
        </p:txBody>
      </p:sp>
      <p:grpSp>
        <p:nvGrpSpPr>
          <p:cNvPr id="210" name="Group 8"/>
          <p:cNvGrpSpPr/>
          <p:nvPr/>
        </p:nvGrpSpPr>
        <p:grpSpPr>
          <a:xfrm>
            <a:off x="494640" y="816840"/>
            <a:ext cx="5513400" cy="5326920"/>
            <a:chOff x="494640" y="816840"/>
            <a:chExt cx="5513400" cy="5326920"/>
          </a:xfrm>
        </p:grpSpPr>
        <p:sp>
          <p:nvSpPr>
            <p:cNvPr id="211" name="Rectangle: Rounded Corners 5"/>
            <p:cNvSpPr/>
            <p:nvPr/>
          </p:nvSpPr>
          <p:spPr>
            <a:xfrm>
              <a:off x="494640" y="816840"/>
              <a:ext cx="5513400" cy="532692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12" name="TextBox 5"/>
            <p:cNvSpPr/>
            <p:nvPr/>
          </p:nvSpPr>
          <p:spPr>
            <a:xfrm>
              <a:off x="659880" y="820080"/>
              <a:ext cx="5191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Advantages</a:t>
              </a:r>
              <a:endParaRPr lang="en-US" sz="2800" b="0" strike="noStrike" spc="-1">
                <a:latin typeface="Arial"/>
              </a:endParaRPr>
            </a:p>
          </p:txBody>
        </p:sp>
        <p:sp>
          <p:nvSpPr>
            <p:cNvPr id="213" name="TextBox 6"/>
            <p:cNvSpPr/>
            <p:nvPr/>
          </p:nvSpPr>
          <p:spPr>
            <a:xfrm>
              <a:off x="655560" y="1573920"/>
              <a:ext cx="5191920" cy="367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14000"/>
                </a:lnSpc>
                <a:spcBef>
                  <a:spcPts val="601"/>
                </a:spcBef>
                <a:spcAft>
                  <a:spcPts val="601"/>
                </a:spcAft>
                <a:buClr>
                  <a:srgbClr val="000000"/>
                </a:buClr>
                <a:buFont typeface="Wingdings" charset="2"/>
                <a:buChar char=""/>
              </a:pPr>
              <a:r>
                <a:rPr lang="en-US" sz="2000" b="0" strike="noStrike" spc="-1">
                  <a:solidFill>
                    <a:srgbClr val="000000"/>
                  </a:solidFill>
                  <a:latin typeface="Cambria"/>
                </a:rPr>
                <a:t>More likely to obtain a task catalogue that is complete and is composed of non-overlapping tasks</a:t>
              </a:r>
              <a:endParaRPr lang="en-US" sz="2000" b="0" strike="noStrike" spc="-1">
                <a:latin typeface="Arial"/>
              </a:endParaRPr>
            </a:p>
            <a:p>
              <a:pPr marL="343080" indent="-343080">
                <a:lnSpc>
                  <a:spcPct val="114000"/>
                </a:lnSpc>
                <a:spcBef>
                  <a:spcPts val="601"/>
                </a:spcBef>
                <a:spcAft>
                  <a:spcPts val="601"/>
                </a:spcAft>
                <a:buClr>
                  <a:srgbClr val="000000"/>
                </a:buClr>
                <a:buFont typeface="Wingdings" charset="2"/>
                <a:buChar char=""/>
              </a:pPr>
              <a:r>
                <a:rPr lang="en-US" sz="2000" b="0" strike="noStrike" spc="-1">
                  <a:solidFill>
                    <a:srgbClr val="000000"/>
                  </a:solidFill>
                  <a:latin typeface="Cambria"/>
                </a:rPr>
                <a:t>WBS represents a structure that can be refined as the project proceeds</a:t>
              </a:r>
              <a:endParaRPr lang="en-US" sz="2000" b="0" strike="noStrike" spc="-1">
                <a:latin typeface="Arial"/>
              </a:endParaRPr>
            </a:p>
            <a:p>
              <a:pPr marL="343080" indent="-343080">
                <a:lnSpc>
                  <a:spcPct val="114000"/>
                </a:lnSpc>
                <a:spcBef>
                  <a:spcPts val="601"/>
                </a:spcBef>
                <a:spcAft>
                  <a:spcPts val="601"/>
                </a:spcAft>
                <a:buClr>
                  <a:srgbClr val="000000"/>
                </a:buClr>
                <a:buFont typeface="Wingdings" charset="2"/>
                <a:buChar char=""/>
              </a:pPr>
              <a:r>
                <a:rPr lang="en-US" sz="2000" b="0" strike="noStrike" spc="-1">
                  <a:solidFill>
                    <a:srgbClr val="000000"/>
                  </a:solidFill>
                  <a:latin typeface="Cambria"/>
                </a:rPr>
                <a:t>The structure already suggests the dependencies among the activities</a:t>
              </a:r>
              <a:endParaRPr lang="en-US" sz="2000" b="0" strike="noStrike" spc="-1">
                <a:latin typeface="Arial"/>
              </a:endParaRPr>
            </a:p>
            <a:p>
              <a:pPr>
                <a:lnSpc>
                  <a:spcPct val="114000"/>
                </a:lnSpc>
                <a:spcBef>
                  <a:spcPts val="601"/>
                </a:spcBef>
                <a:spcAft>
                  <a:spcPts val="601"/>
                </a:spcAft>
                <a:buNone/>
              </a:pPr>
              <a:endParaRPr lang="en-US" sz="2000" b="0" strike="noStrike" spc="-1">
                <a:latin typeface="Arial"/>
              </a:endParaRPr>
            </a:p>
          </p:txBody>
        </p:sp>
      </p:grpSp>
      <p:grpSp>
        <p:nvGrpSpPr>
          <p:cNvPr id="214" name="Group 13"/>
          <p:cNvGrpSpPr/>
          <p:nvPr/>
        </p:nvGrpSpPr>
        <p:grpSpPr>
          <a:xfrm>
            <a:off x="6169320" y="816840"/>
            <a:ext cx="5513400" cy="5326920"/>
            <a:chOff x="6169320" y="816840"/>
            <a:chExt cx="5513400" cy="5326920"/>
          </a:xfrm>
        </p:grpSpPr>
        <p:sp>
          <p:nvSpPr>
            <p:cNvPr id="215" name="Rectangle: Rounded Corners 5"/>
            <p:cNvSpPr/>
            <p:nvPr/>
          </p:nvSpPr>
          <p:spPr>
            <a:xfrm>
              <a:off x="6169320" y="816840"/>
              <a:ext cx="5513400" cy="5326920"/>
            </a:xfrm>
            <a:prstGeom prst="roundRect">
              <a:avLst>
                <a:gd name="adj" fmla="val 1452"/>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16" name="TextBox 15"/>
            <p:cNvSpPr/>
            <p:nvPr/>
          </p:nvSpPr>
          <p:spPr>
            <a:xfrm>
              <a:off x="6337080" y="820080"/>
              <a:ext cx="5194440" cy="515880"/>
            </a:xfrm>
            <a:prstGeom prst="rect">
              <a:avLst/>
            </a:prstGeom>
            <a:solidFill>
              <a:schemeClr val="accent2">
                <a:lumMod val="20000"/>
                <a:lumOff val="80000"/>
              </a:schemeClr>
            </a:solid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Disadvantages</a:t>
              </a:r>
              <a:endParaRPr lang="en-US" sz="2800" b="0" strike="noStrike" spc="-1">
                <a:latin typeface="Arial"/>
              </a:endParaRPr>
            </a:p>
          </p:txBody>
        </p:sp>
        <p:sp>
          <p:nvSpPr>
            <p:cNvPr id="217" name="TextBox 16"/>
            <p:cNvSpPr/>
            <p:nvPr/>
          </p:nvSpPr>
          <p:spPr>
            <a:xfrm>
              <a:off x="6337080" y="1573920"/>
              <a:ext cx="5194440" cy="76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14000"/>
                </a:lnSpc>
                <a:spcBef>
                  <a:spcPts val="601"/>
                </a:spcBef>
                <a:spcAft>
                  <a:spcPts val="601"/>
                </a:spcAft>
                <a:buClr>
                  <a:srgbClr val="000000"/>
                </a:buClr>
                <a:buFont typeface=".Apple Color Emoji UI"/>
                <a:buChar char=""/>
              </a:pPr>
              <a:r>
                <a:rPr lang="en-GB" sz="1950" b="0" strike="noStrike" spc="-1">
                  <a:solidFill>
                    <a:srgbClr val="000000"/>
                  </a:solidFill>
                  <a:latin typeface="Cambria"/>
                </a:rPr>
                <a:t>Very likely to miss some activities if  an  unstructured activity list is used</a:t>
              </a:r>
              <a:endParaRPr lang="en-US" sz="1950" b="0" strike="noStrike" spc="-1">
                <a:latin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US" sz="3200" b="1" strike="noStrike" spc="-1">
                <a:solidFill>
                  <a:srgbClr val="0076E7"/>
                </a:solidFill>
                <a:latin typeface="Cambria"/>
              </a:rPr>
              <a:t>Work breakdown structure formats</a:t>
            </a:r>
            <a:endParaRPr lang="en-BD" sz="3200" b="0" strike="noStrike" spc="-1">
              <a:solidFill>
                <a:srgbClr val="000000"/>
              </a:solidFill>
              <a:latin typeface="Calibri"/>
            </a:endParaRPr>
          </a:p>
        </p:txBody>
      </p:sp>
      <p:grpSp>
        <p:nvGrpSpPr>
          <p:cNvPr id="219" name="Group 11"/>
          <p:cNvGrpSpPr/>
          <p:nvPr/>
        </p:nvGrpSpPr>
        <p:grpSpPr>
          <a:xfrm>
            <a:off x="497880" y="919440"/>
            <a:ext cx="11184840" cy="5326920"/>
            <a:chOff x="497880" y="919440"/>
            <a:chExt cx="11184840" cy="5326920"/>
          </a:xfrm>
        </p:grpSpPr>
        <p:sp>
          <p:nvSpPr>
            <p:cNvPr id="220" name="Rectangle: Rounded Corners 5"/>
            <p:cNvSpPr/>
            <p:nvPr/>
          </p:nvSpPr>
          <p:spPr>
            <a:xfrm>
              <a:off x="497880" y="919440"/>
              <a:ext cx="11184840" cy="532692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21" name="TextBox 14"/>
            <p:cNvSpPr/>
            <p:nvPr/>
          </p:nvSpPr>
          <p:spPr>
            <a:xfrm>
              <a:off x="826920" y="1282320"/>
              <a:ext cx="10527120" cy="312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14000"/>
                </a:lnSpc>
                <a:buNone/>
              </a:pPr>
              <a:r>
                <a:rPr lang="en-GB" sz="2500" b="0" strike="noStrike" spc="-1">
                  <a:solidFill>
                    <a:srgbClr val="000000"/>
                  </a:solidFill>
                  <a:latin typeface="Cambria"/>
                </a:rPr>
                <a:t>You can choose from several different format options when creating a work breakdown structure. The example above uses a tree format, which is the most visual option. It structures the WBS like an org chart and shows the hierarchy of tasks in addition to providing space for additional information about each work package.</a:t>
              </a:r>
              <a:endParaRPr lang="en-US" sz="2500" b="0" strike="noStrike" spc="-1">
                <a:latin typeface="Arial"/>
              </a:endParaRPr>
            </a:p>
            <a:p>
              <a:pPr algn="just">
                <a:lnSpc>
                  <a:spcPct val="114000"/>
                </a:lnSpc>
                <a:buNone/>
              </a:pPr>
              <a:endParaRPr lang="en-US" sz="2500" b="0" strike="noStrike" spc="-1">
                <a:latin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US" sz="3200" b="1" strike="noStrike" spc="-1">
                <a:solidFill>
                  <a:srgbClr val="0076E7"/>
                </a:solidFill>
                <a:latin typeface="Cambria"/>
              </a:rPr>
              <a:t>WBS - Outline Structure</a:t>
            </a:r>
            <a:endParaRPr lang="en-BD" sz="3200" b="0" strike="noStrike" spc="-1">
              <a:solidFill>
                <a:srgbClr val="000000"/>
              </a:solidFill>
              <a:latin typeface="Calibri"/>
            </a:endParaRPr>
          </a:p>
        </p:txBody>
      </p:sp>
      <p:grpSp>
        <p:nvGrpSpPr>
          <p:cNvPr id="223" name="Group 33"/>
          <p:cNvGrpSpPr/>
          <p:nvPr/>
        </p:nvGrpSpPr>
        <p:grpSpPr>
          <a:xfrm>
            <a:off x="6363000" y="919440"/>
            <a:ext cx="5319720" cy="5326920"/>
            <a:chOff x="6363000" y="919440"/>
            <a:chExt cx="5319720" cy="5326920"/>
          </a:xfrm>
        </p:grpSpPr>
        <p:sp>
          <p:nvSpPr>
            <p:cNvPr id="224" name="Rectangle: Rounded Corners 5"/>
            <p:cNvSpPr/>
            <p:nvPr/>
          </p:nvSpPr>
          <p:spPr>
            <a:xfrm>
              <a:off x="6363000" y="919440"/>
              <a:ext cx="5319720" cy="532692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25" name="TextBox 7"/>
            <p:cNvSpPr/>
            <p:nvPr/>
          </p:nvSpPr>
          <p:spPr>
            <a:xfrm>
              <a:off x="6471720" y="1546560"/>
              <a:ext cx="5102640" cy="4073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14000"/>
                </a:lnSpc>
                <a:spcBef>
                  <a:spcPts val="300"/>
                </a:spcBef>
                <a:spcAft>
                  <a:spcPts val="300"/>
                </a:spcAft>
                <a:buNone/>
              </a:pPr>
              <a:r>
                <a:rPr lang="en-GB" sz="2500" b="0" strike="noStrike" spc="-1">
                  <a:solidFill>
                    <a:srgbClr val="202124"/>
                  </a:solidFill>
                  <a:latin typeface="Cambria"/>
                </a:rPr>
                <a:t>A text outline is the simplest WBS format. It is easy to put together and shows the hierarchy of tasks. However, it is difficult to add additional information about budget, duration, and assignment using this format.</a:t>
              </a:r>
              <a:endParaRPr lang="en-US" sz="2500" b="0" strike="noStrike" spc="-1">
                <a:latin typeface="Arial"/>
              </a:endParaRPr>
            </a:p>
            <a:p>
              <a:pPr algn="ctr">
                <a:lnSpc>
                  <a:spcPct val="114000"/>
                </a:lnSpc>
                <a:spcBef>
                  <a:spcPts val="300"/>
                </a:spcBef>
                <a:spcAft>
                  <a:spcPts val="300"/>
                </a:spcAft>
                <a:buNone/>
              </a:pPr>
              <a:endParaRPr lang="en-US" sz="2500" b="0" strike="noStrike" spc="-1">
                <a:latin typeface="Arial"/>
              </a:endParaRPr>
            </a:p>
          </p:txBody>
        </p:sp>
      </p:grpSp>
      <p:sp>
        <p:nvSpPr>
          <p:cNvPr id="226" name="TextBox 4"/>
          <p:cNvSpPr/>
          <p:nvPr/>
        </p:nvSpPr>
        <p:spPr>
          <a:xfrm>
            <a:off x="1558440" y="1039680"/>
            <a:ext cx="2862000" cy="567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4000"/>
              </a:lnSpc>
              <a:spcBef>
                <a:spcPts val="601"/>
              </a:spcBef>
              <a:spcAft>
                <a:spcPts val="601"/>
              </a:spcAft>
              <a:buNone/>
            </a:pPr>
            <a:r>
              <a:rPr lang="en-GB" sz="1800" b="1" strike="noStrike" spc="-1">
                <a:solidFill>
                  <a:srgbClr val="000000"/>
                </a:solidFill>
                <a:latin typeface="Calibri"/>
              </a:rPr>
              <a:t>Build a House</a:t>
            </a:r>
            <a:endParaRPr lang="en-US" sz="1800" b="0" strike="noStrike" spc="-1">
              <a:latin typeface="Arial"/>
            </a:endParaRPr>
          </a:p>
          <a:p>
            <a:pPr>
              <a:lnSpc>
                <a:spcPct val="114000"/>
              </a:lnSpc>
              <a:spcBef>
                <a:spcPts val="601"/>
              </a:spcBef>
              <a:spcAft>
                <a:spcPts val="601"/>
              </a:spcAft>
              <a:buNone/>
            </a:pPr>
            <a:r>
              <a:rPr lang="en-GB" sz="1800" b="0" strike="noStrike" spc="-1">
                <a:solidFill>
                  <a:srgbClr val="000000"/>
                </a:solidFill>
                <a:latin typeface="Calibri"/>
              </a:rPr>
              <a:t>        1 Foundation</a:t>
            </a:r>
            <a:endParaRPr lang="en-US" sz="1800" b="0" strike="noStrike" spc="-1">
              <a:latin typeface="Arial"/>
            </a:endParaRPr>
          </a:p>
          <a:p>
            <a:pPr>
              <a:lnSpc>
                <a:spcPct val="114000"/>
              </a:lnSpc>
              <a:spcBef>
                <a:spcPts val="601"/>
              </a:spcBef>
              <a:spcAft>
                <a:spcPts val="601"/>
              </a:spcAft>
              <a:buNone/>
            </a:pPr>
            <a:r>
              <a:rPr lang="en-GB" sz="1800" b="0" strike="noStrike" spc="-1">
                <a:solidFill>
                  <a:srgbClr val="000000"/>
                </a:solidFill>
                <a:latin typeface="Calibri"/>
              </a:rPr>
              <a:t>	1.1 Excavate</a:t>
            </a:r>
            <a:endParaRPr lang="en-US" sz="1800" b="0" strike="noStrike" spc="-1">
              <a:latin typeface="Arial"/>
            </a:endParaRPr>
          </a:p>
          <a:p>
            <a:pPr>
              <a:lnSpc>
                <a:spcPct val="114000"/>
              </a:lnSpc>
              <a:spcBef>
                <a:spcPts val="601"/>
              </a:spcBef>
              <a:spcAft>
                <a:spcPts val="601"/>
              </a:spcAft>
              <a:buNone/>
            </a:pPr>
            <a:r>
              <a:rPr lang="en-GB" sz="1800" b="0" strike="noStrike" spc="-1">
                <a:solidFill>
                  <a:srgbClr val="000000"/>
                </a:solidFill>
                <a:latin typeface="Calibri"/>
              </a:rPr>
              <a:t>	        1.1.1 Dig</a:t>
            </a:r>
            <a:endParaRPr lang="en-US" sz="1800" b="0" strike="noStrike" spc="-1">
              <a:latin typeface="Arial"/>
            </a:endParaRPr>
          </a:p>
          <a:p>
            <a:pPr>
              <a:lnSpc>
                <a:spcPct val="114000"/>
              </a:lnSpc>
              <a:spcBef>
                <a:spcPts val="601"/>
              </a:spcBef>
              <a:spcAft>
                <a:spcPts val="601"/>
              </a:spcAft>
              <a:buNone/>
            </a:pPr>
            <a:r>
              <a:rPr lang="en-GB" sz="1800" b="0" strike="noStrike" spc="-1">
                <a:solidFill>
                  <a:srgbClr val="000000"/>
                </a:solidFill>
                <a:latin typeface="Calibri"/>
              </a:rPr>
              <a:t>	        1.1.2 Level</a:t>
            </a:r>
            <a:endParaRPr lang="en-US" sz="1800" b="0" strike="noStrike" spc="-1">
              <a:latin typeface="Arial"/>
            </a:endParaRPr>
          </a:p>
          <a:p>
            <a:pPr>
              <a:lnSpc>
                <a:spcPct val="114000"/>
              </a:lnSpc>
              <a:spcBef>
                <a:spcPts val="601"/>
              </a:spcBef>
              <a:spcAft>
                <a:spcPts val="601"/>
              </a:spcAft>
              <a:buNone/>
            </a:pPr>
            <a:r>
              <a:rPr lang="en-GB" sz="1800" b="0" strike="noStrike" spc="-1">
                <a:solidFill>
                  <a:srgbClr val="000000"/>
                </a:solidFill>
                <a:latin typeface="Calibri"/>
              </a:rPr>
              <a:t>	1.2 Frae</a:t>
            </a:r>
            <a:endParaRPr lang="en-US" sz="1800" b="0" strike="noStrike" spc="-1">
              <a:latin typeface="Arial"/>
            </a:endParaRPr>
          </a:p>
          <a:p>
            <a:pPr>
              <a:lnSpc>
                <a:spcPct val="114000"/>
              </a:lnSpc>
              <a:spcBef>
                <a:spcPts val="601"/>
              </a:spcBef>
              <a:spcAft>
                <a:spcPts val="601"/>
              </a:spcAft>
              <a:buNone/>
            </a:pPr>
            <a:r>
              <a:rPr lang="en-GB" sz="1800" b="0" strike="noStrike" spc="-1">
                <a:solidFill>
                  <a:srgbClr val="000000"/>
                </a:solidFill>
                <a:latin typeface="Calibri"/>
              </a:rPr>
              <a:t>	1.3 Concrete</a:t>
            </a:r>
            <a:endParaRPr lang="en-US" sz="1800" b="0" strike="noStrike" spc="-1">
              <a:latin typeface="Arial"/>
            </a:endParaRPr>
          </a:p>
          <a:p>
            <a:pPr>
              <a:lnSpc>
                <a:spcPct val="114000"/>
              </a:lnSpc>
              <a:spcBef>
                <a:spcPts val="601"/>
              </a:spcBef>
              <a:spcAft>
                <a:spcPts val="601"/>
              </a:spcAft>
              <a:buNone/>
            </a:pPr>
            <a:r>
              <a:rPr lang="en-GB" sz="1800" b="0" strike="noStrike" spc="-1">
                <a:solidFill>
                  <a:srgbClr val="000000"/>
                </a:solidFill>
                <a:latin typeface="Calibri"/>
              </a:rPr>
              <a:t>	        1.3.1 Pour</a:t>
            </a:r>
            <a:endParaRPr lang="en-US" sz="1800" b="0" strike="noStrike" spc="-1">
              <a:latin typeface="Arial"/>
            </a:endParaRPr>
          </a:p>
          <a:p>
            <a:pPr>
              <a:lnSpc>
                <a:spcPct val="114000"/>
              </a:lnSpc>
              <a:spcBef>
                <a:spcPts val="601"/>
              </a:spcBef>
              <a:spcAft>
                <a:spcPts val="601"/>
              </a:spcAft>
              <a:buNone/>
            </a:pPr>
            <a:r>
              <a:rPr lang="en-GB" sz="1800" b="0" strike="noStrike" spc="-1">
                <a:solidFill>
                  <a:srgbClr val="000000"/>
                </a:solidFill>
                <a:latin typeface="Calibri"/>
              </a:rPr>
              <a:t>	        1.3.2 Cure</a:t>
            </a:r>
            <a:endParaRPr lang="en-US" sz="1800" b="0" strike="noStrike" spc="-1">
              <a:latin typeface="Arial"/>
            </a:endParaRPr>
          </a:p>
          <a:p>
            <a:pPr>
              <a:lnSpc>
                <a:spcPct val="114000"/>
              </a:lnSpc>
              <a:spcBef>
                <a:spcPts val="601"/>
              </a:spcBef>
              <a:spcAft>
                <a:spcPts val="601"/>
              </a:spcAft>
              <a:buNone/>
            </a:pPr>
            <a:r>
              <a:rPr lang="en-GB" sz="1800" b="0" strike="noStrike" spc="-1">
                <a:solidFill>
                  <a:srgbClr val="000000"/>
                </a:solidFill>
                <a:latin typeface="Calibri"/>
              </a:rPr>
              <a:t>        2 Exterior</a:t>
            </a:r>
            <a:endParaRPr lang="en-US" sz="1800" b="0" strike="noStrike" spc="-1">
              <a:latin typeface="Arial"/>
            </a:endParaRPr>
          </a:p>
          <a:p>
            <a:pPr>
              <a:lnSpc>
                <a:spcPct val="114000"/>
              </a:lnSpc>
              <a:spcBef>
                <a:spcPts val="601"/>
              </a:spcBef>
              <a:spcAft>
                <a:spcPts val="601"/>
              </a:spcAft>
              <a:buNone/>
            </a:pPr>
            <a:r>
              <a:rPr lang="en-GB" sz="1800" b="0" strike="noStrike" spc="-1">
                <a:solidFill>
                  <a:srgbClr val="000000"/>
                </a:solidFill>
                <a:latin typeface="Calibri"/>
              </a:rPr>
              <a:t>        3 Interior</a:t>
            </a:r>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US" sz="3200" b="1" strike="noStrike" spc="-1">
                <a:solidFill>
                  <a:srgbClr val="0076E7"/>
                </a:solidFill>
                <a:latin typeface="Cambria"/>
              </a:rPr>
              <a:t>WBS - Level Structure</a:t>
            </a:r>
            <a:endParaRPr lang="en-BD" sz="3200" b="0" strike="noStrike" spc="-1">
              <a:solidFill>
                <a:srgbClr val="000000"/>
              </a:solidFill>
              <a:latin typeface="Calibri"/>
            </a:endParaRPr>
          </a:p>
        </p:txBody>
      </p:sp>
      <p:pic>
        <p:nvPicPr>
          <p:cNvPr id="228" name="Picture 4"/>
          <p:cNvPicPr/>
          <p:nvPr/>
        </p:nvPicPr>
        <p:blipFill>
          <a:blip r:embed="rId2"/>
          <a:stretch/>
        </p:blipFill>
        <p:spPr>
          <a:xfrm>
            <a:off x="2023920" y="816840"/>
            <a:ext cx="7872840" cy="560592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US" sz="3200" b="1" strike="noStrike" spc="-1">
                <a:solidFill>
                  <a:srgbClr val="0076E7"/>
                </a:solidFill>
                <a:latin typeface="Cambria"/>
              </a:rPr>
              <a:t>WBS - Tabular Structure</a:t>
            </a:r>
            <a:endParaRPr lang="en-BD" sz="3200" b="0" strike="noStrike" spc="-1">
              <a:solidFill>
                <a:srgbClr val="000000"/>
              </a:solidFill>
              <a:latin typeface="Calibri"/>
            </a:endParaRPr>
          </a:p>
        </p:txBody>
      </p:sp>
      <p:grpSp>
        <p:nvGrpSpPr>
          <p:cNvPr id="230" name="Group 33"/>
          <p:cNvGrpSpPr/>
          <p:nvPr/>
        </p:nvGrpSpPr>
        <p:grpSpPr>
          <a:xfrm>
            <a:off x="6363000" y="919440"/>
            <a:ext cx="5319720" cy="5326920"/>
            <a:chOff x="6363000" y="919440"/>
            <a:chExt cx="5319720" cy="5326920"/>
          </a:xfrm>
        </p:grpSpPr>
        <p:sp>
          <p:nvSpPr>
            <p:cNvPr id="231" name="Rectangle: Rounded Corners 5"/>
            <p:cNvSpPr/>
            <p:nvPr/>
          </p:nvSpPr>
          <p:spPr>
            <a:xfrm>
              <a:off x="6363000" y="919440"/>
              <a:ext cx="5319720" cy="532692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32" name="TextBox 7"/>
            <p:cNvSpPr/>
            <p:nvPr/>
          </p:nvSpPr>
          <p:spPr>
            <a:xfrm>
              <a:off x="6471720" y="2886840"/>
              <a:ext cx="5102640" cy="139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14000"/>
                </a:lnSpc>
                <a:spcBef>
                  <a:spcPts val="300"/>
                </a:spcBef>
                <a:spcAft>
                  <a:spcPts val="300"/>
                </a:spcAft>
                <a:buNone/>
              </a:pPr>
              <a:r>
                <a:rPr lang="en-GB" sz="2500" b="0" strike="noStrike" spc="-1">
                  <a:solidFill>
                    <a:srgbClr val="202124"/>
                  </a:solidFill>
                  <a:latin typeface="Cambria"/>
                </a:rPr>
                <a:t>A tabular view is a more visually intuitive way to show hierarchy using a table.</a:t>
              </a:r>
              <a:endParaRPr lang="en-US" sz="2500" b="0" strike="noStrike" spc="-1">
                <a:latin typeface="Arial"/>
              </a:endParaRPr>
            </a:p>
          </p:txBody>
        </p:sp>
      </p:grpSp>
      <p:pic>
        <p:nvPicPr>
          <p:cNvPr id="233" name="Picture 2"/>
          <p:cNvPicPr/>
          <p:nvPr/>
        </p:nvPicPr>
        <p:blipFill>
          <a:blip r:embed="rId2"/>
          <a:stretch/>
        </p:blipFill>
        <p:spPr>
          <a:xfrm>
            <a:off x="412200" y="1648440"/>
            <a:ext cx="5583600" cy="356112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4"/>
          <p:cNvPicPr/>
          <p:nvPr/>
        </p:nvPicPr>
        <p:blipFill>
          <a:blip r:embed="rId2"/>
          <a:stretch/>
        </p:blipFill>
        <p:spPr>
          <a:xfrm>
            <a:off x="2210760" y="736560"/>
            <a:ext cx="7759440" cy="2984040"/>
          </a:xfrm>
          <a:prstGeom prst="rect">
            <a:avLst/>
          </a:prstGeom>
          <a:ln w="0">
            <a:noFill/>
          </a:ln>
        </p:spPr>
      </p:pic>
      <p:sp>
        <p:nvSpPr>
          <p:cNvPr id="235"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US" sz="3200" b="1" strike="noStrike" spc="-1">
                <a:solidFill>
                  <a:srgbClr val="0076E7"/>
                </a:solidFill>
                <a:latin typeface="Cambria"/>
              </a:rPr>
              <a:t>WBS - Dictionary Structure</a:t>
            </a:r>
            <a:endParaRPr lang="en-BD" sz="3200" b="0" strike="noStrike" spc="-1">
              <a:solidFill>
                <a:srgbClr val="000000"/>
              </a:solidFill>
              <a:latin typeface="Calibri"/>
            </a:endParaRPr>
          </a:p>
        </p:txBody>
      </p:sp>
      <p:grpSp>
        <p:nvGrpSpPr>
          <p:cNvPr id="236" name="Group 33"/>
          <p:cNvGrpSpPr/>
          <p:nvPr/>
        </p:nvGrpSpPr>
        <p:grpSpPr>
          <a:xfrm>
            <a:off x="497880" y="3636720"/>
            <a:ext cx="11184840" cy="2694240"/>
            <a:chOff x="497880" y="3636720"/>
            <a:chExt cx="11184840" cy="2694240"/>
          </a:xfrm>
        </p:grpSpPr>
        <p:sp>
          <p:nvSpPr>
            <p:cNvPr id="237" name="Rectangle: Rounded Corners 5"/>
            <p:cNvSpPr/>
            <p:nvPr/>
          </p:nvSpPr>
          <p:spPr>
            <a:xfrm>
              <a:off x="497880" y="3721320"/>
              <a:ext cx="11184840" cy="252540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38" name="TextBox 7"/>
            <p:cNvSpPr/>
            <p:nvPr/>
          </p:nvSpPr>
          <p:spPr>
            <a:xfrm>
              <a:off x="726120" y="3636720"/>
              <a:ext cx="10728720" cy="2694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14000"/>
                </a:lnSpc>
                <a:spcBef>
                  <a:spcPts val="300"/>
                </a:spcBef>
                <a:spcAft>
                  <a:spcPts val="300"/>
                </a:spcAft>
                <a:buNone/>
              </a:pPr>
              <a:r>
                <a:rPr lang="en-GB" sz="2500" b="0" strike="noStrike" spc="-1">
                  <a:solidFill>
                    <a:srgbClr val="202124"/>
                  </a:solidFill>
                  <a:latin typeface="Cambria"/>
                </a:rPr>
                <a:t>What is a WBS dictionary? A WBS dictionary is formatted like the hierarchical structure, but it includes a brief description of each work package. When documenting a project, a WBS dictionary is often included in addition to a visualization of the WBS. It helps to clarify the scope of each task so that all team members understand their responsibilities.</a:t>
              </a:r>
              <a:endParaRPr lang="en-US" sz="2500" b="0" strike="noStrike" spc="-1">
                <a:latin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BD" sz="2800" b="1" strike="noStrike" spc="-1">
                <a:solidFill>
                  <a:srgbClr val="0076E7"/>
                </a:solidFill>
                <a:latin typeface="Cambria"/>
              </a:rPr>
              <a:t>Today’s Agenda</a:t>
            </a:r>
            <a:endParaRPr lang="en-BD" sz="2800" b="0" strike="noStrike" spc="-1">
              <a:solidFill>
                <a:srgbClr val="000000"/>
              </a:solidFill>
              <a:latin typeface="Calibri"/>
            </a:endParaRPr>
          </a:p>
        </p:txBody>
      </p:sp>
      <p:pic>
        <p:nvPicPr>
          <p:cNvPr id="124" name="Picture 3"/>
          <p:cNvPicPr/>
          <p:nvPr/>
        </p:nvPicPr>
        <p:blipFill>
          <a:blip r:embed="rId2"/>
          <a:stretch/>
        </p:blipFill>
        <p:spPr>
          <a:xfrm>
            <a:off x="7141680" y="1555920"/>
            <a:ext cx="3885840" cy="3746160"/>
          </a:xfrm>
          <a:prstGeom prst="rect">
            <a:avLst/>
          </a:prstGeom>
          <a:ln w="0">
            <a:noFill/>
          </a:ln>
        </p:spPr>
      </p:pic>
      <p:grpSp>
        <p:nvGrpSpPr>
          <p:cNvPr id="125" name="Group 26"/>
          <p:cNvGrpSpPr/>
          <p:nvPr/>
        </p:nvGrpSpPr>
        <p:grpSpPr>
          <a:xfrm>
            <a:off x="1163880" y="2471040"/>
            <a:ext cx="5127480" cy="957600"/>
            <a:chOff x="1163880" y="2471040"/>
            <a:chExt cx="5127480" cy="957600"/>
          </a:xfrm>
        </p:grpSpPr>
        <p:sp>
          <p:nvSpPr>
            <p:cNvPr id="126" name="TextBox 31"/>
            <p:cNvSpPr/>
            <p:nvPr/>
          </p:nvSpPr>
          <p:spPr>
            <a:xfrm>
              <a:off x="2330640" y="2603880"/>
              <a:ext cx="3960720" cy="699120"/>
            </a:xfrm>
            <a:prstGeom prst="rect">
              <a:avLst/>
            </a:prstGeom>
            <a:noFill/>
            <a:ln w="0">
              <a:noFill/>
            </a:ln>
          </p:spPr>
          <p:style>
            <a:lnRef idx="0">
              <a:scrgbClr r="0" g="0" b="0"/>
            </a:lnRef>
            <a:fillRef idx="0">
              <a:scrgbClr r="0" g="0" b="0"/>
            </a:fillRef>
            <a:effectRef idx="0">
              <a:scrgbClr r="0" g="0" b="0"/>
            </a:effectRef>
            <a:fontRef idx="minor"/>
          </p:style>
          <p:txBody>
            <a:bodyPr lIns="108000" tIns="45000" rIns="108000" bIns="45000" anchor="ctr">
              <a:spAutoFit/>
            </a:bodyPr>
            <a:lstStyle/>
            <a:p>
              <a:pPr>
                <a:lnSpc>
                  <a:spcPct val="100000"/>
                </a:lnSpc>
                <a:buNone/>
              </a:pPr>
              <a:r>
                <a:rPr lang="en-US" sz="2000" b="0" strike="noStrike" spc="-1">
                  <a:solidFill>
                    <a:srgbClr val="000000"/>
                  </a:solidFill>
                  <a:latin typeface="Cambria"/>
                </a:rPr>
                <a:t>Work Breakdown Structure (WBS)</a:t>
              </a:r>
              <a:endParaRPr lang="en-US" sz="2000" b="0" strike="noStrike" spc="-1">
                <a:latin typeface="Arial"/>
              </a:endParaRPr>
            </a:p>
          </p:txBody>
        </p:sp>
        <p:sp>
          <p:nvSpPr>
            <p:cNvPr id="127" name="TextBox 28"/>
            <p:cNvSpPr/>
            <p:nvPr/>
          </p:nvSpPr>
          <p:spPr>
            <a:xfrm>
              <a:off x="1163880" y="2688480"/>
              <a:ext cx="957600" cy="516240"/>
            </a:xfrm>
            <a:prstGeom prst="rect">
              <a:avLst/>
            </a:prstGeom>
            <a:noFill/>
            <a:ln w="0">
              <a:noFill/>
            </a:ln>
          </p:spPr>
          <p:style>
            <a:lnRef idx="0">
              <a:scrgbClr r="0" g="0" b="0"/>
            </a:lnRef>
            <a:fillRef idx="0">
              <a:scrgbClr r="0" g="0" b="0"/>
            </a:fillRef>
            <a:effectRef idx="0">
              <a:scrgbClr r="0" g="0" b="0"/>
            </a:effectRef>
            <a:fontRef idx="minor"/>
          </p:style>
          <p:txBody>
            <a:bodyPr lIns="108000" tIns="45000" rIns="108000" bIns="45000" anchor="t">
              <a:spAutoFit/>
            </a:bodyPr>
            <a:lstStyle/>
            <a:p>
              <a:pPr algn="ctr">
                <a:lnSpc>
                  <a:spcPct val="100000"/>
                </a:lnSpc>
                <a:buNone/>
              </a:pPr>
              <a:r>
                <a:rPr lang="en-US" sz="2800" b="1" strike="noStrike" spc="-1">
                  <a:solidFill>
                    <a:srgbClr val="000000"/>
                  </a:solidFill>
                  <a:latin typeface="Calibri"/>
                </a:rPr>
                <a:t>01</a:t>
              </a:r>
              <a:endParaRPr lang="en-US" sz="2800" b="0" strike="noStrike" spc="-1">
                <a:latin typeface="Arial"/>
              </a:endParaRPr>
            </a:p>
          </p:txBody>
        </p:sp>
        <p:sp>
          <p:nvSpPr>
            <p:cNvPr id="128" name="Freeform: Shape 44"/>
            <p:cNvSpPr/>
            <p:nvPr/>
          </p:nvSpPr>
          <p:spPr>
            <a:xfrm>
              <a:off x="1163880" y="2471040"/>
              <a:ext cx="957600" cy="957600"/>
            </a:xfrm>
            <a:custGeom>
              <a:avLst/>
              <a:gdLst/>
              <a:ahLst/>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a:noFill/>
            </a:ln>
          </p:spPr>
          <p:style>
            <a:lnRef idx="0">
              <a:scrgbClr r="0" g="0" b="0"/>
            </a:lnRef>
            <a:fillRef idx="0">
              <a:scrgbClr r="0" g="0" b="0"/>
            </a:fillRef>
            <a:effectRef idx="0">
              <a:scrgbClr r="0" g="0" b="0"/>
            </a:effectRef>
            <a:fontRef idx="minor"/>
          </p:style>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US" sz="3200" b="1" strike="noStrike" spc="-1">
                <a:solidFill>
                  <a:srgbClr val="0076E7"/>
                </a:solidFill>
                <a:latin typeface="Cambria"/>
              </a:rPr>
              <a:t>WBS - Dictionary Structure</a:t>
            </a:r>
            <a:endParaRPr lang="en-BD" sz="3200" b="0" strike="noStrike" spc="-1">
              <a:solidFill>
                <a:srgbClr val="000000"/>
              </a:solidFill>
              <a:latin typeface="Calibri"/>
            </a:endParaRPr>
          </a:p>
        </p:txBody>
      </p:sp>
      <p:grpSp>
        <p:nvGrpSpPr>
          <p:cNvPr id="240" name="Group 33"/>
          <p:cNvGrpSpPr/>
          <p:nvPr/>
        </p:nvGrpSpPr>
        <p:grpSpPr>
          <a:xfrm>
            <a:off x="497880" y="3636720"/>
            <a:ext cx="11184840" cy="2694240"/>
            <a:chOff x="497880" y="3636720"/>
            <a:chExt cx="11184840" cy="2694240"/>
          </a:xfrm>
        </p:grpSpPr>
        <p:sp>
          <p:nvSpPr>
            <p:cNvPr id="241" name="Rectangle: Rounded Corners 5"/>
            <p:cNvSpPr/>
            <p:nvPr/>
          </p:nvSpPr>
          <p:spPr>
            <a:xfrm>
              <a:off x="497880" y="3721320"/>
              <a:ext cx="11184840" cy="252540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42" name="TextBox 7"/>
            <p:cNvSpPr/>
            <p:nvPr/>
          </p:nvSpPr>
          <p:spPr>
            <a:xfrm>
              <a:off x="726120" y="3636720"/>
              <a:ext cx="10728720" cy="2694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14000"/>
                </a:lnSpc>
                <a:spcBef>
                  <a:spcPts val="300"/>
                </a:spcBef>
                <a:spcAft>
                  <a:spcPts val="300"/>
                </a:spcAft>
                <a:buNone/>
              </a:pPr>
              <a:r>
                <a:rPr lang="en-GB" sz="2500" b="0" strike="noStrike" spc="-1">
                  <a:solidFill>
                    <a:srgbClr val="202124"/>
                  </a:solidFill>
                  <a:latin typeface="Cambria"/>
                </a:rPr>
                <a:t>What is a WBS dictionary? A WBS dictionary is formatted like the hierarchical structure, but it includes a brief description of each work package. When documenting a project, a WBS dictionary is often included in addition to a visualization of the WBS. It helps to clarify the scope of each task so that all team members understand their responsibilities.</a:t>
              </a:r>
              <a:endParaRPr lang="en-US" sz="2500" b="0" strike="noStrike" spc="-1">
                <a:latin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Box 1"/>
          <p:cNvSpPr/>
          <p:nvPr/>
        </p:nvSpPr>
        <p:spPr>
          <a:xfrm>
            <a:off x="827280" y="2053080"/>
            <a:ext cx="10207440" cy="344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US" sz="4400" b="1" strike="noStrike" spc="-1">
                <a:solidFill>
                  <a:srgbClr val="0076E7"/>
                </a:solidFill>
                <a:latin typeface="Baumans"/>
              </a:rPr>
              <a:t>Other Topics:</a:t>
            </a:r>
            <a:endParaRPr lang="en-US" sz="4400" b="0" strike="noStrike" spc="-1">
              <a:latin typeface="Arial"/>
            </a:endParaRPr>
          </a:p>
          <a:p>
            <a:pPr algn="ctr">
              <a:lnSpc>
                <a:spcPct val="100000"/>
              </a:lnSpc>
              <a:buNone/>
            </a:pPr>
            <a:endParaRPr lang="en-US" sz="4400" b="0" strike="noStrike" spc="-1">
              <a:latin typeface="Arial"/>
            </a:endParaRPr>
          </a:p>
          <a:p>
            <a:pPr algn="ctr">
              <a:lnSpc>
                <a:spcPct val="100000"/>
              </a:lnSpc>
              <a:buNone/>
            </a:pPr>
            <a:r>
              <a:rPr lang="en-US" sz="4400" b="1" strike="noStrike" spc="-1">
                <a:solidFill>
                  <a:srgbClr val="000000"/>
                </a:solidFill>
                <a:latin typeface="Baumans"/>
              </a:rPr>
              <a:t>WBS  Pitfalls</a:t>
            </a:r>
            <a:endParaRPr lang="en-US" sz="4400" b="0" strike="noStrike" spc="-1">
              <a:latin typeface="Arial"/>
            </a:endParaRPr>
          </a:p>
          <a:p>
            <a:pPr algn="ctr">
              <a:lnSpc>
                <a:spcPct val="100000"/>
              </a:lnSpc>
              <a:buNone/>
            </a:pPr>
            <a:endParaRPr lang="en-US" sz="4400" b="0" strike="noStrike" spc="-1">
              <a:latin typeface="Arial"/>
            </a:endParaRPr>
          </a:p>
          <a:p>
            <a:pPr algn="ctr">
              <a:lnSpc>
                <a:spcPct val="100000"/>
              </a:lnSpc>
              <a:buNone/>
            </a:pPr>
            <a:r>
              <a:rPr lang="en-US" sz="4400" b="1" strike="noStrike" spc="-1">
                <a:solidFill>
                  <a:srgbClr val="000000"/>
                </a:solidFill>
                <a:latin typeface="Baumans"/>
              </a:rPr>
              <a:t>WBS Checklist</a:t>
            </a:r>
            <a:endParaRPr lang="en-US" sz="44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Box 1"/>
          <p:cNvSpPr/>
          <p:nvPr/>
        </p:nvSpPr>
        <p:spPr>
          <a:xfrm>
            <a:off x="992160" y="2881440"/>
            <a:ext cx="10207440" cy="109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BD" sz="6600" b="1" strike="noStrike" spc="-1">
                <a:solidFill>
                  <a:srgbClr val="0076E7"/>
                </a:solidFill>
                <a:latin typeface="Baumans"/>
              </a:rPr>
              <a:t>Thank You</a:t>
            </a:r>
            <a:endParaRPr lang="en-US" sz="6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US" sz="3200" b="1" strike="noStrike" spc="-1">
                <a:solidFill>
                  <a:srgbClr val="0076E7"/>
                </a:solidFill>
                <a:latin typeface="Cambria"/>
              </a:rPr>
              <a:t>What is Work Breakdown Structure (WBS)?</a:t>
            </a:r>
            <a:endParaRPr lang="en-BD" sz="3200" b="0" strike="noStrike" spc="-1">
              <a:solidFill>
                <a:srgbClr val="000000"/>
              </a:solidFill>
              <a:latin typeface="Calibri"/>
            </a:endParaRPr>
          </a:p>
        </p:txBody>
      </p:sp>
      <p:grpSp>
        <p:nvGrpSpPr>
          <p:cNvPr id="130" name="Group 33"/>
          <p:cNvGrpSpPr/>
          <p:nvPr/>
        </p:nvGrpSpPr>
        <p:grpSpPr>
          <a:xfrm>
            <a:off x="968400" y="919440"/>
            <a:ext cx="10243800" cy="5326920"/>
            <a:chOff x="968400" y="919440"/>
            <a:chExt cx="10243800" cy="5326920"/>
          </a:xfrm>
        </p:grpSpPr>
        <p:sp>
          <p:nvSpPr>
            <p:cNvPr id="131" name="Rectangle: Rounded Corners 5"/>
            <p:cNvSpPr/>
            <p:nvPr/>
          </p:nvSpPr>
          <p:spPr>
            <a:xfrm>
              <a:off x="968400" y="919440"/>
              <a:ext cx="10243800" cy="532692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32" name="TextBox 7"/>
            <p:cNvSpPr/>
            <p:nvPr/>
          </p:nvSpPr>
          <p:spPr>
            <a:xfrm>
              <a:off x="1177560" y="2809440"/>
              <a:ext cx="9825840" cy="1547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14000"/>
                </a:lnSpc>
                <a:spcBef>
                  <a:spcPts val="300"/>
                </a:spcBef>
                <a:spcAft>
                  <a:spcPts val="300"/>
                </a:spcAft>
                <a:buNone/>
              </a:pPr>
              <a:r>
                <a:rPr lang="en-GB" sz="2800" b="0" strike="noStrike" spc="-1">
                  <a:solidFill>
                    <a:srgbClr val="202124"/>
                  </a:solidFill>
                  <a:latin typeface="Cambria"/>
                </a:rPr>
                <a:t>A work breakdown structure (WBS) is an </a:t>
              </a:r>
              <a:r>
                <a:rPr lang="en-GB" sz="2800" b="1" strike="noStrike" spc="-1">
                  <a:solidFill>
                    <a:srgbClr val="202124"/>
                  </a:solidFill>
                  <a:latin typeface="Cambria"/>
                </a:rPr>
                <a:t>outcome-oriented analysis</a:t>
              </a:r>
              <a:r>
                <a:rPr lang="en-GB" sz="2800" b="0" strike="noStrike" spc="-1">
                  <a:solidFill>
                    <a:srgbClr val="202124"/>
                  </a:solidFill>
                  <a:latin typeface="Cambria"/>
                </a:rPr>
                <a:t> of the work involved in a project that defines the </a:t>
              </a:r>
              <a:r>
                <a:rPr lang="en-GB" sz="2800" b="1" strike="noStrike" spc="-1">
                  <a:solidFill>
                    <a:srgbClr val="202124"/>
                  </a:solidFill>
                  <a:latin typeface="Cambria"/>
                </a:rPr>
                <a:t>total scope</a:t>
              </a:r>
              <a:r>
                <a:rPr lang="en-GB" sz="2800" b="0" strike="noStrike" spc="-1">
                  <a:solidFill>
                    <a:srgbClr val="202124"/>
                  </a:solidFill>
                  <a:latin typeface="Cambria"/>
                </a:rPr>
                <a:t> of the project.</a:t>
              </a:r>
              <a:endParaRPr lang="en-US" sz="2800" b="0" strike="noStrike" spc="-1">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US" sz="3200" b="1" strike="noStrike" spc="-1">
                <a:solidFill>
                  <a:srgbClr val="0076E7"/>
                </a:solidFill>
                <a:latin typeface="Cambria"/>
              </a:rPr>
              <a:t>What is Work Breakdown Structure (WBS)?</a:t>
            </a:r>
            <a:endParaRPr lang="en-BD" sz="3200" b="0" strike="noStrike" spc="-1">
              <a:solidFill>
                <a:srgbClr val="000000"/>
              </a:solidFill>
              <a:latin typeface="Calibri"/>
            </a:endParaRPr>
          </a:p>
        </p:txBody>
      </p:sp>
      <p:grpSp>
        <p:nvGrpSpPr>
          <p:cNvPr id="134" name="Group 11"/>
          <p:cNvGrpSpPr/>
          <p:nvPr/>
        </p:nvGrpSpPr>
        <p:grpSpPr>
          <a:xfrm>
            <a:off x="497880" y="919440"/>
            <a:ext cx="11184840" cy="5326920"/>
            <a:chOff x="497880" y="919440"/>
            <a:chExt cx="11184840" cy="5326920"/>
          </a:xfrm>
        </p:grpSpPr>
        <p:sp>
          <p:nvSpPr>
            <p:cNvPr id="135" name="Rectangle: Rounded Corners 5"/>
            <p:cNvSpPr/>
            <p:nvPr/>
          </p:nvSpPr>
          <p:spPr>
            <a:xfrm>
              <a:off x="497880" y="919440"/>
              <a:ext cx="11184840" cy="532692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36" name="TextBox 14"/>
            <p:cNvSpPr/>
            <p:nvPr/>
          </p:nvSpPr>
          <p:spPr>
            <a:xfrm>
              <a:off x="618840" y="1282320"/>
              <a:ext cx="6021360" cy="4431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14000"/>
                </a:lnSpc>
                <a:buClr>
                  <a:srgbClr val="000000"/>
                </a:buClr>
                <a:buFont typeface="Wingdings" charset="2"/>
                <a:buChar char=""/>
              </a:pPr>
              <a:r>
                <a:rPr lang="en-GB" sz="2500" b="0" strike="noStrike" spc="-1">
                  <a:solidFill>
                    <a:srgbClr val="000000"/>
                  </a:solidFill>
                  <a:latin typeface="Cambria"/>
                </a:rPr>
                <a:t>Work Breakdown Structure (WBS) provides a notation for representing task structure:</a:t>
              </a:r>
              <a:endParaRPr lang="en-US" sz="2500" b="0" strike="noStrike" spc="-1">
                <a:latin typeface="Arial"/>
              </a:endParaRPr>
            </a:p>
            <a:p>
              <a:pPr marL="800280" lvl="1" indent="-343080" algn="just">
                <a:lnSpc>
                  <a:spcPct val="114000"/>
                </a:lnSpc>
                <a:buClr>
                  <a:srgbClr val="000000"/>
                </a:buClr>
                <a:buFont typeface="Wingdings" charset="2"/>
                <a:buChar char=""/>
              </a:pPr>
              <a:r>
                <a:rPr lang="en-GB" sz="2500" b="0" strike="noStrike" spc="-1">
                  <a:solidFill>
                    <a:srgbClr val="000000"/>
                  </a:solidFill>
                  <a:latin typeface="Cambria"/>
                </a:rPr>
                <a:t>Activities are represented  as nodes of a tree. </a:t>
              </a:r>
              <a:endParaRPr lang="en-US" sz="2500" b="0" strike="noStrike" spc="-1">
                <a:latin typeface="Arial"/>
              </a:endParaRPr>
            </a:p>
            <a:p>
              <a:pPr marL="800280" lvl="1" indent="-343080" algn="just">
                <a:lnSpc>
                  <a:spcPct val="114000"/>
                </a:lnSpc>
                <a:buClr>
                  <a:srgbClr val="000000"/>
                </a:buClr>
                <a:buFont typeface="Wingdings" charset="2"/>
                <a:buChar char=""/>
              </a:pPr>
              <a:r>
                <a:rPr lang="en-GB" sz="2500" b="0" strike="noStrike" spc="-1">
                  <a:solidFill>
                    <a:srgbClr val="000000"/>
                  </a:solidFill>
                  <a:latin typeface="Cambria"/>
                </a:rPr>
                <a:t>The root of the tree is labelled by main task</a:t>
              </a:r>
              <a:endParaRPr lang="en-US" sz="2500" b="0" strike="noStrike" spc="-1">
                <a:latin typeface="Arial"/>
              </a:endParaRPr>
            </a:p>
            <a:p>
              <a:pPr marL="800280" lvl="1" indent="-343080" algn="just">
                <a:lnSpc>
                  <a:spcPct val="114000"/>
                </a:lnSpc>
                <a:buClr>
                  <a:srgbClr val="000000"/>
                </a:buClr>
                <a:buFont typeface="Wingdings" charset="2"/>
                <a:buChar char=""/>
              </a:pPr>
              <a:r>
                <a:rPr lang="en-GB" sz="2500" b="0" strike="noStrike" spc="-1">
                  <a:solidFill>
                    <a:srgbClr val="000000"/>
                  </a:solidFill>
                  <a:latin typeface="Cambria"/>
                </a:rPr>
                <a:t>Each  task  can be broken down into subtasks </a:t>
              </a:r>
              <a:endParaRPr lang="en-US" sz="2500" b="0" strike="noStrike" spc="-1">
                <a:latin typeface="Arial"/>
              </a:endParaRPr>
            </a:p>
            <a:p>
              <a:pPr algn="just">
                <a:lnSpc>
                  <a:spcPct val="114000"/>
                </a:lnSpc>
                <a:buNone/>
              </a:pPr>
              <a:endParaRPr lang="en-US" sz="2500" b="0" strike="noStrike" spc="-1">
                <a:latin typeface="Arial"/>
              </a:endParaRPr>
            </a:p>
          </p:txBody>
        </p:sp>
      </p:grpSp>
      <p:pic>
        <p:nvPicPr>
          <p:cNvPr id="137" name="Picture 3"/>
          <p:cNvPicPr/>
          <p:nvPr/>
        </p:nvPicPr>
        <p:blipFill>
          <a:blip r:embed="rId2"/>
          <a:stretch/>
        </p:blipFill>
        <p:spPr>
          <a:xfrm>
            <a:off x="6785280" y="2009160"/>
            <a:ext cx="4787280" cy="296748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GB" sz="3200" b="1" strike="noStrike" spc="-1" dirty="0">
                <a:solidFill>
                  <a:srgbClr val="0076E7"/>
                </a:solidFill>
                <a:latin typeface="Cambria"/>
              </a:rPr>
              <a:t>Work Breakdown Structure Design Principles</a:t>
            </a:r>
            <a:endParaRPr lang="en-BD" sz="3200" b="0" strike="noStrike" spc="-1" dirty="0">
              <a:solidFill>
                <a:srgbClr val="000000"/>
              </a:solidFill>
              <a:latin typeface="Calibri"/>
            </a:endParaRPr>
          </a:p>
        </p:txBody>
      </p:sp>
      <p:grpSp>
        <p:nvGrpSpPr>
          <p:cNvPr id="139" name="Group 8"/>
          <p:cNvGrpSpPr/>
          <p:nvPr/>
        </p:nvGrpSpPr>
        <p:grpSpPr>
          <a:xfrm>
            <a:off x="549360" y="790920"/>
            <a:ext cx="5513400" cy="3030840"/>
            <a:chOff x="549360" y="790920"/>
            <a:chExt cx="5513400" cy="3030840"/>
          </a:xfrm>
        </p:grpSpPr>
        <p:sp>
          <p:nvSpPr>
            <p:cNvPr id="140" name="Rectangle: Rounded Corners 5"/>
            <p:cNvSpPr/>
            <p:nvPr/>
          </p:nvSpPr>
          <p:spPr>
            <a:xfrm>
              <a:off x="549360" y="790920"/>
              <a:ext cx="5513400" cy="280440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41" name="TextBox 5"/>
            <p:cNvSpPr/>
            <p:nvPr/>
          </p:nvSpPr>
          <p:spPr>
            <a:xfrm>
              <a:off x="710280" y="793440"/>
              <a:ext cx="5191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1. Hierarchy</a:t>
              </a:r>
              <a:endParaRPr lang="en-US" sz="2800" b="0" strike="noStrike" spc="-1">
                <a:latin typeface="Arial"/>
              </a:endParaRPr>
            </a:p>
          </p:txBody>
        </p:sp>
        <p:sp>
          <p:nvSpPr>
            <p:cNvPr id="142" name="TextBox 6"/>
            <p:cNvSpPr/>
            <p:nvPr/>
          </p:nvSpPr>
          <p:spPr>
            <a:xfrm>
              <a:off x="710280" y="1300320"/>
              <a:ext cx="5191920" cy="25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14000"/>
                </a:lnSpc>
                <a:spcBef>
                  <a:spcPts val="601"/>
                </a:spcBef>
                <a:spcAft>
                  <a:spcPts val="601"/>
                </a:spcAft>
                <a:buNone/>
              </a:pPr>
              <a:r>
                <a:rPr lang="en-US" sz="2000" b="0" strike="noStrike" spc="-1">
                  <a:solidFill>
                    <a:srgbClr val="000000"/>
                  </a:solidFill>
                  <a:latin typeface="Cambria"/>
                </a:rPr>
                <a:t>Each Work Breakdown Structure is hierarchical. That means every “child” on the graph has a hierarchical relationship with its parent task. When you add up all the “child” elements, it’ll give you a clear picture of the parent task.</a:t>
              </a:r>
              <a:endParaRPr lang="en-US" sz="2000" b="0" strike="noStrike" spc="-1">
                <a:latin typeface="Arial"/>
              </a:endParaRPr>
            </a:p>
          </p:txBody>
        </p:sp>
      </p:grpSp>
      <p:grpSp>
        <p:nvGrpSpPr>
          <p:cNvPr id="143" name="Group 2"/>
          <p:cNvGrpSpPr/>
          <p:nvPr/>
        </p:nvGrpSpPr>
        <p:grpSpPr>
          <a:xfrm>
            <a:off x="6111000" y="792360"/>
            <a:ext cx="5513400" cy="2804400"/>
            <a:chOff x="6111000" y="792360"/>
            <a:chExt cx="5513400" cy="2804400"/>
          </a:xfrm>
        </p:grpSpPr>
        <p:sp>
          <p:nvSpPr>
            <p:cNvPr id="144" name="Rectangle: Rounded Corners 5"/>
            <p:cNvSpPr/>
            <p:nvPr/>
          </p:nvSpPr>
          <p:spPr>
            <a:xfrm>
              <a:off x="6111000" y="792360"/>
              <a:ext cx="5513400" cy="2804400"/>
            </a:xfrm>
            <a:prstGeom prst="roundRect">
              <a:avLst>
                <a:gd name="adj" fmla="val 1452"/>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45" name="TextBox 7"/>
            <p:cNvSpPr/>
            <p:nvPr/>
          </p:nvSpPr>
          <p:spPr>
            <a:xfrm>
              <a:off x="6271920" y="794880"/>
              <a:ext cx="5191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2. 100% rule</a:t>
              </a:r>
              <a:endParaRPr lang="en-US" sz="2800" b="0" strike="noStrike" spc="-1">
                <a:latin typeface="Arial"/>
              </a:endParaRPr>
            </a:p>
          </p:txBody>
        </p:sp>
        <p:sp>
          <p:nvSpPr>
            <p:cNvPr id="146" name="TextBox 9"/>
            <p:cNvSpPr/>
            <p:nvPr/>
          </p:nvSpPr>
          <p:spPr>
            <a:xfrm>
              <a:off x="6271920" y="1302120"/>
              <a:ext cx="5191920" cy="217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14000"/>
                </a:lnSpc>
                <a:spcBef>
                  <a:spcPts val="601"/>
                </a:spcBef>
                <a:spcAft>
                  <a:spcPts val="601"/>
                </a:spcAft>
                <a:buNone/>
              </a:pPr>
              <a:r>
                <a:rPr lang="en-US" sz="2000" b="0" strike="noStrike" spc="-1">
                  <a:solidFill>
                    <a:srgbClr val="000000"/>
                  </a:solidFill>
                  <a:latin typeface="Cambria"/>
                </a:rPr>
                <a:t>While every Work Breakdown Structure is a little different, they all follow the 100% rule. Every level of the graph must make up 100% of the parent level, and it must have at least two “child” elements.</a:t>
              </a:r>
              <a:endParaRPr lang="en-US" sz="2000" b="0" strike="noStrike" spc="-1">
                <a:latin typeface="Arial"/>
              </a:endParaRPr>
            </a:p>
          </p:txBody>
        </p:sp>
      </p:grpSp>
      <p:grpSp>
        <p:nvGrpSpPr>
          <p:cNvPr id="147" name="Group 10"/>
          <p:cNvGrpSpPr/>
          <p:nvPr/>
        </p:nvGrpSpPr>
        <p:grpSpPr>
          <a:xfrm>
            <a:off x="549360" y="3415320"/>
            <a:ext cx="5513400" cy="3241800"/>
            <a:chOff x="549360" y="3415320"/>
            <a:chExt cx="5513400" cy="3241800"/>
          </a:xfrm>
        </p:grpSpPr>
        <p:sp>
          <p:nvSpPr>
            <p:cNvPr id="148" name="Rectangle: Rounded Corners 5"/>
            <p:cNvSpPr/>
            <p:nvPr/>
          </p:nvSpPr>
          <p:spPr>
            <a:xfrm>
              <a:off x="549360" y="3625920"/>
              <a:ext cx="5513400" cy="2804400"/>
            </a:xfrm>
            <a:prstGeom prst="roundRect">
              <a:avLst>
                <a:gd name="adj" fmla="val 145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49" name="TextBox 12"/>
            <p:cNvSpPr/>
            <p:nvPr/>
          </p:nvSpPr>
          <p:spPr>
            <a:xfrm>
              <a:off x="710280" y="3415320"/>
              <a:ext cx="5191920" cy="942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3. Mutually exclusive elements</a:t>
              </a:r>
              <a:endParaRPr lang="en-US" sz="2800" b="0" strike="noStrike" spc="-1">
                <a:latin typeface="Arial"/>
              </a:endParaRPr>
            </a:p>
          </p:txBody>
        </p:sp>
        <p:sp>
          <p:nvSpPr>
            <p:cNvPr id="150" name="TextBox 17"/>
            <p:cNvSpPr/>
            <p:nvPr/>
          </p:nvSpPr>
          <p:spPr>
            <a:xfrm>
              <a:off x="710280" y="4135680"/>
              <a:ext cx="5191920" cy="25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14000"/>
                </a:lnSpc>
                <a:spcBef>
                  <a:spcPts val="601"/>
                </a:spcBef>
                <a:spcAft>
                  <a:spcPts val="601"/>
                </a:spcAft>
                <a:buNone/>
              </a:pPr>
              <a:r>
                <a:rPr lang="en-US" sz="2000" b="0" strike="noStrike" spc="-1">
                  <a:solidFill>
                    <a:srgbClr val="000000"/>
                  </a:solidFill>
                  <a:latin typeface="Cambria"/>
                </a:rPr>
                <a:t>Every element at each level of a WBS template has to be mutually exclusive. That means there can’t be any overlap between deliverables or work. Enforcing mutual exclusivity helps cut down on miscommunication and avoid duplicate work.</a:t>
              </a:r>
              <a:endParaRPr lang="en-US" sz="2000" b="0" strike="noStrike" spc="-1">
                <a:latin typeface="Arial"/>
              </a:endParaRPr>
            </a:p>
          </p:txBody>
        </p:sp>
      </p:grpSp>
      <p:grpSp>
        <p:nvGrpSpPr>
          <p:cNvPr id="151" name="Group 18"/>
          <p:cNvGrpSpPr/>
          <p:nvPr/>
        </p:nvGrpSpPr>
        <p:grpSpPr>
          <a:xfrm>
            <a:off x="6111000" y="3626280"/>
            <a:ext cx="5513400" cy="3031200"/>
            <a:chOff x="6111000" y="3626280"/>
            <a:chExt cx="5513400" cy="3031200"/>
          </a:xfrm>
        </p:grpSpPr>
        <p:sp>
          <p:nvSpPr>
            <p:cNvPr id="152" name="Rectangle: Rounded Corners 5"/>
            <p:cNvSpPr/>
            <p:nvPr/>
          </p:nvSpPr>
          <p:spPr>
            <a:xfrm>
              <a:off x="6111000" y="3626280"/>
              <a:ext cx="5513400" cy="2804400"/>
            </a:xfrm>
            <a:prstGeom prst="roundRect">
              <a:avLst>
                <a:gd name="adj" fmla="val 145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53" name="TextBox 20"/>
            <p:cNvSpPr/>
            <p:nvPr/>
          </p:nvSpPr>
          <p:spPr>
            <a:xfrm>
              <a:off x="6271920" y="3628800"/>
              <a:ext cx="5191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4. Outcome-oriented</a:t>
              </a:r>
              <a:endParaRPr lang="en-US" sz="2800" b="0" strike="noStrike" spc="-1">
                <a:latin typeface="Arial"/>
              </a:endParaRPr>
            </a:p>
          </p:txBody>
        </p:sp>
        <p:sp>
          <p:nvSpPr>
            <p:cNvPr id="154" name="TextBox 21"/>
            <p:cNvSpPr/>
            <p:nvPr/>
          </p:nvSpPr>
          <p:spPr>
            <a:xfrm>
              <a:off x="6271920" y="4136040"/>
              <a:ext cx="5191920" cy="25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14000"/>
                </a:lnSpc>
                <a:spcBef>
                  <a:spcPts val="601"/>
                </a:spcBef>
                <a:spcAft>
                  <a:spcPts val="601"/>
                </a:spcAft>
                <a:buNone/>
              </a:pPr>
              <a:r>
                <a:rPr lang="en-US" sz="2000" b="0" strike="noStrike" spc="-1">
                  <a:solidFill>
                    <a:srgbClr val="000000"/>
                  </a:solidFill>
                  <a:latin typeface="Cambria"/>
                </a:rPr>
                <a:t>WBS is fundamentally a deliverable-oriented system. That means your graphic depiction must focus on the outcomes rather than the activities required to produce them. A good rule of thumb is to describe elements using nouns rather than verbs.</a:t>
              </a:r>
              <a:endParaRPr lang="en-US" sz="2000" b="0" strike="noStrike" spc="-1">
                <a:latin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GB" sz="3200" b="1" strike="noStrike" spc="-1">
                <a:solidFill>
                  <a:srgbClr val="0076E7"/>
                </a:solidFill>
                <a:latin typeface="Cambria"/>
              </a:rPr>
              <a:t>6 tips for making a work breakdown structure</a:t>
            </a:r>
            <a:endParaRPr lang="en-BD" sz="3200" b="0" strike="noStrike" spc="-1">
              <a:solidFill>
                <a:srgbClr val="000000"/>
              </a:solidFill>
              <a:latin typeface="Calibri"/>
            </a:endParaRPr>
          </a:p>
        </p:txBody>
      </p:sp>
      <p:grpSp>
        <p:nvGrpSpPr>
          <p:cNvPr id="156" name="Group 13"/>
          <p:cNvGrpSpPr/>
          <p:nvPr/>
        </p:nvGrpSpPr>
        <p:grpSpPr>
          <a:xfrm>
            <a:off x="494640" y="816840"/>
            <a:ext cx="5513400" cy="5326920"/>
            <a:chOff x="494640" y="816840"/>
            <a:chExt cx="5513400" cy="5326920"/>
          </a:xfrm>
        </p:grpSpPr>
        <p:sp>
          <p:nvSpPr>
            <p:cNvPr id="157" name="Rectangle: Rounded Corners 5"/>
            <p:cNvSpPr/>
            <p:nvPr/>
          </p:nvSpPr>
          <p:spPr>
            <a:xfrm>
              <a:off x="494640" y="816840"/>
              <a:ext cx="5513400" cy="5326920"/>
            </a:xfrm>
            <a:prstGeom prst="roundRect">
              <a:avLst>
                <a:gd name="adj" fmla="val 1452"/>
              </a:avLst>
            </a:prstGeom>
            <a:solidFill>
              <a:schemeClr val="accent5">
                <a:alpha val="16000"/>
              </a:schemeClr>
            </a:solidFill>
            <a:ln>
              <a:noFill/>
            </a:ln>
          </p:spPr>
          <p:style>
            <a:lnRef idx="2">
              <a:schemeClr val="accent1">
                <a:shade val="50000"/>
              </a:schemeClr>
            </a:lnRef>
            <a:fillRef idx="1">
              <a:schemeClr val="accent1"/>
            </a:fillRef>
            <a:effectRef idx="0">
              <a:schemeClr val="accent1"/>
            </a:effectRef>
            <a:fontRef idx="minor"/>
          </p:style>
        </p:sp>
        <p:sp>
          <p:nvSpPr>
            <p:cNvPr id="158" name="TextBox 15"/>
            <p:cNvSpPr/>
            <p:nvPr/>
          </p:nvSpPr>
          <p:spPr>
            <a:xfrm>
              <a:off x="659880" y="820080"/>
              <a:ext cx="5191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1. The 100% rule</a:t>
              </a:r>
              <a:endParaRPr lang="en-US" sz="2800" b="0" strike="noStrike" spc="-1">
                <a:latin typeface="Arial"/>
              </a:endParaRPr>
            </a:p>
          </p:txBody>
        </p:sp>
        <p:sp>
          <p:nvSpPr>
            <p:cNvPr id="159" name="TextBox 16"/>
            <p:cNvSpPr/>
            <p:nvPr/>
          </p:nvSpPr>
          <p:spPr>
            <a:xfrm>
              <a:off x="655560" y="1573920"/>
              <a:ext cx="5191920" cy="286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14000"/>
                </a:lnSpc>
                <a:spcBef>
                  <a:spcPts val="601"/>
                </a:spcBef>
                <a:spcAft>
                  <a:spcPts val="601"/>
                </a:spcAft>
                <a:buNone/>
              </a:pPr>
              <a:r>
                <a:rPr lang="en-US" sz="2000" b="0" strike="noStrike" spc="-1">
                  <a:solidFill>
                    <a:srgbClr val="000000"/>
                  </a:solidFill>
                  <a:latin typeface="Cambria"/>
                </a:rPr>
                <a:t>The work represented by your WBS must include 100% of the work necessary to complete the overarching goal without including any extraneous or unrelated work. Also,  child tasks on any level must account for all of the work necessary to complete the parent task.</a:t>
              </a:r>
              <a:endParaRPr lang="en-US" sz="2000" b="0" strike="noStrike" spc="-1">
                <a:latin typeface="Arial"/>
              </a:endParaRPr>
            </a:p>
          </p:txBody>
        </p:sp>
      </p:grpSp>
      <p:grpSp>
        <p:nvGrpSpPr>
          <p:cNvPr id="160" name="Group 26"/>
          <p:cNvGrpSpPr/>
          <p:nvPr/>
        </p:nvGrpSpPr>
        <p:grpSpPr>
          <a:xfrm>
            <a:off x="6180480" y="816840"/>
            <a:ext cx="5513400" cy="5326920"/>
            <a:chOff x="6180480" y="816840"/>
            <a:chExt cx="5513400" cy="5326920"/>
          </a:xfrm>
        </p:grpSpPr>
        <p:sp>
          <p:nvSpPr>
            <p:cNvPr id="161" name="Rectangle: Rounded Corners 5"/>
            <p:cNvSpPr/>
            <p:nvPr/>
          </p:nvSpPr>
          <p:spPr>
            <a:xfrm>
              <a:off x="6180480" y="816840"/>
              <a:ext cx="5513400" cy="5326920"/>
            </a:xfrm>
            <a:prstGeom prst="roundRect">
              <a:avLst>
                <a:gd name="adj" fmla="val 1452"/>
              </a:avLst>
            </a:prstGeom>
            <a:solidFill>
              <a:schemeClr val="accent2">
                <a:alpha val="16000"/>
              </a:schemeClr>
            </a:solidFill>
            <a:ln>
              <a:noFill/>
            </a:ln>
          </p:spPr>
          <p:style>
            <a:lnRef idx="2">
              <a:schemeClr val="accent1">
                <a:shade val="50000"/>
              </a:schemeClr>
            </a:lnRef>
            <a:fillRef idx="1">
              <a:schemeClr val="accent1"/>
            </a:fillRef>
            <a:effectRef idx="0">
              <a:schemeClr val="accent1"/>
            </a:effectRef>
            <a:fontRef idx="minor"/>
          </p:style>
        </p:sp>
        <p:sp>
          <p:nvSpPr>
            <p:cNvPr id="162" name="TextBox 28"/>
            <p:cNvSpPr/>
            <p:nvPr/>
          </p:nvSpPr>
          <p:spPr>
            <a:xfrm>
              <a:off x="6345720" y="820080"/>
              <a:ext cx="5191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2. Mutually exclusive</a:t>
              </a:r>
              <a:endParaRPr lang="en-US" sz="2800" b="0" strike="noStrike" spc="-1">
                <a:latin typeface="Arial"/>
              </a:endParaRPr>
            </a:p>
          </p:txBody>
        </p:sp>
        <p:sp>
          <p:nvSpPr>
            <p:cNvPr id="163" name="TextBox 29"/>
            <p:cNvSpPr/>
            <p:nvPr/>
          </p:nvSpPr>
          <p:spPr>
            <a:xfrm>
              <a:off x="6341040" y="1573920"/>
              <a:ext cx="5191920" cy="217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14000"/>
                </a:lnSpc>
                <a:spcBef>
                  <a:spcPts val="601"/>
                </a:spcBef>
                <a:spcAft>
                  <a:spcPts val="601"/>
                </a:spcAft>
                <a:buNone/>
              </a:pPr>
              <a:r>
                <a:rPr lang="en-US" sz="2000" b="0" strike="noStrike" spc="-1">
                  <a:solidFill>
                    <a:srgbClr val="000000"/>
                  </a:solidFill>
                  <a:latin typeface="Cambria"/>
                </a:rPr>
                <a:t>Do not include a sub-task twice or account for any amount of work twice. Doing so would violate the 100% rule and will result in miscalculations as you try to determine the resources necessary to complete a project.</a:t>
              </a:r>
              <a:endParaRPr lang="en-US" sz="2000" b="0" strike="noStrike" spc="-1">
                <a:latin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GB" sz="3200" b="1" strike="noStrike" spc="-1">
                <a:solidFill>
                  <a:srgbClr val="0076E7"/>
                </a:solidFill>
                <a:latin typeface="Cambria"/>
              </a:rPr>
              <a:t>6 tips for making a work breakdown structure</a:t>
            </a:r>
            <a:endParaRPr lang="en-BD" sz="3200" b="0" strike="noStrike" spc="-1">
              <a:solidFill>
                <a:srgbClr val="000000"/>
              </a:solidFill>
              <a:latin typeface="Calibri"/>
            </a:endParaRPr>
          </a:p>
        </p:txBody>
      </p:sp>
      <p:grpSp>
        <p:nvGrpSpPr>
          <p:cNvPr id="165" name="Group 13"/>
          <p:cNvGrpSpPr/>
          <p:nvPr/>
        </p:nvGrpSpPr>
        <p:grpSpPr>
          <a:xfrm>
            <a:off x="494640" y="816840"/>
            <a:ext cx="5513400" cy="5326920"/>
            <a:chOff x="494640" y="816840"/>
            <a:chExt cx="5513400" cy="5326920"/>
          </a:xfrm>
        </p:grpSpPr>
        <p:sp>
          <p:nvSpPr>
            <p:cNvPr id="166" name="Rectangle: Rounded Corners 5"/>
            <p:cNvSpPr/>
            <p:nvPr/>
          </p:nvSpPr>
          <p:spPr>
            <a:xfrm>
              <a:off x="494640" y="816840"/>
              <a:ext cx="5513400" cy="5326920"/>
            </a:xfrm>
            <a:prstGeom prst="roundRect">
              <a:avLst>
                <a:gd name="adj" fmla="val 1452"/>
              </a:avLst>
            </a:prstGeom>
            <a:solidFill>
              <a:srgbClr val="C00000">
                <a:alpha val="16000"/>
              </a:srgbClr>
            </a:solidFill>
            <a:ln>
              <a:noFill/>
            </a:ln>
          </p:spPr>
          <p:style>
            <a:lnRef idx="2">
              <a:schemeClr val="accent1">
                <a:shade val="50000"/>
              </a:schemeClr>
            </a:lnRef>
            <a:fillRef idx="1">
              <a:schemeClr val="accent1"/>
            </a:fillRef>
            <a:effectRef idx="0">
              <a:schemeClr val="accent1"/>
            </a:effectRef>
            <a:fontRef idx="minor"/>
          </p:style>
        </p:sp>
        <p:sp>
          <p:nvSpPr>
            <p:cNvPr id="167" name="TextBox 15"/>
            <p:cNvSpPr/>
            <p:nvPr/>
          </p:nvSpPr>
          <p:spPr>
            <a:xfrm>
              <a:off x="659880" y="820080"/>
              <a:ext cx="5191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3. Outcomes, not actions</a:t>
              </a:r>
              <a:endParaRPr lang="en-US" sz="2800" b="0" strike="noStrike" spc="-1">
                <a:latin typeface="Arial"/>
              </a:endParaRPr>
            </a:p>
          </p:txBody>
        </p:sp>
        <p:sp>
          <p:nvSpPr>
            <p:cNvPr id="168" name="TextBox 16"/>
            <p:cNvSpPr/>
            <p:nvPr/>
          </p:nvSpPr>
          <p:spPr>
            <a:xfrm>
              <a:off x="655560" y="1573920"/>
              <a:ext cx="5191920" cy="217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14000"/>
                </a:lnSpc>
                <a:spcBef>
                  <a:spcPts val="601"/>
                </a:spcBef>
                <a:spcAft>
                  <a:spcPts val="601"/>
                </a:spcAft>
                <a:buNone/>
              </a:pPr>
              <a:r>
                <a:rPr lang="en-US" sz="2000" b="0" strike="noStrike" spc="-1">
                  <a:solidFill>
                    <a:srgbClr val="000000"/>
                  </a:solidFill>
                  <a:latin typeface="Cambria"/>
                </a:rPr>
                <a:t>Remember to focus on deliverables and outcomes rather than actions. For example, if you were building a bike, a deliverable might be “the braking system” while actions would include “calibrate the brake pads.”</a:t>
              </a:r>
              <a:endParaRPr lang="en-US" sz="2000" b="0" strike="noStrike" spc="-1">
                <a:latin typeface="Arial"/>
              </a:endParaRPr>
            </a:p>
          </p:txBody>
        </p:sp>
      </p:grpSp>
      <p:grpSp>
        <p:nvGrpSpPr>
          <p:cNvPr id="169" name="Group 26"/>
          <p:cNvGrpSpPr/>
          <p:nvPr/>
        </p:nvGrpSpPr>
        <p:grpSpPr>
          <a:xfrm>
            <a:off x="6180480" y="816840"/>
            <a:ext cx="5513400" cy="5710320"/>
            <a:chOff x="6180480" y="816840"/>
            <a:chExt cx="5513400" cy="5710320"/>
          </a:xfrm>
        </p:grpSpPr>
        <p:sp>
          <p:nvSpPr>
            <p:cNvPr id="170" name="Rectangle: Rounded Corners 5"/>
            <p:cNvSpPr/>
            <p:nvPr/>
          </p:nvSpPr>
          <p:spPr>
            <a:xfrm>
              <a:off x="6180480" y="816840"/>
              <a:ext cx="5513400" cy="5326920"/>
            </a:xfrm>
            <a:prstGeom prst="roundRect">
              <a:avLst>
                <a:gd name="adj" fmla="val 1452"/>
              </a:avLst>
            </a:prstGeom>
            <a:solidFill>
              <a:srgbClr val="00B050">
                <a:alpha val="16000"/>
              </a:srgbClr>
            </a:solidFill>
            <a:ln>
              <a:noFill/>
            </a:ln>
          </p:spPr>
          <p:style>
            <a:lnRef idx="2">
              <a:schemeClr val="accent1">
                <a:shade val="50000"/>
              </a:schemeClr>
            </a:lnRef>
            <a:fillRef idx="1">
              <a:schemeClr val="accent1"/>
            </a:fillRef>
            <a:effectRef idx="0">
              <a:schemeClr val="accent1"/>
            </a:effectRef>
            <a:fontRef idx="minor"/>
          </p:style>
        </p:sp>
        <p:sp>
          <p:nvSpPr>
            <p:cNvPr id="171" name="TextBox 28"/>
            <p:cNvSpPr/>
            <p:nvPr/>
          </p:nvSpPr>
          <p:spPr>
            <a:xfrm>
              <a:off x="6345720" y="820080"/>
              <a:ext cx="5191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4. The 8/80 rule</a:t>
              </a:r>
              <a:endParaRPr lang="en-US" sz="2800" b="0" strike="noStrike" spc="-1">
                <a:latin typeface="Arial"/>
              </a:endParaRPr>
            </a:p>
          </p:txBody>
        </p:sp>
        <p:sp>
          <p:nvSpPr>
            <p:cNvPr id="172" name="TextBox 29"/>
            <p:cNvSpPr/>
            <p:nvPr/>
          </p:nvSpPr>
          <p:spPr>
            <a:xfrm>
              <a:off x="6341040" y="1573920"/>
              <a:ext cx="5191920" cy="49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14000"/>
                </a:lnSpc>
                <a:spcBef>
                  <a:spcPts val="601"/>
                </a:spcBef>
                <a:spcAft>
                  <a:spcPts val="601"/>
                </a:spcAft>
                <a:buNone/>
              </a:pPr>
              <a:r>
                <a:rPr lang="en-US" sz="2000" b="0" strike="noStrike" spc="-1">
                  <a:solidFill>
                    <a:srgbClr val="000000"/>
                  </a:solidFill>
                  <a:latin typeface="Cambria"/>
                </a:rPr>
                <a:t>There are several ways to decide when a work package is small enough without being too small. This rule is one of the most common suggestions—a work package should take no less than eight hours of effort, but no more than 80. Other rules suggest no more than ten days (which is the same as 80 hours if you work full time) or no more than a standard reporting period. In other words, if you report on your work every month, a work package should take no more than a month to complete. </a:t>
              </a:r>
              <a:endParaRPr lang="en-US" sz="2000" b="0" strike="noStrike" spc="-1">
                <a:latin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GB" sz="3200" b="1" strike="noStrike" spc="-1">
                <a:solidFill>
                  <a:srgbClr val="0076E7"/>
                </a:solidFill>
                <a:latin typeface="Cambria"/>
              </a:rPr>
              <a:t>6 tips for making a work breakdown structure</a:t>
            </a:r>
            <a:endParaRPr lang="en-BD" sz="3200" b="0" strike="noStrike" spc="-1">
              <a:solidFill>
                <a:srgbClr val="000000"/>
              </a:solidFill>
              <a:latin typeface="Calibri"/>
            </a:endParaRPr>
          </a:p>
        </p:txBody>
      </p:sp>
      <p:grpSp>
        <p:nvGrpSpPr>
          <p:cNvPr id="174" name="Group 13"/>
          <p:cNvGrpSpPr/>
          <p:nvPr/>
        </p:nvGrpSpPr>
        <p:grpSpPr>
          <a:xfrm>
            <a:off x="494640" y="811440"/>
            <a:ext cx="5513400" cy="5332320"/>
            <a:chOff x="494640" y="811440"/>
            <a:chExt cx="5513400" cy="5332320"/>
          </a:xfrm>
        </p:grpSpPr>
        <p:sp>
          <p:nvSpPr>
            <p:cNvPr id="175" name="Rectangle: Rounded Corners 5"/>
            <p:cNvSpPr/>
            <p:nvPr/>
          </p:nvSpPr>
          <p:spPr>
            <a:xfrm>
              <a:off x="494640" y="816840"/>
              <a:ext cx="5513400" cy="5326920"/>
            </a:xfrm>
            <a:prstGeom prst="roundRect">
              <a:avLst>
                <a:gd name="adj" fmla="val 1452"/>
              </a:avLst>
            </a:prstGeom>
            <a:solidFill>
              <a:srgbClr val="002060">
                <a:alpha val="16000"/>
              </a:srgbClr>
            </a:solidFill>
            <a:ln>
              <a:noFill/>
            </a:ln>
          </p:spPr>
          <p:style>
            <a:lnRef idx="2">
              <a:schemeClr val="accent1">
                <a:shade val="50000"/>
              </a:schemeClr>
            </a:lnRef>
            <a:fillRef idx="1">
              <a:schemeClr val="accent1"/>
            </a:fillRef>
            <a:effectRef idx="0">
              <a:schemeClr val="accent1"/>
            </a:effectRef>
            <a:fontRef idx="minor"/>
          </p:style>
        </p:sp>
        <p:sp>
          <p:nvSpPr>
            <p:cNvPr id="176" name="TextBox 15"/>
            <p:cNvSpPr/>
            <p:nvPr/>
          </p:nvSpPr>
          <p:spPr>
            <a:xfrm>
              <a:off x="579960" y="811440"/>
              <a:ext cx="5342760" cy="942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5. Three levels, Level 2 most important</a:t>
              </a:r>
              <a:endParaRPr lang="en-US" sz="2800" b="0" strike="noStrike" spc="-1">
                <a:latin typeface="Arial"/>
              </a:endParaRPr>
            </a:p>
          </p:txBody>
        </p:sp>
        <p:sp>
          <p:nvSpPr>
            <p:cNvPr id="177" name="TextBox 16"/>
            <p:cNvSpPr/>
            <p:nvPr/>
          </p:nvSpPr>
          <p:spPr>
            <a:xfrm>
              <a:off x="659880" y="1956240"/>
              <a:ext cx="5191920" cy="286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14000"/>
                </a:lnSpc>
                <a:spcBef>
                  <a:spcPts val="601"/>
                </a:spcBef>
                <a:spcAft>
                  <a:spcPts val="601"/>
                </a:spcAft>
                <a:buNone/>
              </a:pPr>
              <a:r>
                <a:rPr lang="en-US" sz="2000" b="0" strike="noStrike" spc="-1">
                  <a:solidFill>
                    <a:srgbClr val="000000"/>
                  </a:solidFill>
                  <a:latin typeface="Cambria"/>
                </a:rPr>
                <a:t>Generally speaking, a WBS should include about three levels of detail. Some branches of the WBS will be more subdivided than others, but if most branches have about three levels, the scope of your project and the level of detail in your WBS are about right.</a:t>
              </a:r>
              <a:endParaRPr lang="en-US" sz="2000" b="0" strike="noStrike" spc="-1">
                <a:latin typeface="Arial"/>
              </a:endParaRPr>
            </a:p>
          </p:txBody>
        </p:sp>
      </p:grpSp>
      <p:grpSp>
        <p:nvGrpSpPr>
          <p:cNvPr id="178" name="Group 26"/>
          <p:cNvGrpSpPr/>
          <p:nvPr/>
        </p:nvGrpSpPr>
        <p:grpSpPr>
          <a:xfrm>
            <a:off x="6180480" y="816840"/>
            <a:ext cx="5513400" cy="5326920"/>
            <a:chOff x="6180480" y="816840"/>
            <a:chExt cx="5513400" cy="5326920"/>
          </a:xfrm>
        </p:grpSpPr>
        <p:sp>
          <p:nvSpPr>
            <p:cNvPr id="179" name="Rectangle: Rounded Corners 5"/>
            <p:cNvSpPr/>
            <p:nvPr/>
          </p:nvSpPr>
          <p:spPr>
            <a:xfrm>
              <a:off x="6180480" y="816840"/>
              <a:ext cx="5513400" cy="5326920"/>
            </a:xfrm>
            <a:prstGeom prst="roundRect">
              <a:avLst>
                <a:gd name="adj" fmla="val 1452"/>
              </a:avLst>
            </a:prstGeom>
            <a:solidFill>
              <a:srgbClr val="7030A0">
                <a:alpha val="16000"/>
              </a:srgbClr>
            </a:solidFill>
            <a:ln>
              <a:noFill/>
            </a:ln>
          </p:spPr>
          <p:style>
            <a:lnRef idx="2">
              <a:schemeClr val="accent1">
                <a:shade val="50000"/>
              </a:schemeClr>
            </a:lnRef>
            <a:fillRef idx="1">
              <a:schemeClr val="accent1"/>
            </a:fillRef>
            <a:effectRef idx="0">
              <a:schemeClr val="accent1"/>
            </a:effectRef>
            <a:fontRef idx="minor"/>
          </p:style>
        </p:sp>
        <p:sp>
          <p:nvSpPr>
            <p:cNvPr id="180" name="TextBox 28"/>
            <p:cNvSpPr/>
            <p:nvPr/>
          </p:nvSpPr>
          <p:spPr>
            <a:xfrm>
              <a:off x="6345720" y="820080"/>
              <a:ext cx="51919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en-GB" sz="2800" b="1" strike="noStrike" spc="-1">
                  <a:solidFill>
                    <a:srgbClr val="000000"/>
                  </a:solidFill>
                  <a:latin typeface="Calibri"/>
                </a:rPr>
                <a:t>6. Make assignments</a:t>
              </a:r>
              <a:endParaRPr lang="en-US" sz="2800" b="0" strike="noStrike" spc="-1">
                <a:latin typeface="Arial"/>
              </a:endParaRPr>
            </a:p>
          </p:txBody>
        </p:sp>
        <p:sp>
          <p:nvSpPr>
            <p:cNvPr id="181" name="TextBox 29"/>
            <p:cNvSpPr/>
            <p:nvPr/>
          </p:nvSpPr>
          <p:spPr>
            <a:xfrm>
              <a:off x="6341040" y="2028960"/>
              <a:ext cx="5191920" cy="217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14000"/>
                </a:lnSpc>
                <a:spcBef>
                  <a:spcPts val="601"/>
                </a:spcBef>
                <a:spcAft>
                  <a:spcPts val="601"/>
                </a:spcAft>
                <a:buNone/>
              </a:pPr>
              <a:r>
                <a:rPr lang="en-US" sz="2000" b="0" strike="noStrike" spc="-1">
                  <a:solidFill>
                    <a:srgbClr val="000000"/>
                  </a:solidFill>
                  <a:latin typeface="Cambria"/>
                </a:rPr>
                <a:t>Every work package should be assigned to a specific team or individual. If you have made your WBS well, there will be no work overlap so responsibilities will be clear.</a:t>
              </a:r>
              <a:endParaRPr lang="en-US" sz="2000" b="0" strike="noStrike" spc="-1">
                <a:latin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497880" y="155520"/>
            <a:ext cx="11184840" cy="660960"/>
          </a:xfrm>
          <a:prstGeom prst="rect">
            <a:avLst/>
          </a:prstGeom>
          <a:noFill/>
          <a:ln w="0">
            <a:noFill/>
          </a:ln>
        </p:spPr>
        <p:txBody>
          <a:bodyPr lIns="90000" tIns="45000" rIns="90000" bIns="45000" anchor="ctr">
            <a:noAutofit/>
          </a:bodyPr>
          <a:lstStyle/>
          <a:p>
            <a:pPr algn="ctr">
              <a:lnSpc>
                <a:spcPct val="90000"/>
              </a:lnSpc>
              <a:buNone/>
            </a:pPr>
            <a:r>
              <a:rPr lang="en-US" sz="3200" b="1" strike="noStrike" spc="-1">
                <a:solidFill>
                  <a:srgbClr val="0076E7"/>
                </a:solidFill>
                <a:latin typeface="Cambria"/>
              </a:rPr>
              <a:t>Other than Deliverables Oriented Other WBSs:</a:t>
            </a:r>
            <a:endParaRPr lang="en-BD" sz="3200" b="0" strike="noStrike" spc="-1">
              <a:solidFill>
                <a:srgbClr val="000000"/>
              </a:solidFill>
              <a:latin typeface="Calibri"/>
            </a:endParaRPr>
          </a:p>
        </p:txBody>
      </p:sp>
      <p:grpSp>
        <p:nvGrpSpPr>
          <p:cNvPr id="183" name="Group 11"/>
          <p:cNvGrpSpPr/>
          <p:nvPr/>
        </p:nvGrpSpPr>
        <p:grpSpPr>
          <a:xfrm>
            <a:off x="497880" y="919440"/>
            <a:ext cx="11184840" cy="5798520"/>
            <a:chOff x="497880" y="919440"/>
            <a:chExt cx="11184840" cy="5798520"/>
          </a:xfrm>
        </p:grpSpPr>
        <p:sp>
          <p:nvSpPr>
            <p:cNvPr id="184" name="Rectangle: Rounded Corners 5"/>
            <p:cNvSpPr/>
            <p:nvPr/>
          </p:nvSpPr>
          <p:spPr>
            <a:xfrm>
              <a:off x="497880" y="919440"/>
              <a:ext cx="11184840" cy="5326920"/>
            </a:xfrm>
            <a:prstGeom prst="roundRect">
              <a:avLst>
                <a:gd name="adj" fmla="val 1452"/>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85" name="TextBox 14"/>
            <p:cNvSpPr/>
            <p:nvPr/>
          </p:nvSpPr>
          <p:spPr>
            <a:xfrm>
              <a:off x="826920" y="1282320"/>
              <a:ext cx="10527120" cy="543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14000"/>
                </a:lnSpc>
                <a:buClr>
                  <a:srgbClr val="000000"/>
                </a:buClr>
                <a:buFont typeface="Wingdings" charset="2"/>
                <a:buChar char=""/>
              </a:pPr>
              <a:r>
                <a:rPr lang="en-US" sz="2800" b="1" strike="noStrike" spc="-1">
                  <a:solidFill>
                    <a:srgbClr val="000000"/>
                  </a:solidFill>
                  <a:latin typeface="Calibri"/>
                </a:rPr>
                <a:t>Verb-oriented WBS</a:t>
              </a:r>
              <a:r>
                <a:rPr lang="en-US" sz="2800" b="0" strike="noStrike" spc="-1">
                  <a:solidFill>
                    <a:srgbClr val="000000"/>
                  </a:solidFill>
                  <a:latin typeface="Calibri"/>
                </a:rPr>
                <a:t>: A task-oriented WBS defines the deliverable of project work in terms of the actions that must be done to produce the deliverable. The </a:t>
              </a:r>
              <a:r>
                <a:rPr lang="en-US" sz="2800" b="1" strike="noStrike" spc="-1">
                  <a:solidFill>
                    <a:srgbClr val="000000"/>
                  </a:solidFill>
                  <a:latin typeface="Calibri"/>
                </a:rPr>
                <a:t>first word </a:t>
              </a:r>
              <a:r>
                <a:rPr lang="en-US" sz="2800" b="0" strike="noStrike" spc="-1">
                  <a:solidFill>
                    <a:srgbClr val="000000"/>
                  </a:solidFill>
                  <a:latin typeface="Calibri"/>
                </a:rPr>
                <a:t>in a given WBS element usually is a verb, such as, design, develop, optimize, transfer, test, etc.</a:t>
              </a:r>
              <a:endParaRPr lang="en-US" sz="2800" b="0" strike="noStrike" spc="-1">
                <a:latin typeface="Arial"/>
              </a:endParaRPr>
            </a:p>
            <a:p>
              <a:pPr marL="343080" indent="-343080" algn="just">
                <a:lnSpc>
                  <a:spcPct val="114000"/>
                </a:lnSpc>
                <a:buClr>
                  <a:srgbClr val="000000"/>
                </a:buClr>
                <a:buFont typeface="Wingdings" charset="2"/>
                <a:buChar char=""/>
              </a:pPr>
              <a:r>
                <a:rPr lang="en-US" sz="2800" b="1" strike="noStrike" spc="-1">
                  <a:solidFill>
                    <a:srgbClr val="000000"/>
                  </a:solidFill>
                  <a:latin typeface="Calibri"/>
                </a:rPr>
                <a:t>Noun-oriented WBS</a:t>
              </a:r>
              <a:r>
                <a:rPr lang="en-US" sz="2800" b="0" strike="noStrike" spc="-1">
                  <a:solidFill>
                    <a:srgbClr val="000000"/>
                  </a:solidFill>
                  <a:latin typeface="Calibri"/>
                </a:rPr>
                <a:t>: a deliverable-oriented WBS defines project work in terms of the components (physical or functional) that make up the deliverable. </a:t>
              </a:r>
              <a:endParaRPr lang="en-US" sz="2800" b="0" strike="noStrike" spc="-1">
                <a:latin typeface="Arial"/>
              </a:endParaRPr>
            </a:p>
            <a:p>
              <a:pPr marL="343080" indent="-343080" algn="just">
                <a:lnSpc>
                  <a:spcPct val="114000"/>
                </a:lnSpc>
                <a:buClr>
                  <a:srgbClr val="000000"/>
                </a:buClr>
                <a:buFont typeface="Wingdings" charset="2"/>
                <a:buChar char=""/>
              </a:pPr>
              <a:r>
                <a:rPr lang="en-US" sz="2800" b="1" strike="noStrike" spc="-1">
                  <a:solidFill>
                    <a:srgbClr val="000000"/>
                  </a:solidFill>
                  <a:latin typeface="Calibri"/>
                </a:rPr>
                <a:t>Time-phased WBS: </a:t>
              </a:r>
              <a:r>
                <a:rPr lang="en-US" sz="2800" b="0" strike="noStrike" spc="-1">
                  <a:solidFill>
                    <a:srgbClr val="000000"/>
                  </a:solidFill>
                  <a:latin typeface="Calibri"/>
                </a:rPr>
                <a:t>a “time-phased” WBS is one that is used on very long projects. It breaks the project into major phases instead of tasks.</a:t>
              </a:r>
              <a:endParaRPr lang="en-US" sz="2800" b="0" strike="noStrike" spc="-1">
                <a:latin typeface="Arial"/>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19928</TotalTime>
  <Words>1346</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22</vt:i4>
      </vt:variant>
    </vt:vector>
  </HeadingPairs>
  <TitlesOfParts>
    <vt:vector size="34" baseType="lpstr">
      <vt:lpstr>.Apple Color Emoji UI</vt:lpstr>
      <vt:lpstr>Arial</vt:lpstr>
      <vt:lpstr>Baumans</vt:lpstr>
      <vt:lpstr>Calibri</vt:lpstr>
      <vt:lpstr>Calibri Light</vt:lpstr>
      <vt:lpstr>Cambria</vt:lpstr>
      <vt:lpstr>Symbol</vt:lpstr>
      <vt:lpstr>Times New Roman</vt:lpstr>
      <vt:lpstr>Wingdings</vt:lpstr>
      <vt:lpstr>Office Theme</vt:lpstr>
      <vt:lpstr>Office Theme</vt:lpstr>
      <vt:lpstr>Office Theme</vt:lpstr>
      <vt:lpstr>CSE 4101: Project Management</vt:lpstr>
      <vt:lpstr>Today’s Agenda</vt:lpstr>
      <vt:lpstr>What is Work Breakdown Structure (WBS)?</vt:lpstr>
      <vt:lpstr>What is Work Breakdown Structure (WBS)?</vt:lpstr>
      <vt:lpstr>Work Breakdown Structure Design Principles</vt:lpstr>
      <vt:lpstr>6 tips for making a work breakdown structure</vt:lpstr>
      <vt:lpstr>6 tips for making a work breakdown structure</vt:lpstr>
      <vt:lpstr>6 tips for making a work breakdown structure</vt:lpstr>
      <vt:lpstr>Other than Deliverables Oriented Other WBSs:</vt:lpstr>
      <vt:lpstr>Approaches to Developing WBSs</vt:lpstr>
      <vt:lpstr>Bottom-up versus Top-down</vt:lpstr>
      <vt:lpstr>Bottom-up Estimating</vt:lpstr>
      <vt:lpstr>Top-down Estimating</vt:lpstr>
      <vt:lpstr>Pros and Cons of WBS</vt:lpstr>
      <vt:lpstr>Work breakdown structure formats</vt:lpstr>
      <vt:lpstr>WBS - Outline Structure</vt:lpstr>
      <vt:lpstr>WBS - Level Structure</vt:lpstr>
      <vt:lpstr>WBS - Tabular Structure</vt:lpstr>
      <vt:lpstr>WBS - Dictionary Structure</vt:lpstr>
      <vt:lpstr>WBS - Dictionary Structure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Embedding</dc:title>
  <dc:subject/>
  <dc:creator>Rana Depto</dc:creator>
  <dc:description/>
  <cp:lastModifiedBy>User</cp:lastModifiedBy>
  <cp:revision>134</cp:revision>
  <dcterms:created xsi:type="dcterms:W3CDTF">2022-04-03T08:41:16Z</dcterms:created>
  <dcterms:modified xsi:type="dcterms:W3CDTF">2024-02-18T19:45:37Z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22</vt:i4>
  </property>
</Properties>
</file>