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15"/>
  </p:notesMasterIdLst>
  <p:sldIdLst>
    <p:sldId id="299" r:id="rId2"/>
    <p:sldId id="258" r:id="rId3"/>
    <p:sldId id="331" r:id="rId4"/>
    <p:sldId id="314" r:id="rId5"/>
    <p:sldId id="349" r:id="rId6"/>
    <p:sldId id="350" r:id="rId7"/>
    <p:sldId id="351" r:id="rId8"/>
    <p:sldId id="330" r:id="rId9"/>
    <p:sldId id="352" r:id="rId10"/>
    <p:sldId id="353" r:id="rId11"/>
    <p:sldId id="354" r:id="rId12"/>
    <p:sldId id="332" r:id="rId13"/>
    <p:sldId id="347"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660"/>
  </p:normalViewPr>
  <p:slideViewPr>
    <p:cSldViewPr snapToGrid="0" showGuides="1">
      <p:cViewPr varScale="1">
        <p:scale>
          <a:sx n="80" d="100"/>
          <a:sy n="80" d="100"/>
        </p:scale>
        <p:origin x="516" y="9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D46E9EFB-B572-47E1-818F-6DB4F3FA12E3}" type="datetimeFigureOut">
              <a:rPr lang="en-US" smtClean="0"/>
              <a:t>6/26/2024</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9241D1A0-3552-43BE-B408-61BA6D0F19A9}" type="slidenum">
              <a:rPr lang="en-US" smtClean="0"/>
              <a:t>‹#›</a:t>
            </a:fld>
            <a:endParaRPr lang="en-US"/>
          </a:p>
        </p:txBody>
      </p:sp>
    </p:spTree>
    <p:extLst>
      <p:ext uri="{BB962C8B-B14F-4D97-AF65-F5344CB8AC3E}">
        <p14:creationId xmlns:p14="http://schemas.microsoft.com/office/powerpoint/2010/main" val="384295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51A1C4-10A9-4CFE-9AAB-9C9A2FC27877}" type="slidenum">
              <a:rPr lang="en-US" smtClean="0"/>
              <a:t>1</a:t>
            </a:fld>
            <a:endParaRPr lang="en-US"/>
          </a:p>
        </p:txBody>
      </p:sp>
    </p:spTree>
    <p:extLst>
      <p:ext uri="{BB962C8B-B14F-4D97-AF65-F5344CB8AC3E}">
        <p14:creationId xmlns:p14="http://schemas.microsoft.com/office/powerpoint/2010/main" val="4057292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C80EC25-7473-483A-9662-577AF20E1859}" type="datetime1">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F4790-5F2A-4677-A3D1-3EB0B4CC8672}" type="slidenum">
              <a:rPr lang="en-US" smtClean="0"/>
              <a:t>‹#›</a:t>
            </a:fld>
            <a:endParaRPr lang="en-US"/>
          </a:p>
        </p:txBody>
      </p:sp>
    </p:spTree>
    <p:extLst>
      <p:ext uri="{BB962C8B-B14F-4D97-AF65-F5344CB8AC3E}">
        <p14:creationId xmlns:p14="http://schemas.microsoft.com/office/powerpoint/2010/main" val="15025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5A62EE-44C2-41C6-AD10-019BE133F585}" type="datetime1">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F4790-5F2A-4677-A3D1-3EB0B4CC8672}" type="slidenum">
              <a:rPr lang="en-US" smtClean="0"/>
              <a:t>‹#›</a:t>
            </a:fld>
            <a:endParaRPr lang="en-US"/>
          </a:p>
        </p:txBody>
      </p:sp>
    </p:spTree>
    <p:extLst>
      <p:ext uri="{BB962C8B-B14F-4D97-AF65-F5344CB8AC3E}">
        <p14:creationId xmlns:p14="http://schemas.microsoft.com/office/powerpoint/2010/main" val="2669163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E7B39F-C9AA-4503-9D16-80918D3556C8}" type="datetime1">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F4790-5F2A-4677-A3D1-3EB0B4CC8672}" type="slidenum">
              <a:rPr lang="en-US" smtClean="0"/>
              <a:t>‹#›</a:t>
            </a:fld>
            <a:endParaRPr lang="en-US"/>
          </a:p>
        </p:txBody>
      </p:sp>
    </p:spTree>
    <p:extLst>
      <p:ext uri="{BB962C8B-B14F-4D97-AF65-F5344CB8AC3E}">
        <p14:creationId xmlns:p14="http://schemas.microsoft.com/office/powerpoint/2010/main" val="2927891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E4541-AAC0-4D63-8E75-6D4B5E9C278D}" type="datetime1">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F4790-5F2A-4677-A3D1-3EB0B4CC8672}" type="slidenum">
              <a:rPr lang="en-US" smtClean="0"/>
              <a:t>‹#›</a:t>
            </a:fld>
            <a:endParaRPr lang="en-US"/>
          </a:p>
        </p:txBody>
      </p:sp>
    </p:spTree>
    <p:extLst>
      <p:ext uri="{BB962C8B-B14F-4D97-AF65-F5344CB8AC3E}">
        <p14:creationId xmlns:p14="http://schemas.microsoft.com/office/powerpoint/2010/main" val="1488564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29A64D-24BF-47B0-98D0-563EC53F37DB}" type="datetime1">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F4790-5F2A-4677-A3D1-3EB0B4CC8672}" type="slidenum">
              <a:rPr lang="en-US" smtClean="0"/>
              <a:t>‹#›</a:t>
            </a:fld>
            <a:endParaRPr lang="en-US"/>
          </a:p>
        </p:txBody>
      </p:sp>
    </p:spTree>
    <p:extLst>
      <p:ext uri="{BB962C8B-B14F-4D97-AF65-F5344CB8AC3E}">
        <p14:creationId xmlns:p14="http://schemas.microsoft.com/office/powerpoint/2010/main" val="3925879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D965BB-C568-41CE-AED9-99DD240ECFCD}" type="datetime1">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F4790-5F2A-4677-A3D1-3EB0B4CC8672}" type="slidenum">
              <a:rPr lang="en-US" smtClean="0"/>
              <a:t>‹#›</a:t>
            </a:fld>
            <a:endParaRPr lang="en-US"/>
          </a:p>
        </p:txBody>
      </p:sp>
    </p:spTree>
    <p:extLst>
      <p:ext uri="{BB962C8B-B14F-4D97-AF65-F5344CB8AC3E}">
        <p14:creationId xmlns:p14="http://schemas.microsoft.com/office/powerpoint/2010/main" val="4166334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373818-76FC-4B6D-AAF1-BCF8FF8FA398}" type="datetime1">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F4790-5F2A-4677-A3D1-3EB0B4CC8672}" type="slidenum">
              <a:rPr lang="en-US" smtClean="0"/>
              <a:t>‹#›</a:t>
            </a:fld>
            <a:endParaRPr lang="en-US"/>
          </a:p>
        </p:txBody>
      </p:sp>
    </p:spTree>
    <p:extLst>
      <p:ext uri="{BB962C8B-B14F-4D97-AF65-F5344CB8AC3E}">
        <p14:creationId xmlns:p14="http://schemas.microsoft.com/office/powerpoint/2010/main" val="141901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D92583-8412-49F8-8F6C-7C1B49734347}" type="datetime1">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F4790-5F2A-4677-A3D1-3EB0B4CC8672}" type="slidenum">
              <a:rPr lang="en-US" smtClean="0"/>
              <a:t>‹#›</a:t>
            </a:fld>
            <a:endParaRPr lang="en-US"/>
          </a:p>
        </p:txBody>
      </p:sp>
    </p:spTree>
    <p:extLst>
      <p:ext uri="{BB962C8B-B14F-4D97-AF65-F5344CB8AC3E}">
        <p14:creationId xmlns:p14="http://schemas.microsoft.com/office/powerpoint/2010/main" val="3306274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3E5953-BE7A-495D-8465-53FD9E59290B}" type="datetime1">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F4790-5F2A-4677-A3D1-3EB0B4CC8672}" type="slidenum">
              <a:rPr lang="en-US" smtClean="0"/>
              <a:t>‹#›</a:t>
            </a:fld>
            <a:endParaRPr lang="en-US"/>
          </a:p>
        </p:txBody>
      </p:sp>
    </p:spTree>
    <p:extLst>
      <p:ext uri="{BB962C8B-B14F-4D97-AF65-F5344CB8AC3E}">
        <p14:creationId xmlns:p14="http://schemas.microsoft.com/office/powerpoint/2010/main" val="3416854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C408A9-E43B-434C-AB11-FA5F12799999}" type="datetime1">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F4790-5F2A-4677-A3D1-3EB0B4CC8672}" type="slidenum">
              <a:rPr lang="en-US" smtClean="0"/>
              <a:t>‹#›</a:t>
            </a:fld>
            <a:endParaRPr lang="en-US"/>
          </a:p>
        </p:txBody>
      </p:sp>
    </p:spTree>
    <p:extLst>
      <p:ext uri="{BB962C8B-B14F-4D97-AF65-F5344CB8AC3E}">
        <p14:creationId xmlns:p14="http://schemas.microsoft.com/office/powerpoint/2010/main" val="4158387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540067-D4AF-4F5B-84C6-E78A298A5111}" type="datetime1">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F4790-5F2A-4677-A3D1-3EB0B4CC8672}" type="slidenum">
              <a:rPr lang="en-US" smtClean="0"/>
              <a:t>‹#›</a:t>
            </a:fld>
            <a:endParaRPr lang="en-US"/>
          </a:p>
        </p:txBody>
      </p:sp>
    </p:spTree>
    <p:extLst>
      <p:ext uri="{BB962C8B-B14F-4D97-AF65-F5344CB8AC3E}">
        <p14:creationId xmlns:p14="http://schemas.microsoft.com/office/powerpoint/2010/main" val="3877769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3F525-2119-4AF0-9377-0BE6B6D6921F}" type="datetime1">
              <a:rPr lang="en-US" smtClean="0"/>
              <a:t>6/26/2024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F4790-5F2A-4677-A3D1-3EB0B4CC8672}" type="slidenum">
              <a:rPr lang="en-US" smtClean="0"/>
              <a:t>‹#›</a:t>
            </a:fld>
            <a:endParaRPr lang="en-US"/>
          </a:p>
        </p:txBody>
      </p:sp>
    </p:spTree>
    <p:extLst>
      <p:ext uri="{BB962C8B-B14F-4D97-AF65-F5344CB8AC3E}">
        <p14:creationId xmlns:p14="http://schemas.microsoft.com/office/powerpoint/2010/main" val="1371731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842" y="1524000"/>
            <a:ext cx="11106316" cy="3506768"/>
          </a:xfrm>
        </p:spPr>
        <p:txBody>
          <a:bodyPr>
            <a:normAutofit lnSpcReduction="10000"/>
          </a:bodyPr>
          <a:lstStyle/>
          <a:p>
            <a:pPr marL="0" indent="0" algn="ctr">
              <a:spcAft>
                <a:spcPts val="1200"/>
              </a:spcAft>
              <a:buNone/>
            </a:pPr>
            <a:r>
              <a:rPr lang="en-US" sz="5400" b="1" dirty="0"/>
              <a:t>PMG 4101</a:t>
            </a:r>
          </a:p>
          <a:p>
            <a:pPr marL="0" indent="0" algn="ctr">
              <a:buNone/>
            </a:pPr>
            <a:r>
              <a:rPr lang="en-US" sz="4800" b="1" dirty="0">
                <a:solidFill>
                  <a:srgbClr val="0000FF"/>
                </a:solidFill>
              </a:rPr>
              <a:t>Project Management</a:t>
            </a:r>
          </a:p>
          <a:p>
            <a:pPr marL="0" indent="0" algn="ctr">
              <a:buNone/>
            </a:pPr>
            <a:endParaRPr lang="en-US" sz="4800" b="1" dirty="0"/>
          </a:p>
          <a:p>
            <a:pPr marL="0" indent="0" algn="ctr">
              <a:buNone/>
            </a:pPr>
            <a:endParaRPr lang="en-US" sz="3600" b="1" dirty="0"/>
          </a:p>
          <a:p>
            <a:pPr marL="0" indent="0" algn="ctr">
              <a:buNone/>
            </a:pPr>
            <a:r>
              <a:rPr lang="en-US" sz="3600" b="1" dirty="0"/>
              <a:t>Dr. Suman </a:t>
            </a:r>
            <a:r>
              <a:rPr lang="en-US" sz="3600" b="1" dirty="0" err="1"/>
              <a:t>Ahmmed</a:t>
            </a:r>
            <a:r>
              <a:rPr lang="en-US" sz="3600" b="1" dirty="0"/>
              <a:t>, CSE, UIU</a:t>
            </a:r>
          </a:p>
          <a:p>
            <a:pPr marL="0" indent="0" algn="ctr">
              <a:buNone/>
            </a:pPr>
            <a:endParaRPr lang="en-US" sz="1600" b="1" dirty="0"/>
          </a:p>
        </p:txBody>
      </p:sp>
      <p:grpSp>
        <p:nvGrpSpPr>
          <p:cNvPr id="16" name="Group 15"/>
          <p:cNvGrpSpPr/>
          <p:nvPr/>
        </p:nvGrpSpPr>
        <p:grpSpPr>
          <a:xfrm>
            <a:off x="0" y="6275595"/>
            <a:ext cx="12192000" cy="582405"/>
            <a:chOff x="2522220" y="5993655"/>
            <a:chExt cx="12192000" cy="582405"/>
          </a:xfrm>
        </p:grpSpPr>
        <p:grpSp>
          <p:nvGrpSpPr>
            <p:cNvPr id="4" name="Group 3"/>
            <p:cNvGrpSpPr/>
            <p:nvPr/>
          </p:nvGrpSpPr>
          <p:grpSpPr>
            <a:xfrm>
              <a:off x="2522220" y="5993655"/>
              <a:ext cx="12192000" cy="582405"/>
              <a:chOff x="0" y="6275595"/>
              <a:chExt cx="12192000" cy="582405"/>
            </a:xfrm>
          </p:grpSpPr>
          <p:sp>
            <p:nvSpPr>
              <p:cNvPr id="5" name="Rectangle 4"/>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0" y="6339840"/>
                <a:ext cx="12192000" cy="518160"/>
                <a:chOff x="0" y="6339840"/>
                <a:chExt cx="12192000" cy="518160"/>
              </a:xfrm>
            </p:grpSpPr>
            <p:sp>
              <p:nvSpPr>
                <p:cNvPr id="7" name="Rectangle 6"/>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213420" y="6410443"/>
                  <a:ext cx="892966" cy="369602"/>
                </a:xfrm>
                <a:prstGeom prst="rect">
                  <a:avLst/>
                </a:prstGeom>
              </p:spPr>
            </p:pic>
          </p:grpSp>
        </p:grpSp>
        <p:sp>
          <p:nvSpPr>
            <p:cNvPr id="2" name="Rectangle 1"/>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6755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44" y="326012"/>
            <a:ext cx="10816505" cy="470898"/>
          </a:xfrm>
        </p:spPr>
        <p:txBody>
          <a:bodyPr>
            <a:noAutofit/>
          </a:bodyPr>
          <a:lstStyle/>
          <a:p>
            <a:r>
              <a:rPr lang="en-US" sz="3600" b="1" dirty="0">
                <a:solidFill>
                  <a:srgbClr val="FF3300"/>
                </a:solidFill>
                <a:latin typeface="+mn-lt"/>
              </a:rPr>
              <a:t>RMMM - </a:t>
            </a:r>
            <a:r>
              <a:rPr lang="en-US" sz="3600" b="1" dirty="0">
                <a:solidFill>
                  <a:srgbClr val="0000FF"/>
                </a:solidFill>
                <a:latin typeface="+mn-lt"/>
              </a:rPr>
              <a:t>Risk Monitoring</a:t>
            </a:r>
          </a:p>
        </p:txBody>
      </p:sp>
      <p:sp>
        <p:nvSpPr>
          <p:cNvPr id="3" name="Content Placeholder 2"/>
          <p:cNvSpPr>
            <a:spLocks noGrp="1"/>
          </p:cNvSpPr>
          <p:nvPr>
            <p:ph idx="1"/>
          </p:nvPr>
        </p:nvSpPr>
        <p:spPr>
          <a:xfrm>
            <a:off x="438039" y="1357245"/>
            <a:ext cx="10816505" cy="4918350"/>
          </a:xfrm>
        </p:spPr>
        <p:txBody>
          <a:bodyPr>
            <a:noAutofit/>
          </a:bodyPr>
          <a:lstStyle/>
          <a:p>
            <a:pPr marL="0" indent="0" algn="just">
              <a:lnSpc>
                <a:spcPct val="120000"/>
              </a:lnSpc>
              <a:spcBef>
                <a:spcPts val="0"/>
              </a:spcBef>
              <a:buNone/>
            </a:pPr>
            <a:r>
              <a:rPr lang="en-US" sz="3200" b="1" dirty="0"/>
              <a:t>• Continuously monitor for new risks</a:t>
            </a:r>
          </a:p>
          <a:p>
            <a:pPr marL="0" indent="0" algn="just">
              <a:lnSpc>
                <a:spcPct val="120000"/>
              </a:lnSpc>
              <a:spcBef>
                <a:spcPts val="0"/>
              </a:spcBef>
              <a:buNone/>
            </a:pPr>
            <a:r>
              <a:rPr lang="en-US" sz="3200" b="1" dirty="0"/>
              <a:t>• Track progress of risk mitigation strategies</a:t>
            </a:r>
          </a:p>
          <a:p>
            <a:pPr marL="0" indent="0" algn="just">
              <a:lnSpc>
                <a:spcPct val="120000"/>
              </a:lnSpc>
              <a:spcBef>
                <a:spcPts val="0"/>
              </a:spcBef>
              <a:buNone/>
            </a:pPr>
            <a:r>
              <a:rPr lang="en-US" sz="3200" b="1" dirty="0"/>
              <a:t>• Collect data and feedback from stakeholders</a:t>
            </a:r>
          </a:p>
          <a:p>
            <a:pPr marL="0" indent="0" algn="just">
              <a:lnSpc>
                <a:spcPct val="120000"/>
              </a:lnSpc>
              <a:spcBef>
                <a:spcPts val="0"/>
              </a:spcBef>
              <a:buNone/>
            </a:pPr>
            <a:r>
              <a:rPr lang="en-US" sz="3200" b="1" dirty="0"/>
              <a:t>• Analysis data to identify trends or potential issues</a:t>
            </a:r>
          </a:p>
          <a:p>
            <a:pPr marL="0" indent="0" algn="just">
              <a:lnSpc>
                <a:spcPct val="120000"/>
              </a:lnSpc>
              <a:spcBef>
                <a:spcPts val="0"/>
              </a:spcBef>
              <a:buNone/>
            </a:pPr>
            <a:r>
              <a:rPr lang="en-US" sz="3200" b="1" dirty="0"/>
              <a:t>• Communicate findings to relevant parties</a:t>
            </a:r>
          </a:p>
          <a:p>
            <a:pPr marL="0" indent="0" algn="just">
              <a:lnSpc>
                <a:spcPct val="120000"/>
              </a:lnSpc>
              <a:spcBef>
                <a:spcPts val="0"/>
              </a:spcBef>
              <a:buNone/>
            </a:pPr>
            <a:r>
              <a:rPr lang="en-US" sz="3200" b="1" dirty="0"/>
              <a:t>• Take corrective action as necessary</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10</a:t>
            </a:fld>
            <a:endParaRPr lang="en-US"/>
          </a:p>
        </p:txBody>
      </p:sp>
      <p:grpSp>
        <p:nvGrpSpPr>
          <p:cNvPr id="8" name="Group 7"/>
          <p:cNvGrpSpPr/>
          <p:nvPr/>
        </p:nvGrpSpPr>
        <p:grpSpPr>
          <a:xfrm>
            <a:off x="149669" y="6410443"/>
            <a:ext cx="11700116" cy="385081"/>
            <a:chOff x="149669" y="6410443"/>
            <a:chExt cx="11700116" cy="385081"/>
          </a:xfrm>
        </p:grpSpPr>
        <p:grpSp>
          <p:nvGrpSpPr>
            <p:cNvPr id="10" name="Group 9"/>
            <p:cNvGrpSpPr/>
            <p:nvPr/>
          </p:nvGrpSpPr>
          <p:grpSpPr>
            <a:xfrm>
              <a:off x="9296400" y="6410443"/>
              <a:ext cx="2553385" cy="385081"/>
              <a:chOff x="9296400" y="6341864"/>
              <a:chExt cx="2553385" cy="385081"/>
            </a:xfrm>
          </p:grpSpPr>
          <p:pic>
            <p:nvPicPr>
              <p:cNvPr id="14" name="Picture 13"/>
              <p:cNvPicPr>
                <a:picLocks noChangeAspect="1"/>
              </p:cNvPicPr>
              <p:nvPr/>
            </p:nvPicPr>
            <p:blipFill>
              <a:blip r:embed="rId2"/>
              <a:stretch>
                <a:fillRect/>
              </a:stretch>
            </p:blipFill>
            <p:spPr>
              <a:xfrm>
                <a:off x="10346952" y="6341864"/>
                <a:ext cx="1502833" cy="385081"/>
              </a:xfrm>
              <a:prstGeom prst="rect">
                <a:avLst/>
              </a:prstGeom>
            </p:spPr>
          </p:pic>
          <p:sp>
            <p:nvSpPr>
              <p:cNvPr id="15" name="TextBox 14"/>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1" name="Group 10"/>
            <p:cNvGrpSpPr/>
            <p:nvPr/>
          </p:nvGrpSpPr>
          <p:grpSpPr>
            <a:xfrm>
              <a:off x="149669" y="6410443"/>
              <a:ext cx="1956717" cy="369602"/>
              <a:chOff x="149669" y="6410443"/>
              <a:chExt cx="1956717" cy="369602"/>
            </a:xfrm>
          </p:grpSpPr>
          <p:sp>
            <p:nvSpPr>
              <p:cNvPr id="12" name="TextBox 11"/>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3" name="Picture 12"/>
              <p:cNvPicPr>
                <a:picLocks noChangeAspect="1"/>
              </p:cNvPicPr>
              <p:nvPr/>
            </p:nvPicPr>
            <p:blipFill>
              <a:blip r:embed="rId3"/>
              <a:stretch>
                <a:fillRect/>
              </a:stretch>
            </p:blipFill>
            <p:spPr>
              <a:xfrm>
                <a:off x="1213420" y="6410443"/>
                <a:ext cx="892966" cy="369602"/>
              </a:xfrm>
              <a:prstGeom prst="rect">
                <a:avLst/>
              </a:prstGeom>
            </p:spPr>
          </p:pic>
        </p:grpSp>
      </p:grpSp>
      <p:grpSp>
        <p:nvGrpSpPr>
          <p:cNvPr id="31" name="Group 30"/>
          <p:cNvGrpSpPr/>
          <p:nvPr/>
        </p:nvGrpSpPr>
        <p:grpSpPr>
          <a:xfrm>
            <a:off x="0" y="6275595"/>
            <a:ext cx="12192000" cy="582405"/>
            <a:chOff x="2522220" y="5993655"/>
            <a:chExt cx="12192000" cy="582405"/>
          </a:xfrm>
        </p:grpSpPr>
        <p:grpSp>
          <p:nvGrpSpPr>
            <p:cNvPr id="32" name="Group 31"/>
            <p:cNvGrpSpPr/>
            <p:nvPr/>
          </p:nvGrpSpPr>
          <p:grpSpPr>
            <a:xfrm>
              <a:off x="2522220" y="5993655"/>
              <a:ext cx="12192000" cy="582405"/>
              <a:chOff x="0" y="6275595"/>
              <a:chExt cx="12192000" cy="582405"/>
            </a:xfrm>
          </p:grpSpPr>
          <p:sp>
            <p:nvSpPr>
              <p:cNvPr id="36" name="Rectangle 35"/>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0" y="6339840"/>
                <a:ext cx="12192000" cy="518160"/>
                <a:chOff x="0" y="6339840"/>
                <a:chExt cx="12192000" cy="518160"/>
              </a:xfrm>
            </p:grpSpPr>
            <p:sp>
              <p:nvSpPr>
                <p:cNvPr id="38" name="Rectangle 37"/>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213420" y="6410443"/>
                  <a:ext cx="892966" cy="369602"/>
                </a:xfrm>
                <a:prstGeom prst="rect">
                  <a:avLst/>
                </a:prstGeom>
              </p:spPr>
            </p:pic>
          </p:grpSp>
        </p:grpSp>
        <p:sp>
          <p:nvSpPr>
            <p:cNvPr id="34" name="Rectangle 33"/>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961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44" y="326012"/>
            <a:ext cx="10816505" cy="470898"/>
          </a:xfrm>
        </p:spPr>
        <p:txBody>
          <a:bodyPr>
            <a:noAutofit/>
          </a:bodyPr>
          <a:lstStyle/>
          <a:p>
            <a:r>
              <a:rPr lang="en-US" sz="3600" b="1" dirty="0">
                <a:solidFill>
                  <a:srgbClr val="FF3300"/>
                </a:solidFill>
                <a:latin typeface="+mn-lt"/>
              </a:rPr>
              <a:t>RMMM - </a:t>
            </a:r>
            <a:r>
              <a:rPr lang="en-US" sz="3600" b="1" dirty="0">
                <a:solidFill>
                  <a:srgbClr val="0000FF"/>
                </a:solidFill>
                <a:latin typeface="+mn-lt"/>
              </a:rPr>
              <a:t>Risk Management</a:t>
            </a:r>
          </a:p>
        </p:txBody>
      </p:sp>
      <p:sp>
        <p:nvSpPr>
          <p:cNvPr id="3" name="Content Placeholder 2"/>
          <p:cNvSpPr>
            <a:spLocks noGrp="1"/>
          </p:cNvSpPr>
          <p:nvPr>
            <p:ph idx="1"/>
          </p:nvPr>
        </p:nvSpPr>
        <p:spPr>
          <a:xfrm>
            <a:off x="438039" y="1357245"/>
            <a:ext cx="10816505" cy="4918350"/>
          </a:xfrm>
        </p:spPr>
        <p:txBody>
          <a:bodyPr>
            <a:noAutofit/>
          </a:bodyPr>
          <a:lstStyle/>
          <a:p>
            <a:pPr marL="0" indent="0" algn="just">
              <a:lnSpc>
                <a:spcPct val="120000"/>
              </a:lnSpc>
              <a:spcBef>
                <a:spcPts val="0"/>
              </a:spcBef>
              <a:buNone/>
            </a:pPr>
            <a:r>
              <a:rPr lang="en-US" sz="3200" b="1" dirty="0"/>
              <a:t>• Establish a risk management plan</a:t>
            </a:r>
          </a:p>
          <a:p>
            <a:pPr marL="0" indent="0" algn="just">
              <a:lnSpc>
                <a:spcPct val="120000"/>
              </a:lnSpc>
              <a:spcBef>
                <a:spcPts val="0"/>
              </a:spcBef>
              <a:buNone/>
            </a:pPr>
            <a:r>
              <a:rPr lang="en-US" sz="3200" b="1" dirty="0"/>
              <a:t>• Allocate resources and responsibilities for risk management</a:t>
            </a:r>
          </a:p>
          <a:p>
            <a:pPr marL="0" indent="0" algn="just">
              <a:lnSpc>
                <a:spcPct val="120000"/>
              </a:lnSpc>
              <a:spcBef>
                <a:spcPts val="0"/>
              </a:spcBef>
              <a:buNone/>
            </a:pPr>
            <a:r>
              <a:rPr lang="en-US" sz="3200" b="1" dirty="0"/>
              <a:t>• Identify and assess risks</a:t>
            </a:r>
          </a:p>
          <a:p>
            <a:pPr marL="0" indent="0" algn="just">
              <a:lnSpc>
                <a:spcPct val="120000"/>
              </a:lnSpc>
              <a:spcBef>
                <a:spcPts val="0"/>
              </a:spcBef>
              <a:buNone/>
            </a:pPr>
            <a:r>
              <a:rPr lang="en-US" sz="3200" b="1" dirty="0"/>
              <a:t>• Develop strategies to manage risks</a:t>
            </a:r>
          </a:p>
          <a:p>
            <a:pPr marL="0" indent="0" algn="just">
              <a:lnSpc>
                <a:spcPct val="120000"/>
              </a:lnSpc>
              <a:spcBef>
                <a:spcPts val="0"/>
              </a:spcBef>
              <a:buNone/>
            </a:pPr>
            <a:r>
              <a:rPr lang="en-US" sz="3200" b="1" dirty="0"/>
              <a:t>• Implement risk management strategies</a:t>
            </a:r>
          </a:p>
          <a:p>
            <a:pPr marL="0" indent="0" algn="just">
              <a:lnSpc>
                <a:spcPct val="120000"/>
              </a:lnSpc>
              <a:spcBef>
                <a:spcPts val="0"/>
              </a:spcBef>
              <a:buNone/>
            </a:pPr>
            <a:r>
              <a:rPr lang="en-US" sz="3200" b="1" dirty="0"/>
              <a:t>• Monitor and review the effectiveness of risk management strategies</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11</a:t>
            </a:fld>
            <a:endParaRPr lang="en-US"/>
          </a:p>
        </p:txBody>
      </p:sp>
      <p:grpSp>
        <p:nvGrpSpPr>
          <p:cNvPr id="8" name="Group 7"/>
          <p:cNvGrpSpPr/>
          <p:nvPr/>
        </p:nvGrpSpPr>
        <p:grpSpPr>
          <a:xfrm>
            <a:off x="149669" y="6410443"/>
            <a:ext cx="11700116" cy="385081"/>
            <a:chOff x="149669" y="6410443"/>
            <a:chExt cx="11700116" cy="385081"/>
          </a:xfrm>
        </p:grpSpPr>
        <p:grpSp>
          <p:nvGrpSpPr>
            <p:cNvPr id="10" name="Group 9"/>
            <p:cNvGrpSpPr/>
            <p:nvPr/>
          </p:nvGrpSpPr>
          <p:grpSpPr>
            <a:xfrm>
              <a:off x="9296400" y="6410443"/>
              <a:ext cx="2553385" cy="385081"/>
              <a:chOff x="9296400" y="6341864"/>
              <a:chExt cx="2553385" cy="385081"/>
            </a:xfrm>
          </p:grpSpPr>
          <p:pic>
            <p:nvPicPr>
              <p:cNvPr id="14" name="Picture 13"/>
              <p:cNvPicPr>
                <a:picLocks noChangeAspect="1"/>
              </p:cNvPicPr>
              <p:nvPr/>
            </p:nvPicPr>
            <p:blipFill>
              <a:blip r:embed="rId2"/>
              <a:stretch>
                <a:fillRect/>
              </a:stretch>
            </p:blipFill>
            <p:spPr>
              <a:xfrm>
                <a:off x="10346952" y="6341864"/>
                <a:ext cx="1502833" cy="385081"/>
              </a:xfrm>
              <a:prstGeom prst="rect">
                <a:avLst/>
              </a:prstGeom>
            </p:spPr>
          </p:pic>
          <p:sp>
            <p:nvSpPr>
              <p:cNvPr id="15" name="TextBox 14"/>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1" name="Group 10"/>
            <p:cNvGrpSpPr/>
            <p:nvPr/>
          </p:nvGrpSpPr>
          <p:grpSpPr>
            <a:xfrm>
              <a:off x="149669" y="6410443"/>
              <a:ext cx="1956717" cy="369602"/>
              <a:chOff x="149669" y="6410443"/>
              <a:chExt cx="1956717" cy="369602"/>
            </a:xfrm>
          </p:grpSpPr>
          <p:sp>
            <p:nvSpPr>
              <p:cNvPr id="12" name="TextBox 11"/>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3" name="Picture 12"/>
              <p:cNvPicPr>
                <a:picLocks noChangeAspect="1"/>
              </p:cNvPicPr>
              <p:nvPr/>
            </p:nvPicPr>
            <p:blipFill>
              <a:blip r:embed="rId3"/>
              <a:stretch>
                <a:fillRect/>
              </a:stretch>
            </p:blipFill>
            <p:spPr>
              <a:xfrm>
                <a:off x="1213420" y="6410443"/>
                <a:ext cx="892966" cy="369602"/>
              </a:xfrm>
              <a:prstGeom prst="rect">
                <a:avLst/>
              </a:prstGeom>
            </p:spPr>
          </p:pic>
        </p:grpSp>
      </p:grpSp>
      <p:grpSp>
        <p:nvGrpSpPr>
          <p:cNvPr id="31" name="Group 30"/>
          <p:cNvGrpSpPr/>
          <p:nvPr/>
        </p:nvGrpSpPr>
        <p:grpSpPr>
          <a:xfrm>
            <a:off x="0" y="6275595"/>
            <a:ext cx="12192000" cy="582405"/>
            <a:chOff x="2522220" y="5993655"/>
            <a:chExt cx="12192000" cy="582405"/>
          </a:xfrm>
        </p:grpSpPr>
        <p:grpSp>
          <p:nvGrpSpPr>
            <p:cNvPr id="32" name="Group 31"/>
            <p:cNvGrpSpPr/>
            <p:nvPr/>
          </p:nvGrpSpPr>
          <p:grpSpPr>
            <a:xfrm>
              <a:off x="2522220" y="5993655"/>
              <a:ext cx="12192000" cy="582405"/>
              <a:chOff x="0" y="6275595"/>
              <a:chExt cx="12192000" cy="582405"/>
            </a:xfrm>
          </p:grpSpPr>
          <p:sp>
            <p:nvSpPr>
              <p:cNvPr id="36" name="Rectangle 35"/>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0" y="6339840"/>
                <a:ext cx="12192000" cy="518160"/>
                <a:chOff x="0" y="6339840"/>
                <a:chExt cx="12192000" cy="518160"/>
              </a:xfrm>
            </p:grpSpPr>
            <p:sp>
              <p:nvSpPr>
                <p:cNvPr id="38" name="Rectangle 37"/>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213420" y="6410443"/>
                  <a:ext cx="892966" cy="369602"/>
                </a:xfrm>
                <a:prstGeom prst="rect">
                  <a:avLst/>
                </a:prstGeom>
              </p:spPr>
            </p:pic>
          </p:grpSp>
        </p:grpSp>
        <p:sp>
          <p:nvSpPr>
            <p:cNvPr id="34" name="Rectangle 33"/>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7427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44" y="25756"/>
            <a:ext cx="10816505" cy="370029"/>
          </a:xfrm>
        </p:spPr>
        <p:txBody>
          <a:bodyPr>
            <a:noAutofit/>
          </a:bodyPr>
          <a:lstStyle/>
          <a:p>
            <a:pPr algn="ctr"/>
            <a:r>
              <a:rPr lang="en-US" sz="2800" b="1" dirty="0">
                <a:solidFill>
                  <a:srgbClr val="FF3300"/>
                </a:solidFill>
                <a:latin typeface="+mn-lt"/>
              </a:rPr>
              <a:t>RMMM – Risk Information Sheet (RIS)</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12</a:t>
            </a:fld>
            <a:endParaRPr lang="en-US"/>
          </a:p>
        </p:txBody>
      </p:sp>
      <p:grpSp>
        <p:nvGrpSpPr>
          <p:cNvPr id="8" name="Group 7"/>
          <p:cNvGrpSpPr/>
          <p:nvPr/>
        </p:nvGrpSpPr>
        <p:grpSpPr>
          <a:xfrm>
            <a:off x="149669" y="6410443"/>
            <a:ext cx="11700116" cy="385081"/>
            <a:chOff x="149669" y="6410443"/>
            <a:chExt cx="11700116" cy="385081"/>
          </a:xfrm>
        </p:grpSpPr>
        <p:grpSp>
          <p:nvGrpSpPr>
            <p:cNvPr id="10" name="Group 9"/>
            <p:cNvGrpSpPr/>
            <p:nvPr/>
          </p:nvGrpSpPr>
          <p:grpSpPr>
            <a:xfrm>
              <a:off x="9296400" y="6410443"/>
              <a:ext cx="2553385" cy="385081"/>
              <a:chOff x="9296400" y="6341864"/>
              <a:chExt cx="2553385" cy="385081"/>
            </a:xfrm>
          </p:grpSpPr>
          <p:pic>
            <p:nvPicPr>
              <p:cNvPr id="14" name="Picture 13"/>
              <p:cNvPicPr>
                <a:picLocks noChangeAspect="1"/>
              </p:cNvPicPr>
              <p:nvPr/>
            </p:nvPicPr>
            <p:blipFill>
              <a:blip r:embed="rId2"/>
              <a:stretch>
                <a:fillRect/>
              </a:stretch>
            </p:blipFill>
            <p:spPr>
              <a:xfrm>
                <a:off x="10346952" y="6341864"/>
                <a:ext cx="1502833" cy="385081"/>
              </a:xfrm>
              <a:prstGeom prst="rect">
                <a:avLst/>
              </a:prstGeom>
            </p:spPr>
          </p:pic>
          <p:sp>
            <p:nvSpPr>
              <p:cNvPr id="15" name="TextBox 14"/>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1" name="Group 10"/>
            <p:cNvGrpSpPr/>
            <p:nvPr/>
          </p:nvGrpSpPr>
          <p:grpSpPr>
            <a:xfrm>
              <a:off x="149669" y="6410443"/>
              <a:ext cx="1956717" cy="369602"/>
              <a:chOff x="149669" y="6410443"/>
              <a:chExt cx="1956717" cy="369602"/>
            </a:xfrm>
          </p:grpSpPr>
          <p:sp>
            <p:nvSpPr>
              <p:cNvPr id="12" name="TextBox 11"/>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3" name="Picture 12"/>
              <p:cNvPicPr>
                <a:picLocks noChangeAspect="1"/>
              </p:cNvPicPr>
              <p:nvPr/>
            </p:nvPicPr>
            <p:blipFill>
              <a:blip r:embed="rId3"/>
              <a:stretch>
                <a:fillRect/>
              </a:stretch>
            </p:blipFill>
            <p:spPr>
              <a:xfrm>
                <a:off x="1213420" y="6410443"/>
                <a:ext cx="892966" cy="369602"/>
              </a:xfrm>
              <a:prstGeom prst="rect">
                <a:avLst/>
              </a:prstGeom>
            </p:spPr>
          </p:pic>
        </p:grpSp>
      </p:grpSp>
      <p:grpSp>
        <p:nvGrpSpPr>
          <p:cNvPr id="31" name="Group 30"/>
          <p:cNvGrpSpPr/>
          <p:nvPr/>
        </p:nvGrpSpPr>
        <p:grpSpPr>
          <a:xfrm>
            <a:off x="0" y="6275595"/>
            <a:ext cx="12192000" cy="582405"/>
            <a:chOff x="2522220" y="5993655"/>
            <a:chExt cx="12192000" cy="582405"/>
          </a:xfrm>
        </p:grpSpPr>
        <p:grpSp>
          <p:nvGrpSpPr>
            <p:cNvPr id="32" name="Group 31"/>
            <p:cNvGrpSpPr/>
            <p:nvPr/>
          </p:nvGrpSpPr>
          <p:grpSpPr>
            <a:xfrm>
              <a:off x="2522220" y="5993655"/>
              <a:ext cx="12192000" cy="582405"/>
              <a:chOff x="0" y="6275595"/>
              <a:chExt cx="12192000" cy="582405"/>
            </a:xfrm>
          </p:grpSpPr>
          <p:sp>
            <p:nvSpPr>
              <p:cNvPr id="36" name="Rectangle 35"/>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0" y="6339840"/>
                <a:ext cx="12192000" cy="518160"/>
                <a:chOff x="0" y="6339840"/>
                <a:chExt cx="12192000" cy="518160"/>
              </a:xfrm>
            </p:grpSpPr>
            <p:sp>
              <p:nvSpPr>
                <p:cNvPr id="38" name="Rectangle 37"/>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213420" y="6410443"/>
                  <a:ext cx="892966" cy="369602"/>
                </a:xfrm>
                <a:prstGeom prst="rect">
                  <a:avLst/>
                </a:prstGeom>
              </p:spPr>
            </p:pic>
          </p:grpSp>
        </p:grpSp>
        <p:sp>
          <p:nvSpPr>
            <p:cNvPr id="34" name="Rectangle 33"/>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6780" y="453645"/>
            <a:ext cx="8345662" cy="5843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4211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747" y="2958102"/>
            <a:ext cx="10816505" cy="470898"/>
          </a:xfrm>
        </p:spPr>
        <p:txBody>
          <a:bodyPr>
            <a:noAutofit/>
          </a:bodyPr>
          <a:lstStyle/>
          <a:p>
            <a:pPr algn="ctr"/>
            <a:r>
              <a:rPr lang="en-US" b="1" dirty="0">
                <a:solidFill>
                  <a:srgbClr val="FF3300"/>
                </a:solidFill>
                <a:latin typeface="+mn-lt"/>
              </a:rPr>
              <a:t>Thank You</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13</a:t>
            </a:fld>
            <a:endParaRPr lang="en-US"/>
          </a:p>
        </p:txBody>
      </p:sp>
      <p:grpSp>
        <p:nvGrpSpPr>
          <p:cNvPr id="8" name="Group 7"/>
          <p:cNvGrpSpPr/>
          <p:nvPr/>
        </p:nvGrpSpPr>
        <p:grpSpPr>
          <a:xfrm>
            <a:off x="149669" y="6410443"/>
            <a:ext cx="11700116" cy="385081"/>
            <a:chOff x="149669" y="6410443"/>
            <a:chExt cx="11700116" cy="385081"/>
          </a:xfrm>
        </p:grpSpPr>
        <p:grpSp>
          <p:nvGrpSpPr>
            <p:cNvPr id="10" name="Group 9"/>
            <p:cNvGrpSpPr/>
            <p:nvPr/>
          </p:nvGrpSpPr>
          <p:grpSpPr>
            <a:xfrm>
              <a:off x="9296400" y="6410443"/>
              <a:ext cx="2553385" cy="385081"/>
              <a:chOff x="9296400" y="6341864"/>
              <a:chExt cx="2553385" cy="385081"/>
            </a:xfrm>
          </p:grpSpPr>
          <p:pic>
            <p:nvPicPr>
              <p:cNvPr id="14" name="Picture 13"/>
              <p:cNvPicPr>
                <a:picLocks noChangeAspect="1"/>
              </p:cNvPicPr>
              <p:nvPr/>
            </p:nvPicPr>
            <p:blipFill>
              <a:blip r:embed="rId2"/>
              <a:stretch>
                <a:fillRect/>
              </a:stretch>
            </p:blipFill>
            <p:spPr>
              <a:xfrm>
                <a:off x="10346952" y="6341864"/>
                <a:ext cx="1502833" cy="385081"/>
              </a:xfrm>
              <a:prstGeom prst="rect">
                <a:avLst/>
              </a:prstGeom>
            </p:spPr>
          </p:pic>
          <p:sp>
            <p:nvSpPr>
              <p:cNvPr id="15" name="TextBox 14"/>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1" name="Group 10"/>
            <p:cNvGrpSpPr/>
            <p:nvPr/>
          </p:nvGrpSpPr>
          <p:grpSpPr>
            <a:xfrm>
              <a:off x="149669" y="6410443"/>
              <a:ext cx="1956717" cy="369602"/>
              <a:chOff x="149669" y="6410443"/>
              <a:chExt cx="1956717" cy="369602"/>
            </a:xfrm>
          </p:grpSpPr>
          <p:sp>
            <p:nvSpPr>
              <p:cNvPr id="12" name="TextBox 11"/>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3" name="Picture 12"/>
              <p:cNvPicPr>
                <a:picLocks noChangeAspect="1"/>
              </p:cNvPicPr>
              <p:nvPr/>
            </p:nvPicPr>
            <p:blipFill>
              <a:blip r:embed="rId3"/>
              <a:stretch>
                <a:fillRect/>
              </a:stretch>
            </p:blipFill>
            <p:spPr>
              <a:xfrm>
                <a:off x="1213420" y="6410443"/>
                <a:ext cx="892966" cy="369602"/>
              </a:xfrm>
              <a:prstGeom prst="rect">
                <a:avLst/>
              </a:prstGeom>
            </p:spPr>
          </p:pic>
        </p:grpSp>
      </p:grpSp>
      <p:grpSp>
        <p:nvGrpSpPr>
          <p:cNvPr id="31" name="Group 30"/>
          <p:cNvGrpSpPr/>
          <p:nvPr/>
        </p:nvGrpSpPr>
        <p:grpSpPr>
          <a:xfrm>
            <a:off x="0" y="6275595"/>
            <a:ext cx="12192000" cy="582405"/>
            <a:chOff x="2522220" y="5993655"/>
            <a:chExt cx="12192000" cy="582405"/>
          </a:xfrm>
        </p:grpSpPr>
        <p:grpSp>
          <p:nvGrpSpPr>
            <p:cNvPr id="32" name="Group 31"/>
            <p:cNvGrpSpPr/>
            <p:nvPr/>
          </p:nvGrpSpPr>
          <p:grpSpPr>
            <a:xfrm>
              <a:off x="2522220" y="5993655"/>
              <a:ext cx="12192000" cy="582405"/>
              <a:chOff x="0" y="6275595"/>
              <a:chExt cx="12192000" cy="582405"/>
            </a:xfrm>
          </p:grpSpPr>
          <p:sp>
            <p:nvSpPr>
              <p:cNvPr id="36" name="Rectangle 35"/>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0" y="6339840"/>
                <a:ext cx="12192000" cy="518160"/>
                <a:chOff x="0" y="6339840"/>
                <a:chExt cx="12192000" cy="518160"/>
              </a:xfrm>
            </p:grpSpPr>
            <p:sp>
              <p:nvSpPr>
                <p:cNvPr id="38" name="Rectangle 37"/>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213420" y="6410443"/>
                  <a:ext cx="892966" cy="369602"/>
                </a:xfrm>
                <a:prstGeom prst="rect">
                  <a:avLst/>
                </a:prstGeom>
              </p:spPr>
            </p:pic>
          </p:grpSp>
        </p:grpSp>
        <p:sp>
          <p:nvSpPr>
            <p:cNvPr id="34" name="Rectangle 33"/>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5025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3261"/>
            <a:ext cx="10515600" cy="470898"/>
          </a:xfrm>
        </p:spPr>
        <p:txBody>
          <a:bodyPr>
            <a:noAutofit/>
          </a:bodyPr>
          <a:lstStyle/>
          <a:p>
            <a:r>
              <a:rPr lang="en-US" b="1" dirty="0">
                <a:solidFill>
                  <a:srgbClr val="FF3300"/>
                </a:solidFill>
                <a:latin typeface="+mn-lt"/>
              </a:rPr>
              <a:t>Topics:</a:t>
            </a:r>
          </a:p>
        </p:txBody>
      </p:sp>
      <p:sp>
        <p:nvSpPr>
          <p:cNvPr id="3" name="Content Placeholder 2"/>
          <p:cNvSpPr>
            <a:spLocks noGrp="1"/>
          </p:cNvSpPr>
          <p:nvPr>
            <p:ph idx="1"/>
          </p:nvPr>
        </p:nvSpPr>
        <p:spPr>
          <a:xfrm>
            <a:off x="838200" y="1856763"/>
            <a:ext cx="10515600" cy="2303147"/>
          </a:xfrm>
        </p:spPr>
        <p:txBody>
          <a:bodyPr>
            <a:normAutofit/>
          </a:bodyPr>
          <a:lstStyle/>
          <a:p>
            <a:pPr marL="742950" indent="-742950">
              <a:buFont typeface="+mj-lt"/>
              <a:buAutoNum type="alphaUcPeriod"/>
            </a:pPr>
            <a:r>
              <a:rPr lang="en-US" sz="3200" b="1" dirty="0"/>
              <a:t>Risk Plan Approach </a:t>
            </a:r>
          </a:p>
          <a:p>
            <a:pPr marL="742950" indent="-742950">
              <a:buFont typeface="+mj-lt"/>
              <a:buAutoNum type="alphaUcPeriod"/>
            </a:pPr>
            <a:r>
              <a:rPr lang="en-US" sz="3200" b="1" dirty="0"/>
              <a:t>Risk Management Method – RMMM</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2</a:t>
            </a:fld>
            <a:endParaRPr lang="en-US"/>
          </a:p>
        </p:txBody>
      </p:sp>
      <p:grpSp>
        <p:nvGrpSpPr>
          <p:cNvPr id="8" name="Group 7"/>
          <p:cNvGrpSpPr/>
          <p:nvPr/>
        </p:nvGrpSpPr>
        <p:grpSpPr>
          <a:xfrm>
            <a:off x="149669" y="6410443"/>
            <a:ext cx="11700116" cy="385081"/>
            <a:chOff x="149669" y="6410443"/>
            <a:chExt cx="11700116" cy="385081"/>
          </a:xfrm>
        </p:grpSpPr>
        <p:grpSp>
          <p:nvGrpSpPr>
            <p:cNvPr id="10" name="Group 9"/>
            <p:cNvGrpSpPr/>
            <p:nvPr/>
          </p:nvGrpSpPr>
          <p:grpSpPr>
            <a:xfrm>
              <a:off x="9296400" y="6410443"/>
              <a:ext cx="2553385" cy="385081"/>
              <a:chOff x="9296400" y="6341864"/>
              <a:chExt cx="2553385" cy="385081"/>
            </a:xfrm>
          </p:grpSpPr>
          <p:pic>
            <p:nvPicPr>
              <p:cNvPr id="14" name="Picture 13"/>
              <p:cNvPicPr>
                <a:picLocks noChangeAspect="1"/>
              </p:cNvPicPr>
              <p:nvPr/>
            </p:nvPicPr>
            <p:blipFill>
              <a:blip r:embed="rId2"/>
              <a:stretch>
                <a:fillRect/>
              </a:stretch>
            </p:blipFill>
            <p:spPr>
              <a:xfrm>
                <a:off x="10346952" y="6341864"/>
                <a:ext cx="1502833" cy="385081"/>
              </a:xfrm>
              <a:prstGeom prst="rect">
                <a:avLst/>
              </a:prstGeom>
            </p:spPr>
          </p:pic>
          <p:sp>
            <p:nvSpPr>
              <p:cNvPr id="15" name="TextBox 14"/>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1" name="Group 10"/>
            <p:cNvGrpSpPr/>
            <p:nvPr/>
          </p:nvGrpSpPr>
          <p:grpSpPr>
            <a:xfrm>
              <a:off x="149669" y="6410443"/>
              <a:ext cx="1956717" cy="369602"/>
              <a:chOff x="149669" y="6410443"/>
              <a:chExt cx="1956717" cy="369602"/>
            </a:xfrm>
          </p:grpSpPr>
          <p:sp>
            <p:nvSpPr>
              <p:cNvPr id="12" name="TextBox 11"/>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3" name="Picture 12"/>
              <p:cNvPicPr>
                <a:picLocks noChangeAspect="1"/>
              </p:cNvPicPr>
              <p:nvPr/>
            </p:nvPicPr>
            <p:blipFill>
              <a:blip r:embed="rId3"/>
              <a:stretch>
                <a:fillRect/>
              </a:stretch>
            </p:blipFill>
            <p:spPr>
              <a:xfrm>
                <a:off x="1213420" y="6410443"/>
                <a:ext cx="892966" cy="369602"/>
              </a:xfrm>
              <a:prstGeom prst="rect">
                <a:avLst/>
              </a:prstGeom>
            </p:spPr>
          </p:pic>
        </p:grpSp>
      </p:grpSp>
      <p:grpSp>
        <p:nvGrpSpPr>
          <p:cNvPr id="31" name="Group 30"/>
          <p:cNvGrpSpPr/>
          <p:nvPr/>
        </p:nvGrpSpPr>
        <p:grpSpPr>
          <a:xfrm>
            <a:off x="0" y="6275595"/>
            <a:ext cx="12192000" cy="582405"/>
            <a:chOff x="2522220" y="5993655"/>
            <a:chExt cx="12192000" cy="582405"/>
          </a:xfrm>
        </p:grpSpPr>
        <p:grpSp>
          <p:nvGrpSpPr>
            <p:cNvPr id="32" name="Group 31"/>
            <p:cNvGrpSpPr/>
            <p:nvPr/>
          </p:nvGrpSpPr>
          <p:grpSpPr>
            <a:xfrm>
              <a:off x="2522220" y="5993655"/>
              <a:ext cx="12192000" cy="582405"/>
              <a:chOff x="0" y="6275595"/>
              <a:chExt cx="12192000" cy="582405"/>
            </a:xfrm>
          </p:grpSpPr>
          <p:sp>
            <p:nvSpPr>
              <p:cNvPr id="36" name="Rectangle 35"/>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0" y="6339840"/>
                <a:ext cx="12192000" cy="518160"/>
                <a:chOff x="0" y="6339840"/>
                <a:chExt cx="12192000" cy="518160"/>
              </a:xfrm>
            </p:grpSpPr>
            <p:sp>
              <p:nvSpPr>
                <p:cNvPr id="38" name="Rectangle 37"/>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296400" y="6410443"/>
                  <a:ext cx="2553385" cy="385081"/>
                  <a:chOff x="9296400" y="6341864"/>
                  <a:chExt cx="2553385" cy="385081"/>
                </a:xfrm>
              </p:grpSpPr>
              <p:pic>
                <p:nvPicPr>
                  <p:cNvPr id="43" name="Picture 42"/>
                  <p:cNvPicPr>
                    <a:picLocks noChangeAspect="1"/>
                  </p:cNvPicPr>
                  <p:nvPr/>
                </p:nvPicPr>
                <p:blipFill>
                  <a:blip r:embed="rId2"/>
                  <a:stretch>
                    <a:fillRect/>
                  </a:stretch>
                </p:blipFill>
                <p:spPr>
                  <a:xfrm>
                    <a:off x="10346952" y="6341864"/>
                    <a:ext cx="1502833" cy="385081"/>
                  </a:xfrm>
                  <a:prstGeom prst="rect">
                    <a:avLst/>
                  </a:prstGeom>
                </p:spPr>
              </p:pic>
              <p:sp>
                <p:nvSpPr>
                  <p:cNvPr id="44" name="TextBox 43"/>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40" name="Group 39"/>
                <p:cNvGrpSpPr/>
                <p:nvPr/>
              </p:nvGrpSpPr>
              <p:grpSpPr>
                <a:xfrm>
                  <a:off x="149669" y="6410443"/>
                  <a:ext cx="1956717" cy="369602"/>
                  <a:chOff x="149669" y="6410443"/>
                  <a:chExt cx="1956717" cy="369602"/>
                </a:xfrm>
              </p:grpSpPr>
              <p:sp>
                <p:nvSpPr>
                  <p:cNvPr id="41" name="TextBox 40"/>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42" name="Picture 41"/>
                  <p:cNvPicPr>
                    <a:picLocks noChangeAspect="1"/>
                  </p:cNvPicPr>
                  <p:nvPr/>
                </p:nvPicPr>
                <p:blipFill>
                  <a:blip r:embed="rId3"/>
                  <a:stretch>
                    <a:fillRect/>
                  </a:stretch>
                </p:blipFill>
                <p:spPr>
                  <a:xfrm>
                    <a:off x="1213420" y="6410443"/>
                    <a:ext cx="892966" cy="369602"/>
                  </a:xfrm>
                  <a:prstGeom prst="rect">
                    <a:avLst/>
                  </a:prstGeom>
                </p:spPr>
              </p:pic>
            </p:grpSp>
          </p:grpSp>
        </p:grpSp>
        <p:grpSp>
          <p:nvGrpSpPr>
            <p:cNvPr id="33" name="Group 32"/>
            <p:cNvGrpSpPr/>
            <p:nvPr/>
          </p:nvGrpSpPr>
          <p:grpSpPr>
            <a:xfrm>
              <a:off x="3649980" y="6089940"/>
              <a:ext cx="1049020" cy="462205"/>
              <a:chOff x="3649980" y="6089940"/>
              <a:chExt cx="1049020" cy="462205"/>
            </a:xfrm>
          </p:grpSpPr>
          <p:sp>
            <p:nvSpPr>
              <p:cNvPr id="34" name="Rectangle 33"/>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35" name="Picture 34"/>
              <p:cNvPicPr>
                <a:picLocks noChangeAspect="1"/>
              </p:cNvPicPr>
              <p:nvPr/>
            </p:nvPicPr>
            <p:blipFill rotWithShape="1">
              <a:blip r:embed="rId4" cstate="print">
                <a:extLst>
                  <a:ext uri="{28A0092B-C50C-407E-A947-70E740481C1C}">
                    <a14:useLocalDpi xmlns:a14="http://schemas.microsoft.com/office/drawing/2010/main" val="0"/>
                  </a:ext>
                </a:extLst>
              </a:blip>
              <a:srcRect l="34293" t="9899" r="37930" b="7052"/>
              <a:stretch/>
            </p:blipFill>
            <p:spPr>
              <a:xfrm>
                <a:off x="3850439" y="6096376"/>
                <a:ext cx="329382" cy="431043"/>
              </a:xfrm>
              <a:prstGeom prst="rect">
                <a:avLst/>
              </a:prstGeom>
            </p:spPr>
          </p:pic>
        </p:grpSp>
      </p:grpSp>
      <p:grpSp>
        <p:nvGrpSpPr>
          <p:cNvPr id="45" name="Group 44"/>
          <p:cNvGrpSpPr/>
          <p:nvPr/>
        </p:nvGrpSpPr>
        <p:grpSpPr>
          <a:xfrm>
            <a:off x="0" y="6294368"/>
            <a:ext cx="12192000" cy="582405"/>
            <a:chOff x="2522220" y="5993655"/>
            <a:chExt cx="12192000" cy="582405"/>
          </a:xfrm>
        </p:grpSpPr>
        <p:grpSp>
          <p:nvGrpSpPr>
            <p:cNvPr id="46" name="Group 45"/>
            <p:cNvGrpSpPr/>
            <p:nvPr/>
          </p:nvGrpSpPr>
          <p:grpSpPr>
            <a:xfrm>
              <a:off x="2522220" y="5993655"/>
              <a:ext cx="12192000" cy="582405"/>
              <a:chOff x="0" y="6275595"/>
              <a:chExt cx="12192000" cy="582405"/>
            </a:xfrm>
          </p:grpSpPr>
          <p:sp>
            <p:nvSpPr>
              <p:cNvPr id="50" name="Rectangle 49"/>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0" y="6339840"/>
                <a:ext cx="12192000" cy="518160"/>
                <a:chOff x="0" y="6339840"/>
                <a:chExt cx="12192000" cy="518160"/>
              </a:xfrm>
            </p:grpSpPr>
            <p:sp>
              <p:nvSpPr>
                <p:cNvPr id="52" name="Rectangle 51"/>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3"/>
                <a:stretch>
                  <a:fillRect/>
                </a:stretch>
              </p:blipFill>
              <p:spPr>
                <a:xfrm>
                  <a:off x="1213420" y="6410443"/>
                  <a:ext cx="892966" cy="369602"/>
                </a:xfrm>
                <a:prstGeom prst="rect">
                  <a:avLst/>
                </a:prstGeom>
              </p:spPr>
            </p:pic>
          </p:grpSp>
        </p:grpSp>
        <p:sp>
          <p:nvSpPr>
            <p:cNvPr id="48" name="Rectangle 47"/>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051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13148"/>
            <a:ext cx="10515600" cy="949123"/>
          </a:xfrm>
        </p:spPr>
        <p:txBody>
          <a:bodyPr>
            <a:noAutofit/>
          </a:bodyPr>
          <a:lstStyle/>
          <a:p>
            <a:pPr algn="ctr"/>
            <a:r>
              <a:rPr lang="en-US" sz="7200" b="1" dirty="0">
                <a:solidFill>
                  <a:schemeClr val="accent5"/>
                </a:solidFill>
                <a:latin typeface="+mn-lt"/>
              </a:rPr>
              <a:t>Risk Management</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3</a:t>
            </a:fld>
            <a:endParaRPr lang="en-US"/>
          </a:p>
        </p:txBody>
      </p:sp>
      <p:grpSp>
        <p:nvGrpSpPr>
          <p:cNvPr id="7" name="Group 6"/>
          <p:cNvGrpSpPr/>
          <p:nvPr/>
        </p:nvGrpSpPr>
        <p:grpSpPr>
          <a:xfrm>
            <a:off x="0" y="6275595"/>
            <a:ext cx="12192000" cy="582405"/>
            <a:chOff x="0" y="6275595"/>
            <a:chExt cx="12192000" cy="582405"/>
          </a:xfrm>
        </p:grpSpPr>
        <p:sp>
          <p:nvSpPr>
            <p:cNvPr id="8" name="Rectangle 7"/>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0" y="6339840"/>
              <a:ext cx="12192000" cy="518160"/>
              <a:chOff x="0" y="6339840"/>
              <a:chExt cx="12192000" cy="518160"/>
            </a:xfrm>
          </p:grpSpPr>
          <p:sp>
            <p:nvSpPr>
              <p:cNvPr id="10" name="Rectangle 9"/>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9296400" y="6410443"/>
                <a:ext cx="2553385" cy="385081"/>
                <a:chOff x="9296400" y="6341864"/>
                <a:chExt cx="2553385" cy="385081"/>
              </a:xfrm>
            </p:grpSpPr>
            <p:pic>
              <p:nvPicPr>
                <p:cNvPr id="15" name="Picture 14"/>
                <p:cNvPicPr>
                  <a:picLocks noChangeAspect="1"/>
                </p:cNvPicPr>
                <p:nvPr/>
              </p:nvPicPr>
              <p:blipFill>
                <a:blip r:embed="rId2"/>
                <a:stretch>
                  <a:fillRect/>
                </a:stretch>
              </p:blipFill>
              <p:spPr>
                <a:xfrm>
                  <a:off x="10346952" y="6341864"/>
                  <a:ext cx="1502833" cy="385081"/>
                </a:xfrm>
                <a:prstGeom prst="rect">
                  <a:avLst/>
                </a:prstGeom>
              </p:spPr>
            </p:pic>
            <p:sp>
              <p:nvSpPr>
                <p:cNvPr id="16" name="TextBox 15"/>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2" name="Group 11"/>
              <p:cNvGrpSpPr/>
              <p:nvPr/>
            </p:nvGrpSpPr>
            <p:grpSpPr>
              <a:xfrm>
                <a:off x="149669" y="6410443"/>
                <a:ext cx="1956717" cy="369602"/>
                <a:chOff x="149669" y="6410443"/>
                <a:chExt cx="1956717" cy="369602"/>
              </a:xfrm>
            </p:grpSpPr>
            <p:sp>
              <p:nvSpPr>
                <p:cNvPr id="13" name="TextBox 12"/>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4" name="Picture 13"/>
                <p:cNvPicPr>
                  <a:picLocks noChangeAspect="1"/>
                </p:cNvPicPr>
                <p:nvPr/>
              </p:nvPicPr>
              <p:blipFill>
                <a:blip r:embed="rId3"/>
                <a:stretch>
                  <a:fillRect/>
                </a:stretch>
              </p:blipFill>
              <p:spPr>
                <a:xfrm>
                  <a:off x="1213420" y="6410443"/>
                  <a:ext cx="892966" cy="369602"/>
                </a:xfrm>
                <a:prstGeom prst="rect">
                  <a:avLst/>
                </a:prstGeom>
              </p:spPr>
            </p:pic>
          </p:grpSp>
        </p:grpSp>
      </p:grpSp>
      <p:grpSp>
        <p:nvGrpSpPr>
          <p:cNvPr id="17" name="Group 16"/>
          <p:cNvGrpSpPr/>
          <p:nvPr/>
        </p:nvGrpSpPr>
        <p:grpSpPr>
          <a:xfrm>
            <a:off x="0" y="6275595"/>
            <a:ext cx="12192000" cy="582405"/>
            <a:chOff x="2522220" y="5993655"/>
            <a:chExt cx="12192000" cy="582405"/>
          </a:xfrm>
        </p:grpSpPr>
        <p:grpSp>
          <p:nvGrpSpPr>
            <p:cNvPr id="18" name="Group 17"/>
            <p:cNvGrpSpPr/>
            <p:nvPr/>
          </p:nvGrpSpPr>
          <p:grpSpPr>
            <a:xfrm>
              <a:off x="2522220" y="5993655"/>
              <a:ext cx="12192000" cy="582405"/>
              <a:chOff x="0" y="6275595"/>
              <a:chExt cx="12192000" cy="582405"/>
            </a:xfrm>
          </p:grpSpPr>
          <p:sp>
            <p:nvSpPr>
              <p:cNvPr id="22" name="Rectangle 21"/>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0" y="6339840"/>
                <a:ext cx="12192000" cy="518160"/>
                <a:chOff x="0" y="6339840"/>
                <a:chExt cx="12192000" cy="518160"/>
              </a:xfrm>
            </p:grpSpPr>
            <p:sp>
              <p:nvSpPr>
                <p:cNvPr id="24" name="Rectangle 23"/>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a:stretch>
                  <a:fillRect/>
                </a:stretch>
              </p:blipFill>
              <p:spPr>
                <a:xfrm>
                  <a:off x="1213420" y="6410443"/>
                  <a:ext cx="892966" cy="369602"/>
                </a:xfrm>
                <a:prstGeom prst="rect">
                  <a:avLst/>
                </a:prstGeom>
              </p:spPr>
            </p:pic>
          </p:grpSp>
        </p:grpSp>
        <p:sp>
          <p:nvSpPr>
            <p:cNvPr id="20" name="Rectangle 19"/>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1479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0" y="148594"/>
            <a:ext cx="10918899" cy="470898"/>
          </a:xfrm>
        </p:spPr>
        <p:txBody>
          <a:bodyPr>
            <a:noAutofit/>
          </a:bodyPr>
          <a:lstStyle/>
          <a:p>
            <a:r>
              <a:rPr lang="en-US" b="1" dirty="0">
                <a:solidFill>
                  <a:srgbClr val="FF3300"/>
                </a:solidFill>
                <a:latin typeface="+mn-lt"/>
              </a:rPr>
              <a:t>Risk Management</a:t>
            </a:r>
          </a:p>
        </p:txBody>
      </p:sp>
      <p:sp>
        <p:nvSpPr>
          <p:cNvPr id="3" name="Content Placeholder 2"/>
          <p:cNvSpPr>
            <a:spLocks noGrp="1"/>
          </p:cNvSpPr>
          <p:nvPr>
            <p:ph idx="1"/>
          </p:nvPr>
        </p:nvSpPr>
        <p:spPr>
          <a:xfrm>
            <a:off x="300251" y="723331"/>
            <a:ext cx="11549534" cy="5322627"/>
          </a:xfrm>
        </p:spPr>
        <p:txBody>
          <a:bodyPr>
            <a:noAutofit/>
          </a:bodyPr>
          <a:lstStyle/>
          <a:p>
            <a:pPr marL="231775" indent="0" algn="just">
              <a:lnSpc>
                <a:spcPct val="100000"/>
              </a:lnSpc>
              <a:spcBef>
                <a:spcPts val="0"/>
              </a:spcBef>
              <a:buNone/>
              <a:tabLst>
                <a:tab pos="231775" algn="l"/>
              </a:tabLst>
            </a:pPr>
            <a:r>
              <a:rPr lang="en-US" sz="3600" b="1" dirty="0"/>
              <a:t>Risk analysis and management are actions that help a software team to </a:t>
            </a:r>
            <a:r>
              <a:rPr lang="en-US" sz="3600" b="1" dirty="0">
                <a:solidFill>
                  <a:srgbClr val="0000FF"/>
                </a:solidFill>
              </a:rPr>
              <a:t>understand</a:t>
            </a:r>
            <a:r>
              <a:rPr lang="en-US" sz="3600" b="1" dirty="0"/>
              <a:t> and </a:t>
            </a:r>
            <a:r>
              <a:rPr lang="en-US" sz="3600" b="1" dirty="0">
                <a:solidFill>
                  <a:srgbClr val="0000FF"/>
                </a:solidFill>
              </a:rPr>
              <a:t>manage</a:t>
            </a:r>
            <a:r>
              <a:rPr lang="en-US" sz="3600" b="1" dirty="0"/>
              <a:t> </a:t>
            </a:r>
            <a:r>
              <a:rPr lang="en-US" sz="3600" b="1" dirty="0">
                <a:solidFill>
                  <a:srgbClr val="C00000"/>
                </a:solidFill>
              </a:rPr>
              <a:t>uncertainty</a:t>
            </a:r>
            <a:r>
              <a:rPr lang="en-US" sz="3600" b="1" dirty="0"/>
              <a:t>. </a:t>
            </a:r>
          </a:p>
          <a:p>
            <a:pPr marL="231775" indent="0" algn="just">
              <a:lnSpc>
                <a:spcPct val="100000"/>
              </a:lnSpc>
              <a:spcBef>
                <a:spcPts val="1200"/>
              </a:spcBef>
              <a:buNone/>
              <a:tabLst>
                <a:tab pos="231775" algn="l"/>
              </a:tabLst>
            </a:pPr>
            <a:r>
              <a:rPr lang="en-US" sz="3600" b="1" dirty="0"/>
              <a:t>A risk is a potential problem—it might happen, it might not. But, regardless of the outcome, it’s a really good idea to </a:t>
            </a:r>
            <a:r>
              <a:rPr lang="en-US" sz="3600" b="1" dirty="0">
                <a:solidFill>
                  <a:srgbClr val="0000FF"/>
                </a:solidFill>
              </a:rPr>
              <a:t>Identify</a:t>
            </a:r>
            <a:r>
              <a:rPr lang="en-US" sz="3600" b="1" dirty="0"/>
              <a:t> it, assess its </a:t>
            </a:r>
            <a:r>
              <a:rPr lang="en-US" sz="3600" b="1" dirty="0">
                <a:solidFill>
                  <a:srgbClr val="0000FF"/>
                </a:solidFill>
              </a:rPr>
              <a:t>probability of occurrence</a:t>
            </a:r>
            <a:r>
              <a:rPr lang="en-US" sz="3600" b="1" dirty="0"/>
              <a:t>, </a:t>
            </a:r>
            <a:r>
              <a:rPr lang="en-US" sz="3600" b="1" dirty="0">
                <a:solidFill>
                  <a:srgbClr val="0000FF"/>
                </a:solidFill>
              </a:rPr>
              <a:t>estimate its impact</a:t>
            </a:r>
            <a:r>
              <a:rPr lang="en-US" sz="3600" b="1" dirty="0"/>
              <a:t>, and establish a </a:t>
            </a:r>
            <a:r>
              <a:rPr lang="en-US" sz="3600" b="1" dirty="0">
                <a:solidFill>
                  <a:srgbClr val="0000FF"/>
                </a:solidFill>
              </a:rPr>
              <a:t>contingency plan </a:t>
            </a:r>
            <a:r>
              <a:rPr lang="en-US" sz="3600" b="1" dirty="0"/>
              <a:t>if the problem actually occur.</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4</a:t>
            </a:fld>
            <a:endParaRPr lang="en-US"/>
          </a:p>
        </p:txBody>
      </p:sp>
      <p:grpSp>
        <p:nvGrpSpPr>
          <p:cNvPr id="8" name="Group 7"/>
          <p:cNvGrpSpPr/>
          <p:nvPr/>
        </p:nvGrpSpPr>
        <p:grpSpPr>
          <a:xfrm>
            <a:off x="149669" y="6410443"/>
            <a:ext cx="11700116" cy="385081"/>
            <a:chOff x="149669" y="6410443"/>
            <a:chExt cx="11700116" cy="385081"/>
          </a:xfrm>
        </p:grpSpPr>
        <p:grpSp>
          <p:nvGrpSpPr>
            <p:cNvPr id="10" name="Group 9"/>
            <p:cNvGrpSpPr/>
            <p:nvPr/>
          </p:nvGrpSpPr>
          <p:grpSpPr>
            <a:xfrm>
              <a:off x="9296400" y="6410443"/>
              <a:ext cx="2553385" cy="385081"/>
              <a:chOff x="9296400" y="6341864"/>
              <a:chExt cx="2553385" cy="385081"/>
            </a:xfrm>
          </p:grpSpPr>
          <p:pic>
            <p:nvPicPr>
              <p:cNvPr id="14" name="Picture 13"/>
              <p:cNvPicPr>
                <a:picLocks noChangeAspect="1"/>
              </p:cNvPicPr>
              <p:nvPr/>
            </p:nvPicPr>
            <p:blipFill>
              <a:blip r:embed="rId2"/>
              <a:stretch>
                <a:fillRect/>
              </a:stretch>
            </p:blipFill>
            <p:spPr>
              <a:xfrm>
                <a:off x="10346952" y="6341864"/>
                <a:ext cx="1502833" cy="385081"/>
              </a:xfrm>
              <a:prstGeom prst="rect">
                <a:avLst/>
              </a:prstGeom>
            </p:spPr>
          </p:pic>
          <p:sp>
            <p:nvSpPr>
              <p:cNvPr id="15" name="TextBox 14"/>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1" name="Group 10"/>
            <p:cNvGrpSpPr/>
            <p:nvPr/>
          </p:nvGrpSpPr>
          <p:grpSpPr>
            <a:xfrm>
              <a:off x="149669" y="6410443"/>
              <a:ext cx="1956717" cy="369602"/>
              <a:chOff x="149669" y="6410443"/>
              <a:chExt cx="1956717" cy="369602"/>
            </a:xfrm>
          </p:grpSpPr>
          <p:sp>
            <p:nvSpPr>
              <p:cNvPr id="12" name="TextBox 11"/>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3" name="Picture 12"/>
              <p:cNvPicPr>
                <a:picLocks noChangeAspect="1"/>
              </p:cNvPicPr>
              <p:nvPr/>
            </p:nvPicPr>
            <p:blipFill>
              <a:blip r:embed="rId3"/>
              <a:stretch>
                <a:fillRect/>
              </a:stretch>
            </p:blipFill>
            <p:spPr>
              <a:xfrm>
                <a:off x="1213420" y="6410443"/>
                <a:ext cx="892966" cy="369602"/>
              </a:xfrm>
              <a:prstGeom prst="rect">
                <a:avLst/>
              </a:prstGeom>
            </p:spPr>
          </p:pic>
        </p:grpSp>
      </p:grpSp>
      <p:grpSp>
        <p:nvGrpSpPr>
          <p:cNvPr id="31" name="Group 30"/>
          <p:cNvGrpSpPr/>
          <p:nvPr/>
        </p:nvGrpSpPr>
        <p:grpSpPr>
          <a:xfrm>
            <a:off x="0" y="6275595"/>
            <a:ext cx="12192000" cy="582405"/>
            <a:chOff x="2522220" y="5993655"/>
            <a:chExt cx="12192000" cy="582405"/>
          </a:xfrm>
        </p:grpSpPr>
        <p:grpSp>
          <p:nvGrpSpPr>
            <p:cNvPr id="32" name="Group 31"/>
            <p:cNvGrpSpPr/>
            <p:nvPr/>
          </p:nvGrpSpPr>
          <p:grpSpPr>
            <a:xfrm>
              <a:off x="2522220" y="5993655"/>
              <a:ext cx="12192000" cy="582405"/>
              <a:chOff x="0" y="6275595"/>
              <a:chExt cx="12192000" cy="582405"/>
            </a:xfrm>
          </p:grpSpPr>
          <p:sp>
            <p:nvSpPr>
              <p:cNvPr id="36" name="Rectangle 35"/>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0" y="6339840"/>
                <a:ext cx="12192000" cy="518160"/>
                <a:chOff x="0" y="6339840"/>
                <a:chExt cx="12192000" cy="518160"/>
              </a:xfrm>
            </p:grpSpPr>
            <p:sp>
              <p:nvSpPr>
                <p:cNvPr id="38" name="Rectangle 37"/>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213420" y="6410443"/>
                  <a:ext cx="892966" cy="369602"/>
                </a:xfrm>
                <a:prstGeom prst="rect">
                  <a:avLst/>
                </a:prstGeom>
              </p:spPr>
            </p:pic>
          </p:grpSp>
        </p:grpSp>
        <p:sp>
          <p:nvSpPr>
            <p:cNvPr id="34" name="Rectangle 33"/>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7442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0" y="271897"/>
            <a:ext cx="10918899" cy="470898"/>
          </a:xfrm>
        </p:spPr>
        <p:txBody>
          <a:bodyPr>
            <a:noAutofit/>
          </a:bodyPr>
          <a:lstStyle/>
          <a:p>
            <a:r>
              <a:rPr lang="en-US" b="1" dirty="0">
                <a:solidFill>
                  <a:srgbClr val="FF3300"/>
                </a:solidFill>
                <a:latin typeface="+mn-lt"/>
              </a:rPr>
              <a:t>Risk Plan</a:t>
            </a:r>
          </a:p>
        </p:txBody>
      </p:sp>
      <p:sp>
        <p:nvSpPr>
          <p:cNvPr id="3" name="Content Placeholder 2"/>
          <p:cNvSpPr>
            <a:spLocks noGrp="1"/>
          </p:cNvSpPr>
          <p:nvPr>
            <p:ph idx="1"/>
          </p:nvPr>
        </p:nvSpPr>
        <p:spPr>
          <a:xfrm>
            <a:off x="300251" y="1094874"/>
            <a:ext cx="11549534" cy="4951084"/>
          </a:xfrm>
        </p:spPr>
        <p:txBody>
          <a:bodyPr>
            <a:noAutofit/>
          </a:bodyPr>
          <a:lstStyle/>
          <a:p>
            <a:pPr marL="231775" indent="0" algn="just">
              <a:lnSpc>
                <a:spcPct val="100000"/>
              </a:lnSpc>
              <a:spcBef>
                <a:spcPts val="0"/>
              </a:spcBef>
              <a:buNone/>
              <a:tabLst>
                <a:tab pos="231775" algn="l"/>
              </a:tabLst>
            </a:pPr>
            <a:r>
              <a:rPr lang="en-US" sz="3600" b="1" dirty="0"/>
              <a:t>A risk plan is a list of all risks that threaten the project, along with a plan to mitigate some or all of those risks. Each of the risks in the plan must be assessed by the project manager and the team. Risk assessment is an important part of planning a software project because it allows the project manager to predict potential problems that will threaten the project and take steps to mitigate those problems.</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5</a:t>
            </a:fld>
            <a:endParaRPr lang="en-US"/>
          </a:p>
        </p:txBody>
      </p:sp>
      <p:grpSp>
        <p:nvGrpSpPr>
          <p:cNvPr id="8" name="Group 7"/>
          <p:cNvGrpSpPr/>
          <p:nvPr/>
        </p:nvGrpSpPr>
        <p:grpSpPr>
          <a:xfrm>
            <a:off x="149669" y="6410443"/>
            <a:ext cx="11700116" cy="385081"/>
            <a:chOff x="149669" y="6410443"/>
            <a:chExt cx="11700116" cy="385081"/>
          </a:xfrm>
        </p:grpSpPr>
        <p:grpSp>
          <p:nvGrpSpPr>
            <p:cNvPr id="10" name="Group 9"/>
            <p:cNvGrpSpPr/>
            <p:nvPr/>
          </p:nvGrpSpPr>
          <p:grpSpPr>
            <a:xfrm>
              <a:off x="9296400" y="6410443"/>
              <a:ext cx="2553385" cy="385081"/>
              <a:chOff x="9296400" y="6341864"/>
              <a:chExt cx="2553385" cy="385081"/>
            </a:xfrm>
          </p:grpSpPr>
          <p:pic>
            <p:nvPicPr>
              <p:cNvPr id="14" name="Picture 13"/>
              <p:cNvPicPr>
                <a:picLocks noChangeAspect="1"/>
              </p:cNvPicPr>
              <p:nvPr/>
            </p:nvPicPr>
            <p:blipFill>
              <a:blip r:embed="rId2"/>
              <a:stretch>
                <a:fillRect/>
              </a:stretch>
            </p:blipFill>
            <p:spPr>
              <a:xfrm>
                <a:off x="10346952" y="6341864"/>
                <a:ext cx="1502833" cy="385081"/>
              </a:xfrm>
              <a:prstGeom prst="rect">
                <a:avLst/>
              </a:prstGeom>
            </p:spPr>
          </p:pic>
          <p:sp>
            <p:nvSpPr>
              <p:cNvPr id="15" name="TextBox 14"/>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1" name="Group 10"/>
            <p:cNvGrpSpPr/>
            <p:nvPr/>
          </p:nvGrpSpPr>
          <p:grpSpPr>
            <a:xfrm>
              <a:off x="149669" y="6410443"/>
              <a:ext cx="1956717" cy="369602"/>
              <a:chOff x="149669" y="6410443"/>
              <a:chExt cx="1956717" cy="369602"/>
            </a:xfrm>
          </p:grpSpPr>
          <p:sp>
            <p:nvSpPr>
              <p:cNvPr id="12" name="TextBox 11"/>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3" name="Picture 12"/>
              <p:cNvPicPr>
                <a:picLocks noChangeAspect="1"/>
              </p:cNvPicPr>
              <p:nvPr/>
            </p:nvPicPr>
            <p:blipFill>
              <a:blip r:embed="rId3"/>
              <a:stretch>
                <a:fillRect/>
              </a:stretch>
            </p:blipFill>
            <p:spPr>
              <a:xfrm>
                <a:off x="1213420" y="6410443"/>
                <a:ext cx="892966" cy="369602"/>
              </a:xfrm>
              <a:prstGeom prst="rect">
                <a:avLst/>
              </a:prstGeom>
            </p:spPr>
          </p:pic>
        </p:grpSp>
      </p:grpSp>
      <p:grpSp>
        <p:nvGrpSpPr>
          <p:cNvPr id="31" name="Group 30"/>
          <p:cNvGrpSpPr/>
          <p:nvPr/>
        </p:nvGrpSpPr>
        <p:grpSpPr>
          <a:xfrm>
            <a:off x="0" y="6275595"/>
            <a:ext cx="12192000" cy="582405"/>
            <a:chOff x="2522220" y="5993655"/>
            <a:chExt cx="12192000" cy="582405"/>
          </a:xfrm>
        </p:grpSpPr>
        <p:grpSp>
          <p:nvGrpSpPr>
            <p:cNvPr id="32" name="Group 31"/>
            <p:cNvGrpSpPr/>
            <p:nvPr/>
          </p:nvGrpSpPr>
          <p:grpSpPr>
            <a:xfrm>
              <a:off x="2522220" y="5993655"/>
              <a:ext cx="12192000" cy="582405"/>
              <a:chOff x="0" y="6275595"/>
              <a:chExt cx="12192000" cy="582405"/>
            </a:xfrm>
          </p:grpSpPr>
          <p:sp>
            <p:nvSpPr>
              <p:cNvPr id="36" name="Rectangle 35"/>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0" y="6339840"/>
                <a:ext cx="12192000" cy="518160"/>
                <a:chOff x="0" y="6339840"/>
                <a:chExt cx="12192000" cy="518160"/>
              </a:xfrm>
            </p:grpSpPr>
            <p:sp>
              <p:nvSpPr>
                <p:cNvPr id="38" name="Rectangle 37"/>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213420" y="6410443"/>
                  <a:ext cx="892966" cy="369602"/>
                </a:xfrm>
                <a:prstGeom prst="rect">
                  <a:avLst/>
                </a:prstGeom>
              </p:spPr>
            </p:pic>
          </p:grpSp>
        </p:grpSp>
        <p:sp>
          <p:nvSpPr>
            <p:cNvPr id="34" name="Rectangle 33"/>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2612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0" y="49792"/>
            <a:ext cx="10918899" cy="470898"/>
          </a:xfrm>
        </p:spPr>
        <p:txBody>
          <a:bodyPr>
            <a:noAutofit/>
          </a:bodyPr>
          <a:lstStyle/>
          <a:p>
            <a:r>
              <a:rPr lang="en-US" sz="3200" b="1" dirty="0">
                <a:solidFill>
                  <a:srgbClr val="FF3300"/>
                </a:solidFill>
                <a:latin typeface="+mn-lt"/>
              </a:rPr>
              <a:t>Risk Plan Script:</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6</a:t>
            </a:fld>
            <a:endParaRPr lang="en-US"/>
          </a:p>
        </p:txBody>
      </p:sp>
      <p:grpSp>
        <p:nvGrpSpPr>
          <p:cNvPr id="8" name="Group 7"/>
          <p:cNvGrpSpPr/>
          <p:nvPr/>
        </p:nvGrpSpPr>
        <p:grpSpPr>
          <a:xfrm>
            <a:off x="149669" y="6410443"/>
            <a:ext cx="11700116" cy="385081"/>
            <a:chOff x="149669" y="6410443"/>
            <a:chExt cx="11700116" cy="385081"/>
          </a:xfrm>
        </p:grpSpPr>
        <p:grpSp>
          <p:nvGrpSpPr>
            <p:cNvPr id="10" name="Group 9"/>
            <p:cNvGrpSpPr/>
            <p:nvPr/>
          </p:nvGrpSpPr>
          <p:grpSpPr>
            <a:xfrm>
              <a:off x="9296400" y="6410443"/>
              <a:ext cx="2553385" cy="385081"/>
              <a:chOff x="9296400" y="6341864"/>
              <a:chExt cx="2553385" cy="385081"/>
            </a:xfrm>
          </p:grpSpPr>
          <p:pic>
            <p:nvPicPr>
              <p:cNvPr id="14" name="Picture 13"/>
              <p:cNvPicPr>
                <a:picLocks noChangeAspect="1"/>
              </p:cNvPicPr>
              <p:nvPr/>
            </p:nvPicPr>
            <p:blipFill>
              <a:blip r:embed="rId2"/>
              <a:stretch>
                <a:fillRect/>
              </a:stretch>
            </p:blipFill>
            <p:spPr>
              <a:xfrm>
                <a:off x="10346952" y="6341864"/>
                <a:ext cx="1502833" cy="385081"/>
              </a:xfrm>
              <a:prstGeom prst="rect">
                <a:avLst/>
              </a:prstGeom>
            </p:spPr>
          </p:pic>
          <p:sp>
            <p:nvSpPr>
              <p:cNvPr id="15" name="TextBox 14"/>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1" name="Group 10"/>
            <p:cNvGrpSpPr/>
            <p:nvPr/>
          </p:nvGrpSpPr>
          <p:grpSpPr>
            <a:xfrm>
              <a:off x="149669" y="6410443"/>
              <a:ext cx="1956717" cy="369602"/>
              <a:chOff x="149669" y="6410443"/>
              <a:chExt cx="1956717" cy="369602"/>
            </a:xfrm>
          </p:grpSpPr>
          <p:sp>
            <p:nvSpPr>
              <p:cNvPr id="12" name="TextBox 11"/>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3" name="Picture 12"/>
              <p:cNvPicPr>
                <a:picLocks noChangeAspect="1"/>
              </p:cNvPicPr>
              <p:nvPr/>
            </p:nvPicPr>
            <p:blipFill>
              <a:blip r:embed="rId3"/>
              <a:stretch>
                <a:fillRect/>
              </a:stretch>
            </p:blipFill>
            <p:spPr>
              <a:xfrm>
                <a:off x="1213420" y="6410443"/>
                <a:ext cx="892966" cy="369602"/>
              </a:xfrm>
              <a:prstGeom prst="rect">
                <a:avLst/>
              </a:prstGeom>
            </p:spPr>
          </p:pic>
        </p:grpSp>
      </p:grpSp>
      <p:grpSp>
        <p:nvGrpSpPr>
          <p:cNvPr id="31" name="Group 30"/>
          <p:cNvGrpSpPr/>
          <p:nvPr/>
        </p:nvGrpSpPr>
        <p:grpSpPr>
          <a:xfrm>
            <a:off x="0" y="6275595"/>
            <a:ext cx="12192000" cy="582405"/>
            <a:chOff x="2522220" y="5993655"/>
            <a:chExt cx="12192000" cy="582405"/>
          </a:xfrm>
        </p:grpSpPr>
        <p:grpSp>
          <p:nvGrpSpPr>
            <p:cNvPr id="32" name="Group 31"/>
            <p:cNvGrpSpPr/>
            <p:nvPr/>
          </p:nvGrpSpPr>
          <p:grpSpPr>
            <a:xfrm>
              <a:off x="2522220" y="5993655"/>
              <a:ext cx="12192000" cy="582405"/>
              <a:chOff x="0" y="6275595"/>
              <a:chExt cx="12192000" cy="582405"/>
            </a:xfrm>
          </p:grpSpPr>
          <p:sp>
            <p:nvSpPr>
              <p:cNvPr id="36" name="Rectangle 35"/>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0" y="6339840"/>
                <a:ext cx="12192000" cy="518160"/>
                <a:chOff x="0" y="6339840"/>
                <a:chExt cx="12192000" cy="518160"/>
              </a:xfrm>
            </p:grpSpPr>
            <p:sp>
              <p:nvSpPr>
                <p:cNvPr id="38" name="Rectangle 37"/>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213420" y="6410443"/>
                  <a:ext cx="892966" cy="369602"/>
                </a:xfrm>
                <a:prstGeom prst="rect">
                  <a:avLst/>
                </a:prstGeom>
              </p:spPr>
            </p:pic>
          </p:grpSp>
        </p:grpSp>
        <p:sp>
          <p:nvSpPr>
            <p:cNvPr id="34" name="Rectangle 33"/>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EDE501B2-4A12-7FE2-4DFA-5894FD6A2A09}"/>
              </a:ext>
            </a:extLst>
          </p:cNvPr>
          <p:cNvPicPr>
            <a:picLocks noChangeAspect="1"/>
          </p:cNvPicPr>
          <p:nvPr/>
        </p:nvPicPr>
        <p:blipFill>
          <a:blip r:embed="rId4"/>
          <a:stretch>
            <a:fillRect/>
          </a:stretch>
        </p:blipFill>
        <p:spPr>
          <a:xfrm>
            <a:off x="2648542" y="511377"/>
            <a:ext cx="6796247" cy="5751742"/>
          </a:xfrm>
          <a:prstGeom prst="rect">
            <a:avLst/>
          </a:prstGeom>
        </p:spPr>
      </p:pic>
    </p:spTree>
    <p:extLst>
      <p:ext uri="{BB962C8B-B14F-4D97-AF65-F5344CB8AC3E}">
        <p14:creationId xmlns:p14="http://schemas.microsoft.com/office/powerpoint/2010/main" val="1160935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0" y="49792"/>
            <a:ext cx="10918899" cy="470898"/>
          </a:xfrm>
        </p:spPr>
        <p:txBody>
          <a:bodyPr>
            <a:noAutofit/>
          </a:bodyPr>
          <a:lstStyle/>
          <a:p>
            <a:r>
              <a:rPr lang="en-US" sz="3200" b="1" dirty="0">
                <a:solidFill>
                  <a:srgbClr val="FF3300"/>
                </a:solidFill>
                <a:latin typeface="+mn-lt"/>
              </a:rPr>
              <a:t>Sample Risk Plan:</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7</a:t>
            </a:fld>
            <a:endParaRPr lang="en-US"/>
          </a:p>
        </p:txBody>
      </p:sp>
      <p:grpSp>
        <p:nvGrpSpPr>
          <p:cNvPr id="8" name="Group 7"/>
          <p:cNvGrpSpPr/>
          <p:nvPr/>
        </p:nvGrpSpPr>
        <p:grpSpPr>
          <a:xfrm>
            <a:off x="149669" y="6410443"/>
            <a:ext cx="11700116" cy="385081"/>
            <a:chOff x="149669" y="6410443"/>
            <a:chExt cx="11700116" cy="385081"/>
          </a:xfrm>
        </p:grpSpPr>
        <p:grpSp>
          <p:nvGrpSpPr>
            <p:cNvPr id="10" name="Group 9"/>
            <p:cNvGrpSpPr/>
            <p:nvPr/>
          </p:nvGrpSpPr>
          <p:grpSpPr>
            <a:xfrm>
              <a:off x="9296400" y="6410443"/>
              <a:ext cx="2553385" cy="385081"/>
              <a:chOff x="9296400" y="6341864"/>
              <a:chExt cx="2553385" cy="385081"/>
            </a:xfrm>
          </p:grpSpPr>
          <p:pic>
            <p:nvPicPr>
              <p:cNvPr id="14" name="Picture 13"/>
              <p:cNvPicPr>
                <a:picLocks noChangeAspect="1"/>
              </p:cNvPicPr>
              <p:nvPr/>
            </p:nvPicPr>
            <p:blipFill>
              <a:blip r:embed="rId2"/>
              <a:stretch>
                <a:fillRect/>
              </a:stretch>
            </p:blipFill>
            <p:spPr>
              <a:xfrm>
                <a:off x="10346952" y="6341864"/>
                <a:ext cx="1502833" cy="385081"/>
              </a:xfrm>
              <a:prstGeom prst="rect">
                <a:avLst/>
              </a:prstGeom>
            </p:spPr>
          </p:pic>
          <p:sp>
            <p:nvSpPr>
              <p:cNvPr id="15" name="TextBox 14"/>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1" name="Group 10"/>
            <p:cNvGrpSpPr/>
            <p:nvPr/>
          </p:nvGrpSpPr>
          <p:grpSpPr>
            <a:xfrm>
              <a:off x="149669" y="6410443"/>
              <a:ext cx="1956717" cy="369602"/>
              <a:chOff x="149669" y="6410443"/>
              <a:chExt cx="1956717" cy="369602"/>
            </a:xfrm>
          </p:grpSpPr>
          <p:sp>
            <p:nvSpPr>
              <p:cNvPr id="12" name="TextBox 11"/>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3" name="Picture 12"/>
              <p:cNvPicPr>
                <a:picLocks noChangeAspect="1"/>
              </p:cNvPicPr>
              <p:nvPr/>
            </p:nvPicPr>
            <p:blipFill>
              <a:blip r:embed="rId3"/>
              <a:stretch>
                <a:fillRect/>
              </a:stretch>
            </p:blipFill>
            <p:spPr>
              <a:xfrm>
                <a:off x="1213420" y="6410443"/>
                <a:ext cx="892966" cy="369602"/>
              </a:xfrm>
              <a:prstGeom prst="rect">
                <a:avLst/>
              </a:prstGeom>
            </p:spPr>
          </p:pic>
        </p:grpSp>
      </p:grpSp>
      <p:grpSp>
        <p:nvGrpSpPr>
          <p:cNvPr id="31" name="Group 30"/>
          <p:cNvGrpSpPr/>
          <p:nvPr/>
        </p:nvGrpSpPr>
        <p:grpSpPr>
          <a:xfrm>
            <a:off x="0" y="6275595"/>
            <a:ext cx="12192000" cy="582405"/>
            <a:chOff x="2522220" y="5993655"/>
            <a:chExt cx="12192000" cy="582405"/>
          </a:xfrm>
        </p:grpSpPr>
        <p:grpSp>
          <p:nvGrpSpPr>
            <p:cNvPr id="32" name="Group 31"/>
            <p:cNvGrpSpPr/>
            <p:nvPr/>
          </p:nvGrpSpPr>
          <p:grpSpPr>
            <a:xfrm>
              <a:off x="2522220" y="5993655"/>
              <a:ext cx="12192000" cy="582405"/>
              <a:chOff x="0" y="6275595"/>
              <a:chExt cx="12192000" cy="582405"/>
            </a:xfrm>
          </p:grpSpPr>
          <p:sp>
            <p:nvSpPr>
              <p:cNvPr id="36" name="Rectangle 35"/>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0" y="6339840"/>
                <a:ext cx="12192000" cy="518160"/>
                <a:chOff x="0" y="6339840"/>
                <a:chExt cx="12192000" cy="518160"/>
              </a:xfrm>
            </p:grpSpPr>
            <p:sp>
              <p:nvSpPr>
                <p:cNvPr id="38" name="Rectangle 37"/>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213420" y="6410443"/>
                  <a:ext cx="892966" cy="369602"/>
                </a:xfrm>
                <a:prstGeom prst="rect">
                  <a:avLst/>
                </a:prstGeom>
              </p:spPr>
            </p:pic>
          </p:grpSp>
        </p:grpSp>
        <p:sp>
          <p:nvSpPr>
            <p:cNvPr id="34" name="Rectangle 33"/>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DC015EA-CB01-CB13-AC53-DAFD2F14C257}"/>
              </a:ext>
            </a:extLst>
          </p:cNvPr>
          <p:cNvPicPr>
            <a:picLocks noChangeAspect="1"/>
          </p:cNvPicPr>
          <p:nvPr/>
        </p:nvPicPr>
        <p:blipFill>
          <a:blip r:embed="rId4"/>
          <a:stretch>
            <a:fillRect/>
          </a:stretch>
        </p:blipFill>
        <p:spPr>
          <a:xfrm>
            <a:off x="1917607" y="655489"/>
            <a:ext cx="8297204" cy="5507472"/>
          </a:xfrm>
          <a:prstGeom prst="rect">
            <a:avLst/>
          </a:prstGeom>
        </p:spPr>
      </p:pic>
    </p:spTree>
    <p:extLst>
      <p:ext uri="{BB962C8B-B14F-4D97-AF65-F5344CB8AC3E}">
        <p14:creationId xmlns:p14="http://schemas.microsoft.com/office/powerpoint/2010/main" val="4072173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44" y="326012"/>
            <a:ext cx="10816505" cy="470898"/>
          </a:xfrm>
        </p:spPr>
        <p:txBody>
          <a:bodyPr>
            <a:noAutofit/>
          </a:bodyPr>
          <a:lstStyle/>
          <a:p>
            <a:r>
              <a:rPr lang="en-US" sz="3200" b="1" dirty="0">
                <a:solidFill>
                  <a:srgbClr val="FF3300"/>
                </a:solidFill>
                <a:latin typeface="+mn-lt"/>
              </a:rPr>
              <a:t>RMMM - Risk Management</a:t>
            </a:r>
          </a:p>
        </p:txBody>
      </p:sp>
      <p:sp>
        <p:nvSpPr>
          <p:cNvPr id="3" name="Content Placeholder 2"/>
          <p:cNvSpPr>
            <a:spLocks noGrp="1"/>
          </p:cNvSpPr>
          <p:nvPr>
            <p:ph idx="1"/>
          </p:nvPr>
        </p:nvSpPr>
        <p:spPr>
          <a:xfrm>
            <a:off x="738944" y="1106905"/>
            <a:ext cx="10515600" cy="5168690"/>
          </a:xfrm>
        </p:spPr>
        <p:txBody>
          <a:bodyPr>
            <a:noAutofit/>
          </a:bodyPr>
          <a:lstStyle/>
          <a:p>
            <a:pPr algn="just">
              <a:lnSpc>
                <a:spcPct val="100000"/>
              </a:lnSpc>
              <a:spcBef>
                <a:spcPts val="0"/>
              </a:spcBef>
            </a:pPr>
            <a:r>
              <a:rPr lang="en-US" sz="3200" b="1" dirty="0"/>
              <a:t>Risk </a:t>
            </a:r>
            <a:r>
              <a:rPr lang="en-US" sz="3200" b="1" dirty="0">
                <a:solidFill>
                  <a:srgbClr val="0000FF"/>
                </a:solidFill>
              </a:rPr>
              <a:t>Mitigation, Monitoring, </a:t>
            </a:r>
            <a:r>
              <a:rPr lang="en-US" sz="3200" b="1" dirty="0"/>
              <a:t>and</a:t>
            </a:r>
            <a:r>
              <a:rPr lang="en-US" sz="3200" b="1" dirty="0">
                <a:solidFill>
                  <a:srgbClr val="0000FF"/>
                </a:solidFill>
              </a:rPr>
              <a:t> Management </a:t>
            </a:r>
            <a:r>
              <a:rPr lang="en-US" sz="3200" b="1" dirty="0"/>
              <a:t>(RMMM) plan is a structured approach to identifying, assessing, and managing risks in a project, program, or organization. </a:t>
            </a:r>
          </a:p>
          <a:p>
            <a:pPr algn="just">
              <a:lnSpc>
                <a:spcPct val="100000"/>
              </a:lnSpc>
              <a:spcBef>
                <a:spcPts val="0"/>
              </a:spcBef>
            </a:pPr>
            <a:endParaRPr lang="en-US" sz="3200" b="1" dirty="0"/>
          </a:p>
          <a:p>
            <a:pPr algn="just">
              <a:lnSpc>
                <a:spcPct val="100000"/>
              </a:lnSpc>
              <a:spcBef>
                <a:spcPts val="0"/>
              </a:spcBef>
            </a:pPr>
            <a:r>
              <a:rPr lang="en-US" sz="3200" b="1" dirty="0"/>
              <a:t>It outlines the strategies and procedures for minimizing the impact of potential risks and monitoring and managing them throughout the project or program lifecycle</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8</a:t>
            </a:fld>
            <a:endParaRPr lang="en-US"/>
          </a:p>
        </p:txBody>
      </p:sp>
      <p:grpSp>
        <p:nvGrpSpPr>
          <p:cNvPr id="8" name="Group 7"/>
          <p:cNvGrpSpPr/>
          <p:nvPr/>
        </p:nvGrpSpPr>
        <p:grpSpPr>
          <a:xfrm>
            <a:off x="149669" y="6410443"/>
            <a:ext cx="11700116" cy="385081"/>
            <a:chOff x="149669" y="6410443"/>
            <a:chExt cx="11700116" cy="385081"/>
          </a:xfrm>
        </p:grpSpPr>
        <p:grpSp>
          <p:nvGrpSpPr>
            <p:cNvPr id="10" name="Group 9"/>
            <p:cNvGrpSpPr/>
            <p:nvPr/>
          </p:nvGrpSpPr>
          <p:grpSpPr>
            <a:xfrm>
              <a:off x="9296400" y="6410443"/>
              <a:ext cx="2553385" cy="385081"/>
              <a:chOff x="9296400" y="6341864"/>
              <a:chExt cx="2553385" cy="385081"/>
            </a:xfrm>
          </p:grpSpPr>
          <p:pic>
            <p:nvPicPr>
              <p:cNvPr id="14" name="Picture 13"/>
              <p:cNvPicPr>
                <a:picLocks noChangeAspect="1"/>
              </p:cNvPicPr>
              <p:nvPr/>
            </p:nvPicPr>
            <p:blipFill>
              <a:blip r:embed="rId2"/>
              <a:stretch>
                <a:fillRect/>
              </a:stretch>
            </p:blipFill>
            <p:spPr>
              <a:xfrm>
                <a:off x="10346952" y="6341864"/>
                <a:ext cx="1502833" cy="385081"/>
              </a:xfrm>
              <a:prstGeom prst="rect">
                <a:avLst/>
              </a:prstGeom>
            </p:spPr>
          </p:pic>
          <p:sp>
            <p:nvSpPr>
              <p:cNvPr id="15" name="TextBox 14"/>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1" name="Group 10"/>
            <p:cNvGrpSpPr/>
            <p:nvPr/>
          </p:nvGrpSpPr>
          <p:grpSpPr>
            <a:xfrm>
              <a:off x="149669" y="6410443"/>
              <a:ext cx="1956717" cy="369602"/>
              <a:chOff x="149669" y="6410443"/>
              <a:chExt cx="1956717" cy="369602"/>
            </a:xfrm>
          </p:grpSpPr>
          <p:sp>
            <p:nvSpPr>
              <p:cNvPr id="12" name="TextBox 11"/>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3" name="Picture 12"/>
              <p:cNvPicPr>
                <a:picLocks noChangeAspect="1"/>
              </p:cNvPicPr>
              <p:nvPr/>
            </p:nvPicPr>
            <p:blipFill>
              <a:blip r:embed="rId3"/>
              <a:stretch>
                <a:fillRect/>
              </a:stretch>
            </p:blipFill>
            <p:spPr>
              <a:xfrm>
                <a:off x="1213420" y="6410443"/>
                <a:ext cx="892966" cy="369602"/>
              </a:xfrm>
              <a:prstGeom prst="rect">
                <a:avLst/>
              </a:prstGeom>
            </p:spPr>
          </p:pic>
        </p:grpSp>
      </p:grpSp>
      <p:grpSp>
        <p:nvGrpSpPr>
          <p:cNvPr id="31" name="Group 30"/>
          <p:cNvGrpSpPr/>
          <p:nvPr/>
        </p:nvGrpSpPr>
        <p:grpSpPr>
          <a:xfrm>
            <a:off x="0" y="6275595"/>
            <a:ext cx="12192000" cy="582405"/>
            <a:chOff x="2522220" y="5993655"/>
            <a:chExt cx="12192000" cy="582405"/>
          </a:xfrm>
        </p:grpSpPr>
        <p:grpSp>
          <p:nvGrpSpPr>
            <p:cNvPr id="32" name="Group 31"/>
            <p:cNvGrpSpPr/>
            <p:nvPr/>
          </p:nvGrpSpPr>
          <p:grpSpPr>
            <a:xfrm>
              <a:off x="2522220" y="5993655"/>
              <a:ext cx="12192000" cy="582405"/>
              <a:chOff x="0" y="6275595"/>
              <a:chExt cx="12192000" cy="582405"/>
            </a:xfrm>
          </p:grpSpPr>
          <p:sp>
            <p:nvSpPr>
              <p:cNvPr id="36" name="Rectangle 35"/>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0" y="6339840"/>
                <a:ext cx="12192000" cy="518160"/>
                <a:chOff x="0" y="6339840"/>
                <a:chExt cx="12192000" cy="518160"/>
              </a:xfrm>
            </p:grpSpPr>
            <p:sp>
              <p:nvSpPr>
                <p:cNvPr id="38" name="Rectangle 37"/>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213420" y="6410443"/>
                  <a:ext cx="892966" cy="369602"/>
                </a:xfrm>
                <a:prstGeom prst="rect">
                  <a:avLst/>
                </a:prstGeom>
              </p:spPr>
            </p:pic>
          </p:grpSp>
        </p:grpSp>
        <p:sp>
          <p:nvSpPr>
            <p:cNvPr id="34" name="Rectangle 33"/>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6336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44" y="326012"/>
            <a:ext cx="10816505" cy="470898"/>
          </a:xfrm>
        </p:spPr>
        <p:txBody>
          <a:bodyPr>
            <a:noAutofit/>
          </a:bodyPr>
          <a:lstStyle/>
          <a:p>
            <a:r>
              <a:rPr lang="en-US" sz="3600" b="1" dirty="0">
                <a:solidFill>
                  <a:srgbClr val="FF3300"/>
                </a:solidFill>
                <a:latin typeface="+mn-lt"/>
              </a:rPr>
              <a:t>RMMM - </a:t>
            </a:r>
            <a:r>
              <a:rPr lang="en-US" sz="3600" b="1" dirty="0">
                <a:solidFill>
                  <a:srgbClr val="0000FF"/>
                </a:solidFill>
                <a:latin typeface="+mn-lt"/>
              </a:rPr>
              <a:t>Risk Mitigation</a:t>
            </a:r>
          </a:p>
        </p:txBody>
      </p:sp>
      <p:sp>
        <p:nvSpPr>
          <p:cNvPr id="3" name="Content Placeholder 2"/>
          <p:cNvSpPr>
            <a:spLocks noGrp="1"/>
          </p:cNvSpPr>
          <p:nvPr>
            <p:ph idx="1"/>
          </p:nvPr>
        </p:nvSpPr>
        <p:spPr>
          <a:xfrm>
            <a:off x="438039" y="1357245"/>
            <a:ext cx="10816505" cy="4918350"/>
          </a:xfrm>
        </p:spPr>
        <p:txBody>
          <a:bodyPr>
            <a:noAutofit/>
          </a:bodyPr>
          <a:lstStyle/>
          <a:p>
            <a:pPr marL="0" indent="0" algn="just">
              <a:lnSpc>
                <a:spcPct val="120000"/>
              </a:lnSpc>
              <a:spcBef>
                <a:spcPts val="0"/>
              </a:spcBef>
              <a:buNone/>
            </a:pPr>
            <a:r>
              <a:rPr lang="en-US" sz="3200" b="1" dirty="0"/>
              <a:t>  • Identify potential risks and their likelihood of occurring</a:t>
            </a:r>
          </a:p>
          <a:p>
            <a:pPr marL="0" indent="0" algn="just">
              <a:lnSpc>
                <a:spcPct val="120000"/>
              </a:lnSpc>
              <a:spcBef>
                <a:spcPts val="0"/>
              </a:spcBef>
              <a:buNone/>
            </a:pPr>
            <a:r>
              <a:rPr lang="en-US" sz="3200" b="1" dirty="0"/>
              <a:t>  • Determine the potential impact or consequence of each risk</a:t>
            </a:r>
          </a:p>
          <a:p>
            <a:pPr marL="0" indent="0" algn="just">
              <a:lnSpc>
                <a:spcPct val="120000"/>
              </a:lnSpc>
              <a:spcBef>
                <a:spcPts val="0"/>
              </a:spcBef>
              <a:buNone/>
            </a:pPr>
            <a:r>
              <a:rPr lang="en-US" sz="3200" b="1" dirty="0"/>
              <a:t>  • Develop a plan to </a:t>
            </a:r>
            <a:r>
              <a:rPr lang="en-US" sz="3200" b="1" dirty="0">
                <a:solidFill>
                  <a:srgbClr val="0000FF"/>
                </a:solidFill>
              </a:rPr>
              <a:t>minimize or avoid risks</a:t>
            </a:r>
          </a:p>
          <a:p>
            <a:pPr marL="0" indent="0" algn="just">
              <a:lnSpc>
                <a:spcPct val="120000"/>
              </a:lnSpc>
              <a:spcBef>
                <a:spcPts val="0"/>
              </a:spcBef>
              <a:buNone/>
            </a:pPr>
            <a:r>
              <a:rPr lang="en-US" sz="3200" b="1" dirty="0"/>
              <a:t>  • Implement risk mitigation strategies</a:t>
            </a:r>
          </a:p>
        </p:txBody>
      </p:sp>
      <p:sp>
        <p:nvSpPr>
          <p:cNvPr id="25" name="Slide Number Placeholder 24"/>
          <p:cNvSpPr>
            <a:spLocks noGrp="1"/>
          </p:cNvSpPr>
          <p:nvPr>
            <p:ph type="sldNum" sz="quarter" idx="12"/>
          </p:nvPr>
        </p:nvSpPr>
        <p:spPr>
          <a:xfrm>
            <a:off x="8610600" y="6140796"/>
            <a:ext cx="2743200" cy="365125"/>
          </a:xfrm>
        </p:spPr>
        <p:txBody>
          <a:bodyPr/>
          <a:lstStyle/>
          <a:p>
            <a:fld id="{AC2F4790-5F2A-4677-A3D1-3EB0B4CC8672}" type="slidenum">
              <a:rPr lang="en-US" smtClean="0"/>
              <a:t>9</a:t>
            </a:fld>
            <a:endParaRPr lang="en-US"/>
          </a:p>
        </p:txBody>
      </p:sp>
      <p:grpSp>
        <p:nvGrpSpPr>
          <p:cNvPr id="8" name="Group 7"/>
          <p:cNvGrpSpPr/>
          <p:nvPr/>
        </p:nvGrpSpPr>
        <p:grpSpPr>
          <a:xfrm>
            <a:off x="149669" y="6410443"/>
            <a:ext cx="11700116" cy="385081"/>
            <a:chOff x="149669" y="6410443"/>
            <a:chExt cx="11700116" cy="385081"/>
          </a:xfrm>
        </p:grpSpPr>
        <p:grpSp>
          <p:nvGrpSpPr>
            <p:cNvPr id="10" name="Group 9"/>
            <p:cNvGrpSpPr/>
            <p:nvPr/>
          </p:nvGrpSpPr>
          <p:grpSpPr>
            <a:xfrm>
              <a:off x="9296400" y="6410443"/>
              <a:ext cx="2553385" cy="385081"/>
              <a:chOff x="9296400" y="6341864"/>
              <a:chExt cx="2553385" cy="385081"/>
            </a:xfrm>
          </p:grpSpPr>
          <p:pic>
            <p:nvPicPr>
              <p:cNvPr id="14" name="Picture 13"/>
              <p:cNvPicPr>
                <a:picLocks noChangeAspect="1"/>
              </p:cNvPicPr>
              <p:nvPr/>
            </p:nvPicPr>
            <p:blipFill>
              <a:blip r:embed="rId2"/>
              <a:stretch>
                <a:fillRect/>
              </a:stretch>
            </p:blipFill>
            <p:spPr>
              <a:xfrm>
                <a:off x="10346952" y="6341864"/>
                <a:ext cx="1502833" cy="385081"/>
              </a:xfrm>
              <a:prstGeom prst="rect">
                <a:avLst/>
              </a:prstGeom>
            </p:spPr>
          </p:pic>
          <p:sp>
            <p:nvSpPr>
              <p:cNvPr id="15" name="TextBox 14"/>
              <p:cNvSpPr txBox="1"/>
              <p:nvPr/>
            </p:nvSpPr>
            <p:spPr>
              <a:xfrm>
                <a:off x="9296400" y="6395904"/>
                <a:ext cx="14166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Powered By</a:t>
                </a:r>
              </a:p>
            </p:txBody>
          </p:sp>
        </p:grpSp>
        <p:grpSp>
          <p:nvGrpSpPr>
            <p:cNvPr id="11" name="Group 10"/>
            <p:cNvGrpSpPr/>
            <p:nvPr/>
          </p:nvGrpSpPr>
          <p:grpSpPr>
            <a:xfrm>
              <a:off x="149669" y="6410443"/>
              <a:ext cx="1956717" cy="369602"/>
              <a:chOff x="149669" y="6410443"/>
              <a:chExt cx="1956717" cy="369602"/>
            </a:xfrm>
          </p:grpSpPr>
          <p:sp>
            <p:nvSpPr>
              <p:cNvPr id="12" name="TextBox 11"/>
              <p:cNvSpPr txBox="1"/>
              <p:nvPr/>
            </p:nvSpPr>
            <p:spPr>
              <a:xfrm>
                <a:off x="149669" y="6464483"/>
                <a:ext cx="117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Supported By</a:t>
                </a:r>
              </a:p>
            </p:txBody>
          </p:sp>
          <p:pic>
            <p:nvPicPr>
              <p:cNvPr id="13" name="Picture 12"/>
              <p:cNvPicPr>
                <a:picLocks noChangeAspect="1"/>
              </p:cNvPicPr>
              <p:nvPr/>
            </p:nvPicPr>
            <p:blipFill>
              <a:blip r:embed="rId3"/>
              <a:stretch>
                <a:fillRect/>
              </a:stretch>
            </p:blipFill>
            <p:spPr>
              <a:xfrm>
                <a:off x="1213420" y="6410443"/>
                <a:ext cx="892966" cy="369602"/>
              </a:xfrm>
              <a:prstGeom prst="rect">
                <a:avLst/>
              </a:prstGeom>
            </p:spPr>
          </p:pic>
        </p:grpSp>
      </p:grpSp>
      <p:grpSp>
        <p:nvGrpSpPr>
          <p:cNvPr id="31" name="Group 30"/>
          <p:cNvGrpSpPr/>
          <p:nvPr/>
        </p:nvGrpSpPr>
        <p:grpSpPr>
          <a:xfrm>
            <a:off x="0" y="6275595"/>
            <a:ext cx="12192000" cy="582405"/>
            <a:chOff x="2522220" y="5993655"/>
            <a:chExt cx="12192000" cy="582405"/>
          </a:xfrm>
        </p:grpSpPr>
        <p:grpSp>
          <p:nvGrpSpPr>
            <p:cNvPr id="32" name="Group 31"/>
            <p:cNvGrpSpPr/>
            <p:nvPr/>
          </p:nvGrpSpPr>
          <p:grpSpPr>
            <a:xfrm>
              <a:off x="2522220" y="5993655"/>
              <a:ext cx="12192000" cy="582405"/>
              <a:chOff x="0" y="6275595"/>
              <a:chExt cx="12192000" cy="582405"/>
            </a:xfrm>
          </p:grpSpPr>
          <p:sp>
            <p:nvSpPr>
              <p:cNvPr id="36" name="Rectangle 35"/>
              <p:cNvSpPr/>
              <p:nvPr/>
            </p:nvSpPr>
            <p:spPr>
              <a:xfrm>
                <a:off x="0" y="6275595"/>
                <a:ext cx="12192000" cy="710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0" y="6339840"/>
                <a:ext cx="12192000" cy="518160"/>
                <a:chOff x="0" y="6339840"/>
                <a:chExt cx="12192000" cy="518160"/>
              </a:xfrm>
            </p:grpSpPr>
            <p:sp>
              <p:nvSpPr>
                <p:cNvPr id="38" name="Rectangle 37"/>
                <p:cNvSpPr/>
                <p:nvPr/>
              </p:nvSpPr>
              <p:spPr>
                <a:xfrm>
                  <a:off x="0" y="6339840"/>
                  <a:ext cx="12192000" cy="518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213420" y="6410443"/>
                  <a:ext cx="892966" cy="369602"/>
                </a:xfrm>
                <a:prstGeom prst="rect">
                  <a:avLst/>
                </a:prstGeom>
              </p:spPr>
            </p:pic>
          </p:grpSp>
        </p:grpSp>
        <p:sp>
          <p:nvSpPr>
            <p:cNvPr id="34" name="Rectangle 33"/>
            <p:cNvSpPr/>
            <p:nvPr/>
          </p:nvSpPr>
          <p:spPr>
            <a:xfrm>
              <a:off x="3649980" y="6089940"/>
              <a:ext cx="1049020" cy="46220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9474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12053</TotalTime>
  <Words>449</Words>
  <Application>Microsoft Office PowerPoint</Application>
  <PresentationFormat>Widescreen</PresentationFormat>
  <Paragraphs>80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Topics:</vt:lpstr>
      <vt:lpstr>Risk Management</vt:lpstr>
      <vt:lpstr>Risk Management</vt:lpstr>
      <vt:lpstr>Risk Plan</vt:lpstr>
      <vt:lpstr>Risk Plan Script:</vt:lpstr>
      <vt:lpstr>Sample Risk Plan:</vt:lpstr>
      <vt:lpstr>RMMM - Risk Management</vt:lpstr>
      <vt:lpstr>RMMM - Risk Mitigation</vt:lpstr>
      <vt:lpstr>RMMM - Risk Monitoring</vt:lpstr>
      <vt:lpstr>RMMM - Risk Management</vt:lpstr>
      <vt:lpstr>RMMM – Risk Information Sheet (RIS)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Islam</dc:creator>
  <cp:lastModifiedBy>User</cp:lastModifiedBy>
  <cp:revision>1169</cp:revision>
  <cp:lastPrinted>2019-07-30T04:35:38Z</cp:lastPrinted>
  <dcterms:created xsi:type="dcterms:W3CDTF">2018-02-20T07:18:17Z</dcterms:created>
  <dcterms:modified xsi:type="dcterms:W3CDTF">2024-06-26T17:19:26Z</dcterms:modified>
</cp:coreProperties>
</file>