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3" r:id="rId2"/>
    <p:sldId id="298" r:id="rId3"/>
    <p:sldId id="297" r:id="rId4"/>
    <p:sldId id="303" r:id="rId5"/>
    <p:sldId id="304" r:id="rId6"/>
    <p:sldId id="305" r:id="rId7"/>
    <p:sldId id="306" r:id="rId8"/>
    <p:sldId id="295" r:id="rId9"/>
    <p:sldId id="307" r:id="rId10"/>
    <p:sldId id="308" r:id="rId11"/>
    <p:sldId id="309" r:id="rId12"/>
    <p:sldId id="310" r:id="rId13"/>
    <p:sldId id="301" r:id="rId14"/>
  </p:sldIdLst>
  <p:sldSz cx="9144000" cy="5143500" type="screen16x9"/>
  <p:notesSz cx="6858000" cy="9144000"/>
  <p:defaultTextStyle>
    <a:defPPr>
      <a:defRPr lang="de-DE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123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7" orient="horz" pos="3003">
          <p15:clr>
            <a:srgbClr val="A4A3A4"/>
          </p15:clr>
        </p15:guide>
        <p15:guide id="9" pos="226" userDrawn="1">
          <p15:clr>
            <a:srgbClr val="A4A3A4"/>
          </p15:clr>
        </p15:guide>
        <p15:guide id="10" pos="1859" userDrawn="1">
          <p15:clr>
            <a:srgbClr val="A4A3A4"/>
          </p15:clr>
        </p15:guide>
        <p15:guide id="13" orient="horz" pos="605" userDrawn="1">
          <p15:clr>
            <a:srgbClr val="A4A3A4"/>
          </p15:clr>
        </p15:guide>
        <p15:guide id="17" pos="15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-Anwender" initials="MO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500"/>
    <a:srgbClr val="FFAD77"/>
    <a:srgbClr val="FF8B4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09" autoAdjust="0"/>
    <p:restoredTop sz="96247" autoAdjust="0"/>
  </p:normalViewPr>
  <p:slideViewPr>
    <p:cSldViewPr snapToGrid="0" snapToObjects="1" showGuides="1">
      <p:cViewPr>
        <p:scale>
          <a:sx n="119" d="100"/>
          <a:sy n="119" d="100"/>
        </p:scale>
        <p:origin x="63" y="432"/>
      </p:cViewPr>
      <p:guideLst>
        <p:guide orient="horz" pos="1123"/>
        <p:guide pos="5534"/>
        <p:guide orient="horz" pos="3003"/>
        <p:guide pos="226"/>
        <p:guide pos="1859"/>
        <p:guide orient="horz" pos="605"/>
        <p:guide pos="15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360ED90-4C83-0A4D-B598-2BBD868EE90C}" type="datetimeFigureOut">
              <a:rPr lang="de-DE"/>
              <a:pPr>
                <a:defRPr/>
              </a:pPr>
              <a:t>24.05.2024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8F5CD4-59A4-264D-9BD1-C7DF9E80E8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C32ABD-1A33-E348-AFC6-4DBA35241A52}" type="datetimeFigureOut">
              <a:rPr lang="de-DE"/>
              <a:pPr>
                <a:defRPr/>
              </a:pPr>
              <a:t>24.05.2024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52F0D9-7367-E246-B7A9-8AA995BD02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variante 1 + 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2498724" y="-1"/>
            <a:ext cx="6645275" cy="5143501"/>
          </a:xfrm>
          <a:prstGeom prst="rect">
            <a:avLst/>
          </a:prstGeom>
          <a:gradFill flip="none" rotWithShape="1">
            <a:gsLst>
              <a:gs pos="3000">
                <a:srgbClr val="F55500">
                  <a:lumMod val="71000"/>
                  <a:lumOff val="29000"/>
                </a:srgbClr>
              </a:gs>
              <a:gs pos="23000">
                <a:srgbClr val="F55500">
                  <a:lumMod val="80000"/>
                  <a:lumOff val="20000"/>
                </a:srgbClr>
              </a:gs>
              <a:gs pos="68000">
                <a:srgbClr val="F55500"/>
              </a:gs>
              <a:gs pos="97000">
                <a:srgbClr val="F555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1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25466-6404-2C47-8098-7D56A6A5F754}" type="datetimeFigureOut">
              <a:rPr lang="de-DE"/>
              <a:pPr>
                <a:defRPr/>
              </a:pPr>
              <a:t>24.05.2024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358-6934-3F45-992D-5C99E60EB2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04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F3070-D2E1-AF41-A913-720409E6A224}" type="datetimeFigureOut">
              <a:rPr lang="de-DE"/>
              <a:pPr>
                <a:defRPr/>
              </a:pPr>
              <a:t>24.05.2024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9BBE3-6DEB-3F43-B053-F87FD489069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18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7558411" y="1782763"/>
            <a:ext cx="1226814" cy="2984500"/>
          </a:xfrm>
          <a:prstGeom prst="rect">
            <a:avLst/>
          </a:prstGeom>
          <a:gradFill flip="none" rotWithShape="1">
            <a:gsLst>
              <a:gs pos="3000">
                <a:srgbClr val="F55500">
                  <a:lumMod val="71000"/>
                  <a:lumOff val="29000"/>
                </a:srgbClr>
              </a:gs>
              <a:gs pos="23000">
                <a:srgbClr val="F55500">
                  <a:lumMod val="80000"/>
                  <a:lumOff val="20000"/>
                </a:srgbClr>
              </a:gs>
              <a:gs pos="68000">
                <a:srgbClr val="F55500"/>
              </a:gs>
              <a:gs pos="97000">
                <a:srgbClr val="F555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1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 bwMode="auto">
          <a:xfrm>
            <a:off x="0" y="1419225"/>
            <a:ext cx="9144000" cy="3724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de-DE" altLang="de-DE" sz="2400" dirty="0">
              <a:latin typeface="Times New Roman" panose="02020603050405020304" pitchFamily="18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-2029"/>
            <a:ext cx="6372686" cy="5143501"/>
          </a:xfrm>
          <a:prstGeom prst="rect">
            <a:avLst/>
          </a:prstGeom>
          <a:gradFill flip="none" rotWithShape="1">
            <a:gsLst>
              <a:gs pos="3000">
                <a:srgbClr val="F55500">
                  <a:lumMod val="71000"/>
                  <a:lumOff val="29000"/>
                </a:srgbClr>
              </a:gs>
              <a:gs pos="22000">
                <a:srgbClr val="F55500">
                  <a:lumMod val="80000"/>
                  <a:lumOff val="20000"/>
                </a:srgbClr>
              </a:gs>
              <a:gs pos="68000">
                <a:srgbClr val="F55500"/>
              </a:gs>
              <a:gs pos="97000">
                <a:srgbClr val="F555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pic>
        <p:nvPicPr>
          <p:cNvPr id="2" name="Grafik" title="Claim &quot;we focus on students&quot;">
            <a:extLst>
              <a:ext uri="{FF2B5EF4-FFF2-40B4-BE49-F238E27FC236}">
                <a16:creationId xmlns:a16="http://schemas.microsoft.com/office/drawing/2014/main" id="{37784B55-CA9E-7D91-6D19-538561A9C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401" y="576650"/>
            <a:ext cx="1536367" cy="14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4A9D8-EC78-E84B-BFF8-9B210BDF0130}" type="datetimeFigureOut">
              <a:rPr lang="de-DE"/>
              <a:pPr>
                <a:defRPr/>
              </a:pPr>
              <a:t>24.05.2024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3095-1EFC-FF4F-AEF3-B9F1BCB000A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B1B46-7C5F-9A4D-B614-B75C257DD0C4}" type="datetimeFigureOut">
              <a:rPr lang="de-DE"/>
              <a:pPr>
                <a:defRPr/>
              </a:pPr>
              <a:t>24.05.2024</a:t>
            </a:fld>
            <a:endParaRPr lang="de-D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D8A2C-AE22-9B4A-A4BF-3E53B55AE6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8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AF43D-C55A-0142-8158-BA4388693246}" type="datetimeFigureOut">
              <a:rPr lang="de-DE"/>
              <a:pPr>
                <a:defRPr/>
              </a:pPr>
              <a:t>24.05.2024</a:t>
            </a:fld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1ADF7-004A-B64D-9BA5-714F508A30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79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A3BBD-6842-4E44-BE65-D875DD437C52}" type="datetimeFigureOut">
              <a:rPr lang="de-DE"/>
              <a:pPr>
                <a:defRPr/>
              </a:pPr>
              <a:t>24.05.2024</a:t>
            </a:fld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68361-4373-AA4E-8DD2-B912577AB2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36A233-C555-B148-8839-51F2FF89F521}" type="datetimeFigureOut">
              <a:rPr lang="de-DE"/>
              <a:pPr>
                <a:defRPr/>
              </a:pPr>
              <a:t>24.05.2024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80A7358-FD95-8F48-97FE-E8AA771160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9" y="521744"/>
            <a:ext cx="1247055" cy="4534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Sarkasmus/Projektarbeit/tree/main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fasser*in"/>
          <p:cNvSpPr txBox="1">
            <a:spLocks noChangeArrowheads="1"/>
          </p:cNvSpPr>
          <p:nvPr/>
        </p:nvSpPr>
        <p:spPr bwMode="auto">
          <a:xfrm>
            <a:off x="265815" y="4465319"/>
            <a:ext cx="2237674" cy="48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1600"/>
              </a:lnSpc>
              <a:tabLst>
                <a:tab pos="793750" algn="l"/>
              </a:tabLst>
            </a:pP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Jan Bednarz, Muhammed Obi, Marvin Mundt</a:t>
            </a:r>
          </a:p>
          <a:p>
            <a:pPr eaLnBrk="1" hangingPunct="1">
              <a:lnSpc>
                <a:spcPts val="1600"/>
              </a:lnSpc>
              <a:tabLst>
                <a:tab pos="747713" algn="l"/>
              </a:tabLst>
            </a:pPr>
            <a:endParaRPr lang="de-DE" altLang="de-DE" sz="1000" dirty="0">
              <a:solidFill>
                <a:schemeClr val="bg1">
                  <a:lumMod val="6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3" name="Überschrift"/>
          <p:cNvSpPr txBox="1">
            <a:spLocks noChangeArrowheads="1"/>
          </p:cNvSpPr>
          <p:nvPr/>
        </p:nvSpPr>
        <p:spPr bwMode="auto">
          <a:xfrm>
            <a:off x="2842054" y="1995486"/>
            <a:ext cx="5077984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2163"/>
              </a:lnSpc>
            </a:pPr>
            <a: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  <a:t>JavaFX Projekt: Logikbaukasten</a:t>
            </a:r>
            <a:b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</a:br>
            <a:r>
              <a:rPr lang="de-DE" alt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" charset="0"/>
                <a:cs typeface="Meta Offc Pro" charset="0"/>
              </a:rPr>
              <a:t>Ideenpräsentation</a:t>
            </a: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5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92781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Titelvariante 1</a:t>
            </a:r>
          </a:p>
        </p:txBody>
      </p:sp>
    </p:spTree>
    <p:extLst>
      <p:ext uri="{BB962C8B-B14F-4D97-AF65-F5344CB8AC3E}">
        <p14:creationId xmlns:p14="http://schemas.microsoft.com/office/powerpoint/2010/main" val="84723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42054" y="1995486"/>
            <a:ext cx="5077984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2163"/>
              </a:lnSpc>
            </a:pPr>
            <a: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  <a:t>Vorstellung 2</a:t>
            </a:r>
            <a:b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</a:b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3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7"/>
            <a:ext cx="7886700" cy="260124"/>
          </a:xfrm>
          <a:prstGeom prst="rect">
            <a:avLst/>
          </a:prstGeom>
        </p:spPr>
        <p:txBody>
          <a:bodyPr/>
          <a:lstStyle/>
          <a:p>
            <a:r>
              <a:rPr lang="de-DE" sz="1100" dirty="0" err="1">
                <a:latin typeface="Meta Offc Pro Normal" charset="0"/>
                <a:ea typeface="Meta Offc Pro Normal" charset="0"/>
                <a:cs typeface="Meta Offc Pro Normal" charset="0"/>
              </a:rPr>
              <a:t>Kapiteltrenner</a:t>
            </a:r>
            <a:endParaRPr lang="de-DE" sz="1100" dirty="0"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0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ilobjekt" title="Stilobjekt"/>
          <p:cNvSpPr/>
          <p:nvPr/>
        </p:nvSpPr>
        <p:spPr bwMode="auto">
          <a:xfrm>
            <a:off x="2851150" y="1794578"/>
            <a:ext cx="5213350" cy="3285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3" name="Inhalt"/>
          <p:cNvSpPr txBox="1">
            <a:spLocks/>
          </p:cNvSpPr>
          <p:nvPr/>
        </p:nvSpPr>
        <p:spPr bwMode="auto">
          <a:xfrm>
            <a:off x="2903538" y="1842645"/>
            <a:ext cx="5089525" cy="323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 17.06.2024 ist die nächste Abgabe.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Somit verbleiben noch 3 Wochen.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Wöchentliche Sprint Planungen sind angesetzt, für Austausch und Umsetzungsstrategien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Nutzung für „remote“ Arbeit ( 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https://github.com/Sarkasmus/Projektarbeit/tree/main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Bis zur Abgabe, soll die Logik Ausführbar sein.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folgt im Anschluss.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Wie sieht es mit mehreren Eingängen aus ?</a:t>
            </a:r>
          </a:p>
          <a:p>
            <a:pPr marL="20637" indent="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defRPr/>
            </a:pPr>
            <a:endParaRPr lang="de-DE" altLang="de-D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Überschrift"/>
          <p:cNvSpPr txBox="1">
            <a:spLocks noChangeArrowheads="1"/>
          </p:cNvSpPr>
          <p:nvPr/>
        </p:nvSpPr>
        <p:spPr bwMode="auto">
          <a:xfrm>
            <a:off x="2851150" y="577631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Organisation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idx="4294967295"/>
          </p:nvPr>
        </p:nvSpPr>
        <p:spPr>
          <a:xfrm>
            <a:off x="628650" y="-471730"/>
            <a:ext cx="7886700" cy="271892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2 Bilder + 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4F0101-61D7-934E-245B-392775CB7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" y="1842645"/>
            <a:ext cx="2757724" cy="12942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994F67-3A8F-B456-12DA-F8291DED6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65" y="3623264"/>
            <a:ext cx="778570" cy="32388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681F16D-D4EE-E4F0-4F75-78478E401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851" y="4246962"/>
            <a:ext cx="824750" cy="373101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09B9E16-DFA3-AD36-A4CB-19A81295C8DE}"/>
              </a:ext>
            </a:extLst>
          </p:cNvPr>
          <p:cNvCxnSpPr/>
          <p:nvPr/>
        </p:nvCxnSpPr>
        <p:spPr>
          <a:xfrm flipH="1">
            <a:off x="863600" y="3136900"/>
            <a:ext cx="406400" cy="42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1796C53-46DE-6F79-59BA-90EDA0B36098}"/>
              </a:ext>
            </a:extLst>
          </p:cNvPr>
          <p:cNvCxnSpPr/>
          <p:nvPr/>
        </p:nvCxnSpPr>
        <p:spPr>
          <a:xfrm flipH="1" flipV="1">
            <a:off x="1066800" y="3947149"/>
            <a:ext cx="457200" cy="29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7FA63631-81D1-DC71-C57B-7D7C13A94E8C}"/>
              </a:ext>
            </a:extLst>
          </p:cNvPr>
          <p:cNvCxnSpPr>
            <a:endCxn id="11" idx="3"/>
          </p:cNvCxnSpPr>
          <p:nvPr/>
        </p:nvCxnSpPr>
        <p:spPr>
          <a:xfrm rot="5400000">
            <a:off x="946815" y="2344421"/>
            <a:ext cx="1511907" cy="1369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B544A326-8C0A-34FB-0EDE-476499CF979B}"/>
              </a:ext>
            </a:extLst>
          </p:cNvPr>
          <p:cNvSpPr txBox="1"/>
          <p:nvPr/>
        </p:nvSpPr>
        <p:spPr>
          <a:xfrm>
            <a:off x="1702768" y="273686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B2A829B-0E3A-60CE-507A-BBF8493F9F80}"/>
              </a:ext>
            </a:extLst>
          </p:cNvPr>
          <p:cNvSpPr txBox="1"/>
          <p:nvPr/>
        </p:nvSpPr>
        <p:spPr>
          <a:xfrm>
            <a:off x="2052762" y="427366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1EACB6D-D29C-C129-8AF8-CE650022EA4A}"/>
              </a:ext>
            </a:extLst>
          </p:cNvPr>
          <p:cNvSpPr txBox="1"/>
          <p:nvPr/>
        </p:nvSpPr>
        <p:spPr>
          <a:xfrm>
            <a:off x="758308" y="363901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95189993-63A7-68A7-E5C6-10CEBCC48D9F}"/>
              </a:ext>
            </a:extLst>
          </p:cNvPr>
          <p:cNvCxnSpPr>
            <a:endCxn id="25" idx="3"/>
          </p:cNvCxnSpPr>
          <p:nvPr/>
        </p:nvCxnSpPr>
        <p:spPr>
          <a:xfrm rot="5400000">
            <a:off x="1367740" y="3227948"/>
            <a:ext cx="2146561" cy="237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01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42054" y="1995486"/>
            <a:ext cx="5077984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2163"/>
              </a:lnSpc>
            </a:pPr>
            <a: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  <a:t>Vielen Dank</a:t>
            </a:r>
            <a:b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</a:b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3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7"/>
            <a:ext cx="7886700" cy="260124"/>
          </a:xfrm>
          <a:prstGeom prst="rect">
            <a:avLst/>
          </a:prstGeom>
        </p:spPr>
        <p:txBody>
          <a:bodyPr/>
          <a:lstStyle/>
          <a:p>
            <a:r>
              <a:rPr lang="de-DE" sz="1100" dirty="0" err="1">
                <a:latin typeface="Meta Offc Pro Normal" charset="0"/>
                <a:ea typeface="Meta Offc Pro Normal" charset="0"/>
                <a:cs typeface="Meta Offc Pro Normal" charset="0"/>
              </a:rPr>
              <a:t>Kapiteltrenner</a:t>
            </a:r>
            <a:endParaRPr lang="de-DE" sz="1100" dirty="0"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2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k"/>
          <p:cNvSpPr txBox="1">
            <a:spLocks noChangeArrowheads="1"/>
          </p:cNvSpPr>
          <p:nvPr/>
        </p:nvSpPr>
        <p:spPr bwMode="auto">
          <a:xfrm>
            <a:off x="628649" y="3780401"/>
            <a:ext cx="4730755" cy="90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de-DE" altLang="de-DE" sz="2000" spc="100" dirty="0" err="1">
                <a:solidFill>
                  <a:schemeClr val="bg1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www.fh-dortmund.de</a:t>
            </a:r>
            <a:endParaRPr lang="de-DE" altLang="de-DE" sz="2000" spc="100" dirty="0">
              <a:solidFill>
                <a:schemeClr val="bg1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7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7"/>
            <a:ext cx="7886700" cy="260124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Abschlussseite</a:t>
            </a:r>
          </a:p>
        </p:txBody>
      </p:sp>
      <p:pic>
        <p:nvPicPr>
          <p:cNvPr id="34" name="Icon Kununu" title="Icon Kununu">
            <a:extLst>
              <a:ext uri="{FF2B5EF4-FFF2-40B4-BE49-F238E27FC236}">
                <a16:creationId xmlns:a16="http://schemas.microsoft.com/office/drawing/2014/main" id="{EEBC4E19-C4EE-9BD5-A176-2638FB2D8C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5176" y="4576613"/>
            <a:ext cx="153928" cy="153928"/>
          </a:xfrm>
          <a:prstGeom prst="rect">
            <a:avLst/>
          </a:prstGeom>
        </p:spPr>
      </p:pic>
      <p:sp>
        <p:nvSpPr>
          <p:cNvPr id="35" name="Kununu">
            <a:extLst>
              <a:ext uri="{FF2B5EF4-FFF2-40B4-BE49-F238E27FC236}">
                <a16:creationId xmlns:a16="http://schemas.microsoft.com/office/drawing/2014/main" id="{6D22B587-BD0A-3147-8246-6FB095478BC9}"/>
              </a:ext>
            </a:extLst>
          </p:cNvPr>
          <p:cNvSpPr txBox="1"/>
          <p:nvPr/>
        </p:nvSpPr>
        <p:spPr>
          <a:xfrm>
            <a:off x="6863557" y="4506582"/>
            <a:ext cx="2303313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KUNUNU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kununu.com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/de/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fh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pic>
        <p:nvPicPr>
          <p:cNvPr id="36" name="Icon LinkedIn" title="Icon LinkedIn">
            <a:extLst>
              <a:ext uri="{FF2B5EF4-FFF2-40B4-BE49-F238E27FC236}">
                <a16:creationId xmlns:a16="http://schemas.microsoft.com/office/drawing/2014/main" id="{1FD7A22A-C48D-2B0E-D20E-FCC87CCA190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709" y="4168818"/>
            <a:ext cx="153928" cy="153928"/>
          </a:xfrm>
          <a:prstGeom prst="rect">
            <a:avLst/>
          </a:prstGeom>
        </p:spPr>
      </p:pic>
      <p:sp>
        <p:nvSpPr>
          <p:cNvPr id="37" name="LinkedIn">
            <a:extLst>
              <a:ext uri="{FF2B5EF4-FFF2-40B4-BE49-F238E27FC236}">
                <a16:creationId xmlns:a16="http://schemas.microsoft.com/office/drawing/2014/main" id="{1BE52EFD-05CB-92F5-5C0A-B2BBC0FB3233}"/>
              </a:ext>
            </a:extLst>
          </p:cNvPr>
          <p:cNvSpPr txBox="1"/>
          <p:nvPr/>
        </p:nvSpPr>
        <p:spPr>
          <a:xfrm>
            <a:off x="6863557" y="4107335"/>
            <a:ext cx="2303314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LINKEDIN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linkedin.com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school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fachhochschule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pic>
        <p:nvPicPr>
          <p:cNvPr id="38" name="Icon Xing" title="Icon Xing">
            <a:extLst>
              <a:ext uri="{FF2B5EF4-FFF2-40B4-BE49-F238E27FC236}">
                <a16:creationId xmlns:a16="http://schemas.microsoft.com/office/drawing/2014/main" id="{F12D0DF3-93B0-A60A-3E4C-6696E7B4200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808" y="3760787"/>
            <a:ext cx="136688" cy="153928"/>
          </a:xfrm>
          <a:prstGeom prst="rect">
            <a:avLst/>
          </a:prstGeom>
        </p:spPr>
      </p:pic>
      <p:sp>
        <p:nvSpPr>
          <p:cNvPr id="39" name="Xing">
            <a:extLst>
              <a:ext uri="{FF2B5EF4-FFF2-40B4-BE49-F238E27FC236}">
                <a16:creationId xmlns:a16="http://schemas.microsoft.com/office/drawing/2014/main" id="{7E79E77F-092A-8BAD-0D90-114700C9B289}"/>
              </a:ext>
            </a:extLst>
          </p:cNvPr>
          <p:cNvSpPr txBox="1"/>
          <p:nvPr/>
        </p:nvSpPr>
        <p:spPr>
          <a:xfrm>
            <a:off x="6863557" y="3703649"/>
            <a:ext cx="2303314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XING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xing.com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companies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fachhochschuledortmund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" panose="020B0504030101020102" pitchFamily="34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40" name="Icon Instagram" title="Icon Instagram">
            <a:extLst>
              <a:ext uri="{FF2B5EF4-FFF2-40B4-BE49-F238E27FC236}">
                <a16:creationId xmlns:a16="http://schemas.microsoft.com/office/drawing/2014/main" id="{5F871FEF-4AEE-DC0A-05E2-8A6C5CD222C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709" y="1760596"/>
            <a:ext cx="153928" cy="153928"/>
          </a:xfrm>
          <a:prstGeom prst="rect">
            <a:avLst/>
          </a:prstGeom>
        </p:spPr>
      </p:pic>
      <p:sp>
        <p:nvSpPr>
          <p:cNvPr id="41" name="Instagram">
            <a:extLst>
              <a:ext uri="{FF2B5EF4-FFF2-40B4-BE49-F238E27FC236}">
                <a16:creationId xmlns:a16="http://schemas.microsoft.com/office/drawing/2014/main" id="{23B2565F-14FD-CDCF-E6FE-DFCDDA36189C}"/>
              </a:ext>
            </a:extLst>
          </p:cNvPr>
          <p:cNvSpPr txBox="1"/>
          <p:nvPr/>
        </p:nvSpPr>
        <p:spPr>
          <a:xfrm>
            <a:off x="6863557" y="1704023"/>
            <a:ext cx="2303313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INSTAGRAM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instagram.com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fhdortmund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" panose="020B0504030101020102" pitchFamily="34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42" name="Icon YouTube" title="Icon YouTube">
            <a:extLst>
              <a:ext uri="{FF2B5EF4-FFF2-40B4-BE49-F238E27FC236}">
                <a16:creationId xmlns:a16="http://schemas.microsoft.com/office/drawing/2014/main" id="{01AC7002-FD35-B237-32DC-18F5DB95F34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5175" y="3372489"/>
            <a:ext cx="156391" cy="109597"/>
          </a:xfrm>
          <a:prstGeom prst="rect">
            <a:avLst/>
          </a:prstGeom>
        </p:spPr>
      </p:pic>
      <p:sp>
        <p:nvSpPr>
          <p:cNvPr id="43" name="YouTube">
            <a:extLst>
              <a:ext uri="{FF2B5EF4-FFF2-40B4-BE49-F238E27FC236}">
                <a16:creationId xmlns:a16="http://schemas.microsoft.com/office/drawing/2014/main" id="{BF07303B-D3D3-ED7C-D32A-0A956FCFD66D}"/>
              </a:ext>
            </a:extLst>
          </p:cNvPr>
          <p:cNvSpPr txBox="1"/>
          <p:nvPr/>
        </p:nvSpPr>
        <p:spPr>
          <a:xfrm>
            <a:off x="6863557" y="3302642"/>
            <a:ext cx="2303313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YOUTUBE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youtube.com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FachhochschuleDO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" panose="020B0504030101020102" pitchFamily="34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44" name="Icon Twitter" title="Icon Twitter">
            <a:extLst>
              <a:ext uri="{FF2B5EF4-FFF2-40B4-BE49-F238E27FC236}">
                <a16:creationId xmlns:a16="http://schemas.microsoft.com/office/drawing/2014/main" id="{F6089114-1274-B09C-A6AE-74C02B068FC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957" y="2973615"/>
            <a:ext cx="155160" cy="129300"/>
          </a:xfrm>
          <a:prstGeom prst="rect">
            <a:avLst/>
          </a:prstGeom>
        </p:spPr>
      </p:pic>
      <p:sp>
        <p:nvSpPr>
          <p:cNvPr id="45" name="Twitter">
            <a:extLst>
              <a:ext uri="{FF2B5EF4-FFF2-40B4-BE49-F238E27FC236}">
                <a16:creationId xmlns:a16="http://schemas.microsoft.com/office/drawing/2014/main" id="{B9D6B991-3D58-7BBA-3097-E3C9467794E5}"/>
              </a:ext>
            </a:extLst>
          </p:cNvPr>
          <p:cNvSpPr txBox="1"/>
          <p:nvPr/>
        </p:nvSpPr>
        <p:spPr>
          <a:xfrm>
            <a:off x="6863557" y="2899674"/>
            <a:ext cx="2303313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TWITTER</a:t>
            </a:r>
          </a:p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twitter.com/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fh_dortmund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" panose="020B0504030101020102" pitchFamily="34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46" name="Icon Facebook" title="Icon Facebook">
            <a:extLst>
              <a:ext uri="{FF2B5EF4-FFF2-40B4-BE49-F238E27FC236}">
                <a16:creationId xmlns:a16="http://schemas.microsoft.com/office/drawing/2014/main" id="{3B2E25FB-1783-9D33-49C5-67E783B3D22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656" y="2165657"/>
            <a:ext cx="153928" cy="153928"/>
          </a:xfrm>
          <a:prstGeom prst="rect">
            <a:avLst/>
          </a:prstGeom>
        </p:spPr>
      </p:pic>
      <p:sp>
        <p:nvSpPr>
          <p:cNvPr id="47" name="Facebook">
            <a:extLst>
              <a:ext uri="{FF2B5EF4-FFF2-40B4-BE49-F238E27FC236}">
                <a16:creationId xmlns:a16="http://schemas.microsoft.com/office/drawing/2014/main" id="{C42B56A3-0096-DC2C-C516-F1A27F30B225}"/>
              </a:ext>
            </a:extLst>
          </p:cNvPr>
          <p:cNvSpPr txBox="1"/>
          <p:nvPr/>
        </p:nvSpPr>
        <p:spPr>
          <a:xfrm>
            <a:off x="6863557" y="2100552"/>
            <a:ext cx="2303313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FACEBOOK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facebook.com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fhdortmund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" panose="020B0504030101020102" pitchFamily="34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48" name="Twitter">
            <a:extLst>
              <a:ext uri="{FF2B5EF4-FFF2-40B4-BE49-F238E27FC236}">
                <a16:creationId xmlns:a16="http://schemas.microsoft.com/office/drawing/2014/main" id="{5BEC6FA8-AADC-AFFF-143E-91C6BAAB1EB6}"/>
              </a:ext>
            </a:extLst>
          </p:cNvPr>
          <p:cNvSpPr txBox="1"/>
          <p:nvPr/>
        </p:nvSpPr>
        <p:spPr>
          <a:xfrm>
            <a:off x="6863557" y="2499301"/>
            <a:ext cx="2303313" cy="32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  <a:ea typeface="Meta Offc Pro Normal" charset="0"/>
                <a:cs typeface="Meta Offc Pro Normal" charset="0"/>
              </a:rPr>
              <a:t>TIKTOK</a:t>
            </a:r>
          </a:p>
          <a:p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" panose="020B0504030101020102" pitchFamily="34" charset="0"/>
              </a:rPr>
              <a:t>tiktok.com/@fhdortmund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" panose="020B0504030101020102" pitchFamily="34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49" name="Grafik 48" descr="Icon Tiktok">
            <a:extLst>
              <a:ext uri="{FF2B5EF4-FFF2-40B4-BE49-F238E27FC236}">
                <a16:creationId xmlns:a16="http://schemas.microsoft.com/office/drawing/2014/main" id="{C4E66160-9026-D840-8477-F381E31770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2732" y="2578327"/>
            <a:ext cx="156352" cy="156352"/>
          </a:xfrm>
          <a:prstGeom prst="rect">
            <a:avLst/>
          </a:prstGeom>
        </p:spPr>
      </p:pic>
      <p:pic>
        <p:nvPicPr>
          <p:cNvPr id="2" name="Grafik 1" descr="Ein Bild, das Person, stehend enthält.&#10;&#10;Automatisch generierte Beschreibung">
            <a:extLst>
              <a:ext uri="{FF2B5EF4-FFF2-40B4-BE49-F238E27FC236}">
                <a16:creationId xmlns:a16="http://schemas.microsoft.com/office/drawing/2014/main" id="{C86A2B57-E913-F679-BB90-0755618BE7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19" y="-52028"/>
            <a:ext cx="9998474" cy="519552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471D3D8-6E91-AE68-A3C8-0C9923039C8A}"/>
              </a:ext>
            </a:extLst>
          </p:cNvPr>
          <p:cNvSpPr txBox="1"/>
          <p:nvPr/>
        </p:nvSpPr>
        <p:spPr>
          <a:xfrm>
            <a:off x="1169284" y="3240843"/>
            <a:ext cx="346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Alles in eine Klasse Programmieren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5790976-5F83-BC52-2807-CBB7B3829D8E}"/>
              </a:ext>
            </a:extLst>
          </p:cNvPr>
          <p:cNvSpPr txBox="1"/>
          <p:nvPr/>
        </p:nvSpPr>
        <p:spPr>
          <a:xfrm>
            <a:off x="4110176" y="162437"/>
            <a:ext cx="2092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FB 10 Studierende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70E061-EA56-CC22-3F9F-C19B1633EB4D}"/>
              </a:ext>
            </a:extLst>
          </p:cNvPr>
          <p:cNvSpPr txBox="1"/>
          <p:nvPr/>
        </p:nvSpPr>
        <p:spPr>
          <a:xfrm>
            <a:off x="7216209" y="518697"/>
            <a:ext cx="103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118605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ilobjekt" title="Stilobjekt"/>
          <p:cNvSpPr/>
          <p:nvPr/>
        </p:nvSpPr>
        <p:spPr bwMode="auto">
          <a:xfrm>
            <a:off x="2851150" y="1794578"/>
            <a:ext cx="5213350" cy="21753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3" name="Inhalt"/>
          <p:cNvSpPr txBox="1">
            <a:spLocks/>
          </p:cNvSpPr>
          <p:nvPr/>
        </p:nvSpPr>
        <p:spPr bwMode="auto">
          <a:xfrm>
            <a:off x="2903538" y="1842645"/>
            <a:ext cx="5089525" cy="272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Digitalisierung spielt in allen Lebensbereichen eine immer wichtigere Rolle</a:t>
            </a:r>
          </a:p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Für die digitale Revolution ist der Transistor maßgeblich entscheidend.</a:t>
            </a:r>
          </a:p>
          <a:p>
            <a:pPr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 boolesche Algebra ließ sich dadurch als Schaltzustände nachstellen.</a:t>
            </a:r>
            <a:endParaRPr lang="de-DE" alt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9050" indent="0">
              <a:lnSpc>
                <a:spcPts val="1440"/>
              </a:lnSpc>
              <a:spcBef>
                <a:spcPts val="288"/>
              </a:spcBef>
              <a:buClr>
                <a:srgbClr val="FF6600"/>
              </a:buClr>
              <a:tabLst>
                <a:tab pos="260350" algn="l"/>
                <a:tab pos="530225" algn="l"/>
              </a:tabLst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– in der Digitaltechnik ist der Begriff als Schaltalgebra bekannt.</a:t>
            </a:r>
          </a:p>
          <a:p>
            <a:pPr marL="190500" indent="-171450">
              <a:lnSpc>
                <a:spcPts val="1440"/>
              </a:lnSpc>
              <a:spcBef>
                <a:spcPts val="288"/>
              </a:spcBef>
              <a:buClr>
                <a:srgbClr val="FF6600"/>
              </a:buClr>
              <a:buFont typeface="Arial" panose="020B0604020202020204" pitchFamily="34" charset="0"/>
              <a:buChar char="•"/>
              <a:tabLst>
                <a:tab pos="260350" algn="l"/>
                <a:tab pos="530225" algn="l"/>
              </a:tabLst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Logikausdrücke lassen sich durch das Schaltverhalten von Transistoren realisieren (UND, OR, XOR, NOT).</a:t>
            </a:r>
          </a:p>
          <a:p>
            <a:pPr marL="190500" indent="-171450">
              <a:lnSpc>
                <a:spcPts val="1440"/>
              </a:lnSpc>
              <a:spcBef>
                <a:spcPts val="288"/>
              </a:spcBef>
              <a:buClr>
                <a:srgbClr val="FF6600"/>
              </a:buClr>
              <a:buFont typeface="Arial" panose="020B0604020202020204" pitchFamily="34" charset="0"/>
              <a:buChar char="•"/>
              <a:tabLst>
                <a:tab pos="260350" algn="l"/>
                <a:tab pos="530225" algn="l"/>
              </a:tabLst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Dadurch können aufwendigere Schaltungen entwickelt werden, wie Register, </a:t>
            </a:r>
            <a:r>
              <a:rPr lang="de-DE" alt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Addierer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bis hin zum Prozessor, die mit Hardwarebeschreibungssprachen komplex entwickelt werden.</a:t>
            </a:r>
          </a:p>
          <a:p>
            <a:pPr marL="22225" indent="0">
              <a:lnSpc>
                <a:spcPts val="600"/>
              </a:lnSpc>
              <a:defRPr/>
            </a:pPr>
            <a:endParaRPr lang="de-DE" altLang="de-DE" sz="12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4" name="Überschrift"/>
          <p:cNvSpPr txBox="1">
            <a:spLocks noChangeArrowheads="1"/>
          </p:cNvSpPr>
          <p:nvPr/>
        </p:nvSpPr>
        <p:spPr bwMode="auto">
          <a:xfrm>
            <a:off x="2851150" y="577631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Einführung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idx="4294967295"/>
          </p:nvPr>
        </p:nvSpPr>
        <p:spPr>
          <a:xfrm>
            <a:off x="628650" y="-471730"/>
            <a:ext cx="7886700" cy="271892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2 Bilder + Text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570A556-2BF4-187E-3029-87FCEF039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927" y="2080250"/>
            <a:ext cx="2316543" cy="163154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2DCB811-A8C4-4038-018F-34229A5B1B49}"/>
              </a:ext>
            </a:extLst>
          </p:cNvPr>
          <p:cNvSpPr txBox="1"/>
          <p:nvPr/>
        </p:nvSpPr>
        <p:spPr>
          <a:xfrm>
            <a:off x="133350" y="3627156"/>
            <a:ext cx="297815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https://www.grund-wissen.de/elektronik/_downloads/schaltzeichen-transistor-npn.svg</a:t>
            </a:r>
          </a:p>
        </p:txBody>
      </p:sp>
    </p:spTree>
    <p:extLst>
      <p:ext uri="{BB962C8B-B14F-4D97-AF65-F5344CB8AC3E}">
        <p14:creationId xmlns:p14="http://schemas.microsoft.com/office/powerpoint/2010/main" val="116145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/>
          <p:cNvSpPr/>
          <p:nvPr/>
        </p:nvSpPr>
        <p:spPr bwMode="auto">
          <a:xfrm>
            <a:off x="2921000" y="1417638"/>
            <a:ext cx="5864225" cy="33496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pic>
        <p:nvPicPr>
          <p:cNvPr id="5" name="Bild" title="Bil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233"/>
            <a:ext cx="2498723" cy="1668030"/>
          </a:xfrm>
          <a:prstGeom prst="rect">
            <a:avLst/>
          </a:prstGeom>
        </p:spPr>
      </p:pic>
      <p:sp>
        <p:nvSpPr>
          <p:cNvPr id="4" name="Inhalt"/>
          <p:cNvSpPr txBox="1">
            <a:spLocks/>
          </p:cNvSpPr>
          <p:nvPr/>
        </p:nvSpPr>
        <p:spPr bwMode="auto">
          <a:xfrm>
            <a:off x="2903538" y="1483254"/>
            <a:ext cx="5089525" cy="3284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Nicht nur integrierte Schaltungen bedienen sich an den Eigenschaften der Logikbausteine.</a:t>
            </a:r>
          </a:p>
          <a:p>
            <a:pPr marL="270000">
              <a:lnSpc>
                <a:spcPts val="600"/>
              </a:lnSpc>
              <a:spcBef>
                <a:spcPts val="0"/>
              </a:spcBef>
              <a:buClr>
                <a:srgbClr val="F55500"/>
              </a:buClr>
              <a:buFontTx/>
              <a:buChar char="•"/>
              <a:defRPr/>
            </a:pPr>
            <a:endParaRPr lang="de-DE" altLang="de-DE" sz="1200" dirty="0">
              <a:solidFill>
                <a:srgbClr val="FF0000"/>
              </a:solidFill>
            </a:endParaRPr>
          </a:p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Auch größere Systeme nutzen die Logikgatter als ganzes Konstrukt, ohne auf die Transistorebene einzugehen.</a:t>
            </a:r>
          </a:p>
          <a:p>
            <a:pPr marL="270000">
              <a:lnSpc>
                <a:spcPts val="600"/>
              </a:lnSpc>
              <a:spcBef>
                <a:spcPts val="0"/>
              </a:spcBef>
              <a:buClr>
                <a:srgbClr val="F55500"/>
              </a:buClr>
              <a:buFontTx/>
              <a:buChar char="•"/>
              <a:defRPr/>
            </a:pPr>
            <a:endParaRPr lang="de-DE" altLang="de-DE" sz="1200" dirty="0">
              <a:solidFill>
                <a:srgbClr val="FF0000"/>
              </a:solidFill>
            </a:endParaRPr>
          </a:p>
          <a:p>
            <a:pPr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SPS (speicherprogrammierbare Steuerung) nutzt Grafisch über eine Software die Logikbausteine, um diese dann verschalten zu können.</a:t>
            </a:r>
          </a:p>
          <a:p>
            <a:pPr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Dadurch lassen verschiedene Schaltungen generieren die je nach „</a:t>
            </a:r>
            <a:r>
              <a:rPr lang="de-DE" alt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alt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 durchgeführt wird.</a:t>
            </a:r>
          </a:p>
          <a:p>
            <a:pPr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 entwickelte Schaltung, kann in die SPS implementiert werden, somit ist dies auch physisch ausführbar.</a:t>
            </a:r>
          </a:p>
          <a:p>
            <a:pPr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der Betriebselektronik und auch in der Automatisierungstechnik sehr beliebt.</a:t>
            </a:r>
          </a:p>
          <a:p>
            <a:pPr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Lizenzen sind jedoch sehr teuer.</a:t>
            </a:r>
          </a:p>
          <a:p>
            <a:pPr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Daher die Idee…</a:t>
            </a:r>
          </a:p>
          <a:p>
            <a:pPr marL="19050" indent="0">
              <a:lnSpc>
                <a:spcPts val="1440"/>
              </a:lnSpc>
              <a:spcBef>
                <a:spcPts val="288"/>
              </a:spcBef>
              <a:buClr>
                <a:srgbClr val="F55500"/>
              </a:buClr>
              <a:tabLst>
                <a:tab pos="260350" algn="l"/>
                <a:tab pos="530225" algn="l"/>
              </a:tabLst>
              <a:defRPr/>
            </a:pPr>
            <a:endParaRPr lang="de-DE" altLang="de-DE" sz="10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  <a:p>
            <a:pPr marL="22225" indent="0">
              <a:lnSpc>
                <a:spcPts val="600"/>
              </a:lnSpc>
              <a:defRPr/>
            </a:pPr>
            <a:endParaRPr lang="de-DE" altLang="de-DE" sz="12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51150" y="452505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Einführung</a:t>
            </a:r>
          </a:p>
          <a:p>
            <a:pPr>
              <a:lnSpc>
                <a:spcPts val="2163"/>
              </a:lnSpc>
            </a:pP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  <p:pic>
        <p:nvPicPr>
          <p:cNvPr id="8" name="Grafik 7" descr="Ein Bild, das Text, Diagramm, Screenshot, Rechteck enthält.&#10;&#10;Automatisch generierte Beschreibung">
            <a:extLst>
              <a:ext uri="{FF2B5EF4-FFF2-40B4-BE49-F238E27FC236}">
                <a16:creationId xmlns:a16="http://schemas.microsoft.com/office/drawing/2014/main" id="{0542630A-FD80-502D-55D0-FB3057D76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2449"/>
            <a:ext cx="2498723" cy="181395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AD00754-BFC5-7507-E2AD-DD5BBB7CD7F4}"/>
              </a:ext>
            </a:extLst>
          </p:cNvPr>
          <p:cNvSpPr txBox="1"/>
          <p:nvPr/>
        </p:nvSpPr>
        <p:spPr>
          <a:xfrm>
            <a:off x="0" y="4878321"/>
            <a:ext cx="45720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00" dirty="0"/>
              <a:t>https://www.sps-lehrgang.de/typo3temp/fl_realurl_image/darstellung-des-sps-programms-in-fup-6d.jpg</a:t>
            </a:r>
          </a:p>
        </p:txBody>
      </p:sp>
      <p:pic>
        <p:nvPicPr>
          <p:cNvPr id="12" name="Grafik 11" descr="Ein Bild, das Elektronik, Elektrische Leitungen, Kabel, Maschine enthält.&#10;&#10;Automatisch generierte Beschreibung">
            <a:extLst>
              <a:ext uri="{FF2B5EF4-FFF2-40B4-BE49-F238E27FC236}">
                <a16:creationId xmlns:a16="http://schemas.microsoft.com/office/drawing/2014/main" id="{7239C2EB-46D7-9D24-3730-80F9EDB4A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1" y="1417638"/>
            <a:ext cx="1953770" cy="146532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0E9D138-D33F-4CD9-D279-1C45574F4F26}"/>
              </a:ext>
            </a:extLst>
          </p:cNvPr>
          <p:cNvSpPr txBox="1"/>
          <p:nvPr/>
        </p:nvSpPr>
        <p:spPr>
          <a:xfrm>
            <a:off x="-103981" y="2879037"/>
            <a:ext cx="31551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00" dirty="0"/>
              <a:t>https://cache.pressmailing.net/thumbnail/story_hires/34ca93fb-7e63-4f95-acd6-8b5ee2532796/50-jahre-sps-programmierung.jpg.jpg</a:t>
            </a:r>
          </a:p>
        </p:txBody>
      </p:sp>
    </p:spTree>
    <p:extLst>
      <p:ext uri="{BB962C8B-B14F-4D97-AF65-F5344CB8AC3E}">
        <p14:creationId xmlns:p14="http://schemas.microsoft.com/office/powerpoint/2010/main" val="2242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ilobjekt" title="Stilobjekt"/>
          <p:cNvSpPr/>
          <p:nvPr/>
        </p:nvSpPr>
        <p:spPr bwMode="auto">
          <a:xfrm>
            <a:off x="2851150" y="1794578"/>
            <a:ext cx="5213350" cy="3285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3" name="Inhalt"/>
          <p:cNvSpPr txBox="1">
            <a:spLocks/>
          </p:cNvSpPr>
          <p:nvPr/>
        </p:nvSpPr>
        <p:spPr bwMode="auto">
          <a:xfrm>
            <a:off x="2903538" y="1842645"/>
            <a:ext cx="5089525" cy="323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Auch solche Logikbausteine lassen sich natürlich mathematisch darstellen.</a:t>
            </a:r>
          </a:p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Grundschaltungen lassen sich in Wertetabellen darstellen und sind schon vordefiniert zu finden.</a:t>
            </a:r>
          </a:p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 fehlt an Veranschaulichungen wie sich die einzelnen Logikschaltungen und deren Verbindungen verhalten.</a:t>
            </a:r>
          </a:p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 Idee: Es soll ein Logikbaukasten entwickelt werden, der es ermöglicht logische Schaltungen zu erstellen und diese mit gewünschten booleschen Werten zu parametrisieren.</a:t>
            </a:r>
          </a:p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Ein- und Ausgangswerte sollen an den Einzelnen Gattern zu sehen sein.</a:t>
            </a:r>
          </a:p>
          <a:p>
            <a:pPr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Tx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Eine Animation soll zeigen, wie sich der Zustand „weiterbewegt“</a:t>
            </a:r>
          </a:p>
        </p:txBody>
      </p:sp>
      <p:sp>
        <p:nvSpPr>
          <p:cNvPr id="4" name="Überschrift"/>
          <p:cNvSpPr txBox="1">
            <a:spLocks noChangeArrowheads="1"/>
          </p:cNvSpPr>
          <p:nvPr/>
        </p:nvSpPr>
        <p:spPr bwMode="auto">
          <a:xfrm>
            <a:off x="2851150" y="577631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Idee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idx="4294967295"/>
          </p:nvPr>
        </p:nvSpPr>
        <p:spPr>
          <a:xfrm>
            <a:off x="628650" y="-471730"/>
            <a:ext cx="7886700" cy="271892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2 Bilder + Text</a:t>
            </a:r>
          </a:p>
        </p:txBody>
      </p:sp>
      <p:pic>
        <p:nvPicPr>
          <p:cNvPr id="6" name="Grafik 5" descr="Ein Bild, das Diagramm, Plan, technische Zeichnung, Reihe enthält.&#10;&#10;Automatisch generierte Beschreibung">
            <a:extLst>
              <a:ext uri="{FF2B5EF4-FFF2-40B4-BE49-F238E27FC236}">
                <a16:creationId xmlns:a16="http://schemas.microsoft.com/office/drawing/2014/main" id="{2CD2DED2-56A8-DFE7-A543-C7D022ECF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842645"/>
            <a:ext cx="2470291" cy="110737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FDCB8C3-0E6A-E570-3318-A538B19B27BD}"/>
              </a:ext>
            </a:extLst>
          </p:cNvPr>
          <p:cNvSpPr txBox="1"/>
          <p:nvPr/>
        </p:nvSpPr>
        <p:spPr>
          <a:xfrm>
            <a:off x="0" y="3020501"/>
            <a:ext cx="45720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00" dirty="0"/>
              <a:t>https://www.fahrzeug-elektrik.de/iibh.gif</a:t>
            </a:r>
          </a:p>
        </p:txBody>
      </p:sp>
    </p:spTree>
    <p:extLst>
      <p:ext uri="{BB962C8B-B14F-4D97-AF65-F5344CB8AC3E}">
        <p14:creationId xmlns:p14="http://schemas.microsoft.com/office/powerpoint/2010/main" val="243666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ilobjekt" title="Stilobjekt"/>
          <p:cNvSpPr/>
          <p:nvPr/>
        </p:nvSpPr>
        <p:spPr bwMode="auto">
          <a:xfrm>
            <a:off x="2851150" y="1794578"/>
            <a:ext cx="5213350" cy="3285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3" name="Inhalt"/>
          <p:cNvSpPr txBox="1">
            <a:spLocks/>
          </p:cNvSpPr>
          <p:nvPr/>
        </p:nvSpPr>
        <p:spPr bwMode="auto">
          <a:xfrm>
            <a:off x="2903538" y="1842645"/>
            <a:ext cx="5089525" cy="323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Model: Startet das Programm.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Controller: Implementierung von Drag and Drop, ausführen von Buttons und das Löschen einzelner Gatter.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View: Wird über FXML realisiert, einbinden der Bilder, aussehen der einzelnen GUI- Elemente.</a:t>
            </a:r>
            <a:r>
              <a:rPr lang="de-DE" alt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de-DE" alt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alt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Überschrift"/>
          <p:cNvSpPr txBox="1">
            <a:spLocks noChangeArrowheads="1"/>
          </p:cNvSpPr>
          <p:nvPr/>
        </p:nvSpPr>
        <p:spPr bwMode="auto">
          <a:xfrm>
            <a:off x="2851150" y="577631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Architektur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idx="4294967295"/>
          </p:nvPr>
        </p:nvSpPr>
        <p:spPr>
          <a:xfrm>
            <a:off x="628650" y="-471730"/>
            <a:ext cx="7886700" cy="271892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2 Bilder + 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4F0101-61D7-934E-245B-392775CB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" y="1842645"/>
            <a:ext cx="2757724" cy="12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5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ilobjekt" title="Stilobjekt"/>
          <p:cNvSpPr/>
          <p:nvPr/>
        </p:nvSpPr>
        <p:spPr bwMode="auto">
          <a:xfrm>
            <a:off x="2851150" y="1794578"/>
            <a:ext cx="5213350" cy="32854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3" name="Inhalt"/>
          <p:cNvSpPr txBox="1">
            <a:spLocks/>
          </p:cNvSpPr>
          <p:nvPr/>
        </p:nvSpPr>
        <p:spPr bwMode="auto">
          <a:xfrm>
            <a:off x="2903538" y="1842645"/>
            <a:ext cx="5089525" cy="323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 Architektur ist allerdings zu einfach und die Berechnung der Logik wird nicht durchgeführt.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MVC muss daher erweitert werden.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 1 startet mit einem </a:t>
            </a:r>
            <a:r>
              <a:rPr lang="de-DE" alt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Mouseevent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ein neues Model (Model 2)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Model 2 ist die Berechnung der einzelnen Logiken vorhanden.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 View greift auf Model 2 und stellt die GUI beispielweise als </a:t>
            </a:r>
            <a:r>
              <a:rPr lang="de-DE" alt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Textfield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Diese sind durch den Controller 2 ausführbar, was dazu führt das je nach Interaktion eine Berechnung durchgeführt werden kann.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Hier stellt sich die Frage, ob man bei einem View bleibt, oder ein zweites View erstellt.</a:t>
            </a:r>
            <a:br>
              <a:rPr lang="de-DE" alt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altLang="de-DE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Überschrift"/>
          <p:cNvSpPr txBox="1">
            <a:spLocks noChangeArrowheads="1"/>
          </p:cNvSpPr>
          <p:nvPr/>
        </p:nvSpPr>
        <p:spPr bwMode="auto">
          <a:xfrm>
            <a:off x="2851150" y="577631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Architektur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idx="4294967295"/>
          </p:nvPr>
        </p:nvSpPr>
        <p:spPr>
          <a:xfrm>
            <a:off x="628650" y="-471730"/>
            <a:ext cx="7886700" cy="271892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2 Bilder + 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4F0101-61D7-934E-245B-392775CB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" y="1842645"/>
            <a:ext cx="2757724" cy="12942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994F67-3A8F-B456-12DA-F8291DED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5" y="3623264"/>
            <a:ext cx="778570" cy="32388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681F16D-D4EE-E4F0-4F75-78478E401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851" y="4246962"/>
            <a:ext cx="824750" cy="373101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09B9E16-DFA3-AD36-A4CB-19A81295C8DE}"/>
              </a:ext>
            </a:extLst>
          </p:cNvPr>
          <p:cNvCxnSpPr/>
          <p:nvPr/>
        </p:nvCxnSpPr>
        <p:spPr>
          <a:xfrm flipH="1">
            <a:off x="863600" y="3136900"/>
            <a:ext cx="406400" cy="42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1796C53-46DE-6F79-59BA-90EDA0B36098}"/>
              </a:ext>
            </a:extLst>
          </p:cNvPr>
          <p:cNvCxnSpPr/>
          <p:nvPr/>
        </p:nvCxnSpPr>
        <p:spPr>
          <a:xfrm flipH="1" flipV="1">
            <a:off x="1066800" y="3947149"/>
            <a:ext cx="457200" cy="29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7FA63631-81D1-DC71-C57B-7D7C13A94E8C}"/>
              </a:ext>
            </a:extLst>
          </p:cNvPr>
          <p:cNvCxnSpPr>
            <a:endCxn id="11" idx="3"/>
          </p:cNvCxnSpPr>
          <p:nvPr/>
        </p:nvCxnSpPr>
        <p:spPr>
          <a:xfrm rot="5400000">
            <a:off x="946815" y="2344421"/>
            <a:ext cx="1511907" cy="1369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B544A326-8C0A-34FB-0EDE-476499CF979B}"/>
              </a:ext>
            </a:extLst>
          </p:cNvPr>
          <p:cNvSpPr txBox="1"/>
          <p:nvPr/>
        </p:nvSpPr>
        <p:spPr>
          <a:xfrm>
            <a:off x="1702768" y="2736865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B2A829B-0E3A-60CE-507A-BBF8493F9F80}"/>
              </a:ext>
            </a:extLst>
          </p:cNvPr>
          <p:cNvSpPr txBox="1"/>
          <p:nvPr/>
        </p:nvSpPr>
        <p:spPr>
          <a:xfrm>
            <a:off x="2052762" y="4273667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1EACB6D-D29C-C129-8AF8-CE650022EA4A}"/>
              </a:ext>
            </a:extLst>
          </p:cNvPr>
          <p:cNvSpPr txBox="1"/>
          <p:nvPr/>
        </p:nvSpPr>
        <p:spPr>
          <a:xfrm>
            <a:off x="758308" y="3639012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95189993-63A7-68A7-E5C6-10CEBCC48D9F}"/>
              </a:ext>
            </a:extLst>
          </p:cNvPr>
          <p:cNvCxnSpPr>
            <a:endCxn id="25" idx="3"/>
          </p:cNvCxnSpPr>
          <p:nvPr/>
        </p:nvCxnSpPr>
        <p:spPr>
          <a:xfrm rot="5400000">
            <a:off x="1367740" y="3227948"/>
            <a:ext cx="2146561" cy="237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ilobjekt" title="Stilobjekt"/>
          <p:cNvSpPr/>
          <p:nvPr/>
        </p:nvSpPr>
        <p:spPr bwMode="auto">
          <a:xfrm>
            <a:off x="4364036" y="2520950"/>
            <a:ext cx="3700464" cy="2559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3" name="Inhalt"/>
          <p:cNvSpPr txBox="1">
            <a:spLocks/>
          </p:cNvSpPr>
          <p:nvPr/>
        </p:nvSpPr>
        <p:spPr bwMode="auto">
          <a:xfrm>
            <a:off x="4292600" y="2470150"/>
            <a:ext cx="37004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Hinter Model 2 versteckt sich eine </a:t>
            </a:r>
            <a:r>
              <a:rPr lang="de-DE" alt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Klassenhirarchie</a:t>
            </a: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 Oberklasse stellt den Gatter mit den booleschen Parameter dar.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 folgen 4 weitere Unterklassen, die von der Oberklasse Gatter erben.</a:t>
            </a:r>
            <a:b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</a:t>
            </a:r>
            <a:b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b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XOR</a:t>
            </a:r>
            <a:b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</a:t>
            </a:r>
          </a:p>
          <a:p>
            <a:pPr marL="192087" indent="-171450">
              <a:lnSpc>
                <a:spcPts val="1800"/>
              </a:lnSpc>
              <a:spcBef>
                <a:spcPts val="288"/>
              </a:spcBef>
              <a:buClr>
                <a:srgbClr val="F55500"/>
              </a:buClr>
              <a:buFont typeface="Arial" panose="020B0604020202020204" pitchFamily="34" charset="0"/>
              <a:buChar char="•"/>
              <a:defRPr/>
            </a:pPr>
            <a:r>
              <a:rPr lang="de-DE" alt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2 führt somit Gatter aus.</a:t>
            </a:r>
          </a:p>
        </p:txBody>
      </p:sp>
      <p:sp>
        <p:nvSpPr>
          <p:cNvPr id="4" name="Überschrift"/>
          <p:cNvSpPr txBox="1">
            <a:spLocks noChangeArrowheads="1"/>
          </p:cNvSpPr>
          <p:nvPr/>
        </p:nvSpPr>
        <p:spPr bwMode="auto">
          <a:xfrm>
            <a:off x="2851150" y="577631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Architektur</a:t>
            </a:r>
          </a:p>
        </p:txBody>
      </p:sp>
      <p:sp>
        <p:nvSpPr>
          <p:cNvPr id="7" name="Titel"/>
          <p:cNvSpPr>
            <a:spLocks noGrp="1"/>
          </p:cNvSpPr>
          <p:nvPr>
            <p:ph type="title" idx="4294967295"/>
          </p:nvPr>
        </p:nvSpPr>
        <p:spPr>
          <a:xfrm>
            <a:off x="628650" y="-471730"/>
            <a:ext cx="7886700" cy="271892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2 Bilder + Text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F994F67-3A8F-B456-12DA-F8291DED6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40" y="1574800"/>
            <a:ext cx="778570" cy="323885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21EACB6D-D29C-C129-8AF8-CE650022EA4A}"/>
              </a:ext>
            </a:extLst>
          </p:cNvPr>
          <p:cNvSpPr txBox="1"/>
          <p:nvPr/>
        </p:nvSpPr>
        <p:spPr>
          <a:xfrm>
            <a:off x="1473503" y="1590548"/>
            <a:ext cx="2696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8DCD086-46F1-6B87-78D8-981A7C8E7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0150"/>
            <a:ext cx="4272694" cy="22860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45FA2E3-6429-34D1-4784-F3638DA82F25}"/>
              </a:ext>
            </a:extLst>
          </p:cNvPr>
          <p:cNvCxnSpPr>
            <a:cxnSpLocks/>
          </p:cNvCxnSpPr>
          <p:nvPr/>
        </p:nvCxnSpPr>
        <p:spPr>
          <a:xfrm flipV="1">
            <a:off x="785812" y="3502025"/>
            <a:ext cx="730250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4C6ED7-5A10-4793-287C-0455592C475B}"/>
              </a:ext>
            </a:extLst>
          </p:cNvPr>
          <p:cNvCxnSpPr>
            <a:cxnSpLocks/>
          </p:cNvCxnSpPr>
          <p:nvPr/>
        </p:nvCxnSpPr>
        <p:spPr>
          <a:xfrm flipV="1">
            <a:off x="1930400" y="36195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6C59AA3-4D0B-B28F-1075-820E4BC938F3}"/>
              </a:ext>
            </a:extLst>
          </p:cNvPr>
          <p:cNvCxnSpPr>
            <a:cxnSpLocks/>
          </p:cNvCxnSpPr>
          <p:nvPr/>
        </p:nvCxnSpPr>
        <p:spPr>
          <a:xfrm flipH="1" flipV="1">
            <a:off x="2342721" y="3467100"/>
            <a:ext cx="457629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6EF2BC9-1C23-A92A-31C9-5232C48809CA}"/>
              </a:ext>
            </a:extLst>
          </p:cNvPr>
          <p:cNvCxnSpPr>
            <a:cxnSpLocks/>
          </p:cNvCxnSpPr>
          <p:nvPr/>
        </p:nvCxnSpPr>
        <p:spPr>
          <a:xfrm flipH="1" flipV="1">
            <a:off x="2437758" y="3333750"/>
            <a:ext cx="1258156" cy="666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79970E1-10BA-1190-AAAB-B317325877B6}"/>
              </a:ext>
            </a:extLst>
          </p:cNvPr>
          <p:cNvCxnSpPr>
            <a:cxnSpLocks/>
          </p:cNvCxnSpPr>
          <p:nvPr/>
        </p:nvCxnSpPr>
        <p:spPr>
          <a:xfrm>
            <a:off x="1743129" y="1955800"/>
            <a:ext cx="238071" cy="812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42054" y="1995486"/>
            <a:ext cx="5077984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2163"/>
              </a:lnSpc>
            </a:pPr>
            <a: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  <a:t>Vorstellung</a:t>
            </a:r>
            <a:br>
              <a:rPr lang="de-DE" altLang="de-DE" sz="2200" b="1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</a:b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3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7"/>
            <a:ext cx="7886700" cy="260124"/>
          </a:xfrm>
          <a:prstGeom prst="rect">
            <a:avLst/>
          </a:prstGeom>
        </p:spPr>
        <p:txBody>
          <a:bodyPr/>
          <a:lstStyle/>
          <a:p>
            <a:r>
              <a:rPr lang="de-DE" sz="1100" dirty="0" err="1">
                <a:latin typeface="Meta Offc Pro Normal" charset="0"/>
                <a:ea typeface="Meta Offc Pro Normal" charset="0"/>
                <a:cs typeface="Meta Offc Pro Normal" charset="0"/>
              </a:rPr>
              <a:t>Kapiteltrenner</a:t>
            </a:r>
            <a:endParaRPr lang="de-DE" sz="1100" dirty="0"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5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/>
          <p:cNvSpPr/>
          <p:nvPr/>
        </p:nvSpPr>
        <p:spPr bwMode="auto">
          <a:xfrm>
            <a:off x="4635501" y="2022540"/>
            <a:ext cx="4381500" cy="15797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 dirty="0">
              <a:latin typeface="Times New Roman" panose="02020603050405020304" pitchFamily="18" charset="0"/>
            </a:endParaRPr>
          </a:p>
        </p:txBody>
      </p:sp>
      <p:sp>
        <p:nvSpPr>
          <p:cNvPr id="4" name="Inhalt"/>
          <p:cNvSpPr txBox="1">
            <a:spLocks/>
          </p:cNvSpPr>
          <p:nvPr/>
        </p:nvSpPr>
        <p:spPr bwMode="auto">
          <a:xfrm>
            <a:off x="4806950" y="2270594"/>
            <a:ext cx="494188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225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>
                <a:solidFill>
                  <a:schemeClr val="tx1"/>
                </a:solidFill>
                <a:latin typeface="Calibri" charset="0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>
                <a:solidFill>
                  <a:schemeClr val="tx1"/>
                </a:solidFill>
                <a:latin typeface="Calibri" charset="0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0" indent="0">
              <a:lnSpc>
                <a:spcPts val="1800"/>
              </a:lnSpc>
              <a:buNone/>
              <a:defRPr/>
            </a:pPr>
            <a:endParaRPr lang="de-DE" altLang="de-DE" sz="1200" kern="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marL="0" indent="0">
              <a:lnSpc>
                <a:spcPts val="1800"/>
              </a:lnSpc>
              <a:buNone/>
              <a:defRPr/>
            </a:pPr>
            <a:r>
              <a:rPr lang="de-DE" altLang="de-DE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Es hat sich aber seit der Abgabe noch etwas getan.</a:t>
            </a:r>
          </a:p>
        </p:txBody>
      </p:sp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51150" y="577631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 Normal" charset="0"/>
                <a:cs typeface="Meta Offc Pro Normal" charset="0"/>
              </a:rPr>
              <a:t>JavaFX Projekt: Logikbaukasten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2163"/>
              </a:lnSpc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Stand der Dinge</a:t>
            </a:r>
          </a:p>
        </p:txBody>
      </p:sp>
      <p:sp>
        <p:nvSpPr>
          <p:cNvPr id="6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35631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hoch + 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1B4B22-8078-ED25-236B-C915D84E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9" y="1827016"/>
            <a:ext cx="3015585" cy="21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H-Do_Praesentation_Vorlage_2023.potx" id="{F4132B70-0FD0-425C-BA45-E9803C9A829E}" vid="{56A30FBB-DA35-4239-BB84-E5E8E835604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fh-do_praesentation_vorlage_2023</Template>
  <TotalTime>0</TotalTime>
  <Words>789</Words>
  <Application>Microsoft Office PowerPoint</Application>
  <PresentationFormat>Bildschirmpräsentation (16:9)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Meta Offc Pro</vt:lpstr>
      <vt:lpstr>Meta Offc Pro Normal</vt:lpstr>
      <vt:lpstr>Times New Roman</vt:lpstr>
      <vt:lpstr>Office-Design</vt:lpstr>
      <vt:lpstr>Titelvariante 1</vt:lpstr>
      <vt:lpstr>Inhalt 2 Bilder + Text</vt:lpstr>
      <vt:lpstr>Inhalt Bild quer + Text</vt:lpstr>
      <vt:lpstr>Inhalt 2 Bilder + Text</vt:lpstr>
      <vt:lpstr>Inhalt 2 Bilder + Text</vt:lpstr>
      <vt:lpstr>Inhalt 2 Bilder + Text</vt:lpstr>
      <vt:lpstr>Inhalt 2 Bilder + Text</vt:lpstr>
      <vt:lpstr>Kapiteltrenner</vt:lpstr>
      <vt:lpstr>Inhalt Bild hoch + Text</vt:lpstr>
      <vt:lpstr>Kapiteltrenner</vt:lpstr>
      <vt:lpstr>Inhalt 2 Bilder + Text</vt:lpstr>
      <vt:lpstr>Kapiteltrenner</vt:lpstr>
      <vt:lpstr>Abschlussseite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Titelvariante 1</dc:title>
  <dc:creator>Marvin Mundt</dc:creator>
  <cp:lastModifiedBy>Marvin Mundt</cp:lastModifiedBy>
  <cp:revision>2</cp:revision>
  <cp:lastPrinted>2020-07-02T07:36:47Z</cp:lastPrinted>
  <dcterms:created xsi:type="dcterms:W3CDTF">2024-05-23T19:56:56Z</dcterms:created>
  <dcterms:modified xsi:type="dcterms:W3CDTF">2024-05-24T08:26:32Z</dcterms:modified>
</cp:coreProperties>
</file>