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076137387" r:id="rId3"/>
    <p:sldId id="2076137388" r:id="rId4"/>
    <p:sldId id="2076137389" r:id="rId5"/>
    <p:sldId id="2076137390" r:id="rId6"/>
    <p:sldId id="2076137391" r:id="rId7"/>
    <p:sldId id="2076137392" r:id="rId8"/>
    <p:sldId id="2076137393" r:id="rId9"/>
    <p:sldId id="2076137394" r:id="rId10"/>
    <p:sldId id="257" r:id="rId11"/>
    <p:sldId id="2076137386" r:id="rId12"/>
    <p:sldId id="20761373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5FF"/>
    <a:srgbClr val="F4663E"/>
    <a:srgbClr val="99E000"/>
    <a:srgbClr val="FFC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911" autoAdjust="0"/>
  </p:normalViewPr>
  <p:slideViewPr>
    <p:cSldViewPr snapToGrid="0" showGuides="1">
      <p:cViewPr varScale="1">
        <p:scale>
          <a:sx n="97" d="100"/>
          <a:sy n="97" d="100"/>
        </p:scale>
        <p:origin x="13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4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Totovic" userId="740632e7-b4f2-4949-9b99-8c77714e7585" providerId="ADAL" clId="{21627A9D-2D74-49A6-B961-1B3BC82DDEDB}"/>
    <pc:docChg chg="custSel modSld modMainMaster">
      <pc:chgData name="Marko Totovic" userId="740632e7-b4f2-4949-9b99-8c77714e7585" providerId="ADAL" clId="{21627A9D-2D74-49A6-B961-1B3BC82DDEDB}" dt="2023-11-22T11:15:16.114" v="11" actId="478"/>
      <pc:docMkLst>
        <pc:docMk/>
      </pc:docMkLst>
      <pc:sldChg chg="addSp delSp modSp mod">
        <pc:chgData name="Marko Totovic" userId="740632e7-b4f2-4949-9b99-8c77714e7585" providerId="ADAL" clId="{21627A9D-2D74-49A6-B961-1B3BC82DDEDB}" dt="2023-11-22T11:15:16.114" v="11" actId="478"/>
        <pc:sldMkLst>
          <pc:docMk/>
          <pc:sldMk cId="2289393072" sldId="256"/>
        </pc:sldMkLst>
        <pc:graphicFrameChg chg="add del mod">
          <ac:chgData name="Marko Totovic" userId="740632e7-b4f2-4949-9b99-8c77714e7585" providerId="ADAL" clId="{21627A9D-2D74-49A6-B961-1B3BC82DDEDB}" dt="2023-11-22T11:11:36.823" v="9" actId="478"/>
          <ac:graphicFrameMkLst>
            <pc:docMk/>
            <pc:sldMk cId="2289393072" sldId="256"/>
            <ac:graphicFrameMk id="4" creationId="{82B9431A-F19E-1C7A-1A1B-7C213FE1ABCF}"/>
          </ac:graphicFrameMkLst>
        </pc:graphicFrameChg>
        <pc:picChg chg="add del mod">
          <ac:chgData name="Marko Totovic" userId="740632e7-b4f2-4949-9b99-8c77714e7585" providerId="ADAL" clId="{21627A9D-2D74-49A6-B961-1B3BC82DDEDB}" dt="2023-11-22T11:15:16.114" v="11" actId="478"/>
          <ac:picMkLst>
            <pc:docMk/>
            <pc:sldMk cId="2289393072" sldId="256"/>
            <ac:picMk id="6" creationId="{6A084BB9-FE1C-7196-18B8-47101EA80C5E}"/>
          </ac:picMkLst>
        </pc:picChg>
      </pc:sldChg>
      <pc:sldMasterChg chg="addSp modSp mod">
        <pc:chgData name="Marko Totovic" userId="740632e7-b4f2-4949-9b99-8c77714e7585" providerId="ADAL" clId="{21627A9D-2D74-49A6-B961-1B3BC82DDEDB}" dt="2023-11-22T11:06:32.342" v="6" actId="1076"/>
        <pc:sldMasterMkLst>
          <pc:docMk/>
          <pc:sldMasterMk cId="1973618234" sldId="2147483648"/>
        </pc:sldMasterMkLst>
        <pc:picChg chg="add mod">
          <ac:chgData name="Marko Totovic" userId="740632e7-b4f2-4949-9b99-8c77714e7585" providerId="ADAL" clId="{21627A9D-2D74-49A6-B961-1B3BC82DDEDB}" dt="2023-11-22T11:06:32.342" v="6" actId="1076"/>
          <ac:picMkLst>
            <pc:docMk/>
            <pc:sldMasterMk cId="1973618234" sldId="2147483648"/>
            <ac:picMk id="8" creationId="{193EDC2C-969B-9BAE-D669-4493B10DD3C4}"/>
          </ac:picMkLst>
        </pc:picChg>
      </pc:sldMasterChg>
    </pc:docChg>
  </pc:docChgLst>
  <pc:docChgLst>
    <pc:chgData name="Marko Totovic" userId="740632e7-b4f2-4949-9b99-8c77714e7585" providerId="ADAL" clId="{D0C6E100-BB35-49C6-B956-35511B52A3A3}"/>
    <pc:docChg chg="custSel modMainMaster">
      <pc:chgData name="Marko Totovic" userId="740632e7-b4f2-4949-9b99-8c77714e7585" providerId="ADAL" clId="{D0C6E100-BB35-49C6-B956-35511B52A3A3}" dt="2023-12-14T23:35:12.756" v="20" actId="478"/>
      <pc:docMkLst>
        <pc:docMk/>
      </pc:docMkLst>
      <pc:sldMasterChg chg="addSp delSp modSp mod">
        <pc:chgData name="Marko Totovic" userId="740632e7-b4f2-4949-9b99-8c77714e7585" providerId="ADAL" clId="{D0C6E100-BB35-49C6-B956-35511B52A3A3}" dt="2023-12-14T23:35:12.756" v="20" actId="478"/>
        <pc:sldMasterMkLst>
          <pc:docMk/>
          <pc:sldMasterMk cId="1973618234" sldId="2147483648"/>
        </pc:sldMasterMkLst>
        <pc:picChg chg="add mod">
          <ac:chgData name="Marko Totovic" userId="740632e7-b4f2-4949-9b99-8c77714e7585" providerId="ADAL" clId="{D0C6E100-BB35-49C6-B956-35511B52A3A3}" dt="2023-12-14T23:34:32.108" v="4" actId="1076"/>
          <ac:picMkLst>
            <pc:docMk/>
            <pc:sldMasterMk cId="1973618234" sldId="2147483648"/>
            <ac:picMk id="10" creationId="{34637727-90A6-F65E-CA68-FC75C2A23E0B}"/>
          </ac:picMkLst>
        </pc:picChg>
        <pc:picChg chg="add del mod">
          <ac:chgData name="Marko Totovic" userId="740632e7-b4f2-4949-9b99-8c77714e7585" providerId="ADAL" clId="{D0C6E100-BB35-49C6-B956-35511B52A3A3}" dt="2023-12-14T23:34:53.226" v="13" actId="478"/>
          <ac:picMkLst>
            <pc:docMk/>
            <pc:sldMasterMk cId="1973618234" sldId="2147483648"/>
            <ac:picMk id="12" creationId="{4B01E328-508B-9569-2579-09322D79AB07}"/>
          </ac:picMkLst>
        </pc:picChg>
        <pc:picChg chg="add del mod">
          <ac:chgData name="Marko Totovic" userId="740632e7-b4f2-4949-9b99-8c77714e7585" providerId="ADAL" clId="{D0C6E100-BB35-49C6-B956-35511B52A3A3}" dt="2023-12-14T23:35:12.756" v="20" actId="478"/>
          <ac:picMkLst>
            <pc:docMk/>
            <pc:sldMasterMk cId="1973618234" sldId="2147483648"/>
            <ac:picMk id="14" creationId="{1A005851-D3CB-B80D-FA90-C0C6B0B2C196}"/>
          </ac:picMkLst>
        </pc:picChg>
      </pc:sldMasterChg>
    </pc:docChg>
  </pc:docChgLst>
  <pc:docChgLst>
    <pc:chgData name="Marko Totovic" userId="740632e7-b4f2-4949-9b99-8c77714e7585" providerId="ADAL" clId="{F26DC459-1AF8-471A-ABC5-48DAE606462D}"/>
    <pc:docChg chg="custSel modMainMaster">
      <pc:chgData name="Marko Totovic" userId="740632e7-b4f2-4949-9b99-8c77714e7585" providerId="ADAL" clId="{F26DC459-1AF8-471A-ABC5-48DAE606462D}" dt="2024-03-27T09:08:45.690" v="0" actId="478"/>
      <pc:docMkLst>
        <pc:docMk/>
      </pc:docMkLst>
      <pc:sldMasterChg chg="delSp mod">
        <pc:chgData name="Marko Totovic" userId="740632e7-b4f2-4949-9b99-8c77714e7585" providerId="ADAL" clId="{F26DC459-1AF8-471A-ABC5-48DAE606462D}" dt="2024-03-27T09:08:45.690" v="0" actId="478"/>
        <pc:sldMasterMkLst>
          <pc:docMk/>
          <pc:sldMasterMk cId="1973618234" sldId="2147483648"/>
        </pc:sldMasterMkLst>
        <pc:picChg chg="del">
          <ac:chgData name="Marko Totovic" userId="740632e7-b4f2-4949-9b99-8c77714e7585" providerId="ADAL" clId="{F26DC459-1AF8-471A-ABC5-48DAE606462D}" dt="2024-03-27T09:08:45.690" v="0" actId="478"/>
          <ac:picMkLst>
            <pc:docMk/>
            <pc:sldMasterMk cId="1973618234" sldId="2147483648"/>
            <ac:picMk id="10" creationId="{34637727-90A6-F65E-CA68-FC75C2A23E0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90CE-CBFE-692E-1DBA-7AE864D0DA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43674-90EC-6151-4E4D-D8D186FDB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E02C-0A06-4791-A8A8-BA8CDCE18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A82F-59D0-0F88-A194-98B8B62CA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B750-F92E-438A-7AB4-7923B0264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5B03-C6F9-4C99-A737-50626E7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58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D9CB4-85BC-4210-90D6-23937F767F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D80C-86F2-41C3-91DC-281ACA9D9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Predstavi</a:t>
            </a:r>
            <a:r>
              <a:rPr lang="en-US" dirty="0"/>
              <a:t> se:</a:t>
            </a:r>
          </a:p>
          <a:p>
            <a:endParaRPr lang="en-US" dirty="0"/>
          </a:p>
          <a:p>
            <a:r>
              <a:rPr lang="en-US" dirty="0"/>
              <a:t>Moje </a:t>
            </a:r>
            <a:r>
              <a:rPr lang="en-US" dirty="0" err="1"/>
              <a:t>ime</a:t>
            </a:r>
            <a:r>
              <a:rPr lang="en-US" dirty="0"/>
              <a:t> je Marko Saric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Development Team Leader u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internacionalnoj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kompaniji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Simplanova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Solutions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Srbija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Bavim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se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nekada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Microsoft Dynamics Business Central (NAV)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sistemima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preko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deset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godina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Moje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iskustvo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obuhvata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sve od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koncepta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implementacije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arhitekturu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nadzor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razvojem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razvoj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kao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osiguravanje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visokih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standarda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kvaliteta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pružanje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mentorstva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svom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timu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Diplomirao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sam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Primenjenu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Fiziku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informacione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tehnologije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Fakultetu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za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Fiziku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Univerziteta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 u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Beogradu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6F7F8"/>
                </a:highlight>
                <a:latin typeface="Graphik Meetup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Interfejsi</a:t>
            </a:r>
            <a:r>
              <a:rPr lang="en-US" dirty="0"/>
              <a:t>, </a:t>
            </a:r>
            <a:r>
              <a:rPr lang="en-US" dirty="0" err="1"/>
              <a:t>uopšteno</a:t>
            </a:r>
            <a:r>
              <a:rPr lang="en-US" dirty="0"/>
              <a:t>, u </a:t>
            </a:r>
            <a:r>
              <a:rPr lang="en-US" dirty="0" err="1"/>
              <a:t>programiranju</a:t>
            </a:r>
            <a:r>
              <a:rPr lang="en-US" dirty="0"/>
              <a:t> su </a:t>
            </a:r>
            <a:r>
              <a:rPr lang="en-US" dirty="0" err="1"/>
              <a:t>definicije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/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mora da </a:t>
            </a:r>
            <a:r>
              <a:rPr lang="en-US" dirty="0" err="1"/>
              <a:t>implementira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Interfejsi</a:t>
            </a:r>
            <a:r>
              <a:rPr lang="en-US" dirty="0"/>
              <a:t> su </a:t>
            </a:r>
            <a:r>
              <a:rPr lang="en-US" dirty="0" err="1"/>
              <a:t>ključni</a:t>
            </a:r>
            <a:r>
              <a:rPr lang="en-US" dirty="0"/>
              <a:t> u </a:t>
            </a:r>
            <a:r>
              <a:rPr lang="en-US" dirty="0" err="1"/>
              <a:t>objektno-orijentisanom</a:t>
            </a:r>
            <a:r>
              <a:rPr lang="en-US" dirty="0"/>
              <a:t> </a:t>
            </a:r>
            <a:r>
              <a:rPr lang="en-US" dirty="0" err="1"/>
              <a:t>programiranju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prisutni</a:t>
            </a:r>
            <a:r>
              <a:rPr lang="en-US" dirty="0"/>
              <a:t> su u </a:t>
            </a:r>
            <a:r>
              <a:rPr lang="en-US" dirty="0" err="1"/>
              <a:t>mnogim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 C#, Java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Microsoft AL.</a:t>
            </a:r>
          </a:p>
          <a:p>
            <a:endParaRPr lang="en-US" dirty="0"/>
          </a:p>
          <a:p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su: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implementacije</a:t>
            </a:r>
            <a:r>
              <a:rPr lang="en-US" dirty="0"/>
              <a:t>: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Obavezne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  <a:r>
              <a:rPr lang="en-US" dirty="0" err="1"/>
              <a:t>Objekat</a:t>
            </a:r>
            <a:r>
              <a:rPr lang="en-US" dirty="0"/>
              <a:t> mora </a:t>
            </a:r>
            <a:r>
              <a:rPr lang="en-US" dirty="0" err="1"/>
              <a:t>implementirati</a:t>
            </a:r>
            <a:r>
              <a:rPr lang="en-US" dirty="0"/>
              <a:t> sve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u </a:t>
            </a:r>
            <a:r>
              <a:rPr lang="en-US" dirty="0" err="1"/>
              <a:t>interfejsu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Polimorfizam</a:t>
            </a:r>
            <a:r>
              <a:rPr lang="en-US" dirty="0"/>
              <a:t>: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Odnosi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mogućnost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da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različiti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imaju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isto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(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ili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funkcija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ali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ponašaju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različite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načine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ovisno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o tome koji je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pozvan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dirty="0" err="1"/>
              <a:t>Jasan</a:t>
            </a:r>
            <a:r>
              <a:rPr lang="en-US" dirty="0"/>
              <a:t> </a:t>
            </a:r>
            <a:r>
              <a:rPr lang="en-US" dirty="0" err="1"/>
              <a:t>ugovor</a:t>
            </a:r>
            <a:r>
              <a:rPr lang="en-US" dirty="0"/>
              <a:t>: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Kada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objekat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implementira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implicitno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obavezuje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da će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pružiti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implementaciju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svih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koje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su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definisane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 tom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To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stvara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jasan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ugovor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između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objekta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koda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koji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koristi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klasu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jer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kôd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može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računati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to da će sve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metode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interfejsa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biti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dostupne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pravilno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implementirane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endParaRPr lang="en-US" dirty="0"/>
          </a:p>
          <a:p>
            <a:r>
              <a:rPr lang="en-US" dirty="0" err="1"/>
              <a:t>Deklarativnost</a:t>
            </a:r>
            <a:r>
              <a:rPr lang="en-US" dirty="0"/>
              <a:t>: </a:t>
            </a:r>
            <a:r>
              <a:rPr lang="en-US" dirty="0" err="1"/>
              <a:t>Pomaže</a:t>
            </a:r>
            <a:r>
              <a:rPr lang="en-US" dirty="0"/>
              <a:t> u </a:t>
            </a:r>
            <a:r>
              <a:rPr lang="en-US" dirty="0" err="1"/>
              <a:t>održavanju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D80C-86F2-41C3-91DC-281ACA9D9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ECD-030F-1AA1-93FB-D34C5790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588"/>
            <a:ext cx="6867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6D89-271E-8FEE-10DD-3D2AB120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350"/>
            <a:ext cx="4572000" cy="933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002740F-4B5D-B8A2-60E6-581AE9CEA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90" y="0"/>
            <a:ext cx="2801509" cy="1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621-82BB-B105-6FBE-2A74A0FD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79776-B513-8999-D6FC-8ADDE76E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4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1E2FD-C946-23A9-841E-D320E7DD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2CBA1-7069-7E00-7CB4-C4343104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6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D8D1-E08E-EE47-34D8-60A00195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4523-3A93-A60C-2B7A-C1C3F5A5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56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E794-F0CE-5BCB-4C11-C5A89A54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35F7-A7BC-26FC-51D4-1D2E92AB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2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12D-688D-E417-D088-C9F4A89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D194-57AD-02EA-AE25-853D1A19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6275D-34C6-2CB2-7017-9A32AFBE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53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327A-EB3A-1E1A-82D2-D0205C35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D63F-18E8-4256-B672-B0F997AE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6EA4A-D256-8909-31E5-E53DACB2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A5D1-1F26-58EC-D19A-8F11B5B1F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98483-F94C-D2EA-A476-6FFE8E2E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2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9EE-01D1-4425-01C4-146A843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4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6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7C4-A730-8C75-E60A-755AC447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4400"/>
            <a:ext cx="4550747" cy="114299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8B09-1100-07E0-BD7A-5D9291EC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50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401D91A-5B7E-05F0-36E6-E771C5C5997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876412" y="2057400"/>
            <a:ext cx="45507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99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90A0-C765-35E3-EBC3-A6B857E8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5A657-02BC-CC27-AB13-1FF089AB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9D817-890D-A5DA-B1C8-5522E4CF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96194CAE-ECC6-A8FD-AF77-BFA831A46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2" t="80348"/>
          <a:stretch/>
        </p:blipFill>
        <p:spPr>
          <a:xfrm>
            <a:off x="10658061" y="5510254"/>
            <a:ext cx="1533939" cy="1347746"/>
          </a:xfrm>
          <a:prstGeom prst="rect">
            <a:avLst/>
          </a:prstGeom>
        </p:spPr>
      </p:pic>
      <p:pic>
        <p:nvPicPr>
          <p:cNvPr id="7" name="Picture 6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D8440BBB-4217-E6A9-B896-22A6957FE8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66666" r="71991" b="813"/>
          <a:stretch/>
        </p:blipFill>
        <p:spPr>
          <a:xfrm>
            <a:off x="0" y="4627659"/>
            <a:ext cx="1865326" cy="2230341"/>
          </a:xfrm>
          <a:prstGeom prst="rect">
            <a:avLst/>
          </a:prstGeom>
        </p:spPr>
      </p:pic>
      <p:pic>
        <p:nvPicPr>
          <p:cNvPr id="5" name="Picture 4" descr="Chart, background pattern, bubble chart&#10;&#10;Description automatically generated">
            <a:extLst>
              <a:ext uri="{FF2B5EF4-FFF2-40B4-BE49-F238E27FC236}">
                <a16:creationId xmlns:a16="http://schemas.microsoft.com/office/drawing/2014/main" id="{FF8D34C2-96FE-13EB-C9C8-3F7854A7B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811" r="68860" b="78551"/>
          <a:stretch/>
        </p:blipFill>
        <p:spPr>
          <a:xfrm>
            <a:off x="0" y="0"/>
            <a:ext cx="1634656" cy="1415332"/>
          </a:xfrm>
          <a:prstGeom prst="rect">
            <a:avLst/>
          </a:prstGeom>
        </p:spPr>
      </p:pic>
      <p:pic>
        <p:nvPicPr>
          <p:cNvPr id="1026" name="Picture 2" descr="Lab filtration products, Recombinant proteins for pharma and biotech  companies">
            <a:extLst>
              <a:ext uri="{FF2B5EF4-FFF2-40B4-BE49-F238E27FC236}">
                <a16:creationId xmlns:a16="http://schemas.microsoft.com/office/drawing/2014/main" id="{0E5E8277-A932-F7F4-E44F-B4751B26EC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 r="15962" b="2784"/>
          <a:stretch/>
        </p:blipFill>
        <p:spPr bwMode="auto">
          <a:xfrm>
            <a:off x="4934581" y="0"/>
            <a:ext cx="7314570" cy="6858000"/>
          </a:xfrm>
          <a:prstGeom prst="rect">
            <a:avLst/>
          </a:prstGeom>
          <a:noFill/>
          <a:effectLst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DD2C3-71E9-3DAA-107E-E14B1182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501743" cy="1009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BAB4-1127-56F0-DBB1-069DFCE7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448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B44918-BC2A-E6BE-CAEB-ED6C294360C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05" y="80147"/>
            <a:ext cx="1064441" cy="106444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9AFCBFA-5C4A-F5E1-D5F7-0E3310E25DA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44" y="6074229"/>
            <a:ext cx="1698735" cy="849367"/>
          </a:xfrm>
          <a:prstGeom prst="rect">
            <a:avLst/>
          </a:prstGeom>
        </p:spPr>
      </p:pic>
      <p:pic>
        <p:nvPicPr>
          <p:cNvPr id="8" name="Picture 7" descr="A logo with red white and blue letters&#10;&#10;Description automatically generated">
            <a:extLst>
              <a:ext uri="{FF2B5EF4-FFF2-40B4-BE49-F238E27FC236}">
                <a16:creationId xmlns:a16="http://schemas.microsoft.com/office/drawing/2014/main" id="{193EDC2C-969B-9BAE-D669-4493B10DD3C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27" y="6234323"/>
            <a:ext cx="1167795" cy="5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8"/>
        </a:buBlip>
        <a:defRPr sz="2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accent5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accent5">
              <a:lumMod val="95000"/>
              <a:lumOff val="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bizsour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8BB-6E62-A7F5-6EEB-B5C2138D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6867525" cy="238760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u Microsoft 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programskom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jeziku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8DDAC-9C2C-81E2-8F65-5B3C43BE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349"/>
            <a:ext cx="4572000" cy="150258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Marko Sarić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Development Team Lead</a:t>
            </a:r>
            <a:b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@Simplanova Serbia</a:t>
            </a:r>
            <a:endParaRPr lang="en-US" dirty="0"/>
          </a:p>
        </p:txBody>
      </p:sp>
      <p:pic>
        <p:nvPicPr>
          <p:cNvPr id="7" name="Picture 6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05392C8F-0124-F0F0-F09A-C09AB158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883" y="5597532"/>
            <a:ext cx="746234" cy="7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513B5-8220-B2C1-D21C-24517B0D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68" y="925283"/>
            <a:ext cx="5717969" cy="57179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E3A6FFB-C5D7-A2C5-6A7B-5897056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04" y="0"/>
            <a:ext cx="8501743" cy="1009652"/>
          </a:xfrm>
        </p:spPr>
        <p:txBody>
          <a:bodyPr/>
          <a:lstStyle/>
          <a:p>
            <a:r>
              <a:rPr lang="sr-Latn-RS" dirty="0"/>
              <a:t>Ocenite nas!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4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6656-B805-5432-351A-B065B683C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3D47A-C94A-140F-E747-5E6762286273}"/>
              </a:ext>
            </a:extLst>
          </p:cNvPr>
          <p:cNvSpPr txBox="1"/>
          <p:nvPr/>
        </p:nvSpPr>
        <p:spPr>
          <a:xfrm>
            <a:off x="2412123" y="5557344"/>
            <a:ext cx="587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https://github.com/SarkeSrb/Interfejs</a:t>
            </a:r>
          </a:p>
        </p:txBody>
      </p:sp>
    </p:spTree>
    <p:extLst>
      <p:ext uri="{BB962C8B-B14F-4D97-AF65-F5344CB8AC3E}">
        <p14:creationId xmlns:p14="http://schemas.microsoft.com/office/powerpoint/2010/main" val="105973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8480-B5CE-6B99-591D-E1B03E46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04" y="0"/>
            <a:ext cx="8501743" cy="1009652"/>
          </a:xfrm>
        </p:spPr>
        <p:txBody>
          <a:bodyPr/>
          <a:lstStyle/>
          <a:p>
            <a:r>
              <a:rPr lang="sr-Latn-RS" dirty="0"/>
              <a:t>Pratite BizSource!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267E8-9E30-9BDA-3288-3D715E3F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40" y="943946"/>
            <a:ext cx="5232920" cy="5232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78BB8-FAE5-8F3B-0CBE-995975331086}"/>
              </a:ext>
            </a:extLst>
          </p:cNvPr>
          <p:cNvSpPr txBox="1"/>
          <p:nvPr/>
        </p:nvSpPr>
        <p:spPr>
          <a:xfrm>
            <a:off x="3330666" y="6176866"/>
            <a:ext cx="5530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https://linktr.ee/bizsource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3F34-1605-C0AD-4A1C-5662632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FE49-A202-6695-A6C7-387FAD2A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Šta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su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?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Definisanje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Interfjesa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u Microsoft AL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Prednosti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korišćenja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Interfejsa</a:t>
            </a:r>
            <a:endParaRPr lang="en-US" b="0" i="0" dirty="0">
              <a:solidFill>
                <a:srgbClr val="000000"/>
              </a:solidFill>
              <a:effectLst/>
              <a:latin typeface="Graphik Meetup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Praktični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primer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6865-9A09-6B8E-E946-98CC4B43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Šta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su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interfejsi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F08-BE69-2D6E-8C71-DB7392C1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implementacije</a:t>
            </a:r>
            <a:endParaRPr lang="en-US" dirty="0"/>
          </a:p>
          <a:p>
            <a:r>
              <a:rPr lang="en-US" dirty="0" err="1"/>
              <a:t>Obavezne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</a:p>
          <a:p>
            <a:r>
              <a:rPr lang="en-US" dirty="0" err="1"/>
              <a:t>Polimorfizam</a:t>
            </a:r>
            <a:endParaRPr lang="en-US" dirty="0"/>
          </a:p>
          <a:p>
            <a:r>
              <a:rPr lang="en-US" dirty="0" err="1"/>
              <a:t>Jasan</a:t>
            </a:r>
            <a:r>
              <a:rPr lang="en-US" dirty="0"/>
              <a:t> </a:t>
            </a:r>
            <a:r>
              <a:rPr lang="en-US" dirty="0" err="1"/>
              <a:t>ugovor</a:t>
            </a:r>
            <a:endParaRPr lang="en-US" dirty="0"/>
          </a:p>
          <a:p>
            <a:r>
              <a:rPr lang="en-US" dirty="0" err="1"/>
              <a:t>Deklarativnost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EC3-BE25-B428-613A-E340533C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Interfejs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raphik Meetup"/>
              </a:rPr>
              <a:t>Definicija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247-FCCF-902B-5BDD-17A9C9F6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202" y="2150405"/>
            <a:ext cx="8023596" cy="255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IPlatniSistem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procedure </a:t>
            </a:r>
            <a:r>
              <a:rPr lang="en-US" dirty="0" err="1"/>
              <a:t>ProcesuirajUplatu</a:t>
            </a:r>
            <a:r>
              <a:rPr lang="en-US" dirty="0"/>
              <a:t>(</a:t>
            </a:r>
            <a:r>
              <a:rPr lang="en-US" dirty="0" err="1"/>
              <a:t>Iznos</a:t>
            </a:r>
            <a:r>
              <a:rPr lang="en-US" dirty="0"/>
              <a:t>: Decimal);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8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1CEF-6E52-2380-D57E-78F6587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7A791-FCEE-D1C1-48D7-B08E91A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21366" cy="28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codeunit</a:t>
            </a:r>
            <a:r>
              <a:rPr lang="en-US" sz="1600" dirty="0"/>
              <a:t> 50200 </a:t>
            </a:r>
            <a:r>
              <a:rPr lang="en-US" sz="1600" dirty="0" err="1"/>
              <a:t>BankovniPlatniSistem</a:t>
            </a:r>
            <a:r>
              <a:rPr lang="en-US" sz="1600" dirty="0"/>
              <a:t> implements </a:t>
            </a:r>
            <a:r>
              <a:rPr lang="en-US" sz="1600" dirty="0" err="1"/>
              <a:t>IPlatniSistem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procedure </a:t>
            </a:r>
            <a:r>
              <a:rPr lang="en-US" sz="1600" dirty="0" err="1"/>
              <a:t>ProcesuirajUplatu</a:t>
            </a:r>
            <a:r>
              <a:rPr lang="en-US" sz="1600" dirty="0"/>
              <a:t>(</a:t>
            </a:r>
            <a:r>
              <a:rPr lang="en-US" sz="1600" dirty="0" err="1"/>
              <a:t>Iznos</a:t>
            </a:r>
            <a:r>
              <a:rPr lang="en-US" sz="1600" dirty="0"/>
              <a:t>: Decimal)</a:t>
            </a:r>
          </a:p>
          <a:p>
            <a:pPr marL="0" indent="0">
              <a:buNone/>
            </a:pPr>
            <a:r>
              <a:rPr lang="en-US" sz="1600" dirty="0"/>
              <a:t>    begin</a:t>
            </a:r>
          </a:p>
          <a:p>
            <a:pPr marL="0" indent="0">
              <a:buNone/>
            </a:pPr>
            <a:r>
              <a:rPr lang="en-US" sz="1600" dirty="0"/>
              <a:t>        // </a:t>
            </a:r>
            <a:r>
              <a:rPr lang="en-US" sz="1600" dirty="0" err="1"/>
              <a:t>Konkretna</a:t>
            </a:r>
            <a:r>
              <a:rPr lang="en-US" sz="1600" dirty="0"/>
              <a:t> </a:t>
            </a:r>
            <a:r>
              <a:rPr lang="en-US" sz="1600" dirty="0" err="1"/>
              <a:t>implementacija</a:t>
            </a:r>
            <a:r>
              <a:rPr lang="en-US" sz="1600" dirty="0"/>
              <a:t> za </a:t>
            </a:r>
            <a:r>
              <a:rPr lang="en-US" sz="1600" dirty="0" err="1"/>
              <a:t>bankovni</a:t>
            </a:r>
            <a:r>
              <a:rPr lang="en-US" sz="1600" dirty="0"/>
              <a:t> </a:t>
            </a:r>
            <a:r>
              <a:rPr lang="en-US" sz="1600" dirty="0" err="1"/>
              <a:t>platni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Message(</a:t>
            </a:r>
            <a:r>
              <a:rPr lang="en-US" sz="1600" dirty="0" err="1"/>
              <a:t>StrSubstNo</a:t>
            </a:r>
            <a:r>
              <a:rPr lang="en-US" sz="1600" dirty="0"/>
              <a:t>('</a:t>
            </a:r>
            <a:r>
              <a:rPr lang="en-US" sz="1600" dirty="0" err="1"/>
              <a:t>Bankovni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procesuira</a:t>
            </a:r>
            <a:r>
              <a:rPr lang="en-US" sz="1600" dirty="0"/>
              <a:t> </a:t>
            </a:r>
            <a:r>
              <a:rPr lang="en-US" sz="1600" dirty="0" err="1"/>
              <a:t>uplatu</a:t>
            </a:r>
            <a:r>
              <a:rPr lang="en-US" sz="1600" dirty="0"/>
              <a:t> od %1.', </a:t>
            </a:r>
            <a:r>
              <a:rPr lang="en-US" sz="1600" dirty="0" err="1"/>
              <a:t>Iznos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end;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7E3C0-B6EF-BD50-9D2F-4402ECECB3D4}"/>
              </a:ext>
            </a:extLst>
          </p:cNvPr>
          <p:cNvSpPr txBox="1"/>
          <p:nvPr/>
        </p:nvSpPr>
        <p:spPr>
          <a:xfrm>
            <a:off x="3626070" y="4215956"/>
            <a:ext cx="786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 (Headings)"/>
              </a:rPr>
              <a:t>codeunit</a:t>
            </a:r>
            <a:r>
              <a:rPr lang="en-US" dirty="0">
                <a:latin typeface="Calibri Light (Headings)"/>
              </a:rPr>
              <a:t> 50201 </a:t>
            </a:r>
            <a:r>
              <a:rPr lang="en-US" dirty="0" err="1">
                <a:latin typeface="Calibri Light (Headings)"/>
              </a:rPr>
              <a:t>ElektronskiPlatniSistem</a:t>
            </a:r>
            <a:r>
              <a:rPr lang="en-US" dirty="0">
                <a:latin typeface="Calibri Light (Headings)"/>
              </a:rPr>
              <a:t> implements </a:t>
            </a:r>
            <a:r>
              <a:rPr lang="en-US" dirty="0" err="1">
                <a:latin typeface="Calibri Light (Headings)"/>
              </a:rPr>
              <a:t>IPlatniSistem</a:t>
            </a:r>
            <a:endParaRPr lang="en-US" dirty="0">
              <a:latin typeface="Calibri Light (Headings)"/>
            </a:endParaRPr>
          </a:p>
          <a:p>
            <a:r>
              <a:rPr lang="en-US" dirty="0">
                <a:latin typeface="Calibri Light (Headings)"/>
              </a:rPr>
              <a:t>{</a:t>
            </a:r>
          </a:p>
          <a:p>
            <a:r>
              <a:rPr lang="en-US" dirty="0">
                <a:latin typeface="Calibri Light (Headings)"/>
              </a:rPr>
              <a:t>    procedure </a:t>
            </a:r>
            <a:r>
              <a:rPr lang="en-US" dirty="0" err="1">
                <a:latin typeface="Calibri Light (Headings)"/>
              </a:rPr>
              <a:t>ProcesuirajUplatu</a:t>
            </a:r>
            <a:r>
              <a:rPr lang="en-US" dirty="0">
                <a:latin typeface="Calibri Light (Headings)"/>
              </a:rPr>
              <a:t>(</a:t>
            </a:r>
            <a:r>
              <a:rPr lang="en-US" dirty="0" err="1">
                <a:latin typeface="Calibri Light (Headings)"/>
              </a:rPr>
              <a:t>Iznos</a:t>
            </a:r>
            <a:r>
              <a:rPr lang="en-US" dirty="0">
                <a:latin typeface="Calibri Light (Headings)"/>
              </a:rPr>
              <a:t>: Decimal)</a:t>
            </a:r>
          </a:p>
          <a:p>
            <a:r>
              <a:rPr lang="en-US" dirty="0">
                <a:latin typeface="Calibri Light (Headings)"/>
              </a:rPr>
              <a:t>    begin</a:t>
            </a:r>
          </a:p>
          <a:p>
            <a:r>
              <a:rPr lang="en-US" dirty="0">
                <a:latin typeface="Calibri Light (Headings)"/>
              </a:rPr>
              <a:t>        // </a:t>
            </a:r>
            <a:r>
              <a:rPr lang="en-US" dirty="0" err="1">
                <a:latin typeface="Calibri Light (Headings)"/>
              </a:rPr>
              <a:t>Konkretna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implementacija</a:t>
            </a:r>
            <a:r>
              <a:rPr lang="en-US" dirty="0">
                <a:latin typeface="Calibri Light (Headings)"/>
              </a:rPr>
              <a:t> za </a:t>
            </a:r>
            <a:r>
              <a:rPr lang="en-US" dirty="0" err="1">
                <a:latin typeface="Calibri Light (Headings)"/>
              </a:rPr>
              <a:t>elektronski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platni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sistem</a:t>
            </a:r>
            <a:endParaRPr lang="en-US" dirty="0">
              <a:latin typeface="Calibri Light (Headings)"/>
            </a:endParaRPr>
          </a:p>
          <a:p>
            <a:r>
              <a:rPr lang="en-US" dirty="0">
                <a:latin typeface="Calibri Light (Headings)"/>
              </a:rPr>
              <a:t>        Message(</a:t>
            </a:r>
            <a:r>
              <a:rPr lang="en-US" dirty="0" err="1">
                <a:latin typeface="Calibri Light (Headings)"/>
              </a:rPr>
              <a:t>StrSubstNo</a:t>
            </a:r>
            <a:r>
              <a:rPr lang="en-US" dirty="0">
                <a:latin typeface="Calibri Light (Headings)"/>
              </a:rPr>
              <a:t>('</a:t>
            </a:r>
            <a:r>
              <a:rPr lang="en-US" dirty="0" err="1">
                <a:latin typeface="Calibri Light (Headings)"/>
              </a:rPr>
              <a:t>Elektronski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sistem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procesuira</a:t>
            </a:r>
            <a:r>
              <a:rPr lang="en-US" dirty="0">
                <a:latin typeface="Calibri Light (Headings)"/>
              </a:rPr>
              <a:t> </a:t>
            </a:r>
            <a:r>
              <a:rPr lang="en-US" dirty="0" err="1">
                <a:latin typeface="Calibri Light (Headings)"/>
              </a:rPr>
              <a:t>uplatu</a:t>
            </a:r>
            <a:r>
              <a:rPr lang="en-US" dirty="0">
                <a:latin typeface="Calibri Light (Headings)"/>
              </a:rPr>
              <a:t> od %1.', </a:t>
            </a:r>
            <a:r>
              <a:rPr lang="en-US" dirty="0" err="1">
                <a:latin typeface="Calibri Light (Headings)"/>
              </a:rPr>
              <a:t>Iznos</a:t>
            </a:r>
            <a:r>
              <a:rPr lang="en-US" dirty="0">
                <a:latin typeface="Calibri Light (Headings)"/>
              </a:rPr>
              <a:t>));</a:t>
            </a:r>
          </a:p>
          <a:p>
            <a:r>
              <a:rPr lang="en-US" dirty="0">
                <a:latin typeface="Calibri Light (Headings)"/>
              </a:rPr>
              <a:t>    end;</a:t>
            </a:r>
          </a:p>
          <a:p>
            <a:r>
              <a:rPr lang="en-US" dirty="0">
                <a:latin typeface="Calibri Light (Headings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2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1100-D1C1-2884-A691-EA4B890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1DD6-18CE-C5D8-2864-829C3747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Knjigovođa</a:t>
            </a:r>
            <a:r>
              <a:rPr lang="en-US" dirty="0"/>
              <a:t> Dara </a:t>
            </a:r>
            <a:r>
              <a:rPr lang="en-US" dirty="0" err="1"/>
              <a:t>želi</a:t>
            </a:r>
            <a:r>
              <a:rPr lang="en-US" dirty="0"/>
              <a:t> da </a:t>
            </a:r>
            <a:r>
              <a:rPr lang="en-US" dirty="0" err="1"/>
              <a:t>knjiži</a:t>
            </a:r>
            <a:r>
              <a:rPr lang="en-US" dirty="0"/>
              <a:t> </a:t>
            </a:r>
            <a:r>
              <a:rPr lang="en-US" dirty="0" err="1"/>
              <a:t>uplate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Sistema: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Bankovni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Elekrtonski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Nasuprot</a:t>
            </a:r>
            <a:r>
              <a:rPr lang="en-US" dirty="0"/>
              <a:t> </a:t>
            </a:r>
            <a:r>
              <a:rPr lang="en-US" dirty="0" err="1"/>
              <a:t>uzastopnim</a:t>
            </a:r>
            <a:r>
              <a:rPr lang="en-US" dirty="0"/>
              <a:t> </a:t>
            </a:r>
            <a:r>
              <a:rPr lang="en-US" dirty="0" err="1"/>
              <a:t>zalaganjima</a:t>
            </a:r>
            <a:r>
              <a:rPr lang="en-US" dirty="0"/>
              <a:t> </a:t>
            </a:r>
            <a:r>
              <a:rPr lang="en-US" dirty="0" err="1"/>
              <a:t>konsultanata</a:t>
            </a:r>
            <a:r>
              <a:rPr lang="en-US" dirty="0"/>
              <a:t> da Dari </a:t>
            </a:r>
            <a:r>
              <a:rPr lang="en-US" dirty="0" err="1"/>
              <a:t>objasne</a:t>
            </a:r>
            <a:r>
              <a:rPr lang="en-US" dirty="0"/>
              <a:t> da bi </a:t>
            </a:r>
            <a:r>
              <a:rPr lang="en-US" dirty="0" err="1"/>
              <a:t>trebalo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kniženje</a:t>
            </a:r>
            <a:r>
              <a:rPr lang="en-US" dirty="0"/>
              <a:t> </a:t>
            </a:r>
            <a:r>
              <a:rPr lang="en-US" dirty="0" err="1"/>
              <a:t>gotovinskog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plaćanja</a:t>
            </a:r>
            <a:r>
              <a:rPr lang="en-US" dirty="0"/>
              <a:t>, Dara ne </a:t>
            </a:r>
            <a:r>
              <a:rPr lang="en-US" dirty="0" err="1"/>
              <a:t>želi</a:t>
            </a:r>
            <a:r>
              <a:rPr lang="en-US" dirty="0"/>
              <a:t> da pristane.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B867-9C34-40CE-5B1B-75CE22FA07A6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3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9807-5CA6-E58A-D5EE-2771CAA6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7DD1-B992-C927-4158-93AF599C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Dara </a:t>
            </a:r>
            <a:r>
              <a:rPr lang="en-US" dirty="0" err="1"/>
              <a:t>izražava</a:t>
            </a:r>
            <a:r>
              <a:rPr lang="en-US" dirty="0"/>
              <a:t> </a:t>
            </a:r>
            <a:r>
              <a:rPr lang="en-US" dirty="0" err="1"/>
              <a:t>želju</a:t>
            </a:r>
            <a:r>
              <a:rPr lang="en-US" dirty="0"/>
              <a:t> da se </a:t>
            </a:r>
            <a:r>
              <a:rPr lang="en-US" dirty="0" err="1"/>
              <a:t>uvrsti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gotovinski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5D1AA-92F5-47F9-4BF0-B8B7852A124B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7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CA67-09E2-787B-EF4E-48DED6B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Praktičan</a:t>
            </a:r>
            <a:r>
              <a:rPr lang="en-US" dirty="0"/>
              <a:t> Primer - </a:t>
            </a:r>
            <a:r>
              <a:rPr lang="en-US" dirty="0" err="1"/>
              <a:t>Knjigovođa</a:t>
            </a:r>
            <a:r>
              <a:rPr lang="en-US" dirty="0"/>
              <a:t> 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6D70-C247-0122-E9ED-6A6A6732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Dara </a:t>
            </a:r>
            <a:r>
              <a:rPr lang="en-US" dirty="0" err="1"/>
              <a:t>ipak</a:t>
            </a:r>
            <a:r>
              <a:rPr lang="en-US" dirty="0"/>
              <a:t> više ne </a:t>
            </a:r>
            <a:r>
              <a:rPr lang="en-US" dirty="0" err="1"/>
              <a:t>želi</a:t>
            </a:r>
            <a:r>
              <a:rPr lang="en-US" dirty="0"/>
              <a:t> da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za </a:t>
            </a:r>
            <a:r>
              <a:rPr lang="en-US" dirty="0" err="1"/>
              <a:t>gotovinski</a:t>
            </a:r>
            <a:r>
              <a:rPr lang="en-US" dirty="0"/>
              <a:t> </a:t>
            </a:r>
            <a:r>
              <a:rPr lang="en-US" dirty="0" err="1"/>
              <a:t>platni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91FEF-264C-A367-8B24-24FCF24123F5}"/>
              </a:ext>
            </a:extLst>
          </p:cNvPr>
          <p:cNvSpPr txBox="1"/>
          <p:nvPr/>
        </p:nvSpPr>
        <p:spPr>
          <a:xfrm>
            <a:off x="4221365" y="6311899"/>
            <a:ext cx="74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stvarnim</a:t>
            </a:r>
            <a:r>
              <a:rPr lang="en-US" dirty="0"/>
              <a:t> </a:t>
            </a:r>
            <a:r>
              <a:rPr lang="en-US" dirty="0" err="1"/>
              <a:t>likovima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događajima</a:t>
            </a:r>
            <a:r>
              <a:rPr lang="en-US" dirty="0"/>
              <a:t> je </a:t>
            </a:r>
            <a:r>
              <a:rPr lang="en-US" dirty="0" err="1"/>
              <a:t>sasvim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7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E0F8-20D0-9B20-D990-32BB2B5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endParaRPr lang="en-US" dirty="0"/>
          </a:p>
        </p:txBody>
      </p:sp>
      <p:pic>
        <p:nvPicPr>
          <p:cNvPr id="5" name="Picture 4" descr="A close-up of a question and answer&#10;&#10;Description automatically generated">
            <a:extLst>
              <a:ext uri="{FF2B5EF4-FFF2-40B4-BE49-F238E27FC236}">
                <a16:creationId xmlns:a16="http://schemas.microsoft.com/office/drawing/2014/main" id="{52DF5BF3-845E-9CF5-B30E-FBDB3135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3" y="1764749"/>
            <a:ext cx="6068614" cy="4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Sour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4764"/>
      </a:accent1>
      <a:accent2>
        <a:srgbClr val="99E000"/>
      </a:accent2>
      <a:accent3>
        <a:srgbClr val="47C5FF"/>
      </a:accent3>
      <a:accent4>
        <a:srgbClr val="FFA51F"/>
      </a:accent4>
      <a:accent5>
        <a:srgbClr val="000000"/>
      </a:accent5>
      <a:accent6>
        <a:srgbClr val="FFFFFF"/>
      </a:accent6>
      <a:hlink>
        <a:srgbClr val="70AD47"/>
      </a:hlink>
      <a:folHlink>
        <a:srgbClr val="4A27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6916</TotalTime>
  <Words>545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Aptos</vt:lpstr>
      <vt:lpstr>Arial</vt:lpstr>
      <vt:lpstr>Calibri</vt:lpstr>
      <vt:lpstr>Calibri Light</vt:lpstr>
      <vt:lpstr>Calibri Light (Headings)</vt:lpstr>
      <vt:lpstr>Graphik Meetup</vt:lpstr>
      <vt:lpstr>Söhne</vt:lpstr>
      <vt:lpstr>Office Theme</vt:lpstr>
      <vt:lpstr>Interfejsi u Microsoft AL programskom jeziku</vt:lpstr>
      <vt:lpstr>Agenda</vt:lpstr>
      <vt:lpstr>Šta su interfejsi?</vt:lpstr>
      <vt:lpstr>Interfejs - Definicija</vt:lpstr>
      <vt:lpstr>Implementacije</vt:lpstr>
      <vt:lpstr>Praktičan Primer - Knjigovođa Dara</vt:lpstr>
      <vt:lpstr>Praktičan Primer - Knjigovođa Dara</vt:lpstr>
      <vt:lpstr>Praktičan Primer - Knjigovođa Dara</vt:lpstr>
      <vt:lpstr>Pitanja i Odgovori</vt:lpstr>
      <vt:lpstr>Ocenite nas!</vt:lpstr>
      <vt:lpstr>Hvala na pažnji!</vt:lpstr>
      <vt:lpstr>Pratite BizSource!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Totovic</dc:creator>
  <cp:lastModifiedBy>Marko Saric</cp:lastModifiedBy>
  <cp:revision>25</cp:revision>
  <dcterms:created xsi:type="dcterms:W3CDTF">2022-11-23T11:54:53Z</dcterms:created>
  <dcterms:modified xsi:type="dcterms:W3CDTF">2024-04-23T07:34:11Z</dcterms:modified>
</cp:coreProperties>
</file>