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idbi.ru/blogs/blog/neomorfizm-v-dizayne-interfeysov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5.xml"/><Relationship Id="rId7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Неоморфизм</a:t>
            </a:r>
            <a:r>
              <a:rPr lang="ru-RU" dirty="0" smtClean="0"/>
              <a:t> и </a:t>
            </a:r>
            <a:r>
              <a:rPr lang="ru-RU" dirty="0" err="1" smtClean="0"/>
              <a:t>скевоморфизм</a:t>
            </a:r>
            <a:r>
              <a:rPr lang="ru-RU" dirty="0" smtClean="0"/>
              <a:t> в ПИ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Разработал</a:t>
            </a:r>
            <a:r>
              <a:rPr lang="ru-RU" dirty="0"/>
              <a:t> </a:t>
            </a:r>
            <a:r>
              <a:rPr lang="ru-RU" dirty="0" smtClean="0"/>
              <a:t>учащийся группы ПЗТ-33</a:t>
            </a:r>
            <a:r>
              <a:rPr lang="ru-RU" smtClean="0"/>
              <a:t/>
            </a:r>
            <a:br>
              <a:rPr lang="ru-RU" smtClean="0"/>
            </a:br>
            <a:r>
              <a:rPr lang="ru-RU" smtClean="0"/>
              <a:t>Колпаков Даниил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604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29223"/>
            <a:ext cx="11408892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normalizeH="0" baseline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Ключевая характеристика </a:t>
            </a:r>
            <a:r>
              <a:rPr kumimoji="0" lang="ru-RU" altLang="ru-RU" b="1" i="0" u="none" strike="noStrike" normalizeH="0" baseline="0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неоморфизма</a:t>
            </a:r>
            <a:r>
              <a:rPr kumimoji="0" lang="ru-RU" altLang="ru-RU" b="1" i="0" u="none" strike="noStrike" normalizeH="0" baseline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 — плавность. Интерфейс переходит из</a:t>
            </a:r>
            <a:br>
              <a:rPr kumimoji="0" lang="ru-RU" altLang="ru-RU" b="1" i="0" u="none" strike="noStrike" normalizeH="0" baseline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</a:br>
            <a:r>
              <a:rPr kumimoji="0" lang="ru-RU" altLang="ru-RU" b="1" i="0" u="none" strike="noStrike" normalizeH="0" baseline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одного состояния в другое и пользователь видит только переключение экранов.</a:t>
            </a:r>
            <a:br>
              <a:rPr kumimoji="0" lang="ru-RU" altLang="ru-RU" b="1" i="0" u="none" strike="noStrike" normalizeH="0" baseline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</a:br>
            <a:r>
              <a:rPr kumimoji="0" lang="ru-RU" altLang="ru-RU" b="1" i="0" u="none" strike="noStrike" normalizeH="0" baseline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Плавные переходы выглядят красиво, но эта особенность нарушает один из главных</a:t>
            </a:r>
            <a:br>
              <a:rPr kumimoji="0" lang="ru-RU" altLang="ru-RU" b="1" i="0" u="none" strike="noStrike" normalizeH="0" baseline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</a:br>
            <a:r>
              <a:rPr kumimoji="0" lang="ru-RU" altLang="ru-RU" b="1" i="0" u="none" strike="noStrike" normalizeH="0" baseline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принципов нормальной работы любой дизайн-системы — информативность.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normalizeH="0" baseline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Пользователь всегда должен быть в курсе того, что происходит в интерфейсе.</a:t>
            </a:r>
            <a:br>
              <a:rPr kumimoji="0" lang="ru-RU" altLang="ru-RU" b="1" i="0" u="none" strike="noStrike" normalizeH="0" baseline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</a:br>
            <a:r>
              <a:rPr kumimoji="0" lang="ru-RU" altLang="ru-RU" b="1" i="0" u="none" strike="noStrike" normalizeH="0" baseline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Если он посчитает, что у него нет контроля над ситуацией, </a:t>
            </a:r>
            <a:r>
              <a:rPr kumimoji="0" lang="ru-RU" altLang="ru-RU" b="1" i="0" u="none" strike="noStrike" normalizeH="0" baseline="0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user</a:t>
            </a:r>
            <a:r>
              <a:rPr kumimoji="0" lang="ru-RU" altLang="ru-RU" b="1" i="0" u="none" strike="noStrike" normalizeH="0" baseline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 </a:t>
            </a:r>
            <a:r>
              <a:rPr kumimoji="0" lang="ru-RU" altLang="ru-RU" b="1" i="0" u="none" strike="noStrike" normalizeH="0" baseline="0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experience</a:t>
            </a:r>
            <a:r>
              <a:rPr kumimoji="0" lang="ru-RU" altLang="ru-RU" b="1" i="0" u="none" strike="noStrike" normalizeH="0" baseline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 сильно</a:t>
            </a:r>
            <a:br>
              <a:rPr kumimoji="0" lang="ru-RU" altLang="ru-RU" b="1" i="0" u="none" strike="noStrike" normalizeH="0" baseline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</a:br>
            <a:r>
              <a:rPr kumimoji="0" lang="ru-RU" altLang="ru-RU" b="1" i="0" u="none" strike="noStrike" normalizeH="0" baseline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пострадает. Это тот случай, когда красота не влияет на общие впечатления.</a:t>
            </a:r>
            <a:br>
              <a:rPr kumimoji="0" lang="ru-RU" altLang="ru-RU" b="1" i="0" u="none" strike="noStrike" normalizeH="0" baseline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</a:br>
            <a:r>
              <a:rPr kumimoji="0" lang="ru-RU" altLang="ru-RU" b="1" i="0" u="none" strike="noStrike" normalizeH="0" baseline="0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Неоморфизм</a:t>
            </a:r>
            <a:r>
              <a:rPr kumimoji="0" lang="ru-RU" altLang="ru-RU" b="1" i="0" u="none" strike="noStrike" normalizeH="0" baseline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 проигрывает другим направлениям, которые ставят </a:t>
            </a:r>
            <a:r>
              <a:rPr kumimoji="0" lang="ru-RU" altLang="ru-RU" b="1" i="0" u="none" strike="noStrike" normalizeH="0" baseline="0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юзабилити</a:t>
            </a:r>
            <a:r>
              <a:rPr kumimoji="0" lang="ru-RU" altLang="ru-RU" b="1" i="0" u="none" strike="noStrike" normalizeH="0" baseline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 на первое</a:t>
            </a:r>
            <a:br>
              <a:rPr kumimoji="0" lang="ru-RU" altLang="ru-RU" b="1" i="0" u="none" strike="noStrike" normalizeH="0" baseline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</a:br>
            <a:r>
              <a:rPr kumimoji="0" lang="ru-RU" altLang="ru-RU" b="1" i="0" u="none" strike="noStrike" normalizeH="0" baseline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место.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normalizeH="0" baseline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  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normalizeH="0" baseline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Дизайн приложения для прослушивания музыки выглядит круто, но опыт пользователей</a:t>
            </a:r>
            <a:br>
              <a:rPr kumimoji="0" lang="ru-RU" altLang="ru-RU" b="1" i="0" u="none" strike="noStrike" normalizeH="0" baseline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</a:br>
            <a:r>
              <a:rPr kumimoji="0" lang="ru-RU" altLang="ru-RU" b="1" i="0" u="none" strike="noStrike" normalizeH="0" baseline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сильно зависит от того, как разработчик спроектировал переходы между экранами и</a:t>
            </a:r>
            <a:br>
              <a:rPr kumimoji="0" lang="ru-RU" altLang="ru-RU" b="1" i="0" u="none" strike="noStrike" normalizeH="0" baseline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</a:br>
            <a:r>
              <a:rPr kumimoji="0" lang="ru-RU" altLang="ru-RU" b="1" i="0" u="none" strike="noStrike" normalizeH="0" baseline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диалоговые окна. Плавные переходы — не панацея, эффект нельзя использовать только</a:t>
            </a:r>
            <a:br>
              <a:rPr kumimoji="0" lang="ru-RU" altLang="ru-RU" b="1" i="0" u="none" strike="noStrike" normalizeH="0" baseline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</a:br>
            <a:r>
              <a:rPr kumimoji="0" lang="ru-RU" altLang="ru-RU" b="1" i="0" u="none" strike="noStrike" normalizeH="0" baseline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потому, что это красиво. Любой цифровой продукт создаётся под конкретную аудиторию,</a:t>
            </a:r>
            <a:br>
              <a:rPr kumimoji="0" lang="ru-RU" altLang="ru-RU" b="1" i="0" u="none" strike="noStrike" normalizeH="0" baseline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</a:br>
            <a:r>
              <a:rPr kumimoji="0" lang="ru-RU" altLang="ru-RU" b="1" i="0" u="none" strike="noStrike" normalizeH="0" baseline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если у представителей возникнут проблемы с использованием, проект придётся начинать</a:t>
            </a:r>
            <a:br>
              <a:rPr kumimoji="0" lang="ru-RU" altLang="ru-RU" b="1" i="0" u="none" strike="noStrike" normalizeH="0" baseline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</a:br>
            <a:r>
              <a:rPr kumimoji="0" lang="ru-RU" altLang="ru-RU" b="1" i="0" u="none" strike="noStrike" normalizeH="0" baseline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сначала.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normalizeH="0" baseline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Минимальный контраст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normalizeH="0" baseline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Кнопки, карточки, плитки, навигация и другие элементы мягкого UI создаются в одном стиле.</a:t>
            </a:r>
            <a:br>
              <a:rPr kumimoji="0" lang="ru-RU" altLang="ru-RU" b="1" i="0" u="none" strike="noStrike" normalizeH="0" baseline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</a:br>
            <a:r>
              <a:rPr kumimoji="0" lang="ru-RU" altLang="ru-RU" b="1" i="0" u="none" strike="noStrike" normalizeH="0" baseline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Чаще всего дизайнеры используют тёмный </a:t>
            </a:r>
            <a:r>
              <a:rPr kumimoji="0" lang="ru-RU" altLang="ru-RU" b="1" i="0" u="none" strike="noStrike" normalizeH="0" baseline="0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бэкграунд</a:t>
            </a:r>
            <a:r>
              <a:rPr kumimoji="0" lang="ru-RU" altLang="ru-RU" b="1" i="0" u="none" strike="noStrike" normalizeH="0" baseline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, чтобы подчеркнуть визуальный ряд.</a:t>
            </a:r>
            <a:br>
              <a:rPr kumimoji="0" lang="ru-RU" altLang="ru-RU" b="1" i="0" u="none" strike="noStrike" normalizeH="0" baseline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</a:br>
            <a:r>
              <a:rPr kumimoji="0" lang="ru-RU" altLang="ru-RU" b="1" i="0" u="none" strike="noStrike" normalizeH="0" baseline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Даже текст, который обычно делают более контрастным по отношению к другим компонентам,</a:t>
            </a:r>
            <a:br>
              <a:rPr kumimoji="0" lang="ru-RU" altLang="ru-RU" b="1" i="0" u="none" strike="noStrike" normalizeH="0" baseline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</a:br>
            <a:r>
              <a:rPr kumimoji="0" lang="ru-RU" altLang="ru-RU" b="1" i="0" u="none" strike="noStrike" normalizeH="0" baseline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в </a:t>
            </a:r>
            <a:r>
              <a:rPr kumimoji="0" lang="ru-RU" altLang="ru-RU" b="1" i="0" u="none" strike="noStrike" normalizeH="0" baseline="0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неоморфизме</a:t>
            </a:r>
            <a:r>
              <a:rPr kumimoji="0" lang="ru-RU" altLang="ru-RU" b="1" i="0" u="none" strike="noStrike" normalizeH="0" baseline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 редко выделяется на общем фоне.</a:t>
            </a:r>
          </a:p>
        </p:txBody>
      </p:sp>
    </p:spTree>
    <p:extLst>
      <p:ext uri="{BB962C8B-B14F-4D97-AF65-F5344CB8AC3E}">
        <p14:creationId xmlns:p14="http://schemas.microsoft.com/office/powerpoint/2010/main" val="281446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64115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Отсутствие контраста приводит к тому, что пользователям трудно ориентироваться в новом интерфейсе.</a:t>
            </a:r>
            <a:br>
              <a:rPr lang="ru-RU" alt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ru-RU" alt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Если через несколько минут знакомства у них не будет готового механизма работы, скорее всего,</a:t>
            </a:r>
            <a:br>
              <a:rPr lang="ru-RU" alt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ru-RU" alt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приложение отправится в корзину.</a:t>
            </a:r>
          </a:p>
          <a:p>
            <a:pPr lvl="0" indent="4572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Сильнее всего проблемы с удобством проявляются, когда пользователи начинают взаимодействовать</a:t>
            </a:r>
            <a:br>
              <a:rPr lang="ru-RU" alt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ru-RU" alt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 интерфейсом. Предположим, мы установили приложение для просмотра видеороликов на смартфон,</a:t>
            </a:r>
            <a:br>
              <a:rPr lang="ru-RU" alt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ru-RU" alt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задействовали строку поиска и ничего не происходит. Нажимаем на кнопку и снова нет результата.</a:t>
            </a:r>
            <a:br>
              <a:rPr lang="ru-RU" alt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ru-RU" alt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Оказывается, что интерфейс заблокирован до прохождения виртуального тура по системе,</a:t>
            </a:r>
            <a:br>
              <a:rPr lang="ru-RU" alt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ru-RU" alt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который по каким-то причинам не запустился после открытия приложения.</a:t>
            </a:r>
          </a:p>
          <a:p>
            <a:pPr lvl="0" indent="4572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Если пользователи не понимают, какая кнопка запускает нужное действие, красота и удобство</a:t>
            </a:r>
            <a:br>
              <a:rPr lang="ru-RU" alt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ru-RU" alt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не спасут цифровой продукт от гневных отзывов. UI должен быть таким, чтобы можно было читать</a:t>
            </a:r>
            <a:br>
              <a:rPr lang="ru-RU" alt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ru-RU" alt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его, как открытую книгу. Перевернул страницу — перешёл дальше, вернулся к содержанию и узнал,</a:t>
            </a:r>
            <a:br>
              <a:rPr lang="ru-RU" alt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ru-RU" alt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где находится нужная глава, то есть компонент.</a:t>
            </a:r>
          </a:p>
        </p:txBody>
      </p:sp>
    </p:spTree>
    <p:extLst>
      <p:ext uri="{BB962C8B-B14F-4D97-AF65-F5344CB8AC3E}">
        <p14:creationId xmlns:p14="http://schemas.microsoft.com/office/powerpoint/2010/main" val="387706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cdn.idbi.ru/files/1/7176/12647432/original/5_d37f7401d7db02181ee8f6d828e0567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98" y="0"/>
            <a:ext cx="9410329" cy="687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651899" y="6064944"/>
            <a:ext cx="2254928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ru-RU" sz="2800" b="1" dirty="0" smtClean="0">
                <a:ln/>
                <a:solidFill>
                  <a:schemeClr val="accent3"/>
                </a:solidFill>
                <a:latin typeface="+mj-lt"/>
              </a:rPr>
              <a:t>Выпуклость</a:t>
            </a:r>
            <a:endParaRPr lang="ru-RU" sz="2800" b="1" i="0" dirty="0">
              <a:ln/>
              <a:solidFill>
                <a:schemeClr val="accent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24743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0"/>
            <a:ext cx="976543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Именно объём подчеркивает </a:t>
            </a:r>
            <a:r>
              <a:rPr lang="ru-RU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футуристичность</a:t>
            </a:r>
            <a:r>
              <a:rPr 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и уникальность визуального стиля. Это достигается за счёт скруглённых углов и экспериментов с цветовой гаммой. Важные элементы словно «парят» над </a:t>
            </a:r>
            <a:r>
              <a:rPr lang="ru-RU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бэкграундом</a:t>
            </a:r>
            <a:r>
              <a:rPr 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 Если дизайнер правильно подошёл к задаче, то «летающие» элементы не сильно нарушают путь пользователя</a:t>
            </a: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</a:p>
          <a:p>
            <a:pPr indent="457200"/>
            <a:endParaRPr lang="ru-RU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indent="457200"/>
            <a:r>
              <a:rPr 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Эффект объёма делает цифровые элементы слегка приближёнными к реальным объектам. В этом </a:t>
            </a:r>
            <a:r>
              <a:rPr lang="ru-RU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неоморфизм</a:t>
            </a:r>
            <a:r>
              <a:rPr 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похож на </a:t>
            </a: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материальный дизайн, </a:t>
            </a:r>
            <a:r>
              <a:rPr 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который тоже «взорвал» тренды после появления. Элементы интерфейса с физическими свойствами уменьшают длительность обучения пользователей и усиливают </a:t>
            </a:r>
            <a:r>
              <a:rPr lang="ru-RU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вовлечённость</a:t>
            </a:r>
            <a:r>
              <a:rPr 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  <a:endParaRPr lang="ru-RU" b="1" i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1" y="313932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/>
            <a:r>
              <a:rPr 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В этом примере кнопки, картинки, переключатели и другие компоненты сделаны выпуклыми. В большинстве случаев дизайнер использовал эффект </a:t>
            </a:r>
            <a:r>
              <a:rPr lang="ru-RU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вдавленности</a:t>
            </a:r>
            <a:r>
              <a:rPr 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чтобы показать, какие элементы активны, а какие нет. Текст немного не вписывается в общую концепцию, но не выглядит чересчур контрастным благодаря гармонично подобранным цветам.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0181" y="5447645"/>
            <a:ext cx="8924238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ru-RU" b="1" dirty="0" smtClean="0">
                <a:ln/>
                <a:solidFill>
                  <a:schemeClr val="accent3"/>
                </a:solidFill>
              </a:rPr>
              <a:t>На самом деле у </a:t>
            </a:r>
            <a:r>
              <a:rPr lang="ru-RU" b="1" dirty="0" err="1" smtClean="0">
                <a:ln/>
                <a:solidFill>
                  <a:schemeClr val="accent3"/>
                </a:solidFill>
              </a:rPr>
              <a:t>неоморфизма</a:t>
            </a:r>
            <a:r>
              <a:rPr lang="ru-RU" b="1" dirty="0" smtClean="0">
                <a:ln/>
                <a:solidFill>
                  <a:schemeClr val="accent3"/>
                </a:solidFill>
              </a:rPr>
              <a:t> ещё много особенностей, однако наше время</a:t>
            </a:r>
          </a:p>
          <a:p>
            <a:r>
              <a:rPr lang="ru-RU" b="1" dirty="0" smtClean="0">
                <a:ln/>
                <a:solidFill>
                  <a:schemeClr val="accent3"/>
                </a:solidFill>
              </a:rPr>
              <a:t>слишком ограниченно, поэтому далее, в качестве окончания,</a:t>
            </a:r>
          </a:p>
          <a:p>
            <a:r>
              <a:rPr lang="ru-RU" b="1" dirty="0" smtClean="0">
                <a:ln/>
                <a:solidFill>
                  <a:schemeClr val="accent3"/>
                </a:solidFill>
              </a:rPr>
              <a:t>мы рассмотрим плюсы и минусы </a:t>
            </a:r>
            <a:r>
              <a:rPr lang="ru-RU" b="1" dirty="0" err="1" smtClean="0">
                <a:ln/>
                <a:solidFill>
                  <a:schemeClr val="accent3"/>
                </a:solidFill>
              </a:rPr>
              <a:t>неоморфизма</a:t>
            </a:r>
            <a:r>
              <a:rPr lang="ru-RU" b="1" dirty="0" smtClean="0">
                <a:ln/>
                <a:solidFill>
                  <a:schemeClr val="accent3"/>
                </a:solidFill>
              </a:rPr>
              <a:t>.</a:t>
            </a:r>
            <a:endParaRPr lang="ru-RU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5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cdn.idbi.ru/files/1/7203/12647459/original/8_e04a6cb565ed0e6cf85a8c16a231d21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913" y="0"/>
            <a:ext cx="905944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15181" y="1830219"/>
            <a:ext cx="801653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1" i="0" u="none" strike="noStrike" normalizeH="0" baseline="0" dirty="0" smtClean="0">
                <a:ln/>
                <a:solidFill>
                  <a:schemeClr val="accent3"/>
                </a:solidFill>
                <a:latin typeface="+mj-lt"/>
              </a:rPr>
              <a:t>ПРЕИМУЩЕСТВА И НЕДОСТАТКИ НЕОМОРФИЗМА</a:t>
            </a:r>
          </a:p>
        </p:txBody>
      </p:sp>
    </p:spTree>
    <p:extLst>
      <p:ext uri="{BB962C8B-B14F-4D97-AF65-F5344CB8AC3E}">
        <p14:creationId xmlns:p14="http://schemas.microsoft.com/office/powerpoint/2010/main" val="33363094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3393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Плюсы</a:t>
            </a:r>
            <a:endParaRPr lang="ru-RU" altLang="ru-RU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Museo Sans Cyrl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ru-RU" altLang="ru-RU" sz="1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Уникальность.</a:t>
            </a:r>
            <a:r>
              <a:rPr lang="ru-RU" altLang="ru-RU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 Люди устали от перегруженных, устаревших и непродуманных интерфейсов, которые создаются без конкретной цели. Красивый UI с объемными элементами, чистым </a:t>
            </a:r>
            <a:r>
              <a:rPr lang="ru-RU" altLang="ru-RU" sz="16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бэкграундом</a:t>
            </a:r>
            <a:r>
              <a:rPr lang="ru-RU" altLang="ru-RU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 и анимацией делает всё, чтобы проникнуть в сознание целевой аудитории и прочно в нём закрепиться</a:t>
            </a:r>
            <a:r>
              <a:rPr lang="ru-RU" altLang="ru-RU" sz="1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.</a:t>
            </a:r>
            <a:endParaRPr lang="ru-RU" altLang="ru-RU" sz="1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-</a:t>
            </a:r>
            <a:r>
              <a:rPr lang="ru-RU" altLang="ru-RU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 </a:t>
            </a:r>
            <a:r>
              <a:rPr lang="ru-RU" altLang="ru-RU" sz="1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  Компоненты </a:t>
            </a:r>
            <a:r>
              <a:rPr lang="ru-RU" altLang="ru-RU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визуального стиля можно использовать выборочно. Если есть сомнения, что целевая </a:t>
            </a:r>
            <a:r>
              <a:rPr lang="ru-RU" altLang="ru-RU" sz="1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 аудитория </a:t>
            </a:r>
            <a:r>
              <a:rPr lang="ru-RU" altLang="ru-RU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не сможет воспользоваться инструментами цифрового продукта, оставьте только те, которые пройдут проверку на целесообразность</a:t>
            </a:r>
            <a:r>
              <a:rPr lang="ru-RU" altLang="ru-RU" sz="1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.</a:t>
            </a:r>
            <a:endParaRPr lang="ru-RU" altLang="ru-RU" sz="1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ru-RU" altLang="ru-RU" sz="16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неоморфизм</a:t>
            </a:r>
            <a:r>
              <a:rPr lang="ru-RU" altLang="ru-RU" sz="1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 </a:t>
            </a:r>
            <a:r>
              <a:rPr lang="ru-RU" altLang="ru-RU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необязательно использовать в чистом виде. Дизайн-концепция появилась после смешивания двух стилей</a:t>
            </a:r>
            <a:r>
              <a:rPr lang="ru-RU" altLang="ru-RU" sz="1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.</a:t>
            </a:r>
            <a:endParaRPr lang="ru-RU" altLang="ru-RU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Museo Sans Cyrl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Минусы</a:t>
            </a:r>
            <a:endParaRPr lang="ru-RU" altLang="ru-RU" sz="2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Museo Sans Cyrl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ru-RU" altLang="ru-RU" sz="1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Неоморфизм</a:t>
            </a:r>
            <a:r>
              <a:rPr lang="ru-RU" altLang="ru-RU" sz="1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 </a:t>
            </a:r>
            <a:r>
              <a:rPr lang="ru-RU" altLang="ru-RU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плохо сочетается с </a:t>
            </a:r>
            <a:r>
              <a:rPr lang="ru-RU" altLang="ru-RU" sz="1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удобством. 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ru-RU" altLang="ru-RU" sz="1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Визуальная </a:t>
            </a:r>
            <a:r>
              <a:rPr lang="ru-RU" altLang="ru-RU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концепция накладывает отпечаток на интерфейс, и пользователям будет сложно отличить его от других </a:t>
            </a:r>
            <a:r>
              <a:rPr lang="ru-RU" altLang="ru-RU" sz="1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концептов.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105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958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61766" y="667791"/>
            <a:ext cx="995439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indent="4572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В </a:t>
            </a:r>
            <a:r>
              <a:rPr lang="ru-RU" alt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итоге получается, что </a:t>
            </a:r>
            <a:r>
              <a:rPr lang="ru-RU" altLang="ru-RU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неоморфизм</a:t>
            </a:r>
            <a:r>
              <a:rPr lang="ru-RU" alt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 — нестандартное решение с </a:t>
            </a:r>
            <a:r>
              <a:rPr lang="ru-RU" alt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проблемами</a:t>
            </a:r>
          </a:p>
          <a:p>
            <a:pPr lvl="0" indent="4572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по </a:t>
            </a:r>
            <a:r>
              <a:rPr lang="ru-RU" alt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части </a:t>
            </a:r>
            <a:r>
              <a:rPr lang="ru-RU" alt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удобства, интуитивности </a:t>
            </a:r>
            <a:r>
              <a:rPr lang="ru-RU" alt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и свободы </a:t>
            </a:r>
            <a:r>
              <a:rPr lang="ru-RU" alt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действий.</a:t>
            </a:r>
            <a:br>
              <a:rPr lang="ru-RU" alt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</a:br>
            <a:r>
              <a:rPr lang="ru-RU" alt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Концепцию </a:t>
            </a:r>
            <a:r>
              <a:rPr lang="ru-RU" alt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нельзя использовать только </a:t>
            </a:r>
            <a:r>
              <a:rPr lang="ru-RU" alt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потому,</a:t>
            </a:r>
            <a:br>
              <a:rPr lang="ru-RU" alt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</a:br>
            <a:r>
              <a:rPr lang="ru-RU" alt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что </a:t>
            </a:r>
            <a:r>
              <a:rPr lang="ru-RU" alt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конкуренты выпустили приложение в похожем </a:t>
            </a:r>
            <a:r>
              <a:rPr lang="ru-RU" alt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стиле.</a:t>
            </a:r>
            <a:br>
              <a:rPr lang="ru-RU" alt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</a:br>
            <a:r>
              <a:rPr lang="ru-RU" alt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Надо </a:t>
            </a:r>
            <a:r>
              <a:rPr lang="ru-RU" alt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чётко </a:t>
            </a:r>
            <a:r>
              <a:rPr lang="ru-RU" alt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понимать,</a:t>
            </a:r>
            <a:br>
              <a:rPr lang="ru-RU" alt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</a:br>
            <a:r>
              <a:rPr lang="ru-RU" alt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как </a:t>
            </a:r>
            <a:r>
              <a:rPr lang="ru-RU" alt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использовать сильные стороны визуальной концепции в конкретном проекте.</a:t>
            </a:r>
            <a:endParaRPr lang="ru-RU" altLang="ru-RU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lvl="0" indent="4572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Аналитики прогнозировали, что </a:t>
            </a:r>
            <a:r>
              <a:rPr lang="ru-RU" altLang="ru-RU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неоморфизм</a:t>
            </a:r>
            <a:r>
              <a:rPr lang="ru-RU" alt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 станет одним из главных трендов </a:t>
            </a:r>
            <a:r>
              <a:rPr lang="en-US" alt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/>
            </a:r>
            <a:br>
              <a:rPr lang="en-US" alt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</a:br>
            <a:r>
              <a:rPr lang="ru-RU" alt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в </a:t>
            </a:r>
            <a:r>
              <a:rPr lang="ru-RU" alt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2020 </a:t>
            </a:r>
            <a:r>
              <a:rPr lang="ru-RU" alt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году,</a:t>
            </a:r>
            <a:br>
              <a:rPr lang="ru-RU" alt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</a:br>
            <a:r>
              <a:rPr lang="ru-RU" alt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но </a:t>
            </a:r>
            <a:r>
              <a:rPr lang="ru-RU" alt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пока что он остаётся популярным только в дизайнерских </a:t>
            </a:r>
            <a:r>
              <a:rPr lang="ru-RU" alt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сообществах.</a:t>
            </a:r>
            <a:br>
              <a:rPr lang="ru-RU" alt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</a:br>
            <a:r>
              <a:rPr lang="ru-RU" alt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Необычные </a:t>
            </a:r>
            <a:r>
              <a:rPr lang="ru-RU" alt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концепты выглядят круто только на </a:t>
            </a:r>
            <a:r>
              <a:rPr lang="ru-RU" alt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картинке,</a:t>
            </a:r>
          </a:p>
          <a:p>
            <a:pPr lvl="0" indent="4572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при </a:t>
            </a:r>
            <a:r>
              <a:rPr lang="ru-RU" alt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переносе в цифровую среду они могут рассыпаться на кусочки</a:t>
            </a:r>
            <a:r>
              <a:rPr lang="ru-RU" alt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.</a:t>
            </a:r>
            <a:endParaRPr lang="ru-RU" altLang="ru-RU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Museo Sans Cyr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63458" y="0"/>
            <a:ext cx="296255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lvl="0" algn="ctr"/>
            <a:r>
              <a:rPr lang="ru-RU" altLang="ru-RU" sz="2800" b="1" dirty="0" smtClean="0">
                <a:ln/>
                <a:solidFill>
                  <a:schemeClr val="accent3"/>
                </a:solidFill>
                <a:latin typeface="Museo Sans Cyrl"/>
              </a:rPr>
              <a:t>Вывод</a:t>
            </a:r>
            <a:endParaRPr lang="en-US" altLang="ru-RU" sz="2800" b="1" dirty="0">
              <a:ln/>
              <a:solidFill>
                <a:schemeClr val="accent3"/>
              </a:solidFill>
              <a:latin typeface="Museo Sans Cyr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4940" y="3951683"/>
            <a:ext cx="4076757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ru-RU" sz="3200" b="1" dirty="0" smtClean="0">
                <a:ln/>
                <a:solidFill>
                  <a:schemeClr val="accent3"/>
                </a:solidFill>
              </a:rPr>
              <a:t>Список литературы</a:t>
            </a:r>
            <a:endParaRPr lang="ru-RU" sz="3200" b="1" dirty="0">
              <a:ln/>
              <a:solidFill>
                <a:schemeClr val="accent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0112" y="5079147"/>
            <a:ext cx="8233344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ln/>
                <a:solidFill>
                  <a:schemeClr val="accent3"/>
                </a:solidFill>
              </a:rPr>
              <a:t>Сайт </a:t>
            </a:r>
            <a:r>
              <a:rPr lang="en-US" b="1" dirty="0" err="1" smtClean="0">
                <a:ln/>
                <a:solidFill>
                  <a:schemeClr val="accent3"/>
                </a:solidFill>
              </a:rPr>
              <a:t>Idbi</a:t>
            </a:r>
            <a:r>
              <a:rPr lang="en-US" b="1" dirty="0" smtClean="0">
                <a:ln/>
                <a:solidFill>
                  <a:schemeClr val="accent3"/>
                </a:solidFill>
              </a:rPr>
              <a:t> - </a:t>
            </a:r>
            <a:r>
              <a:rPr lang="en-US" b="1" dirty="0" smtClean="0">
                <a:ln/>
                <a:solidFill>
                  <a:schemeClr val="accent3"/>
                </a:solidFill>
                <a:hlinkClick r:id="rId2"/>
              </a:rPr>
              <a:t>https</a:t>
            </a:r>
            <a:r>
              <a:rPr lang="en-US" b="1" dirty="0">
                <a:ln/>
                <a:solidFill>
                  <a:schemeClr val="accent3"/>
                </a:solidFill>
                <a:hlinkClick r:id="rId2"/>
              </a:rPr>
              <a:t>://</a:t>
            </a:r>
            <a:r>
              <a:rPr lang="en-US" b="1" dirty="0" smtClean="0">
                <a:ln/>
                <a:solidFill>
                  <a:schemeClr val="accent3"/>
                </a:solidFill>
                <a:hlinkClick r:id="rId2"/>
              </a:rPr>
              <a:t>idbi.ru/blogs/blog/neomorfizm-v-dizayne-interfeysov</a:t>
            </a:r>
            <a:endParaRPr lang="ru-RU" b="1" dirty="0" smtClean="0">
              <a:ln/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964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8935" y="372862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ru-RU" sz="3200" b="1" dirty="0" smtClean="0">
                <a:ln/>
                <a:solidFill>
                  <a:schemeClr val="accent3"/>
                </a:solidFill>
              </a:rPr>
              <a:t>Содержание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9293" y="1331650"/>
            <a:ext cx="8513686" cy="369331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 smtClean="0">
                <a:ln/>
                <a:solidFill>
                  <a:schemeClr val="accent3"/>
                </a:solidFill>
                <a:hlinkClick r:id="rId2" action="ppaction://hlinksldjump"/>
              </a:rPr>
              <a:t>Немного о </a:t>
            </a:r>
            <a:r>
              <a:rPr lang="ru-RU" b="1" dirty="0" err="1" smtClean="0">
                <a:ln/>
                <a:solidFill>
                  <a:schemeClr val="accent3"/>
                </a:solidFill>
                <a:hlinkClick r:id="rId2" action="ppaction://hlinksldjump"/>
              </a:rPr>
              <a:t>скевоморфизме</a:t>
            </a:r>
            <a:r>
              <a:rPr lang="ru-RU" b="1" dirty="0" smtClean="0">
                <a:ln/>
                <a:solidFill>
                  <a:schemeClr val="accent3"/>
                </a:solidFill>
                <a:hlinkClick r:id="rId2" action="ppaction://hlinksldjump"/>
              </a:rPr>
              <a:t> и плоском дизайне</a:t>
            </a:r>
            <a:endParaRPr lang="en-US" b="1" dirty="0" smtClean="0">
              <a:ln/>
              <a:solidFill>
                <a:schemeClr val="accent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b="1" dirty="0" smtClean="0">
              <a:ln/>
              <a:solidFill>
                <a:schemeClr val="accent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 err="1" smtClean="0">
                <a:ln/>
                <a:solidFill>
                  <a:schemeClr val="accent3"/>
                </a:solidFill>
                <a:hlinkClick r:id="rId3" action="ppaction://hlinksldjump"/>
              </a:rPr>
              <a:t>Неоморфизм</a:t>
            </a:r>
            <a:r>
              <a:rPr lang="ru-RU" b="1" dirty="0" smtClean="0">
                <a:ln/>
                <a:solidFill>
                  <a:schemeClr val="accent3"/>
                </a:solidFill>
                <a:hlinkClick r:id="rId3" action="ppaction://hlinksldjump"/>
              </a:rPr>
              <a:t>. Дизайн рождённый </a:t>
            </a:r>
            <a:r>
              <a:rPr lang="en-US" b="1" dirty="0" smtClean="0">
                <a:ln/>
                <a:solidFill>
                  <a:schemeClr val="accent3"/>
                </a:solidFill>
                <a:hlinkClick r:id="rId3" action="ppaction://hlinksldjump"/>
              </a:rPr>
              <a:t>Dribble</a:t>
            </a:r>
            <a:endParaRPr lang="en-US" b="1" dirty="0" smtClean="0">
              <a:ln/>
              <a:solidFill>
                <a:schemeClr val="accent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b="1" dirty="0" smtClean="0">
              <a:ln/>
              <a:solidFill>
                <a:schemeClr val="accent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 smtClean="0">
                <a:ln/>
                <a:solidFill>
                  <a:schemeClr val="accent3"/>
                </a:solidFill>
                <a:hlinkClick r:id="rId4" action="ppaction://hlinksldjump"/>
              </a:rPr>
              <a:t>Особенности </a:t>
            </a:r>
            <a:r>
              <a:rPr lang="ru-RU" b="1" dirty="0" err="1" smtClean="0">
                <a:ln/>
                <a:solidFill>
                  <a:schemeClr val="accent3"/>
                </a:solidFill>
                <a:hlinkClick r:id="rId4" action="ppaction://hlinksldjump"/>
              </a:rPr>
              <a:t>неоморфизма</a:t>
            </a:r>
            <a:endParaRPr lang="ru-RU" b="1" dirty="0" smtClean="0">
              <a:ln/>
              <a:solidFill>
                <a:schemeClr val="accent3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ln/>
                <a:solidFill>
                  <a:schemeClr val="accent3"/>
                </a:solidFill>
                <a:hlinkClick r:id="rId5" action="ppaction://hlinksldjump"/>
              </a:rPr>
              <a:t>Плавные эффекты</a:t>
            </a:r>
            <a:endParaRPr lang="ru-RU" b="1" dirty="0" smtClean="0">
              <a:ln/>
              <a:solidFill>
                <a:schemeClr val="accent3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ln/>
                <a:solidFill>
                  <a:schemeClr val="accent3"/>
                </a:solidFill>
                <a:hlinkClick r:id="rId6" action="ppaction://hlinksldjump"/>
              </a:rPr>
              <a:t>Выпуклость</a:t>
            </a:r>
            <a:endParaRPr lang="en-US" b="1" dirty="0" smtClean="0">
              <a:ln/>
              <a:solidFill>
                <a:schemeClr val="accent3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b="1" dirty="0" smtClean="0">
              <a:ln/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ln/>
                <a:solidFill>
                  <a:schemeClr val="accent3"/>
                </a:solidFill>
                <a:hlinkClick r:id="rId7" action="ppaction://hlinksldjump"/>
              </a:rPr>
              <a:t>Преимущества и недостатки </a:t>
            </a:r>
            <a:r>
              <a:rPr lang="ru-RU" b="1" dirty="0" err="1" smtClean="0">
                <a:ln/>
                <a:solidFill>
                  <a:schemeClr val="accent3"/>
                </a:solidFill>
                <a:hlinkClick r:id="rId7" action="ppaction://hlinksldjump"/>
              </a:rPr>
              <a:t>неоморфизма</a:t>
            </a:r>
            <a:endParaRPr lang="en-US" b="1" dirty="0" smtClean="0">
              <a:ln/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>
              <a:ln/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ln/>
                <a:solidFill>
                  <a:schemeClr val="accent3"/>
                </a:solidFill>
                <a:hlinkClick r:id="rId8" action="ppaction://hlinksldjump"/>
              </a:rPr>
              <a:t>Вывод</a:t>
            </a:r>
            <a:endParaRPr lang="en-US" b="1" dirty="0" smtClean="0">
              <a:ln/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n/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ln/>
                <a:solidFill>
                  <a:schemeClr val="accent3"/>
                </a:solidFill>
                <a:hlinkClick r:id="rId8" action="ppaction://hlinksldjump"/>
              </a:rPr>
              <a:t>Список литературы</a:t>
            </a:r>
            <a:endParaRPr lang="ru-RU" b="1" dirty="0" smtClean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994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13391" y="2317072"/>
            <a:ext cx="79100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Немного о </a:t>
            </a:r>
            <a:r>
              <a:rPr lang="ru-RU" sz="3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скевоморфизме</a:t>
            </a:r>
            <a:r>
              <a:rPr lang="ru-RU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ru-RU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ru-RU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и</a:t>
            </a:r>
            <a:br>
              <a:rPr lang="ru-RU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ru-RU" sz="36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плоском дизайне</a:t>
            </a:r>
            <a:endParaRPr lang="ru-RU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2392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4080" y="0"/>
            <a:ext cx="72571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457200"/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</a:t>
            </a:r>
            <a:r>
              <a:rPr lang="ru-RU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кевоморфизм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 Его идея в том, чтобы делать </a:t>
            </a: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элементы</a:t>
            </a:r>
            <a:b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визуального 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интерфейса максимально близкими к </a:t>
            </a: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реальному</a:t>
            </a:r>
            <a:b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миру. Если 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дизайнеру надо сделать макет калькулятора он </a:t>
            </a: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берёт</a:t>
            </a:r>
            <a:b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реальное 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устройство, кладёт перед собой и по частям </a:t>
            </a: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переносит</a:t>
            </a:r>
            <a:b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его 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 цифровую среду.</a:t>
            </a:r>
          </a:p>
        </p:txBody>
      </p:sp>
      <p:pic>
        <p:nvPicPr>
          <p:cNvPr id="3" name="Picture 6" descr="Кнопки и их многообразие / Хаб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8" t="13793" r="26109" b="13793"/>
          <a:stretch/>
        </p:blipFill>
        <p:spPr bwMode="auto">
          <a:xfrm>
            <a:off x="0" y="0"/>
            <a:ext cx="2164080" cy="368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0" y="368478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Плоский 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дизайн. Стиль предполагает полное отсутствие глубины и объёма. Элементы выглядят так, словно их вдавили в рабочую область. Главное преимущество в том, что цифровые продукты получаются максимально простыми и удобными. Пользователям не надо часами вникать в принципы работы. Они взаимодействуют с интерфейсом как с повседневным инструментом.</a:t>
            </a:r>
          </a:p>
        </p:txBody>
      </p:sp>
      <p:pic>
        <p:nvPicPr>
          <p:cNvPr id="5" name="Picture 8" descr="Computer Icons Gang, Optionen-Symbol, Schwarz und weiß, Kreis png | PNGEg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551" y="2886808"/>
            <a:ext cx="6375573" cy="362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12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8307" y="2450237"/>
            <a:ext cx="5849678" cy="107721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ru-RU" sz="3200" b="1" dirty="0" err="1" smtClean="0">
                <a:ln/>
                <a:solidFill>
                  <a:schemeClr val="accent3"/>
                </a:solidFill>
              </a:rPr>
              <a:t>Неоморфизм</a:t>
            </a:r>
            <a:endParaRPr lang="ru-RU" sz="3200" b="1" dirty="0" smtClean="0">
              <a:ln/>
              <a:solidFill>
                <a:schemeClr val="accent3"/>
              </a:solidFill>
            </a:endParaRPr>
          </a:p>
          <a:p>
            <a:pPr algn="ctr"/>
            <a:r>
              <a:rPr lang="ru-RU" sz="3200" b="1" dirty="0" smtClean="0">
                <a:ln/>
                <a:solidFill>
                  <a:schemeClr val="accent3"/>
                </a:solidFill>
              </a:rPr>
              <a:t>Дизайн рождённый </a:t>
            </a:r>
            <a:r>
              <a:rPr lang="en-US" sz="3200" b="1" dirty="0" err="1" smtClean="0">
                <a:ln/>
                <a:solidFill>
                  <a:schemeClr val="accent3"/>
                </a:solidFill>
              </a:rPr>
              <a:t>Dribbble</a:t>
            </a:r>
            <a:endParaRPr lang="ru-RU" sz="32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1869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1377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457200"/>
            <a:r>
              <a:rPr 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Визуальный тренд в дизайне интерфейсов появился на платформе </a:t>
            </a:r>
            <a:r>
              <a:rPr lang="ru-RU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Dribbble</a:t>
            </a: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  <a:b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Дизайнер </a:t>
            </a:r>
            <a:r>
              <a:rPr 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выложил необычный концепт, и сетевое сообщество высоко оценило </a:t>
            </a: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его</a:t>
            </a:r>
            <a:b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работу. Почти </a:t>
            </a:r>
            <a:r>
              <a:rPr 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сразу в сервисе начали появляться сотни </a:t>
            </a:r>
            <a:r>
              <a:rPr lang="ru-RU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шотов</a:t>
            </a:r>
            <a:r>
              <a:rPr 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в похожем оформлении.</a:t>
            </a:r>
          </a:p>
        </p:txBody>
      </p:sp>
      <p:pic>
        <p:nvPicPr>
          <p:cNvPr id="2050" name="Picture 2" descr="https://cdn.idbi.ru/files/1/7141/12647397/original/2_a07e6b2fcc4d77f00651d5d33a27419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96" b="94881" l="33132" r="6497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058" t="4530" r="34984" b="4852"/>
          <a:stretch/>
        </p:blipFill>
        <p:spPr bwMode="auto">
          <a:xfrm>
            <a:off x="0" y="923330"/>
            <a:ext cx="2476871" cy="532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476871" y="1025370"/>
            <a:ext cx="709177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Неоморфизм</a:t>
            </a:r>
            <a:r>
              <a:rPr 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взял лучшие черты от </a:t>
            </a:r>
            <a:r>
              <a:rPr lang="ru-RU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скевоморфизма</a:t>
            </a:r>
            <a:r>
              <a:rPr 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и плоского дизайна. Это позволило создать новый стиль, который называют мягким UI. Интерфейсы получаются удобными, но они уже меньше приближены к реальности в отличие от </a:t>
            </a:r>
            <a:r>
              <a:rPr lang="ru-RU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скевоморфизма</a:t>
            </a:r>
            <a:r>
              <a:rPr 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</a:p>
          <a:p>
            <a:pPr indent="457200"/>
            <a:r>
              <a:rPr 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Виртуальный калькулятор, который выглядит как реальный, немного сбивает с толку. Промышленные и веб-дизайнеры продвигали идею реалистичного дизайна, чтобы снизить порог входа для пользователей. Представьте, что первый раз открыли приложение калькулятора на смартфоне и хотите выполнить простейшие математические операции. Вы только купили первый телефон и пока ещё не изучили его возможности. Если калькулятор будет сделан как в реальном мире, им можно будет воспользоваться без проблем.</a:t>
            </a:r>
          </a:p>
          <a:p>
            <a:pPr indent="457200"/>
            <a:r>
              <a:rPr lang="ru-RU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Скевоморфизм</a:t>
            </a:r>
            <a:r>
              <a:rPr 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выглядит интересно, но он полезен только в редких </a:t>
            </a: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случаях.</a:t>
            </a:r>
          </a:p>
          <a:p>
            <a:pPr indent="457200"/>
            <a:r>
              <a:rPr lang="ru-RU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Неоморфизм</a:t>
            </a: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более прогрессивный, поэтому он и стал популярен в короткий срок. Трёхмерные элементы UI выглядят как физические объекты, но отличаются от моделей, используемых в реальной жизни.</a:t>
            </a:r>
            <a:endParaRPr lang="ru-RU" b="1" i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313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cdn.idbi.ru/files/1/7140/12647396/original/1_8a8de27f3ffbae69a42a2b08b47018a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5166804" cy="380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166805" y="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/>
            <a:r>
              <a:rPr 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Посмотрите на дизайн приложения и подумайте, какие эмоции он у вас вызывает. Цвета, </a:t>
            </a:r>
            <a:r>
              <a:rPr lang="ru-RU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типографика</a:t>
            </a: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, </a:t>
            </a:r>
            <a:r>
              <a:rPr 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тени </a:t>
            </a: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и</a:t>
            </a:r>
            <a:b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</a:b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объёмные </a:t>
            </a:r>
            <a:r>
              <a:rPr 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фигуры создают удивительную </a:t>
            </a: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атмосферу.</a:t>
            </a:r>
          </a:p>
          <a:p>
            <a:pPr indent="457200"/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Электрокар </a:t>
            </a:r>
            <a:r>
              <a:rPr lang="ru-RU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Tesla</a:t>
            </a:r>
            <a:r>
              <a:rPr 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 </a:t>
            </a:r>
            <a:r>
              <a:rPr lang="ru-RU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Cybertruck</a:t>
            </a:r>
            <a:r>
              <a:rPr 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 позиционируется как </a:t>
            </a:r>
            <a:r>
              <a:rPr lang="ru-RU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футуристичный</a:t>
            </a:r>
            <a:r>
              <a:rPr 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 автомобиль, который перевернёт представление о машинах. Приложение позволяет отслеживать статус заряда батареи, температуру в салоне и управлять микроклиматом</a:t>
            </a: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.</a:t>
            </a:r>
            <a:endParaRPr lang="ru-RU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Museo Sans Cyrl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1" y="3807578"/>
            <a:ext cx="100228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seo Sans Cyrl"/>
              </a:rPr>
              <a:t>Концепт выглядит круто, но его использование на реальных проектах вызывает сомнения. Макет создавался под конкретный продукт, и дизайнер смог точно передать его качества. Дизайн отлично подходит для решения этой задачи, но не более того.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54226" y="5306832"/>
            <a:ext cx="6755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Давайте рассмотрим парочку особенностей </a:t>
            </a:r>
            <a:r>
              <a:rPr lang="ru-RU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неоморфизма</a:t>
            </a:r>
            <a:endParaRPr lang="ru-RU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216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52583" y="3071674"/>
            <a:ext cx="637416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ru-RU" sz="3200" b="1" dirty="0">
                <a:ln/>
                <a:solidFill>
                  <a:schemeClr val="accent3"/>
                </a:solidFill>
                <a:latin typeface="+mj-lt"/>
              </a:rPr>
              <a:t>ОСОБЕННОСТИ НЕОМОРФИЗМА</a:t>
            </a:r>
            <a:endParaRPr lang="ru-RU" sz="3200" b="1" i="0" dirty="0">
              <a:ln/>
              <a:solidFill>
                <a:schemeClr val="accent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50001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 descr="https://cdn.idbi.ru/files/1/7143/12647399/original/3_7a7f710ad8a7fd010242a5c98cedbbe5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8" name="Picture 8" descr="https://cdn.idbi.ru/files/1/7143/12647399/original/3_7a7f710ad8a7fd010242a5c98cedbbe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237" y="312738"/>
            <a:ext cx="8347754" cy="622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833782" y="6011679"/>
            <a:ext cx="3870663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ru-RU" sz="2800" b="1" dirty="0">
                <a:ln/>
                <a:solidFill>
                  <a:schemeClr val="accent3"/>
                </a:solidFill>
                <a:latin typeface="+mj-lt"/>
              </a:rPr>
              <a:t>Плавные эффекты</a:t>
            </a:r>
            <a:endParaRPr lang="ru-RU" sz="2800" b="1" i="0" dirty="0">
              <a:ln/>
              <a:solidFill>
                <a:schemeClr val="accent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83928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144</TotalTime>
  <Words>222</Words>
  <Application>Microsoft Office PowerPoint</Application>
  <PresentationFormat>Широкоэкранный</PresentationFormat>
  <Paragraphs>64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Museo Sans Cyrl</vt:lpstr>
      <vt:lpstr>Trebuchet MS</vt:lpstr>
      <vt:lpstr>Wingdings 3</vt:lpstr>
      <vt:lpstr>Грань</vt:lpstr>
      <vt:lpstr>Неоморфизм и скевоморфизм в ПИ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Неоморфизм и скевоморфизм в ПИ</dc:title>
  <dc:creator>Daniil</dc:creator>
  <cp:lastModifiedBy>Daniil</cp:lastModifiedBy>
  <cp:revision>18</cp:revision>
  <dcterms:created xsi:type="dcterms:W3CDTF">2021-09-23T10:01:11Z</dcterms:created>
  <dcterms:modified xsi:type="dcterms:W3CDTF">2021-10-09T05:53:47Z</dcterms:modified>
</cp:coreProperties>
</file>