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5" r:id="rId18"/>
    <p:sldId id="276" r:id="rId19"/>
    <p:sldId id="277" r:id="rId20"/>
    <p:sldId id="274" r:id="rId21"/>
    <p:sldId id="278" r:id="rId2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4" autoAdjust="0"/>
  </p:normalViewPr>
  <p:slideViewPr>
    <p:cSldViewPr snapToGrid="0">
      <p:cViewPr varScale="1">
        <p:scale>
          <a:sx n="48" d="100"/>
          <a:sy n="48" d="100"/>
        </p:scale>
        <p:origin x="67" y="888"/>
      </p:cViewPr>
      <p:guideLst/>
    </p:cSldViewPr>
  </p:slideViewPr>
  <p:notesTextViewPr>
    <p:cViewPr>
      <p:scale>
        <a:sx n="1" d="1"/>
        <a:sy n="1" d="1"/>
      </p:scale>
      <p:origin x="0" y="0"/>
    </p:cViewPr>
  </p:notesTextViewPr>
  <p:notesViewPr>
    <p:cSldViewPr snapToGrid="0" showGuides="1">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302579-C373-45FD-A9E8-16E53169683F}" type="datetime2">
              <a:rPr lang="zh-CN" altLang="en-US" smtClean="0">
                <a:latin typeface="微软雅黑" panose="020B0503020204020204" pitchFamily="34" charset="-122"/>
                <a:ea typeface="微软雅黑" panose="020B0503020204020204" pitchFamily="34" charset="-122"/>
              </a:rPr>
              <a:t>2018年3月28日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286890-466E-41CD-A28A-B1EBDF22CA33}"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9BB61B9-DA9D-426F-A5EE-AB9E08D76464}" type="datetime2">
              <a:rPr lang="zh-CN" altLang="en-US" smtClean="0"/>
              <a:pPr/>
              <a:t>2018年3月28日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927CD11A-EED3-40CE-98A3-28FEE84867B3}" type="slidenum">
              <a:rPr lang="en-US" smtClean="0"/>
              <a:pPr/>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116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2</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917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4</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495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11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310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18</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1885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41400"/>
            <a:ext cx="9144000" cy="2387600"/>
          </a:xfrm>
        </p:spPr>
        <p:txBody>
          <a:bodyPr rtlCol="0" anchor="b"/>
          <a:lstStyle>
            <a:lvl1pPr algn="ctr">
              <a:lnSpc>
                <a:spcPct val="100000"/>
              </a:lnSpc>
              <a:defRPr sz="6000">
                <a:solidFill>
                  <a:schemeClr val="tx2">
                    <a:lumMod val="20000"/>
                    <a:lumOff val="80000"/>
                  </a:schemeClr>
                </a:solidFill>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4000" y="3602038"/>
            <a:ext cx="9144000" cy="16557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7C6D20C3-A9BC-4F75-ADB5-403275C6D16D}" type="datetime2">
              <a:rPr lang="zh-CN" altLang="en-US" noProof="0" smtClean="0"/>
              <a:t>2018年3月28日</a:t>
            </a:fld>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p>
        </p:txBody>
      </p:sp>
      <p:sp>
        <p:nvSpPr>
          <p:cNvPr id="3" name="竖排文字占位符 2"/>
          <p:cNvSpPr>
            <a:spLocks noGrp="1"/>
          </p:cNvSpPr>
          <p:nvPr>
            <p:ph type="body" orient="vert" idx="1" hasCustomPrompt="1"/>
          </p:nvPr>
        </p:nvSpPr>
        <p:spPr/>
        <p:txBody>
          <a:bodyPr vert="vert"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日期占位符 3"/>
          <p:cNvSpPr>
            <a:spLocks noGrp="1"/>
          </p:cNvSpPr>
          <p:nvPr>
            <p:ph type="dt" sz="half" idx="10"/>
          </p:nvPr>
        </p:nvSpPr>
        <p:spPr/>
        <p:txBody>
          <a:bodyPr rtlCol="0"/>
          <a:lstStyle>
            <a:lvl1pPr>
              <a:defRPr/>
            </a:lvl1pPr>
          </a:lstStyle>
          <a:p>
            <a:fld id="{EA110BBF-0C4D-458F-B3BA-1F5F9CA466E4}" type="datetime2">
              <a:rPr lang="zh-CN" altLang="en-US" smtClean="0"/>
              <a:t>2018年3月28日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24900" y="691661"/>
            <a:ext cx="2628900" cy="4909039"/>
          </a:xfrm>
        </p:spPr>
        <p:txBody>
          <a:bodyPr vert="vert" rtlCol="0"/>
          <a:lstStyle/>
          <a:p>
            <a:pPr rtl="0"/>
            <a:r>
              <a:rPr lang="zh-CN" altLang="en-US"/>
              <a:t>单击此处编辑母版标题样式</a:t>
            </a:r>
            <a:endParaRPr lang="zh-cn" dirty="0"/>
          </a:p>
        </p:txBody>
      </p:sp>
      <p:sp>
        <p:nvSpPr>
          <p:cNvPr id="3" name="竖排文字占位符 2"/>
          <p:cNvSpPr>
            <a:spLocks noGrp="1"/>
          </p:cNvSpPr>
          <p:nvPr>
            <p:ph type="body" orient="vert" idx="1"/>
          </p:nvPr>
        </p:nvSpPr>
        <p:spPr>
          <a:xfrm>
            <a:off x="838200" y="691661"/>
            <a:ext cx="7734300" cy="4909039"/>
          </a:xfrm>
        </p:spPr>
        <p:txBody>
          <a:bodyPr vert="vert"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dirty="0"/>
          </a:p>
        </p:txBody>
      </p:sp>
      <p:sp>
        <p:nvSpPr>
          <p:cNvPr id="4" name="日期占位符 3"/>
          <p:cNvSpPr>
            <a:spLocks noGrp="1"/>
          </p:cNvSpPr>
          <p:nvPr>
            <p:ph type="dt" sz="half" idx="10"/>
          </p:nvPr>
        </p:nvSpPr>
        <p:spPr/>
        <p:txBody>
          <a:bodyPr rtlCol="0"/>
          <a:lstStyle>
            <a:lvl1pPr>
              <a:defRPr/>
            </a:lvl1pPr>
          </a:lstStyle>
          <a:p>
            <a:fld id="{B1753F66-5686-4DCE-9DEB-3A6665E2E07D}" type="datetime2">
              <a:rPr lang="zh-CN" altLang="en-US" smtClean="0"/>
              <a:t>2018年3月28日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p:txBody>
          <a:bodyPr rtlCol="0"/>
          <a:lstStyle>
            <a:lvl5pPr>
              <a:defRPr/>
            </a:lvl5pPr>
            <a:lvl6pPr>
              <a:defRPr/>
            </a:lvl6pPr>
            <a:lvl7pPr>
              <a:defRPr/>
            </a:lvl7pPr>
            <a:lvl8pPr>
              <a:defRPr/>
            </a:lvl8pPr>
            <a:lvl9pPr>
              <a:defRPr/>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10"/>
          </p:nvPr>
        </p:nvSpPr>
        <p:spPr/>
        <p:txBody>
          <a:bodyPr rtlCol="0"/>
          <a:lstStyle>
            <a:lvl1pPr>
              <a:defRPr/>
            </a:lvl1pPr>
          </a:lstStyle>
          <a:p>
            <a:fld id="{CC2B09F5-B269-4E15-B553-C06C2257E66E}" type="datetime2">
              <a:rPr lang="zh-CN" altLang="en-US" smtClean="0"/>
              <a:t>2018年3月28日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709738"/>
            <a:ext cx="10515600" cy="2862262"/>
          </a:xfrm>
        </p:spPr>
        <p:txBody>
          <a:bodyPr rtlCol="0" anchor="b"/>
          <a:lstStyle>
            <a:lvl1pPr>
              <a:lnSpc>
                <a:spcPct val="100000"/>
              </a:lnSpc>
              <a:defRPr sz="6000"/>
            </a:lvl1pPr>
          </a:lstStyle>
          <a:p>
            <a:pPr rtl="0"/>
            <a:r>
              <a:rPr lang="zh-CN" altLang="en-US"/>
              <a:t>单击此处编辑母版标题样式</a:t>
            </a:r>
            <a:endParaRPr lang="zh-cn"/>
          </a:p>
        </p:txBody>
      </p:sp>
      <p:sp>
        <p:nvSpPr>
          <p:cNvPr id="3" name="文本占位符 2"/>
          <p:cNvSpPr>
            <a:spLocks noGrp="1"/>
          </p:cNvSpPr>
          <p:nvPr>
            <p:ph type="body" idx="1"/>
          </p:nvPr>
        </p:nvSpPr>
        <p:spPr>
          <a:xfrm>
            <a:off x="457200" y="4589463"/>
            <a:ext cx="10515600" cy="1500187"/>
          </a:xfrm>
        </p:spPr>
        <p:txBody>
          <a:bodyPr rtlCol="0"/>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a:t>编辑母版文本样式</a:t>
            </a:r>
          </a:p>
        </p:txBody>
      </p:sp>
      <p:sp>
        <p:nvSpPr>
          <p:cNvPr id="4" name="日期占位符 3"/>
          <p:cNvSpPr>
            <a:spLocks noGrp="1"/>
          </p:cNvSpPr>
          <p:nvPr>
            <p:ph type="dt" sz="half" idx="10"/>
          </p:nvPr>
        </p:nvSpPr>
        <p:spPr/>
        <p:txBody>
          <a:bodyPr rtlCol="0"/>
          <a:lstStyle>
            <a:lvl1pPr>
              <a:defRPr/>
            </a:lvl1pPr>
          </a:lstStyle>
          <a:p>
            <a:fld id="{E8DCC9A7-0838-41AE-ACE0-4EA368FE9638}" type="datetime2">
              <a:rPr lang="zh-CN" altLang="en-US" smtClean="0"/>
              <a:t>2018年3月28日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p>
        </p:txBody>
      </p:sp>
      <p:sp>
        <p:nvSpPr>
          <p:cNvPr id="3" name="内容占位符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内容占位符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日期占位符 4"/>
          <p:cNvSpPr>
            <a:spLocks noGrp="1"/>
          </p:cNvSpPr>
          <p:nvPr>
            <p:ph type="dt" sz="half" idx="10"/>
          </p:nvPr>
        </p:nvSpPr>
        <p:spPr/>
        <p:txBody>
          <a:bodyPr rtlCol="0"/>
          <a:lstStyle>
            <a:lvl1pPr>
              <a:defRPr/>
            </a:lvl1pPr>
          </a:lstStyle>
          <a:p>
            <a:fld id="{93C2F119-CFD2-453D-B2FD-178445460D7E}" type="datetime2">
              <a:rPr lang="zh-CN" altLang="en-US" smtClean="0"/>
              <a:t>2018年3月28日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639150"/>
            <a:ext cx="10094976" cy="1152144"/>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457200" y="1828800"/>
            <a:ext cx="489204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文本占位符 4"/>
          <p:cNvSpPr>
            <a:spLocks noGrp="1"/>
          </p:cNvSpPr>
          <p:nvPr>
            <p:ph type="body" sz="quarter" idx="3"/>
          </p:nvPr>
        </p:nvSpPr>
        <p:spPr>
          <a:xfrm>
            <a:off x="5656753" y="1828800"/>
            <a:ext cx="489204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日期占位符 6"/>
          <p:cNvSpPr>
            <a:spLocks noGrp="1"/>
          </p:cNvSpPr>
          <p:nvPr>
            <p:ph type="dt" sz="half" idx="10"/>
          </p:nvPr>
        </p:nvSpPr>
        <p:spPr/>
        <p:txBody>
          <a:bodyPr rtlCol="0"/>
          <a:lstStyle>
            <a:lvl1pPr>
              <a:defRPr/>
            </a:lvl1pPr>
          </a:lstStyle>
          <a:p>
            <a:fld id="{61ADE140-39E5-4421-B563-E2759FB14612}" type="datetime2">
              <a:rPr lang="zh-CN" altLang="en-US" smtClean="0"/>
              <a:t>2018年3月28日</a:t>
            </a:fld>
            <a:endParaRPr lang="en-US" dirty="0"/>
          </a:p>
        </p:txBody>
      </p:sp>
      <p:sp>
        <p:nvSpPr>
          <p:cNvPr id="8" name="页脚占位符 7"/>
          <p:cNvSpPr>
            <a:spLocks noGrp="1"/>
          </p:cNvSpPr>
          <p:nvPr>
            <p:ph type="ftr" sz="quarter" idx="11"/>
          </p:nvPr>
        </p:nvSpPr>
        <p:spPr/>
        <p:txBody>
          <a:bodyPr rtlCol="0"/>
          <a:lstStyle/>
          <a:p>
            <a:pPr rtl="0"/>
            <a:r>
              <a:rPr lang="zh-cn"/>
              <a:t>添加页脚</a:t>
            </a:r>
          </a:p>
        </p:txBody>
      </p:sp>
      <p:sp>
        <p:nvSpPr>
          <p:cNvPr id="9" name="幻灯片编号占位符 8"/>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p>
        </p:txBody>
      </p:sp>
      <p:sp>
        <p:nvSpPr>
          <p:cNvPr id="3" name="日期占位符 2"/>
          <p:cNvSpPr>
            <a:spLocks noGrp="1"/>
          </p:cNvSpPr>
          <p:nvPr>
            <p:ph type="dt" sz="half" idx="10"/>
          </p:nvPr>
        </p:nvSpPr>
        <p:spPr/>
        <p:txBody>
          <a:bodyPr rtlCol="0"/>
          <a:lstStyle>
            <a:lvl1pPr>
              <a:defRPr/>
            </a:lvl1pPr>
          </a:lstStyle>
          <a:p>
            <a:fld id="{1D0E7193-ED98-4FC4-88F5-AF233B4F7A81}" type="datetime2">
              <a:rPr lang="zh-CN" altLang="en-US" smtClean="0"/>
              <a:t>2018年3月28日</a:t>
            </a:fld>
            <a:endParaRPr lang="en-US" dirty="0"/>
          </a:p>
        </p:txBody>
      </p:sp>
      <p:sp>
        <p:nvSpPr>
          <p:cNvPr id="4" name="页脚占位符 3"/>
          <p:cNvSpPr>
            <a:spLocks noGrp="1"/>
          </p:cNvSpPr>
          <p:nvPr>
            <p:ph type="ftr" sz="quarter" idx="11"/>
          </p:nvPr>
        </p:nvSpPr>
        <p:spPr/>
        <p:txBody>
          <a:bodyPr rtlCol="0"/>
          <a:lstStyle/>
          <a:p>
            <a:pPr rtl="0"/>
            <a:r>
              <a:rPr lang="zh-cn"/>
              <a:t>添加页脚</a:t>
            </a:r>
          </a:p>
        </p:txBody>
      </p:sp>
      <p:sp>
        <p:nvSpPr>
          <p:cNvPr id="5" name="幻灯片编号占位符 4"/>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24B87D80-21E5-4877-90FF-F6AE7AB9C699}" type="datetime2">
              <a:rPr lang="zh-CN" altLang="en-US" smtClean="0"/>
              <a:t>2018年3月28日</a:t>
            </a:fld>
            <a:endParaRPr lang="en-US" dirty="0"/>
          </a:p>
        </p:txBody>
      </p:sp>
      <p:sp>
        <p:nvSpPr>
          <p:cNvPr id="3" name="页脚占位符 2"/>
          <p:cNvSpPr>
            <a:spLocks noGrp="1"/>
          </p:cNvSpPr>
          <p:nvPr>
            <p:ph type="ftr" sz="quarter" idx="11"/>
          </p:nvPr>
        </p:nvSpPr>
        <p:spPr/>
        <p:txBody>
          <a:bodyPr rtlCol="0"/>
          <a:lstStyle/>
          <a:p>
            <a:pPr rtl="0"/>
            <a:r>
              <a:rPr lang="zh-cn"/>
              <a:t>添加页脚</a:t>
            </a:r>
          </a:p>
        </p:txBody>
      </p:sp>
      <p:sp>
        <p:nvSpPr>
          <p:cNvPr id="4" name="幻灯片编号占位符 3"/>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3932237" cy="1600200"/>
          </a:xfrm>
        </p:spPr>
        <p:txBody>
          <a:bodyPr rtlCol="0" anchor="b"/>
          <a:lstStyle>
            <a:lvl1pPr>
              <a:defRPr sz="3200"/>
            </a:lvl1pPr>
          </a:lstStyle>
          <a:p>
            <a:pPr rtl="0"/>
            <a:r>
              <a:rPr lang="zh-CN" altLang="en-US"/>
              <a:t>单击此处编辑母版标题样式</a:t>
            </a:r>
            <a:endParaRPr lang="zh-cn"/>
          </a:p>
        </p:txBody>
      </p:sp>
      <p:sp>
        <p:nvSpPr>
          <p:cNvPr id="3" name="内容占位符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文本占位符 3"/>
          <p:cNvSpPr>
            <a:spLocks noGrp="1"/>
          </p:cNvSpPr>
          <p:nvPr>
            <p:ph type="body" sz="half" idx="2"/>
          </p:nvPr>
        </p:nvSpPr>
        <p:spPr>
          <a:xfrm>
            <a:off x="457200" y="2254249"/>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a:lvl1pPr>
          </a:lstStyle>
          <a:p>
            <a:fld id="{238460B7-BC10-4201-A928-9E106A5D2462}" type="datetime2">
              <a:rPr lang="zh-CN" altLang="en-US" smtClean="0"/>
              <a:t>2018年3月28日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3932237" cy="1600200"/>
          </a:xfrm>
        </p:spPr>
        <p:txBody>
          <a:bodyPr rtlCol="0" anchor="b"/>
          <a:lstStyle>
            <a:lvl1pPr>
              <a:defRPr sz="3200"/>
            </a:lvl1pPr>
          </a:lstStyle>
          <a:p>
            <a:pPr rtl="0"/>
            <a:r>
              <a:rPr lang="zh-CN" altLang="en-US"/>
              <a:t>单击此处编辑母版标题样式</a:t>
            </a:r>
            <a:endParaRPr lang="zh-cn"/>
          </a:p>
        </p:txBody>
      </p:sp>
      <p:sp>
        <p:nvSpPr>
          <p:cNvPr id="3" name="图片占位符 2" descr="为添加图像预留的空占位符。单击占位符，选择要添加的图像。"/>
          <p:cNvSpPr>
            <a:spLocks noGrp="1"/>
          </p:cNvSpPr>
          <p:nvPr>
            <p:ph type="pic" idx="1"/>
          </p:nvPr>
        </p:nvSpPr>
        <p:spPr>
          <a:xfrm>
            <a:off x="4800600" y="987425"/>
            <a:ext cx="5753100" cy="461327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p>
        </p:txBody>
      </p:sp>
      <p:sp>
        <p:nvSpPr>
          <p:cNvPr id="4" name="文本占位符 3"/>
          <p:cNvSpPr>
            <a:spLocks noGrp="1"/>
          </p:cNvSpPr>
          <p:nvPr>
            <p:ph type="body" sz="half" idx="2"/>
          </p:nvPr>
        </p:nvSpPr>
        <p:spPr>
          <a:xfrm>
            <a:off x="457200" y="2254249"/>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a:lvl1pPr>
          </a:lstStyle>
          <a:p>
            <a:fld id="{F1447474-8A51-4EE4-B859-DF2AE7D43B47}" type="datetime2">
              <a:rPr lang="zh-CN" altLang="en-US" smtClean="0"/>
              <a:t>2018年3月28日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3D67EB08-F2AB-41A6-B6B4-260F7D8049B0}" type="datetime2">
              <a:rPr lang="zh-CN" altLang="en-US" smtClean="0"/>
              <a:t>2018年3月28日</a:t>
            </a:fld>
            <a:endParaRPr lang="zh-CN" altLang="en-US" dirty="0"/>
          </a:p>
        </p:txBody>
      </p:sp>
      <p:sp>
        <p:nvSpPr>
          <p:cNvPr id="5" name="页脚占位符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E5B29C50-D6F1-4DB6-9B68-F4CD3996E9CF}" type="slidenum">
              <a:rPr lang="en-US" altLang="zh-CN" noProof="0" smtClean="0"/>
              <a:pPr/>
              <a:t>‹#›</a:t>
            </a:fld>
            <a:endParaRPr lang="zh-CN" altLang="en-US" noProof="0"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mailto:alicexxx0516@gmail.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925" y="2413740"/>
            <a:ext cx="9144000" cy="2030520"/>
          </a:xfrm>
        </p:spPr>
        <p:txBody>
          <a:bodyPr rtlCol="0"/>
          <a:lstStyle/>
          <a:p>
            <a:pPr algn="l" rtl="0"/>
            <a:r>
              <a:rPr lang="en-US" altLang="zh-CN" dirty="0"/>
              <a:t>Basics:</a:t>
            </a:r>
            <a:br>
              <a:rPr lang="en-US" altLang="zh-CN" dirty="0"/>
            </a:br>
            <a:r>
              <a:rPr lang="en-US" altLang="zh-CN" dirty="0"/>
              <a:t>Driver Control</a:t>
            </a:r>
            <a:endParaRPr lang="zh-CN" altLang="en-US" dirty="0"/>
          </a:p>
        </p:txBody>
      </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4009F3-3A03-44A0-98DC-56442A1F24DF}"/>
              </a:ext>
            </a:extLst>
          </p:cNvPr>
          <p:cNvSpPr>
            <a:spLocks noGrp="1"/>
          </p:cNvSpPr>
          <p:nvPr>
            <p:ph sz="half" idx="1"/>
          </p:nvPr>
        </p:nvSpPr>
        <p:spPr>
          <a:xfrm>
            <a:off x="3252787" y="1827212"/>
            <a:ext cx="5686426" cy="3203575"/>
          </a:xfrm>
        </p:spPr>
        <p:txBody>
          <a:bodyPr>
            <a:normAutofit/>
          </a:bodyPr>
          <a:lstStyle/>
          <a:p>
            <a:r>
              <a:rPr lang="en-CA" sz="2000" dirty="0">
                <a:solidFill>
                  <a:schemeClr val="tx1"/>
                </a:solidFill>
              </a:rPr>
              <a:t>Double check your motor configuration is the same on the robot as on the code. Then download the code and try it out!</a:t>
            </a:r>
          </a:p>
          <a:p>
            <a:endParaRPr lang="en-CA" sz="2000" dirty="0">
              <a:solidFill>
                <a:schemeClr val="tx1"/>
              </a:solidFill>
            </a:endParaRPr>
          </a:p>
          <a:p>
            <a:r>
              <a:rPr lang="en-CA" sz="2000" dirty="0">
                <a:solidFill>
                  <a:schemeClr val="tx1"/>
                </a:solidFill>
              </a:rPr>
              <a:t>Each side of the joystick should control one motor, and forward on one joystick should be forward on that side of the bot. </a:t>
            </a:r>
          </a:p>
          <a:p>
            <a:endParaRPr lang="en-CA" sz="2000" dirty="0">
              <a:solidFill>
                <a:schemeClr val="tx1"/>
              </a:solidFill>
            </a:endParaRPr>
          </a:p>
          <a:p>
            <a:r>
              <a:rPr lang="en-CA" sz="2000" dirty="0">
                <a:solidFill>
                  <a:schemeClr val="tx1"/>
                </a:solidFill>
              </a:rPr>
              <a:t>Congrats if it is working!</a:t>
            </a:r>
          </a:p>
        </p:txBody>
      </p:sp>
    </p:spTree>
    <p:extLst>
      <p:ext uri="{BB962C8B-B14F-4D97-AF65-F5344CB8AC3E}">
        <p14:creationId xmlns:p14="http://schemas.microsoft.com/office/powerpoint/2010/main" val="188876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835922"/>
            <a:ext cx="9144000" cy="1186155"/>
          </a:xfrm>
        </p:spPr>
        <p:txBody>
          <a:bodyPr rtlCol="0"/>
          <a:lstStyle/>
          <a:p>
            <a:pPr rtl="0"/>
            <a:r>
              <a:rPr lang="en-US" altLang="zh-CN" dirty="0"/>
              <a:t>One-Joystick Drive</a:t>
            </a:r>
            <a:endParaRPr lang="zh-CN" altLang="en-US" dirty="0"/>
          </a:p>
        </p:txBody>
      </p:sp>
    </p:spTree>
    <p:extLst>
      <p:ext uri="{BB962C8B-B14F-4D97-AF65-F5344CB8AC3E}">
        <p14:creationId xmlns:p14="http://schemas.microsoft.com/office/powerpoint/2010/main" val="191850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D51FEDA-09E2-497B-AE7E-CB38375AEEE7}"/>
              </a:ext>
            </a:extLst>
          </p:cNvPr>
          <p:cNvSpPr>
            <a:spLocks noGrp="1"/>
          </p:cNvSpPr>
          <p:nvPr>
            <p:ph sz="half" idx="2"/>
          </p:nvPr>
        </p:nvSpPr>
        <p:spPr>
          <a:xfrm>
            <a:off x="6096000" y="2013814"/>
            <a:ext cx="4892040" cy="2183210"/>
          </a:xfrm>
        </p:spPr>
        <p:txBody>
          <a:bodyPr>
            <a:normAutofit fontScale="92500" lnSpcReduction="10000"/>
          </a:bodyPr>
          <a:lstStyle/>
          <a:p>
            <a:r>
              <a:rPr lang="en-CA" dirty="0">
                <a:solidFill>
                  <a:schemeClr val="tx1"/>
                </a:solidFill>
                <a:latin typeface="+mn-lt"/>
              </a:rPr>
              <a:t>With the one-joystick drive, you want channel 2 to control the forward and backward motion, and channel 1 to control turning left and right.</a:t>
            </a:r>
          </a:p>
          <a:p>
            <a:endParaRPr lang="en-CA" dirty="0">
              <a:solidFill>
                <a:schemeClr val="tx1"/>
              </a:solidFill>
              <a:latin typeface="+mn-lt"/>
            </a:endParaRPr>
          </a:p>
          <a:p>
            <a:r>
              <a:rPr lang="en-CA" dirty="0">
                <a:solidFill>
                  <a:schemeClr val="tx1"/>
                </a:solidFill>
                <a:latin typeface="+mn-lt"/>
              </a:rPr>
              <a:t>It can work the same with channel 4 and 3.</a:t>
            </a:r>
          </a:p>
        </p:txBody>
      </p:sp>
      <p:pic>
        <p:nvPicPr>
          <p:cNvPr id="2056" name="Picture 8" descr="Related image">
            <a:extLst>
              <a:ext uri="{FF2B5EF4-FFF2-40B4-BE49-F238E27FC236}">
                <a16:creationId xmlns:a16="http://schemas.microsoft.com/office/drawing/2014/main" id="{DE4C58A6-CF7A-4802-ACEA-9AA9F026017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9667" y="1253331"/>
            <a:ext cx="4351338" cy="435133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箭头连接符 13">
            <a:extLst>
              <a:ext uri="{FF2B5EF4-FFF2-40B4-BE49-F238E27FC236}">
                <a16:creationId xmlns:a16="http://schemas.microsoft.com/office/drawing/2014/main" id="{4719BC67-6BB6-425D-A201-5D0391069AF6}"/>
              </a:ext>
            </a:extLst>
          </p:cNvPr>
          <p:cNvCxnSpPr>
            <a:cxnSpLocks/>
          </p:cNvCxnSpPr>
          <p:nvPr/>
        </p:nvCxnSpPr>
        <p:spPr>
          <a:xfrm>
            <a:off x="3120408" y="2912939"/>
            <a:ext cx="979133" cy="0"/>
          </a:xfrm>
          <a:prstGeom prst="straightConnector1">
            <a:avLst/>
          </a:prstGeom>
          <a:ln w="25400">
            <a:headEnd type="triangle" w="lg" len="med"/>
            <a:tailEnd type="triangle" w="lg" len="med"/>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id="{7E547A04-1861-484D-B16D-747A3169269B}"/>
              </a:ext>
            </a:extLst>
          </p:cNvPr>
          <p:cNvCxnSpPr>
            <a:cxnSpLocks/>
          </p:cNvCxnSpPr>
          <p:nvPr/>
        </p:nvCxnSpPr>
        <p:spPr>
          <a:xfrm flipV="1">
            <a:off x="3609975" y="2366592"/>
            <a:ext cx="0" cy="1108322"/>
          </a:xfrm>
          <a:prstGeom prst="straightConnector1">
            <a:avLst/>
          </a:prstGeom>
          <a:ln w="25400">
            <a:headEnd type="triangle" w="lg" len="med"/>
            <a:tailEnd type="triangle" w="lg" len="med"/>
          </a:ln>
        </p:spPr>
        <p:style>
          <a:lnRef idx="1">
            <a:schemeClr val="accent2"/>
          </a:lnRef>
          <a:fillRef idx="0">
            <a:schemeClr val="accent2"/>
          </a:fillRef>
          <a:effectRef idx="0">
            <a:schemeClr val="accent2"/>
          </a:effectRef>
          <a:fontRef idx="minor">
            <a:schemeClr val="tx1"/>
          </a:fontRef>
        </p:style>
      </p:cxnSp>
      <p:sp>
        <p:nvSpPr>
          <p:cNvPr id="19" name="文本框 18">
            <a:extLst>
              <a:ext uri="{FF2B5EF4-FFF2-40B4-BE49-F238E27FC236}">
                <a16:creationId xmlns:a16="http://schemas.microsoft.com/office/drawing/2014/main" id="{3DD6F20B-7D5F-4705-8692-1675A79E7D16}"/>
              </a:ext>
            </a:extLst>
          </p:cNvPr>
          <p:cNvSpPr txBox="1"/>
          <p:nvPr/>
        </p:nvSpPr>
        <p:spPr>
          <a:xfrm>
            <a:off x="4099541" y="2736087"/>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1</a:t>
            </a:r>
          </a:p>
        </p:txBody>
      </p:sp>
      <p:sp>
        <p:nvSpPr>
          <p:cNvPr id="20" name="文本框 19">
            <a:extLst>
              <a:ext uri="{FF2B5EF4-FFF2-40B4-BE49-F238E27FC236}">
                <a16:creationId xmlns:a16="http://schemas.microsoft.com/office/drawing/2014/main" id="{45E8A544-6BFD-4D06-99D7-E10CD35B3461}"/>
              </a:ext>
            </a:extLst>
          </p:cNvPr>
          <p:cNvSpPr txBox="1"/>
          <p:nvPr/>
        </p:nvSpPr>
        <p:spPr>
          <a:xfrm>
            <a:off x="3496789" y="3474914"/>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2</a:t>
            </a:r>
          </a:p>
        </p:txBody>
      </p:sp>
    </p:spTree>
    <p:extLst>
      <p:ext uri="{BB962C8B-B14F-4D97-AF65-F5344CB8AC3E}">
        <p14:creationId xmlns:p14="http://schemas.microsoft.com/office/powerpoint/2010/main" val="293145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3AE05EE-A243-49D7-8861-06A0329789CB}"/>
              </a:ext>
            </a:extLst>
          </p:cNvPr>
          <p:cNvPicPr>
            <a:picLocks noChangeAspect="1"/>
          </p:cNvPicPr>
          <p:nvPr/>
        </p:nvPicPr>
        <p:blipFill>
          <a:blip r:embed="rId2"/>
          <a:stretch>
            <a:fillRect/>
          </a:stretch>
        </p:blipFill>
        <p:spPr>
          <a:xfrm>
            <a:off x="914400" y="295275"/>
            <a:ext cx="10363200" cy="3295650"/>
          </a:xfrm>
          <a:prstGeom prst="rect">
            <a:avLst/>
          </a:prstGeom>
        </p:spPr>
      </p:pic>
      <p:sp>
        <p:nvSpPr>
          <p:cNvPr id="6" name="文本框 5">
            <a:extLst>
              <a:ext uri="{FF2B5EF4-FFF2-40B4-BE49-F238E27FC236}">
                <a16:creationId xmlns:a16="http://schemas.microsoft.com/office/drawing/2014/main" id="{D67AC73A-833D-4AC1-819A-B1962E7BFF17}"/>
              </a:ext>
            </a:extLst>
          </p:cNvPr>
          <p:cNvSpPr txBox="1"/>
          <p:nvPr/>
        </p:nvSpPr>
        <p:spPr>
          <a:xfrm>
            <a:off x="676276" y="3695700"/>
            <a:ext cx="10039350" cy="2308324"/>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CA" dirty="0"/>
              <a:t>The single joystick drive code actually </a:t>
            </a:r>
            <a:r>
              <a:rPr lang="en-CA" b="1" u="sng" dirty="0">
                <a:solidFill>
                  <a:schemeClr val="accent1">
                    <a:lumMod val="50000"/>
                  </a:schemeClr>
                </a:solidFill>
              </a:rPr>
              <a:t>builds on the two-joystick drive code</a:t>
            </a:r>
            <a:r>
              <a:rPr lang="en-CA" dirty="0"/>
              <a:t>. To start with, set up and reverse the motors, set up a while (true) loop and type in similar code as the one for two-joystick drive.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However, since the forward and backward motion of both sides will be controlled by channel 2, you should </a:t>
            </a:r>
            <a:r>
              <a:rPr lang="en-CA" b="1" u="sng" dirty="0">
                <a:solidFill>
                  <a:schemeClr val="accent1">
                    <a:lumMod val="50000"/>
                  </a:schemeClr>
                </a:solidFill>
              </a:rPr>
              <a:t>set both motors to equal channel 2</a:t>
            </a:r>
            <a:r>
              <a:rPr lang="en-CA" dirty="0"/>
              <a: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If you download this code right now, the robot should only be able to go back and forth based on channel 2.</a:t>
            </a:r>
          </a:p>
        </p:txBody>
      </p:sp>
    </p:spTree>
    <p:extLst>
      <p:ext uri="{BB962C8B-B14F-4D97-AF65-F5344CB8AC3E}">
        <p14:creationId xmlns:p14="http://schemas.microsoft.com/office/powerpoint/2010/main" val="3755185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Related image">
            <a:extLst>
              <a:ext uri="{FF2B5EF4-FFF2-40B4-BE49-F238E27FC236}">
                <a16:creationId xmlns:a16="http://schemas.microsoft.com/office/drawing/2014/main" id="{DE4C58A6-CF7A-4802-ACEA-9AA9F0260176}"/>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98243" y="1284050"/>
            <a:ext cx="2878376" cy="287837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箭头连接符 13">
            <a:extLst>
              <a:ext uri="{FF2B5EF4-FFF2-40B4-BE49-F238E27FC236}">
                <a16:creationId xmlns:a16="http://schemas.microsoft.com/office/drawing/2014/main" id="{4719BC67-6BB6-425D-A201-5D0391069AF6}"/>
              </a:ext>
            </a:extLst>
          </p:cNvPr>
          <p:cNvCxnSpPr>
            <a:cxnSpLocks/>
          </p:cNvCxnSpPr>
          <p:nvPr/>
        </p:nvCxnSpPr>
        <p:spPr>
          <a:xfrm>
            <a:off x="2284099" y="2398589"/>
            <a:ext cx="910567" cy="0"/>
          </a:xfrm>
          <a:prstGeom prst="straightConnector1">
            <a:avLst/>
          </a:prstGeom>
          <a:ln w="25400">
            <a:solidFill>
              <a:srgbClr val="FF0000"/>
            </a:solidFill>
            <a:headEnd type="none" w="lg" len="med"/>
            <a:tailEnd type="triangle" w="lg" len="med"/>
          </a:ln>
        </p:spPr>
        <p:style>
          <a:lnRef idx="1">
            <a:schemeClr val="accent2"/>
          </a:lnRef>
          <a:fillRef idx="0">
            <a:schemeClr val="accent2"/>
          </a:fillRef>
          <a:effectRef idx="0">
            <a:schemeClr val="accent2"/>
          </a:effectRef>
          <a:fontRef idx="minor">
            <a:schemeClr val="tx1"/>
          </a:fontRef>
        </p:style>
      </p:cxnSp>
      <p:sp>
        <p:nvSpPr>
          <p:cNvPr id="19" name="文本框 18">
            <a:extLst>
              <a:ext uri="{FF2B5EF4-FFF2-40B4-BE49-F238E27FC236}">
                <a16:creationId xmlns:a16="http://schemas.microsoft.com/office/drawing/2014/main" id="{3DD6F20B-7D5F-4705-8692-1675A79E7D16}"/>
              </a:ext>
            </a:extLst>
          </p:cNvPr>
          <p:cNvSpPr txBox="1"/>
          <p:nvPr/>
        </p:nvSpPr>
        <p:spPr>
          <a:xfrm>
            <a:off x="3194666" y="2213923"/>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1</a:t>
            </a:r>
          </a:p>
        </p:txBody>
      </p:sp>
      <p:sp>
        <p:nvSpPr>
          <p:cNvPr id="6" name="文本框 5">
            <a:extLst>
              <a:ext uri="{FF2B5EF4-FFF2-40B4-BE49-F238E27FC236}">
                <a16:creationId xmlns:a16="http://schemas.microsoft.com/office/drawing/2014/main" id="{70DD0913-D489-4FF4-9CF9-66AE54093DA5}"/>
              </a:ext>
            </a:extLst>
          </p:cNvPr>
          <p:cNvSpPr txBox="1"/>
          <p:nvPr/>
        </p:nvSpPr>
        <p:spPr>
          <a:xfrm>
            <a:off x="4788215" y="1070045"/>
            <a:ext cx="5953125" cy="1938992"/>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CA" sz="2000" dirty="0"/>
              <a:t>Now onto turning. Let’s analyse it case by case:</a:t>
            </a:r>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r>
              <a:rPr lang="en-CA" sz="2000" dirty="0"/>
              <a:t>When </a:t>
            </a:r>
            <a:r>
              <a:rPr lang="en-CA" sz="2000" b="1" u="sng" dirty="0">
                <a:solidFill>
                  <a:schemeClr val="accent1">
                    <a:lumMod val="50000"/>
                  </a:schemeClr>
                </a:solidFill>
              </a:rPr>
              <a:t>channel 1 is positive</a:t>
            </a:r>
            <a:r>
              <a:rPr lang="en-CA" sz="2000" dirty="0"/>
              <a:t>, the robot should turn right. And to turn right, we need the l</a:t>
            </a:r>
            <a:r>
              <a:rPr lang="en-CA" sz="2000" b="1" u="sng" dirty="0">
                <a:solidFill>
                  <a:schemeClr val="accent1">
                    <a:lumMod val="50000"/>
                  </a:schemeClr>
                </a:solidFill>
              </a:rPr>
              <a:t>eft side to go forward (positive power)</a:t>
            </a:r>
            <a:r>
              <a:rPr lang="en-CA" sz="2000" dirty="0"/>
              <a:t>, and </a:t>
            </a:r>
            <a:r>
              <a:rPr lang="en-CA" sz="2000" b="1" u="sng" dirty="0">
                <a:solidFill>
                  <a:schemeClr val="accent1">
                    <a:lumMod val="50000"/>
                  </a:schemeClr>
                </a:solidFill>
              </a:rPr>
              <a:t>right side to go backwards (negative power)</a:t>
            </a:r>
            <a:r>
              <a:rPr lang="en-CA" sz="2000" dirty="0"/>
              <a:t>.</a:t>
            </a:r>
          </a:p>
        </p:txBody>
      </p:sp>
      <p:grpSp>
        <p:nvGrpSpPr>
          <p:cNvPr id="9" name="组合 8">
            <a:extLst>
              <a:ext uri="{FF2B5EF4-FFF2-40B4-BE49-F238E27FC236}">
                <a16:creationId xmlns:a16="http://schemas.microsoft.com/office/drawing/2014/main" id="{883B0040-4B73-46B9-BDA2-94A0153BDD27}"/>
              </a:ext>
            </a:extLst>
          </p:cNvPr>
          <p:cNvGrpSpPr/>
          <p:nvPr/>
        </p:nvGrpSpPr>
        <p:grpSpPr>
          <a:xfrm>
            <a:off x="4229133" y="3248025"/>
            <a:ext cx="4286250" cy="3214688"/>
            <a:chOff x="579124" y="3429000"/>
            <a:chExt cx="4286250" cy="3214688"/>
          </a:xfrm>
        </p:grpSpPr>
        <p:pic>
          <p:nvPicPr>
            <p:cNvPr id="3074" name="Picture 2" descr="Related image">
              <a:extLst>
                <a:ext uri="{FF2B5EF4-FFF2-40B4-BE49-F238E27FC236}">
                  <a16:creationId xmlns:a16="http://schemas.microsoft.com/office/drawing/2014/main" id="{85F64985-2E5D-4F60-979A-E9A25A9E6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4" y="3429000"/>
              <a:ext cx="4286250" cy="321468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箭头连接符 12">
              <a:extLst>
                <a:ext uri="{FF2B5EF4-FFF2-40B4-BE49-F238E27FC236}">
                  <a16:creationId xmlns:a16="http://schemas.microsoft.com/office/drawing/2014/main" id="{B75541A5-303D-4E5A-9C89-47C7E19C9B7A}"/>
                </a:ext>
              </a:extLst>
            </p:cNvPr>
            <p:cNvCxnSpPr>
              <a:cxnSpLocks/>
            </p:cNvCxnSpPr>
            <p:nvPr/>
          </p:nvCxnSpPr>
          <p:spPr>
            <a:xfrm flipV="1">
              <a:off x="902974" y="3906976"/>
              <a:ext cx="0" cy="2044438"/>
            </a:xfrm>
            <a:prstGeom prst="straightConnector1">
              <a:avLst/>
            </a:prstGeom>
            <a:ln w="25400">
              <a:solidFill>
                <a:srgbClr val="FF0000"/>
              </a:solidFill>
              <a:headEnd type="none" w="lg" len="med"/>
              <a:tailEnd type="triangle" w="lg" len="med"/>
            </a:ln>
          </p:spPr>
          <p:style>
            <a:lnRef idx="1">
              <a:schemeClr val="accent2"/>
            </a:lnRef>
            <a:fillRef idx="0">
              <a:schemeClr val="accent2"/>
            </a:fillRef>
            <a:effectRef idx="0">
              <a:schemeClr val="accent2"/>
            </a:effectRef>
            <a:fontRef idx="minor">
              <a:schemeClr val="tx1"/>
            </a:fontRef>
          </p:style>
        </p:cxnSp>
        <p:cxnSp>
          <p:nvCxnSpPr>
            <p:cNvPr id="15" name="直接箭头连接符 14">
              <a:extLst>
                <a:ext uri="{FF2B5EF4-FFF2-40B4-BE49-F238E27FC236}">
                  <a16:creationId xmlns:a16="http://schemas.microsoft.com/office/drawing/2014/main" id="{53F0212A-43EA-4685-BA9B-FAA0435FE0DB}"/>
                </a:ext>
              </a:extLst>
            </p:cNvPr>
            <p:cNvCxnSpPr>
              <a:cxnSpLocks/>
            </p:cNvCxnSpPr>
            <p:nvPr/>
          </p:nvCxnSpPr>
          <p:spPr>
            <a:xfrm>
              <a:off x="4114769" y="3906976"/>
              <a:ext cx="0" cy="2189024"/>
            </a:xfrm>
            <a:prstGeom prst="straightConnector1">
              <a:avLst/>
            </a:prstGeom>
            <a:ln w="25400">
              <a:solidFill>
                <a:srgbClr val="FF0000"/>
              </a:solidFill>
              <a:headEnd type="none" w="lg" len="med"/>
              <a:tailEnd type="triangle" w="lg" len="med"/>
            </a:ln>
          </p:spPr>
          <p:style>
            <a:lnRef idx="1">
              <a:schemeClr val="accent2"/>
            </a:lnRef>
            <a:fillRef idx="0">
              <a:schemeClr val="accent2"/>
            </a:fillRef>
            <a:effectRef idx="0">
              <a:schemeClr val="accent2"/>
            </a:effectRef>
            <a:fontRef idx="minor">
              <a:schemeClr val="tx1"/>
            </a:fontRef>
          </p:style>
        </p:cxnSp>
      </p:grpSp>
      <p:sp>
        <p:nvSpPr>
          <p:cNvPr id="18" name="箭头: 左弧形 17">
            <a:extLst>
              <a:ext uri="{FF2B5EF4-FFF2-40B4-BE49-F238E27FC236}">
                <a16:creationId xmlns:a16="http://schemas.microsoft.com/office/drawing/2014/main" id="{5E3720DF-1588-4422-9ABF-EC5849F2D58B}"/>
              </a:ext>
            </a:extLst>
          </p:cNvPr>
          <p:cNvSpPr/>
          <p:nvPr/>
        </p:nvSpPr>
        <p:spPr>
          <a:xfrm rot="5400000" flipV="1">
            <a:off x="6039623" y="3721486"/>
            <a:ext cx="626331" cy="1071250"/>
          </a:xfrm>
          <a:prstGeom prst="curved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3753531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Related image">
            <a:extLst>
              <a:ext uri="{FF2B5EF4-FFF2-40B4-BE49-F238E27FC236}">
                <a16:creationId xmlns:a16="http://schemas.microsoft.com/office/drawing/2014/main" id="{DE4C58A6-CF7A-4802-ACEA-9AA9F0260176}"/>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98243" y="1284050"/>
            <a:ext cx="2878376" cy="287837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箭头连接符 13">
            <a:extLst>
              <a:ext uri="{FF2B5EF4-FFF2-40B4-BE49-F238E27FC236}">
                <a16:creationId xmlns:a16="http://schemas.microsoft.com/office/drawing/2014/main" id="{4719BC67-6BB6-425D-A201-5D0391069AF6}"/>
              </a:ext>
            </a:extLst>
          </p:cNvPr>
          <p:cNvCxnSpPr>
            <a:cxnSpLocks/>
          </p:cNvCxnSpPr>
          <p:nvPr/>
        </p:nvCxnSpPr>
        <p:spPr>
          <a:xfrm flipH="1">
            <a:off x="2237431" y="2398589"/>
            <a:ext cx="817249" cy="0"/>
          </a:xfrm>
          <a:prstGeom prst="straightConnector1">
            <a:avLst/>
          </a:prstGeom>
          <a:ln w="25400">
            <a:solidFill>
              <a:srgbClr val="FF0000"/>
            </a:solidFill>
            <a:headEnd type="none" w="lg" len="med"/>
            <a:tailEnd type="triangle" w="lg" len="med"/>
          </a:ln>
        </p:spPr>
        <p:style>
          <a:lnRef idx="1">
            <a:schemeClr val="accent2"/>
          </a:lnRef>
          <a:fillRef idx="0">
            <a:schemeClr val="accent2"/>
          </a:fillRef>
          <a:effectRef idx="0">
            <a:schemeClr val="accent2"/>
          </a:effectRef>
          <a:fontRef idx="minor">
            <a:schemeClr val="tx1"/>
          </a:fontRef>
        </p:style>
      </p:cxnSp>
      <p:sp>
        <p:nvSpPr>
          <p:cNvPr id="19" name="文本框 18">
            <a:extLst>
              <a:ext uri="{FF2B5EF4-FFF2-40B4-BE49-F238E27FC236}">
                <a16:creationId xmlns:a16="http://schemas.microsoft.com/office/drawing/2014/main" id="{3DD6F20B-7D5F-4705-8692-1675A79E7D16}"/>
              </a:ext>
            </a:extLst>
          </p:cNvPr>
          <p:cNvSpPr txBox="1"/>
          <p:nvPr/>
        </p:nvSpPr>
        <p:spPr>
          <a:xfrm>
            <a:off x="3194666" y="2213923"/>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1</a:t>
            </a:r>
          </a:p>
        </p:txBody>
      </p:sp>
      <p:sp>
        <p:nvSpPr>
          <p:cNvPr id="6" name="文本框 5">
            <a:extLst>
              <a:ext uri="{FF2B5EF4-FFF2-40B4-BE49-F238E27FC236}">
                <a16:creationId xmlns:a16="http://schemas.microsoft.com/office/drawing/2014/main" id="{70DD0913-D489-4FF4-9CF9-66AE54093DA5}"/>
              </a:ext>
            </a:extLst>
          </p:cNvPr>
          <p:cNvSpPr txBox="1"/>
          <p:nvPr/>
        </p:nvSpPr>
        <p:spPr>
          <a:xfrm>
            <a:off x="4680522" y="1259816"/>
            <a:ext cx="5953125" cy="1631216"/>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CA" sz="2000" dirty="0"/>
              <a:t>When </a:t>
            </a:r>
            <a:r>
              <a:rPr lang="en-CA" sz="2000" b="1" u="sng" dirty="0">
                <a:solidFill>
                  <a:schemeClr val="accent1">
                    <a:lumMod val="50000"/>
                  </a:schemeClr>
                </a:solidFill>
              </a:rPr>
              <a:t>channel 1 is negative</a:t>
            </a:r>
            <a:r>
              <a:rPr lang="en-CA" sz="2000" dirty="0"/>
              <a:t>, the robot should turn left. And to turn left, we need the l</a:t>
            </a:r>
            <a:r>
              <a:rPr lang="en-CA" sz="2000" b="1" u="sng" dirty="0">
                <a:solidFill>
                  <a:schemeClr val="accent1">
                    <a:lumMod val="50000"/>
                  </a:schemeClr>
                </a:solidFill>
              </a:rPr>
              <a:t>eft side to go backwards (negative power), </a:t>
            </a:r>
            <a:r>
              <a:rPr lang="en-CA" sz="2000" dirty="0"/>
              <a:t>and </a:t>
            </a:r>
            <a:r>
              <a:rPr lang="en-CA" sz="2000" b="1" u="sng" dirty="0">
                <a:solidFill>
                  <a:schemeClr val="accent1">
                    <a:lumMod val="50000"/>
                  </a:schemeClr>
                </a:solidFill>
              </a:rPr>
              <a:t>right side to go forward (positive power).</a:t>
            </a:r>
          </a:p>
          <a:p>
            <a:pPr marL="285750" indent="-285750">
              <a:buFont typeface="Arial" panose="020B0604020202020204" pitchFamily="34" charset="0"/>
              <a:buChar char="•"/>
            </a:pPr>
            <a:endParaRPr lang="en-CA" sz="2000" b="1" u="sng" dirty="0">
              <a:solidFill>
                <a:schemeClr val="accent1">
                  <a:lumMod val="50000"/>
                </a:schemeClr>
              </a:solidFill>
            </a:endParaRPr>
          </a:p>
        </p:txBody>
      </p:sp>
      <p:grpSp>
        <p:nvGrpSpPr>
          <p:cNvPr id="9" name="组合 8">
            <a:extLst>
              <a:ext uri="{FF2B5EF4-FFF2-40B4-BE49-F238E27FC236}">
                <a16:creationId xmlns:a16="http://schemas.microsoft.com/office/drawing/2014/main" id="{883B0040-4B73-46B9-BDA2-94A0153BDD27}"/>
              </a:ext>
            </a:extLst>
          </p:cNvPr>
          <p:cNvGrpSpPr/>
          <p:nvPr/>
        </p:nvGrpSpPr>
        <p:grpSpPr>
          <a:xfrm>
            <a:off x="4229133" y="3248025"/>
            <a:ext cx="4286250" cy="3214688"/>
            <a:chOff x="579124" y="3429000"/>
            <a:chExt cx="4286250" cy="3214688"/>
          </a:xfrm>
        </p:grpSpPr>
        <p:pic>
          <p:nvPicPr>
            <p:cNvPr id="3074" name="Picture 2" descr="Related image">
              <a:extLst>
                <a:ext uri="{FF2B5EF4-FFF2-40B4-BE49-F238E27FC236}">
                  <a16:creationId xmlns:a16="http://schemas.microsoft.com/office/drawing/2014/main" id="{85F64985-2E5D-4F60-979A-E9A25A9E6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4" y="3429000"/>
              <a:ext cx="4286250" cy="321468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箭头连接符 12">
              <a:extLst>
                <a:ext uri="{FF2B5EF4-FFF2-40B4-BE49-F238E27FC236}">
                  <a16:creationId xmlns:a16="http://schemas.microsoft.com/office/drawing/2014/main" id="{B75541A5-303D-4E5A-9C89-47C7E19C9B7A}"/>
                </a:ext>
              </a:extLst>
            </p:cNvPr>
            <p:cNvCxnSpPr>
              <a:cxnSpLocks/>
            </p:cNvCxnSpPr>
            <p:nvPr/>
          </p:nvCxnSpPr>
          <p:spPr>
            <a:xfrm>
              <a:off x="960124" y="4113090"/>
              <a:ext cx="0" cy="1982910"/>
            </a:xfrm>
            <a:prstGeom prst="straightConnector1">
              <a:avLst/>
            </a:prstGeom>
            <a:ln w="25400">
              <a:solidFill>
                <a:srgbClr val="FF0000"/>
              </a:solidFill>
              <a:headEnd type="none" w="lg" len="med"/>
              <a:tailEnd type="triangle" w="lg" len="med"/>
            </a:ln>
          </p:spPr>
          <p:style>
            <a:lnRef idx="1">
              <a:schemeClr val="accent2"/>
            </a:lnRef>
            <a:fillRef idx="0">
              <a:schemeClr val="accent2"/>
            </a:fillRef>
            <a:effectRef idx="0">
              <a:schemeClr val="accent2"/>
            </a:effectRef>
            <a:fontRef idx="minor">
              <a:schemeClr val="tx1"/>
            </a:fontRef>
          </p:style>
        </p:cxnSp>
        <p:cxnSp>
          <p:nvCxnSpPr>
            <p:cNvPr id="15" name="直接箭头连接符 14">
              <a:extLst>
                <a:ext uri="{FF2B5EF4-FFF2-40B4-BE49-F238E27FC236}">
                  <a16:creationId xmlns:a16="http://schemas.microsoft.com/office/drawing/2014/main" id="{53F0212A-43EA-4685-BA9B-FAA0435FE0DB}"/>
                </a:ext>
              </a:extLst>
            </p:cNvPr>
            <p:cNvCxnSpPr>
              <a:cxnSpLocks/>
            </p:cNvCxnSpPr>
            <p:nvPr/>
          </p:nvCxnSpPr>
          <p:spPr>
            <a:xfrm flipV="1">
              <a:off x="4314794" y="3959156"/>
              <a:ext cx="0" cy="2154376"/>
            </a:xfrm>
            <a:prstGeom prst="straightConnector1">
              <a:avLst/>
            </a:prstGeom>
            <a:ln w="25400">
              <a:solidFill>
                <a:srgbClr val="FF0000"/>
              </a:solidFill>
              <a:headEnd type="none" w="lg" len="med"/>
              <a:tailEnd type="triangle" w="lg" len="med"/>
            </a:ln>
          </p:spPr>
          <p:style>
            <a:lnRef idx="1">
              <a:schemeClr val="accent2"/>
            </a:lnRef>
            <a:fillRef idx="0">
              <a:schemeClr val="accent2"/>
            </a:fillRef>
            <a:effectRef idx="0">
              <a:schemeClr val="accent2"/>
            </a:effectRef>
            <a:fontRef idx="minor">
              <a:schemeClr val="tx1"/>
            </a:fontRef>
          </p:style>
        </p:cxnSp>
      </p:grpSp>
      <p:sp>
        <p:nvSpPr>
          <p:cNvPr id="20" name="箭头: 左弧形 19">
            <a:extLst>
              <a:ext uri="{FF2B5EF4-FFF2-40B4-BE49-F238E27FC236}">
                <a16:creationId xmlns:a16="http://schemas.microsoft.com/office/drawing/2014/main" id="{24920DF2-95D4-418C-99EC-0FA10B8514C5}"/>
              </a:ext>
            </a:extLst>
          </p:cNvPr>
          <p:cNvSpPr/>
          <p:nvPr/>
        </p:nvSpPr>
        <p:spPr>
          <a:xfrm rot="5400000">
            <a:off x="5901633" y="3797444"/>
            <a:ext cx="626331" cy="957430"/>
          </a:xfrm>
          <a:prstGeom prst="curved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275995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7F406E-37CC-4832-92AE-EA0AF82DA721}"/>
              </a:ext>
            </a:extLst>
          </p:cNvPr>
          <p:cNvSpPr txBox="1"/>
          <p:nvPr/>
        </p:nvSpPr>
        <p:spPr>
          <a:xfrm>
            <a:off x="723900" y="783163"/>
            <a:ext cx="9309672" cy="1015663"/>
          </a:xfrm>
          <a:prstGeom prst="rect">
            <a:avLst/>
          </a:prstGeom>
          <a:noFill/>
          <a:ln>
            <a:solidFill>
              <a:schemeClr val="tx2"/>
            </a:solidFill>
          </a:ln>
        </p:spPr>
        <p:txBody>
          <a:bodyPr wrap="square" rtlCol="0">
            <a:spAutoFit/>
          </a:bodyPr>
          <a:lstStyle/>
          <a:p>
            <a:r>
              <a:rPr lang="en-CA" sz="2000" dirty="0"/>
              <a:t>Therefore, the left side power is the</a:t>
            </a:r>
            <a:r>
              <a:rPr lang="en-CA" sz="2000" b="1" u="sng" dirty="0">
                <a:solidFill>
                  <a:schemeClr val="accent1">
                    <a:lumMod val="50000"/>
                  </a:schemeClr>
                </a:solidFill>
              </a:rPr>
              <a:t> same </a:t>
            </a:r>
            <a:r>
              <a:rPr lang="en-CA" sz="2000" dirty="0"/>
              <a:t>as the joystick;</a:t>
            </a:r>
          </a:p>
          <a:p>
            <a:r>
              <a:rPr lang="en-CA" sz="2000" dirty="0"/>
              <a:t>the right side power is </a:t>
            </a:r>
            <a:r>
              <a:rPr lang="en-CA" sz="2000" b="1" u="sng" dirty="0">
                <a:solidFill>
                  <a:schemeClr val="accent1">
                    <a:lumMod val="50000"/>
                  </a:schemeClr>
                </a:solidFill>
              </a:rPr>
              <a:t>opposite / negative </a:t>
            </a:r>
            <a:r>
              <a:rPr lang="en-CA" sz="2000" dirty="0"/>
              <a:t>of the joystick value.</a:t>
            </a:r>
            <a:endParaRPr lang="en-CA" sz="2000" b="1" u="sng" dirty="0">
              <a:solidFill>
                <a:schemeClr val="accent1">
                  <a:lumMod val="50000"/>
                </a:schemeClr>
              </a:solidFill>
            </a:endParaRPr>
          </a:p>
          <a:p>
            <a:pPr marL="285750" indent="-285750">
              <a:buFont typeface="Arial" panose="020B0604020202020204" pitchFamily="34" charset="0"/>
              <a:buChar char="•"/>
            </a:pPr>
            <a:endParaRPr lang="en-CA" sz="2000" b="1" u="sng" dirty="0">
              <a:solidFill>
                <a:schemeClr val="accent1">
                  <a:lumMod val="50000"/>
                </a:schemeClr>
              </a:solidFill>
            </a:endParaRPr>
          </a:p>
        </p:txBody>
      </p:sp>
      <p:sp>
        <p:nvSpPr>
          <p:cNvPr id="6" name="文本框 5">
            <a:extLst>
              <a:ext uri="{FF2B5EF4-FFF2-40B4-BE49-F238E27FC236}">
                <a16:creationId xmlns:a16="http://schemas.microsoft.com/office/drawing/2014/main" id="{CD2344AE-AD53-4C6B-84E9-3F3A0CC9A07B}"/>
              </a:ext>
            </a:extLst>
          </p:cNvPr>
          <p:cNvSpPr txBox="1"/>
          <p:nvPr/>
        </p:nvSpPr>
        <p:spPr>
          <a:xfrm>
            <a:off x="723900" y="4748510"/>
            <a:ext cx="10039350" cy="1015663"/>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CA" sz="2000" dirty="0"/>
              <a:t>To do that in code, you need to add or subtract the value of channel 1 from channel 2.</a:t>
            </a:r>
          </a:p>
          <a:p>
            <a:pPr marL="285750" indent="-285750">
              <a:buFont typeface="Arial" panose="020B0604020202020204" pitchFamily="34" charset="0"/>
              <a:buChar char="•"/>
            </a:pPr>
            <a:r>
              <a:rPr lang="en-CA" sz="2000" dirty="0"/>
              <a:t>For the left side which is the same, </a:t>
            </a:r>
            <a:r>
              <a:rPr lang="en-CA" sz="2000" b="1" u="sng" dirty="0">
                <a:solidFill>
                  <a:schemeClr val="accent1">
                    <a:lumMod val="50000"/>
                  </a:schemeClr>
                </a:solidFill>
              </a:rPr>
              <a:t>add channel 1</a:t>
            </a:r>
            <a:r>
              <a:rPr lang="en-CA" sz="2000" dirty="0"/>
              <a:t>.</a:t>
            </a:r>
          </a:p>
          <a:p>
            <a:pPr marL="285750" indent="-285750">
              <a:buFont typeface="Arial" panose="020B0604020202020204" pitchFamily="34" charset="0"/>
              <a:buChar char="•"/>
            </a:pPr>
            <a:r>
              <a:rPr lang="en-CA" sz="2000" dirty="0"/>
              <a:t>For the right side which is opposite, </a:t>
            </a:r>
            <a:r>
              <a:rPr lang="en-CA" sz="2000" b="1" u="sng" dirty="0">
                <a:solidFill>
                  <a:schemeClr val="accent1">
                    <a:lumMod val="50000"/>
                  </a:schemeClr>
                </a:solidFill>
              </a:rPr>
              <a:t>subtract channel 2. </a:t>
            </a:r>
          </a:p>
        </p:txBody>
      </p:sp>
      <p:pic>
        <p:nvPicPr>
          <p:cNvPr id="7" name="图片 6">
            <a:extLst>
              <a:ext uri="{FF2B5EF4-FFF2-40B4-BE49-F238E27FC236}">
                <a16:creationId xmlns:a16="http://schemas.microsoft.com/office/drawing/2014/main" id="{8C0558BA-5CB9-4263-AF94-B90BC8BA87D0}"/>
              </a:ext>
            </a:extLst>
          </p:cNvPr>
          <p:cNvPicPr>
            <a:picLocks noChangeAspect="1"/>
          </p:cNvPicPr>
          <p:nvPr/>
        </p:nvPicPr>
        <p:blipFill>
          <a:blip r:embed="rId2"/>
          <a:stretch>
            <a:fillRect/>
          </a:stretch>
        </p:blipFill>
        <p:spPr>
          <a:xfrm>
            <a:off x="723900" y="1647825"/>
            <a:ext cx="10744200" cy="2809875"/>
          </a:xfrm>
          <a:prstGeom prst="rect">
            <a:avLst/>
          </a:prstGeom>
        </p:spPr>
      </p:pic>
    </p:spTree>
    <p:extLst>
      <p:ext uri="{BB962C8B-B14F-4D97-AF65-F5344CB8AC3E}">
        <p14:creationId xmlns:p14="http://schemas.microsoft.com/office/powerpoint/2010/main" val="2797662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7A717D3-258E-4BA2-8EC5-F70F0872E7BC}"/>
              </a:ext>
            </a:extLst>
          </p:cNvPr>
          <p:cNvSpPr txBox="1"/>
          <p:nvPr/>
        </p:nvSpPr>
        <p:spPr>
          <a:xfrm>
            <a:off x="1390650" y="2151727"/>
            <a:ext cx="9410700" cy="2554545"/>
          </a:xfrm>
          <a:prstGeom prst="rect">
            <a:avLst/>
          </a:prstGeom>
          <a:noFill/>
          <a:ln>
            <a:solidFill>
              <a:schemeClr val="tx2"/>
            </a:solidFill>
          </a:ln>
        </p:spPr>
        <p:txBody>
          <a:bodyPr wrap="square" rtlCol="0">
            <a:spAutoFit/>
          </a:bodyPr>
          <a:lstStyle/>
          <a:p>
            <a:pPr marL="342900" indent="-342900">
              <a:buFont typeface="Arial" panose="020B0604020202020204" pitchFamily="34" charset="0"/>
              <a:buChar char="•"/>
            </a:pPr>
            <a:r>
              <a:rPr lang="en-CA" sz="2000" dirty="0"/>
              <a:t>Download this code and try it out! </a:t>
            </a:r>
          </a:p>
          <a:p>
            <a:pPr marL="342900" indent="-342900">
              <a:buFont typeface="Arial" panose="020B0604020202020204" pitchFamily="34" charset="0"/>
              <a:buChar char="•"/>
            </a:pPr>
            <a:endParaRPr lang="en-CA" sz="2000" dirty="0"/>
          </a:p>
          <a:p>
            <a:pPr marL="342900" indent="-342900">
              <a:buFont typeface="Arial" panose="020B0604020202020204" pitchFamily="34" charset="0"/>
              <a:buChar char="•"/>
            </a:pPr>
            <a:r>
              <a:rPr lang="en-CA" sz="2000" dirty="0"/>
              <a:t>With different robots, you may have more than one motor on one side, and sometimes they will be reversed differently. </a:t>
            </a:r>
            <a:r>
              <a:rPr lang="en-CA" sz="2000" b="1" u="sng" dirty="0">
                <a:solidFill>
                  <a:schemeClr val="accent1">
                    <a:lumMod val="50000"/>
                  </a:schemeClr>
                </a:solidFill>
              </a:rPr>
              <a:t>Reverse the motors so that the robot goes forward with channel 2, and then work on the turning part.</a:t>
            </a:r>
          </a:p>
          <a:p>
            <a:pPr marL="342900" indent="-342900">
              <a:buFont typeface="Arial" panose="020B0604020202020204" pitchFamily="34" charset="0"/>
              <a:buChar char="•"/>
            </a:pPr>
            <a:endParaRPr lang="en-CA" sz="2000" dirty="0"/>
          </a:p>
          <a:p>
            <a:pPr marL="342900" indent="-342900">
              <a:buFont typeface="Arial" panose="020B0604020202020204" pitchFamily="34" charset="0"/>
              <a:buChar char="•"/>
            </a:pPr>
            <a:r>
              <a:rPr lang="en-CA" sz="2000" dirty="0" err="1"/>
              <a:t>Mecanum</a:t>
            </a:r>
            <a:r>
              <a:rPr lang="en-CA" sz="2000" dirty="0"/>
              <a:t> wheels and X-Drive will be different! This is for rectangular shaped drive base that uses normal wheels.</a:t>
            </a:r>
          </a:p>
        </p:txBody>
      </p:sp>
    </p:spTree>
    <p:extLst>
      <p:ext uri="{BB962C8B-B14F-4D97-AF65-F5344CB8AC3E}">
        <p14:creationId xmlns:p14="http://schemas.microsoft.com/office/powerpoint/2010/main" val="182643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0893AE5-FCF2-45C4-B05A-486F79229762}"/>
              </a:ext>
            </a:extLst>
          </p:cNvPr>
          <p:cNvSpPr txBox="1"/>
          <p:nvPr/>
        </p:nvSpPr>
        <p:spPr>
          <a:xfrm>
            <a:off x="1290637" y="1228397"/>
            <a:ext cx="9610725" cy="4401205"/>
          </a:xfrm>
          <a:prstGeom prst="rect">
            <a:avLst/>
          </a:prstGeom>
          <a:noFill/>
          <a:ln>
            <a:solidFill>
              <a:schemeClr val="tx2"/>
            </a:solidFill>
          </a:ln>
        </p:spPr>
        <p:txBody>
          <a:bodyPr wrap="square" rtlCol="0">
            <a:spAutoFit/>
          </a:bodyPr>
          <a:lstStyle/>
          <a:p>
            <a:pPr marL="342900" indent="-342900">
              <a:buFont typeface="Arial" panose="020B0604020202020204" pitchFamily="34" charset="0"/>
              <a:buChar char="•"/>
            </a:pPr>
            <a:r>
              <a:rPr lang="en-CA" sz="2000" b="1" dirty="0">
                <a:solidFill>
                  <a:schemeClr val="bg1"/>
                </a:solidFill>
              </a:rPr>
              <a:t>Thank you for viewing and hopefully this PowerPoint will help you with programming the drive base of your robot. </a:t>
            </a:r>
          </a:p>
          <a:p>
            <a:pPr marL="342900" indent="-342900">
              <a:buFont typeface="Arial" panose="020B0604020202020204" pitchFamily="34" charset="0"/>
              <a:buChar char="•"/>
            </a:pPr>
            <a:endParaRPr lang="en-CA" sz="2000" b="1" dirty="0">
              <a:solidFill>
                <a:schemeClr val="bg1"/>
              </a:solidFill>
            </a:endParaRPr>
          </a:p>
          <a:p>
            <a:pPr marL="342900" indent="-342900">
              <a:buFont typeface="Arial" panose="020B0604020202020204" pitchFamily="34" charset="0"/>
              <a:buChar char="•"/>
            </a:pPr>
            <a:r>
              <a:rPr lang="en-CA" sz="2000" b="1" dirty="0">
                <a:solidFill>
                  <a:schemeClr val="bg1"/>
                </a:solidFill>
              </a:rPr>
              <a:t>The drive base (especially later on as we talk about X-Drive) can require a bit of knowledge with directions and vectors. The easy way to go about it for me is to imagine you are the robot going one direction, figure out the signs for that direction, make that segment of code, and lastly piece them altogether. It definitely helps to sketch a picture too.</a:t>
            </a:r>
          </a:p>
          <a:p>
            <a:pPr marL="342900" indent="-342900">
              <a:buFont typeface="Arial" panose="020B0604020202020204" pitchFamily="34" charset="0"/>
              <a:buChar char="•"/>
            </a:pPr>
            <a:endParaRPr lang="en-CA" sz="2000" b="1" dirty="0">
              <a:solidFill>
                <a:schemeClr val="bg1"/>
              </a:solidFill>
            </a:endParaRPr>
          </a:p>
          <a:p>
            <a:pPr marL="342900" indent="-342900">
              <a:buFont typeface="Arial" panose="020B0604020202020204" pitchFamily="34" charset="0"/>
              <a:buChar char="•"/>
            </a:pPr>
            <a:r>
              <a:rPr lang="en-CA" sz="2000" b="1" dirty="0">
                <a:solidFill>
                  <a:schemeClr val="bg1"/>
                </a:solidFill>
              </a:rPr>
              <a:t>If you have any questions or found a mistake of mine, please email </a:t>
            </a:r>
            <a:r>
              <a:rPr lang="en-CA" sz="2000" b="1" dirty="0">
                <a:solidFill>
                  <a:schemeClr val="bg1"/>
                </a:solidFill>
                <a:hlinkClick r:id="rId3"/>
              </a:rPr>
              <a:t>alicexxx0516@gmail.com</a:t>
            </a:r>
            <a:r>
              <a:rPr lang="en-CA" sz="2000" b="1" dirty="0">
                <a:solidFill>
                  <a:schemeClr val="bg1"/>
                </a:solidFill>
              </a:rPr>
              <a:t>. Love to help or improve together.</a:t>
            </a:r>
          </a:p>
          <a:p>
            <a:pPr marL="342900" indent="-342900">
              <a:buFont typeface="Arial" panose="020B0604020202020204" pitchFamily="34" charset="0"/>
              <a:buChar char="•"/>
            </a:pPr>
            <a:endParaRPr lang="en-CA" sz="2000" b="1" dirty="0">
              <a:solidFill>
                <a:schemeClr val="bg1"/>
              </a:solidFill>
            </a:endParaRPr>
          </a:p>
          <a:p>
            <a:pPr algn="r"/>
            <a:r>
              <a:rPr lang="en-CA" sz="2000" b="1" dirty="0">
                <a:solidFill>
                  <a:schemeClr val="bg1"/>
                </a:solidFill>
              </a:rPr>
              <a:t>2018.03.28</a:t>
            </a:r>
          </a:p>
          <a:p>
            <a:pPr algn="r"/>
            <a:r>
              <a:rPr lang="en-CA" sz="2000" b="1" dirty="0">
                <a:solidFill>
                  <a:schemeClr val="bg1"/>
                </a:solidFill>
              </a:rPr>
              <a:t>Alice Xiong</a:t>
            </a:r>
          </a:p>
        </p:txBody>
      </p:sp>
    </p:spTree>
    <p:extLst>
      <p:ext uri="{BB962C8B-B14F-4D97-AF65-F5344CB8AC3E}">
        <p14:creationId xmlns:p14="http://schemas.microsoft.com/office/powerpoint/2010/main" val="417268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26851" y="2372557"/>
            <a:ext cx="4983332" cy="2112885"/>
          </a:xfrm>
        </p:spPr>
        <p:txBody>
          <a:bodyPr rtlCol="0">
            <a:noAutofit/>
          </a:bodyPr>
          <a:lstStyle/>
          <a:p>
            <a:pPr algn="l" rtl="0"/>
            <a:r>
              <a:rPr lang="en-CA" altLang="zh-CN" sz="1800" dirty="0"/>
              <a:t>In this PowerPoint you will be introduced to programming driver control with one or two joysticks. This </a:t>
            </a:r>
            <a:r>
              <a:rPr lang="en-CA" altLang="zh-CN" sz="1800" dirty="0" err="1"/>
              <a:t>powerpoint</a:t>
            </a:r>
            <a:r>
              <a:rPr lang="en-CA" altLang="zh-CN" sz="1800" dirty="0"/>
              <a:t> assumes a robot with four wheels in a rectangular shape. (H-drive, X-drive, and </a:t>
            </a:r>
            <a:r>
              <a:rPr lang="en-CA" altLang="zh-CN" sz="1800" dirty="0" err="1"/>
              <a:t>Mecanum</a:t>
            </a:r>
            <a:r>
              <a:rPr lang="en-CA" altLang="zh-CN" sz="1800" dirty="0"/>
              <a:t> drive will be introduced in a future PowerPoint.)</a:t>
            </a:r>
            <a:endParaRPr lang="zh-CN" altLang="en-US" sz="1800" dirty="0"/>
          </a:p>
        </p:txBody>
      </p:sp>
      <p:pic>
        <p:nvPicPr>
          <p:cNvPr id="1026" name="Picture 2" descr="Related image">
            <a:extLst>
              <a:ext uri="{FF2B5EF4-FFF2-40B4-BE49-F238E27FC236}">
                <a16:creationId xmlns:a16="http://schemas.microsoft.com/office/drawing/2014/main" id="{15A2CDC2-5BC8-4CCB-9FFB-05387B5D36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459" y="1772206"/>
            <a:ext cx="4418118" cy="3313588"/>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B985F135-60DB-4DBA-9D00-7B5C80B834AE}"/>
              </a:ext>
            </a:extLst>
          </p:cNvPr>
          <p:cNvSpPr txBox="1">
            <a:spLocks/>
          </p:cNvSpPr>
          <p:nvPr/>
        </p:nvSpPr>
        <p:spPr>
          <a:xfrm>
            <a:off x="7588929" y="3528134"/>
            <a:ext cx="4983332" cy="2112885"/>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6000" b="1" kern="1200" cap="none" spc="0">
                <a:ln w="12700" cmpd="sng">
                  <a:noFill/>
                  <a:prstDash val="solid"/>
                </a:ln>
                <a:solidFill>
                  <a:schemeClr val="tx2">
                    <a:lumMod val="20000"/>
                    <a:lumOff val="80000"/>
                  </a:schemeClr>
                </a:solidFill>
                <a:effectLst>
                  <a:outerShdw blurRad="38100" dist="38100" dir="2700000" algn="tl">
                    <a:srgbClr val="000000">
                      <a:alpha val="43000"/>
                    </a:srgbClr>
                  </a:outerShdw>
                </a:effectLst>
                <a:latin typeface="微软雅黑" panose="020B0503020204020204" pitchFamily="34" charset="-122"/>
                <a:ea typeface="微软雅黑" panose="020B0503020204020204" pitchFamily="34" charset="-122"/>
                <a:cs typeface="+mj-cs"/>
              </a:defRPr>
            </a:lvl1pPr>
          </a:lstStyle>
          <a:p>
            <a:pPr algn="l"/>
            <a:r>
              <a:rPr lang="en-CA" altLang="zh-CN" sz="1800" dirty="0"/>
              <a:t>Something like this!</a:t>
            </a:r>
            <a:endParaRPr lang="zh-CN" altLang="en-US" sz="1800" dirty="0"/>
          </a:p>
        </p:txBody>
      </p:sp>
    </p:spTree>
    <p:extLst>
      <p:ext uri="{BB962C8B-B14F-4D97-AF65-F5344CB8AC3E}">
        <p14:creationId xmlns:p14="http://schemas.microsoft.com/office/powerpoint/2010/main" val="3560421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D51FEDA-09E2-497B-AE7E-CB38375AEEE7}"/>
              </a:ext>
            </a:extLst>
          </p:cNvPr>
          <p:cNvSpPr>
            <a:spLocks noGrp="1"/>
          </p:cNvSpPr>
          <p:nvPr>
            <p:ph sz="half" idx="2"/>
          </p:nvPr>
        </p:nvSpPr>
        <p:spPr>
          <a:xfrm>
            <a:off x="5912937" y="1253331"/>
            <a:ext cx="4892040" cy="4351338"/>
          </a:xfrm>
        </p:spPr>
        <p:txBody>
          <a:bodyPr/>
          <a:lstStyle/>
          <a:p>
            <a:r>
              <a:rPr lang="en-CA" dirty="0">
                <a:solidFill>
                  <a:schemeClr val="tx1"/>
                </a:solidFill>
                <a:latin typeface="+mn-lt"/>
              </a:rPr>
              <a:t>To start with, let’s take a look at the VEX remote controller.</a:t>
            </a:r>
          </a:p>
          <a:p>
            <a:endParaRPr lang="en-CA" dirty="0">
              <a:solidFill>
                <a:schemeClr val="tx1"/>
              </a:solidFill>
              <a:latin typeface="+mn-lt"/>
            </a:endParaRPr>
          </a:p>
          <a:p>
            <a:r>
              <a:rPr lang="en-CA" dirty="0">
                <a:solidFill>
                  <a:schemeClr val="tx1"/>
                </a:solidFill>
                <a:latin typeface="+mn-lt"/>
              </a:rPr>
              <a:t>There are four axis on two separate joysticks: On the </a:t>
            </a:r>
            <a:r>
              <a:rPr lang="en-CA" u="sng" dirty="0">
                <a:solidFill>
                  <a:schemeClr val="accent2">
                    <a:lumMod val="75000"/>
                  </a:schemeClr>
                </a:solidFill>
                <a:latin typeface="+mn-lt"/>
              </a:rPr>
              <a:t>left</a:t>
            </a:r>
            <a:r>
              <a:rPr lang="en-CA" dirty="0">
                <a:solidFill>
                  <a:schemeClr val="tx1"/>
                </a:solidFill>
                <a:latin typeface="+mn-lt"/>
              </a:rPr>
              <a:t> side, </a:t>
            </a:r>
            <a:r>
              <a:rPr lang="en-CA" u="sng" dirty="0">
                <a:solidFill>
                  <a:schemeClr val="accent2">
                    <a:lumMod val="75000"/>
                  </a:schemeClr>
                </a:solidFill>
                <a:latin typeface="+mn-lt"/>
              </a:rPr>
              <a:t>channel 4</a:t>
            </a:r>
            <a:r>
              <a:rPr lang="en-CA" dirty="0">
                <a:solidFill>
                  <a:schemeClr val="tx1"/>
                </a:solidFill>
                <a:latin typeface="+mn-lt"/>
              </a:rPr>
              <a:t> as the horizontal axis, and </a:t>
            </a:r>
            <a:r>
              <a:rPr lang="en-CA" u="sng" dirty="0">
                <a:solidFill>
                  <a:schemeClr val="accent2">
                    <a:lumMod val="75000"/>
                  </a:schemeClr>
                </a:solidFill>
                <a:latin typeface="+mn-lt"/>
              </a:rPr>
              <a:t>channel 3</a:t>
            </a:r>
            <a:r>
              <a:rPr lang="en-CA" dirty="0">
                <a:solidFill>
                  <a:schemeClr val="tx1"/>
                </a:solidFill>
                <a:latin typeface="+mn-lt"/>
              </a:rPr>
              <a:t> as the vertical axis. On the </a:t>
            </a:r>
            <a:r>
              <a:rPr lang="en-CA" u="sng" dirty="0">
                <a:solidFill>
                  <a:schemeClr val="accent2">
                    <a:lumMod val="75000"/>
                  </a:schemeClr>
                </a:solidFill>
                <a:latin typeface="+mn-lt"/>
              </a:rPr>
              <a:t>right</a:t>
            </a:r>
            <a:r>
              <a:rPr lang="en-CA" dirty="0">
                <a:solidFill>
                  <a:schemeClr val="tx1"/>
                </a:solidFill>
                <a:latin typeface="+mn-lt"/>
              </a:rPr>
              <a:t> side, </a:t>
            </a:r>
            <a:r>
              <a:rPr lang="en-CA" u="sng" dirty="0">
                <a:solidFill>
                  <a:schemeClr val="accent2">
                    <a:lumMod val="75000"/>
                  </a:schemeClr>
                </a:solidFill>
                <a:latin typeface="+mn-lt"/>
              </a:rPr>
              <a:t>channel 1 </a:t>
            </a:r>
            <a:r>
              <a:rPr lang="en-CA" dirty="0">
                <a:solidFill>
                  <a:schemeClr val="tx1"/>
                </a:solidFill>
                <a:latin typeface="+mn-lt"/>
              </a:rPr>
              <a:t>as the horizontal axis, and </a:t>
            </a:r>
            <a:r>
              <a:rPr lang="en-CA" u="sng" dirty="0">
                <a:solidFill>
                  <a:schemeClr val="accent2">
                    <a:lumMod val="75000"/>
                  </a:schemeClr>
                </a:solidFill>
                <a:latin typeface="+mn-lt"/>
              </a:rPr>
              <a:t>channel 2 </a:t>
            </a:r>
            <a:r>
              <a:rPr lang="en-CA" dirty="0">
                <a:solidFill>
                  <a:schemeClr val="tx1"/>
                </a:solidFill>
                <a:latin typeface="+mn-lt"/>
              </a:rPr>
              <a:t>as the vertical axis.</a:t>
            </a:r>
          </a:p>
        </p:txBody>
      </p:sp>
      <p:pic>
        <p:nvPicPr>
          <p:cNvPr id="2056" name="Picture 8" descr="Related image">
            <a:extLst>
              <a:ext uri="{FF2B5EF4-FFF2-40B4-BE49-F238E27FC236}">
                <a16:creationId xmlns:a16="http://schemas.microsoft.com/office/drawing/2014/main" id="{DE4C58A6-CF7A-4802-ACEA-9AA9F026017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9667" y="1253331"/>
            <a:ext cx="4351338" cy="435133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箭头连接符 9">
            <a:extLst>
              <a:ext uri="{FF2B5EF4-FFF2-40B4-BE49-F238E27FC236}">
                <a16:creationId xmlns:a16="http://schemas.microsoft.com/office/drawing/2014/main" id="{A892E9AB-9C14-4CA3-BE43-A14A4A6932B3}"/>
              </a:ext>
            </a:extLst>
          </p:cNvPr>
          <p:cNvCxnSpPr/>
          <p:nvPr/>
        </p:nvCxnSpPr>
        <p:spPr>
          <a:xfrm flipH="1">
            <a:off x="1775534" y="2920753"/>
            <a:ext cx="1074198" cy="0"/>
          </a:xfrm>
          <a:prstGeom prst="straightConnector1">
            <a:avLst/>
          </a:prstGeom>
          <a:ln w="25400">
            <a:headEnd type="triangle" w="lg" len="med"/>
            <a:tailEnd type="triangle" w="lg" len="med"/>
          </a:ln>
        </p:spPr>
        <p:style>
          <a:lnRef idx="1">
            <a:schemeClr val="accent2"/>
          </a:lnRef>
          <a:fillRef idx="0">
            <a:schemeClr val="accent2"/>
          </a:fillRef>
          <a:effectRef idx="0">
            <a:schemeClr val="accent2"/>
          </a:effectRef>
          <a:fontRef idx="minor">
            <a:schemeClr val="tx1"/>
          </a:fontRef>
        </p:style>
      </p:cxnSp>
      <p:cxnSp>
        <p:nvCxnSpPr>
          <p:cNvPr id="13" name="直接箭头连接符 12">
            <a:extLst>
              <a:ext uri="{FF2B5EF4-FFF2-40B4-BE49-F238E27FC236}">
                <a16:creationId xmlns:a16="http://schemas.microsoft.com/office/drawing/2014/main" id="{CFF782AC-741A-4D15-8828-BD83F7CBE679}"/>
              </a:ext>
            </a:extLst>
          </p:cNvPr>
          <p:cNvCxnSpPr/>
          <p:nvPr/>
        </p:nvCxnSpPr>
        <p:spPr>
          <a:xfrm flipH="1">
            <a:off x="3070934" y="2898281"/>
            <a:ext cx="1074198" cy="0"/>
          </a:xfrm>
          <a:prstGeom prst="straightConnector1">
            <a:avLst/>
          </a:prstGeom>
          <a:ln w="25400">
            <a:headEnd type="triangle" w="lg" len="med"/>
            <a:tailEnd type="triangle" w="lg" len="med"/>
          </a:ln>
        </p:spPr>
        <p:style>
          <a:lnRef idx="1">
            <a:schemeClr val="accent2"/>
          </a:lnRef>
          <a:fillRef idx="0">
            <a:schemeClr val="accent2"/>
          </a:fillRef>
          <a:effectRef idx="0">
            <a:schemeClr val="accent2"/>
          </a:effectRef>
          <a:fontRef idx="minor">
            <a:schemeClr val="tx1"/>
          </a:fontRef>
        </p:style>
      </p:cxnSp>
      <p:cxnSp>
        <p:nvCxnSpPr>
          <p:cNvPr id="14" name="直接箭头连接符 13">
            <a:extLst>
              <a:ext uri="{FF2B5EF4-FFF2-40B4-BE49-F238E27FC236}">
                <a16:creationId xmlns:a16="http://schemas.microsoft.com/office/drawing/2014/main" id="{4719BC67-6BB6-425D-A201-5D0391069AF6}"/>
              </a:ext>
            </a:extLst>
          </p:cNvPr>
          <p:cNvCxnSpPr>
            <a:cxnSpLocks/>
          </p:cNvCxnSpPr>
          <p:nvPr/>
        </p:nvCxnSpPr>
        <p:spPr>
          <a:xfrm flipV="1">
            <a:off x="2335567" y="2366592"/>
            <a:ext cx="0" cy="1108322"/>
          </a:xfrm>
          <a:prstGeom prst="straightConnector1">
            <a:avLst/>
          </a:prstGeom>
          <a:ln w="25400">
            <a:headEnd type="triangle" w="lg" len="med"/>
            <a:tailEnd type="triangle" w="lg" len="med"/>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id="{7E547A04-1861-484D-B16D-747A3169269B}"/>
              </a:ext>
            </a:extLst>
          </p:cNvPr>
          <p:cNvCxnSpPr>
            <a:cxnSpLocks/>
          </p:cNvCxnSpPr>
          <p:nvPr/>
        </p:nvCxnSpPr>
        <p:spPr>
          <a:xfrm flipV="1">
            <a:off x="3609975" y="2366592"/>
            <a:ext cx="0" cy="1108322"/>
          </a:xfrm>
          <a:prstGeom prst="straightConnector1">
            <a:avLst/>
          </a:prstGeom>
          <a:ln w="25400">
            <a:headEnd type="triangle" w="lg" len="med"/>
            <a:tailEnd type="triangle" w="lg" len="med"/>
          </a:ln>
        </p:spPr>
        <p:style>
          <a:lnRef idx="1">
            <a:schemeClr val="accent2"/>
          </a:lnRef>
          <a:fillRef idx="0">
            <a:schemeClr val="accent2"/>
          </a:fillRef>
          <a:effectRef idx="0">
            <a:schemeClr val="accent2"/>
          </a:effectRef>
          <a:fontRef idx="minor">
            <a:schemeClr val="tx1"/>
          </a:fontRef>
        </p:style>
      </p:cxnSp>
      <p:sp>
        <p:nvSpPr>
          <p:cNvPr id="12" name="文本框 11">
            <a:extLst>
              <a:ext uri="{FF2B5EF4-FFF2-40B4-BE49-F238E27FC236}">
                <a16:creationId xmlns:a16="http://schemas.microsoft.com/office/drawing/2014/main" id="{76FCE844-199E-4961-B23A-2367FB7AC5DA}"/>
              </a:ext>
            </a:extLst>
          </p:cNvPr>
          <p:cNvSpPr txBox="1"/>
          <p:nvPr/>
        </p:nvSpPr>
        <p:spPr>
          <a:xfrm>
            <a:off x="1436933" y="2736087"/>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4</a:t>
            </a:r>
          </a:p>
        </p:txBody>
      </p:sp>
      <p:sp>
        <p:nvSpPr>
          <p:cNvPr id="19" name="文本框 18">
            <a:extLst>
              <a:ext uri="{FF2B5EF4-FFF2-40B4-BE49-F238E27FC236}">
                <a16:creationId xmlns:a16="http://schemas.microsoft.com/office/drawing/2014/main" id="{3DD6F20B-7D5F-4705-8692-1675A79E7D16}"/>
              </a:ext>
            </a:extLst>
          </p:cNvPr>
          <p:cNvSpPr txBox="1"/>
          <p:nvPr/>
        </p:nvSpPr>
        <p:spPr>
          <a:xfrm>
            <a:off x="2176487" y="3474914"/>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3</a:t>
            </a:r>
          </a:p>
        </p:txBody>
      </p:sp>
      <p:sp>
        <p:nvSpPr>
          <p:cNvPr id="20" name="文本框 19">
            <a:extLst>
              <a:ext uri="{FF2B5EF4-FFF2-40B4-BE49-F238E27FC236}">
                <a16:creationId xmlns:a16="http://schemas.microsoft.com/office/drawing/2014/main" id="{45E8A544-6BFD-4D06-99D7-E10CD35B3461}"/>
              </a:ext>
            </a:extLst>
          </p:cNvPr>
          <p:cNvSpPr txBox="1"/>
          <p:nvPr/>
        </p:nvSpPr>
        <p:spPr>
          <a:xfrm>
            <a:off x="3496789" y="3474914"/>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2</a:t>
            </a:r>
          </a:p>
        </p:txBody>
      </p:sp>
      <p:sp>
        <p:nvSpPr>
          <p:cNvPr id="21" name="文本框 20">
            <a:extLst>
              <a:ext uri="{FF2B5EF4-FFF2-40B4-BE49-F238E27FC236}">
                <a16:creationId xmlns:a16="http://schemas.microsoft.com/office/drawing/2014/main" id="{53BD2457-5F6E-4AFD-B3F0-5A79926EFD94}"/>
              </a:ext>
            </a:extLst>
          </p:cNvPr>
          <p:cNvSpPr txBox="1"/>
          <p:nvPr/>
        </p:nvSpPr>
        <p:spPr>
          <a:xfrm>
            <a:off x="4188860" y="2713615"/>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1</a:t>
            </a:r>
          </a:p>
        </p:txBody>
      </p:sp>
    </p:spTree>
    <p:extLst>
      <p:ext uri="{BB962C8B-B14F-4D97-AF65-F5344CB8AC3E}">
        <p14:creationId xmlns:p14="http://schemas.microsoft.com/office/powerpoint/2010/main" val="13701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835922"/>
            <a:ext cx="9144000" cy="1186155"/>
          </a:xfrm>
        </p:spPr>
        <p:txBody>
          <a:bodyPr rtlCol="0"/>
          <a:lstStyle/>
          <a:p>
            <a:pPr rtl="0"/>
            <a:r>
              <a:rPr lang="en-US" altLang="zh-CN" dirty="0"/>
              <a:t>Two-Joystick Drive</a:t>
            </a:r>
            <a:endParaRPr lang="zh-CN" altLang="en-US" dirty="0"/>
          </a:p>
        </p:txBody>
      </p:sp>
    </p:spTree>
    <p:extLst>
      <p:ext uri="{BB962C8B-B14F-4D97-AF65-F5344CB8AC3E}">
        <p14:creationId xmlns:p14="http://schemas.microsoft.com/office/powerpoint/2010/main" val="4177469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D51FEDA-09E2-497B-AE7E-CB38375AEEE7}"/>
              </a:ext>
            </a:extLst>
          </p:cNvPr>
          <p:cNvSpPr>
            <a:spLocks noGrp="1"/>
          </p:cNvSpPr>
          <p:nvPr>
            <p:ph sz="half" idx="2"/>
          </p:nvPr>
        </p:nvSpPr>
        <p:spPr>
          <a:xfrm>
            <a:off x="6096000" y="2645965"/>
            <a:ext cx="4892040" cy="1566069"/>
          </a:xfrm>
        </p:spPr>
        <p:txBody>
          <a:bodyPr/>
          <a:lstStyle/>
          <a:p>
            <a:r>
              <a:rPr lang="en-CA" dirty="0">
                <a:solidFill>
                  <a:schemeClr val="tx1"/>
                </a:solidFill>
                <a:latin typeface="+mn-lt"/>
              </a:rPr>
              <a:t>With the two-joystick drive, you want channel 3 to control the left side of the robot, and channel 2 to control the right side of the robot.</a:t>
            </a:r>
          </a:p>
        </p:txBody>
      </p:sp>
      <p:pic>
        <p:nvPicPr>
          <p:cNvPr id="2056" name="Picture 8" descr="Related image">
            <a:extLst>
              <a:ext uri="{FF2B5EF4-FFF2-40B4-BE49-F238E27FC236}">
                <a16:creationId xmlns:a16="http://schemas.microsoft.com/office/drawing/2014/main" id="{DE4C58A6-CF7A-4802-ACEA-9AA9F026017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9667" y="1253331"/>
            <a:ext cx="4351338" cy="435133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箭头连接符 13">
            <a:extLst>
              <a:ext uri="{FF2B5EF4-FFF2-40B4-BE49-F238E27FC236}">
                <a16:creationId xmlns:a16="http://schemas.microsoft.com/office/drawing/2014/main" id="{4719BC67-6BB6-425D-A201-5D0391069AF6}"/>
              </a:ext>
            </a:extLst>
          </p:cNvPr>
          <p:cNvCxnSpPr>
            <a:cxnSpLocks/>
          </p:cNvCxnSpPr>
          <p:nvPr/>
        </p:nvCxnSpPr>
        <p:spPr>
          <a:xfrm flipV="1">
            <a:off x="2335567" y="2366592"/>
            <a:ext cx="0" cy="1108322"/>
          </a:xfrm>
          <a:prstGeom prst="straightConnector1">
            <a:avLst/>
          </a:prstGeom>
          <a:ln w="25400">
            <a:headEnd type="triangle" w="lg" len="med"/>
            <a:tailEnd type="triangle" w="lg" len="med"/>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id="{7E547A04-1861-484D-B16D-747A3169269B}"/>
              </a:ext>
            </a:extLst>
          </p:cNvPr>
          <p:cNvCxnSpPr>
            <a:cxnSpLocks/>
          </p:cNvCxnSpPr>
          <p:nvPr/>
        </p:nvCxnSpPr>
        <p:spPr>
          <a:xfrm flipV="1">
            <a:off x="3609975" y="2366592"/>
            <a:ext cx="0" cy="1108322"/>
          </a:xfrm>
          <a:prstGeom prst="straightConnector1">
            <a:avLst/>
          </a:prstGeom>
          <a:ln w="25400">
            <a:headEnd type="triangle" w="lg" len="med"/>
            <a:tailEnd type="triangle" w="lg" len="med"/>
          </a:ln>
        </p:spPr>
        <p:style>
          <a:lnRef idx="1">
            <a:schemeClr val="accent2"/>
          </a:lnRef>
          <a:fillRef idx="0">
            <a:schemeClr val="accent2"/>
          </a:fillRef>
          <a:effectRef idx="0">
            <a:schemeClr val="accent2"/>
          </a:effectRef>
          <a:fontRef idx="minor">
            <a:schemeClr val="tx1"/>
          </a:fontRef>
        </p:style>
      </p:cxnSp>
      <p:sp>
        <p:nvSpPr>
          <p:cNvPr id="19" name="文本框 18">
            <a:extLst>
              <a:ext uri="{FF2B5EF4-FFF2-40B4-BE49-F238E27FC236}">
                <a16:creationId xmlns:a16="http://schemas.microsoft.com/office/drawing/2014/main" id="{3DD6F20B-7D5F-4705-8692-1675A79E7D16}"/>
              </a:ext>
            </a:extLst>
          </p:cNvPr>
          <p:cNvSpPr txBox="1"/>
          <p:nvPr/>
        </p:nvSpPr>
        <p:spPr>
          <a:xfrm>
            <a:off x="2176487" y="3474914"/>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3</a:t>
            </a:r>
          </a:p>
        </p:txBody>
      </p:sp>
      <p:sp>
        <p:nvSpPr>
          <p:cNvPr id="20" name="文本框 19">
            <a:extLst>
              <a:ext uri="{FF2B5EF4-FFF2-40B4-BE49-F238E27FC236}">
                <a16:creationId xmlns:a16="http://schemas.microsoft.com/office/drawing/2014/main" id="{45E8A544-6BFD-4D06-99D7-E10CD35B3461}"/>
              </a:ext>
            </a:extLst>
          </p:cNvPr>
          <p:cNvSpPr txBox="1"/>
          <p:nvPr/>
        </p:nvSpPr>
        <p:spPr>
          <a:xfrm>
            <a:off x="3496789" y="3474914"/>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2</a:t>
            </a:r>
          </a:p>
        </p:txBody>
      </p:sp>
    </p:spTree>
    <p:extLst>
      <p:ext uri="{BB962C8B-B14F-4D97-AF65-F5344CB8AC3E}">
        <p14:creationId xmlns:p14="http://schemas.microsoft.com/office/powerpoint/2010/main" val="86666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D51FEDA-09E2-497B-AE7E-CB38375AEEE7}"/>
              </a:ext>
            </a:extLst>
          </p:cNvPr>
          <p:cNvSpPr>
            <a:spLocks noGrp="1"/>
          </p:cNvSpPr>
          <p:nvPr>
            <p:ph sz="half" idx="2"/>
          </p:nvPr>
        </p:nvSpPr>
        <p:spPr>
          <a:xfrm>
            <a:off x="4972056" y="1482466"/>
            <a:ext cx="5700150" cy="3450947"/>
          </a:xfrm>
        </p:spPr>
        <p:txBody>
          <a:bodyPr>
            <a:noAutofit/>
          </a:bodyPr>
          <a:lstStyle/>
          <a:p>
            <a:r>
              <a:rPr lang="en-CA" sz="2000" dirty="0">
                <a:solidFill>
                  <a:schemeClr val="tx1"/>
                </a:solidFill>
                <a:latin typeface="+mn-lt"/>
              </a:rPr>
              <a:t>The joysticks output different numbers as they are pushed to different points on the axis. For the horizontal axis, </a:t>
            </a:r>
            <a:r>
              <a:rPr lang="en-CA" sz="2000" b="1" u="sng" dirty="0">
                <a:solidFill>
                  <a:schemeClr val="accent2"/>
                </a:solidFill>
                <a:latin typeface="+mn-lt"/>
              </a:rPr>
              <a:t>right is positive, up to 127</a:t>
            </a:r>
            <a:r>
              <a:rPr lang="en-CA" sz="2000" dirty="0">
                <a:solidFill>
                  <a:schemeClr val="tx1"/>
                </a:solidFill>
                <a:latin typeface="+mn-lt"/>
              </a:rPr>
              <a:t>, and</a:t>
            </a:r>
            <a:r>
              <a:rPr lang="en-CA" sz="2000" b="1" u="sng" dirty="0">
                <a:solidFill>
                  <a:schemeClr val="accent2"/>
                </a:solidFill>
                <a:latin typeface="+mn-lt"/>
              </a:rPr>
              <a:t> left is negative, down to -127</a:t>
            </a:r>
            <a:r>
              <a:rPr lang="en-CA" sz="2000" dirty="0">
                <a:solidFill>
                  <a:schemeClr val="tx1"/>
                </a:solidFill>
                <a:latin typeface="+mn-lt"/>
              </a:rPr>
              <a:t>. For the vertical axis, </a:t>
            </a:r>
            <a:r>
              <a:rPr lang="en-CA" sz="2000" b="1" u="sng" dirty="0">
                <a:solidFill>
                  <a:schemeClr val="accent2"/>
                </a:solidFill>
                <a:latin typeface="+mn-lt"/>
              </a:rPr>
              <a:t>up is positive, and down is negative</a:t>
            </a:r>
            <a:r>
              <a:rPr lang="en-CA" sz="2000" dirty="0">
                <a:solidFill>
                  <a:schemeClr val="tx1"/>
                </a:solidFill>
                <a:latin typeface="+mn-lt"/>
              </a:rPr>
              <a:t>, to the same range of values</a:t>
            </a:r>
          </a:p>
          <a:p>
            <a:endParaRPr lang="en-CA" sz="2000" dirty="0">
              <a:solidFill>
                <a:schemeClr val="tx1"/>
              </a:solidFill>
              <a:latin typeface="+mn-lt"/>
            </a:endParaRPr>
          </a:p>
          <a:p>
            <a:r>
              <a:rPr lang="en-CA" sz="2000" dirty="0">
                <a:solidFill>
                  <a:schemeClr val="tx1"/>
                </a:solidFill>
                <a:latin typeface="+mn-lt"/>
              </a:rPr>
              <a:t>It’s very convenient that the joystick outputs are the same range of numbers that we need for motor inputs. Therefore, we can </a:t>
            </a:r>
            <a:r>
              <a:rPr lang="en-CA" sz="2000" b="1" u="sng" dirty="0">
                <a:solidFill>
                  <a:schemeClr val="accent2"/>
                </a:solidFill>
                <a:latin typeface="+mn-lt"/>
              </a:rPr>
              <a:t>set a motor to a channel</a:t>
            </a:r>
            <a:r>
              <a:rPr lang="en-CA" sz="2000" dirty="0">
                <a:solidFill>
                  <a:schemeClr val="tx1"/>
                </a:solidFill>
                <a:latin typeface="+mn-lt"/>
              </a:rPr>
              <a:t> and it will </a:t>
            </a:r>
            <a:r>
              <a:rPr lang="en-CA" sz="2000" b="1" u="sng" dirty="0">
                <a:solidFill>
                  <a:schemeClr val="accent2"/>
                </a:solidFill>
                <a:latin typeface="+mn-lt"/>
              </a:rPr>
              <a:t>turn according to the reading </a:t>
            </a:r>
            <a:r>
              <a:rPr lang="en-CA" sz="2000" dirty="0">
                <a:solidFill>
                  <a:schemeClr val="tx1"/>
                </a:solidFill>
                <a:latin typeface="+mn-lt"/>
              </a:rPr>
              <a:t>on that channel of the joystick. </a:t>
            </a:r>
          </a:p>
        </p:txBody>
      </p:sp>
      <p:grpSp>
        <p:nvGrpSpPr>
          <p:cNvPr id="10" name="组合 9">
            <a:extLst>
              <a:ext uri="{FF2B5EF4-FFF2-40B4-BE49-F238E27FC236}">
                <a16:creationId xmlns:a16="http://schemas.microsoft.com/office/drawing/2014/main" id="{D1C6FD55-73C1-4412-953F-6FB1E735B47C}"/>
              </a:ext>
            </a:extLst>
          </p:cNvPr>
          <p:cNvGrpSpPr/>
          <p:nvPr/>
        </p:nvGrpSpPr>
        <p:grpSpPr>
          <a:xfrm>
            <a:off x="1621198" y="1895635"/>
            <a:ext cx="2890137" cy="2439945"/>
            <a:chOff x="1002073" y="1352710"/>
            <a:chExt cx="2890137" cy="2439945"/>
          </a:xfrm>
        </p:grpSpPr>
        <p:grpSp>
          <p:nvGrpSpPr>
            <p:cNvPr id="9" name="组合 8">
              <a:extLst>
                <a:ext uri="{FF2B5EF4-FFF2-40B4-BE49-F238E27FC236}">
                  <a16:creationId xmlns:a16="http://schemas.microsoft.com/office/drawing/2014/main" id="{F8550772-A5A7-496A-B788-DD10A192A923}"/>
                </a:ext>
              </a:extLst>
            </p:cNvPr>
            <p:cNvGrpSpPr/>
            <p:nvPr/>
          </p:nvGrpSpPr>
          <p:grpSpPr>
            <a:xfrm>
              <a:off x="1203960" y="1499274"/>
              <a:ext cx="2688250" cy="2293381"/>
              <a:chOff x="1991696" y="1504950"/>
              <a:chExt cx="2688250" cy="2293381"/>
            </a:xfrm>
          </p:grpSpPr>
          <p:cxnSp>
            <p:nvCxnSpPr>
              <p:cNvPr id="14" name="直接箭头连接符 13">
                <a:extLst>
                  <a:ext uri="{FF2B5EF4-FFF2-40B4-BE49-F238E27FC236}">
                    <a16:creationId xmlns:a16="http://schemas.microsoft.com/office/drawing/2014/main" id="{4719BC67-6BB6-425D-A201-5D0391069AF6}"/>
                  </a:ext>
                </a:extLst>
              </p:cNvPr>
              <p:cNvCxnSpPr>
                <a:cxnSpLocks/>
              </p:cNvCxnSpPr>
              <p:nvPr/>
            </p:nvCxnSpPr>
            <p:spPr>
              <a:xfrm>
                <a:off x="1991696" y="2486025"/>
                <a:ext cx="1826858" cy="0"/>
              </a:xfrm>
              <a:prstGeom prst="straightConnector1">
                <a:avLst/>
              </a:prstGeom>
              <a:ln w="25400">
                <a:headEnd type="triangle" w="lg" len="med"/>
                <a:tailEnd type="triangle" w="lg" len="med"/>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id="{7E547A04-1861-484D-B16D-747A3169269B}"/>
                  </a:ext>
                </a:extLst>
              </p:cNvPr>
              <p:cNvCxnSpPr>
                <a:cxnSpLocks/>
              </p:cNvCxnSpPr>
              <p:nvPr/>
            </p:nvCxnSpPr>
            <p:spPr>
              <a:xfrm flipV="1">
                <a:off x="2905125" y="1504950"/>
                <a:ext cx="0" cy="1924050"/>
              </a:xfrm>
              <a:prstGeom prst="straightConnector1">
                <a:avLst/>
              </a:prstGeom>
              <a:ln w="25400">
                <a:headEnd type="triangle" w="lg" len="med"/>
                <a:tailEnd type="triangle" w="lg" len="med"/>
              </a:ln>
            </p:spPr>
            <p:style>
              <a:lnRef idx="1">
                <a:schemeClr val="accent2"/>
              </a:lnRef>
              <a:fillRef idx="0">
                <a:schemeClr val="accent2"/>
              </a:fillRef>
              <a:effectRef idx="0">
                <a:schemeClr val="accent2"/>
              </a:effectRef>
              <a:fontRef idx="minor">
                <a:schemeClr val="tx1"/>
              </a:fontRef>
            </p:style>
          </p:cxnSp>
          <p:sp>
            <p:nvSpPr>
              <p:cNvPr id="19" name="文本框 18">
                <a:extLst>
                  <a:ext uri="{FF2B5EF4-FFF2-40B4-BE49-F238E27FC236}">
                    <a16:creationId xmlns:a16="http://schemas.microsoft.com/office/drawing/2014/main" id="{3DD6F20B-7D5F-4705-8692-1675A79E7D16}"/>
                  </a:ext>
                </a:extLst>
              </p:cNvPr>
              <p:cNvSpPr txBox="1"/>
              <p:nvPr/>
            </p:nvSpPr>
            <p:spPr>
              <a:xfrm>
                <a:off x="3870589" y="2301359"/>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1</a:t>
                </a:r>
              </a:p>
            </p:txBody>
          </p:sp>
          <p:sp>
            <p:nvSpPr>
              <p:cNvPr id="20" name="文本框 19">
                <a:extLst>
                  <a:ext uri="{FF2B5EF4-FFF2-40B4-BE49-F238E27FC236}">
                    <a16:creationId xmlns:a16="http://schemas.microsoft.com/office/drawing/2014/main" id="{45E8A544-6BFD-4D06-99D7-E10CD35B3461}"/>
                  </a:ext>
                </a:extLst>
              </p:cNvPr>
              <p:cNvSpPr txBox="1"/>
              <p:nvPr/>
            </p:nvSpPr>
            <p:spPr>
              <a:xfrm>
                <a:off x="2715739" y="3428999"/>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2</a:t>
                </a:r>
              </a:p>
            </p:txBody>
          </p:sp>
        </p:grpSp>
        <p:sp>
          <p:nvSpPr>
            <p:cNvPr id="15" name="文本框 14">
              <a:extLst>
                <a:ext uri="{FF2B5EF4-FFF2-40B4-BE49-F238E27FC236}">
                  <a16:creationId xmlns:a16="http://schemas.microsoft.com/office/drawing/2014/main" id="{6ACC94B7-56EA-464D-AB8D-12C5D15B3ACB}"/>
                </a:ext>
              </a:extLst>
            </p:cNvPr>
            <p:cNvSpPr txBox="1"/>
            <p:nvPr/>
          </p:nvSpPr>
          <p:spPr>
            <a:xfrm>
              <a:off x="2117389" y="1352710"/>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a:t>
              </a:r>
            </a:p>
          </p:txBody>
        </p:sp>
        <p:sp>
          <p:nvSpPr>
            <p:cNvPr id="18" name="文本框 17">
              <a:extLst>
                <a:ext uri="{FF2B5EF4-FFF2-40B4-BE49-F238E27FC236}">
                  <a16:creationId xmlns:a16="http://schemas.microsoft.com/office/drawing/2014/main" id="{01901066-519D-4C9F-BEE1-17705CE91616}"/>
                </a:ext>
              </a:extLst>
            </p:cNvPr>
            <p:cNvSpPr txBox="1"/>
            <p:nvPr/>
          </p:nvSpPr>
          <p:spPr>
            <a:xfrm>
              <a:off x="2152946" y="3053990"/>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a:t>
              </a:r>
            </a:p>
          </p:txBody>
        </p:sp>
        <p:sp>
          <p:nvSpPr>
            <p:cNvPr id="21" name="文本框 20">
              <a:extLst>
                <a:ext uri="{FF2B5EF4-FFF2-40B4-BE49-F238E27FC236}">
                  <a16:creationId xmlns:a16="http://schemas.microsoft.com/office/drawing/2014/main" id="{973885C3-CDDE-478B-8126-59B35EC9BDAE}"/>
                </a:ext>
              </a:extLst>
            </p:cNvPr>
            <p:cNvSpPr txBox="1"/>
            <p:nvPr/>
          </p:nvSpPr>
          <p:spPr>
            <a:xfrm>
              <a:off x="1002073" y="2141301"/>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a:t>
              </a:r>
            </a:p>
          </p:txBody>
        </p:sp>
        <p:sp>
          <p:nvSpPr>
            <p:cNvPr id="22" name="文本框 21">
              <a:extLst>
                <a:ext uri="{FF2B5EF4-FFF2-40B4-BE49-F238E27FC236}">
                  <a16:creationId xmlns:a16="http://schemas.microsoft.com/office/drawing/2014/main" id="{7001F1C5-B08C-4879-B6A8-57592924DA4E}"/>
                </a:ext>
              </a:extLst>
            </p:cNvPr>
            <p:cNvSpPr txBox="1"/>
            <p:nvPr/>
          </p:nvSpPr>
          <p:spPr>
            <a:xfrm>
              <a:off x="2737360" y="2141301"/>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a:t>
              </a:r>
            </a:p>
          </p:txBody>
        </p:sp>
        <p:sp>
          <p:nvSpPr>
            <p:cNvPr id="23" name="文本框 22">
              <a:extLst>
                <a:ext uri="{FF2B5EF4-FFF2-40B4-BE49-F238E27FC236}">
                  <a16:creationId xmlns:a16="http://schemas.microsoft.com/office/drawing/2014/main" id="{2DFA67F2-B162-423F-B3EF-9C242131F113}"/>
                </a:ext>
              </a:extLst>
            </p:cNvPr>
            <p:cNvSpPr txBox="1"/>
            <p:nvPr/>
          </p:nvSpPr>
          <p:spPr>
            <a:xfrm>
              <a:off x="1901985" y="2390180"/>
              <a:ext cx="809357" cy="369332"/>
            </a:xfrm>
            <a:prstGeom prst="rect">
              <a:avLst/>
            </a:prstGeom>
            <a:noFill/>
            <a:ln>
              <a:solidFill>
                <a:schemeClr val="tx2"/>
              </a:solidFill>
            </a:ln>
          </p:spPr>
          <p:txBody>
            <a:bodyPr wrap="square" rtlCol="0">
              <a:spAutoFit/>
            </a:bodyPr>
            <a:lstStyle/>
            <a:p>
              <a:r>
                <a:rPr lang="en-CA" b="1" dirty="0">
                  <a:solidFill>
                    <a:srgbClr val="FF0000"/>
                  </a:solidFill>
                  <a:latin typeface="Tahoma" panose="020B0604030504040204" pitchFamily="34" charset="0"/>
                  <a:ea typeface="Tahoma" panose="020B0604030504040204" pitchFamily="34" charset="0"/>
                  <a:cs typeface="Tahoma" panose="020B0604030504040204" pitchFamily="34" charset="0"/>
                </a:rPr>
                <a:t>0</a:t>
              </a:r>
            </a:p>
          </p:txBody>
        </p:sp>
      </p:grpSp>
    </p:spTree>
    <p:extLst>
      <p:ext uri="{BB962C8B-B14F-4D97-AF65-F5344CB8AC3E}">
        <p14:creationId xmlns:p14="http://schemas.microsoft.com/office/powerpoint/2010/main" val="429426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DFABC76-72F1-4716-BA94-FD10A05EE614}"/>
              </a:ext>
            </a:extLst>
          </p:cNvPr>
          <p:cNvPicPr>
            <a:picLocks noGrp="1" noChangeAspect="1"/>
          </p:cNvPicPr>
          <p:nvPr>
            <p:ph sz="half" idx="1"/>
          </p:nvPr>
        </p:nvPicPr>
        <p:blipFill>
          <a:blip r:embed="rId2"/>
          <a:stretch>
            <a:fillRect/>
          </a:stretch>
        </p:blipFill>
        <p:spPr>
          <a:xfrm>
            <a:off x="1000125" y="1531407"/>
            <a:ext cx="4892675" cy="3795186"/>
          </a:xfrm>
          <a:prstGeom prst="rect">
            <a:avLst/>
          </a:prstGeom>
        </p:spPr>
      </p:pic>
      <p:sp>
        <p:nvSpPr>
          <p:cNvPr id="4" name="内容占位符 3">
            <a:extLst>
              <a:ext uri="{FF2B5EF4-FFF2-40B4-BE49-F238E27FC236}">
                <a16:creationId xmlns:a16="http://schemas.microsoft.com/office/drawing/2014/main" id="{FBFC3595-29F5-42E0-AE4E-67D20CD549AA}"/>
              </a:ext>
            </a:extLst>
          </p:cNvPr>
          <p:cNvSpPr>
            <a:spLocks noGrp="1"/>
          </p:cNvSpPr>
          <p:nvPr>
            <p:ph sz="half" idx="2"/>
          </p:nvPr>
        </p:nvSpPr>
        <p:spPr>
          <a:xfrm>
            <a:off x="6212499" y="1531407"/>
            <a:ext cx="4892040" cy="3581402"/>
          </a:xfrm>
        </p:spPr>
        <p:txBody>
          <a:bodyPr>
            <a:normAutofit/>
          </a:bodyPr>
          <a:lstStyle/>
          <a:p>
            <a:r>
              <a:rPr lang="en-CA" sz="2000" dirty="0">
                <a:solidFill>
                  <a:schemeClr val="tx1"/>
                </a:solidFill>
                <a:latin typeface="+mn-lt"/>
              </a:rPr>
              <a:t>Open </a:t>
            </a:r>
            <a:r>
              <a:rPr lang="en-CA" sz="2000" dirty="0" err="1">
                <a:solidFill>
                  <a:schemeClr val="tx1"/>
                </a:solidFill>
                <a:latin typeface="+mn-lt"/>
              </a:rPr>
              <a:t>RobotC</a:t>
            </a:r>
            <a:r>
              <a:rPr lang="en-CA" sz="2000" dirty="0">
                <a:solidFill>
                  <a:schemeClr val="tx1"/>
                </a:solidFill>
                <a:latin typeface="+mn-lt"/>
              </a:rPr>
              <a:t> and start a new file. Under “motor and sensor setup”, set the names and types for your motor. (This is my setup, your setup can be different if using a different robot.) </a:t>
            </a:r>
          </a:p>
          <a:p>
            <a:endParaRPr lang="en-CA" sz="2000" dirty="0">
              <a:solidFill>
                <a:schemeClr val="tx1"/>
              </a:solidFill>
              <a:latin typeface="+mn-lt"/>
            </a:endParaRPr>
          </a:p>
          <a:p>
            <a:r>
              <a:rPr lang="en-CA" sz="2000" dirty="0">
                <a:solidFill>
                  <a:schemeClr val="tx1"/>
                </a:solidFill>
                <a:latin typeface="+mn-lt"/>
              </a:rPr>
              <a:t>Since the left and right side motors are running in opposite ways, you need to </a:t>
            </a:r>
            <a:r>
              <a:rPr lang="en-CA" sz="2000" b="1" u="sng" dirty="0">
                <a:solidFill>
                  <a:schemeClr val="accent1">
                    <a:lumMod val="50000"/>
                  </a:schemeClr>
                </a:solidFill>
                <a:latin typeface="+mn-lt"/>
              </a:rPr>
              <a:t>reverse one of them </a:t>
            </a:r>
            <a:r>
              <a:rPr lang="en-CA" sz="2000" dirty="0">
                <a:solidFill>
                  <a:schemeClr val="tx1"/>
                </a:solidFill>
                <a:latin typeface="+mn-lt"/>
              </a:rPr>
              <a:t>so they both go forward when receiving a positive power value. Usually, </a:t>
            </a:r>
            <a:r>
              <a:rPr lang="en-CA" sz="2000" b="1" u="sng" dirty="0">
                <a:solidFill>
                  <a:schemeClr val="accent1">
                    <a:lumMod val="50000"/>
                  </a:schemeClr>
                </a:solidFill>
                <a:latin typeface="+mn-lt"/>
              </a:rPr>
              <a:t>the right side of the drive base is reversed</a:t>
            </a:r>
            <a:r>
              <a:rPr lang="en-CA" sz="2000" dirty="0">
                <a:solidFill>
                  <a:schemeClr val="tx1"/>
                </a:solidFill>
                <a:latin typeface="+mn-lt"/>
              </a:rPr>
              <a:t>.</a:t>
            </a:r>
          </a:p>
        </p:txBody>
      </p:sp>
      <p:sp>
        <p:nvSpPr>
          <p:cNvPr id="6" name="椭圆 5">
            <a:extLst>
              <a:ext uri="{FF2B5EF4-FFF2-40B4-BE49-F238E27FC236}">
                <a16:creationId xmlns:a16="http://schemas.microsoft.com/office/drawing/2014/main" id="{BD29E97F-0BCD-4B1E-AD18-8E2A7B902C61}"/>
              </a:ext>
            </a:extLst>
          </p:cNvPr>
          <p:cNvSpPr/>
          <p:nvPr/>
        </p:nvSpPr>
        <p:spPr>
          <a:xfrm>
            <a:off x="4543425" y="4419601"/>
            <a:ext cx="609600" cy="590550"/>
          </a:xfrm>
          <a:prstGeom prst="ellipse">
            <a:avLst/>
          </a:prstGeom>
          <a:noFill/>
          <a:ln w="571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403908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BFC3595-29F5-42E0-AE4E-67D20CD549AA}"/>
              </a:ext>
            </a:extLst>
          </p:cNvPr>
          <p:cNvSpPr>
            <a:spLocks noGrp="1"/>
          </p:cNvSpPr>
          <p:nvPr>
            <p:ph sz="half" idx="2"/>
          </p:nvPr>
        </p:nvSpPr>
        <p:spPr>
          <a:xfrm>
            <a:off x="1508855" y="3616053"/>
            <a:ext cx="9551964" cy="1893359"/>
          </a:xfrm>
        </p:spPr>
        <p:txBody>
          <a:bodyPr>
            <a:normAutofit/>
          </a:bodyPr>
          <a:lstStyle/>
          <a:p>
            <a:r>
              <a:rPr lang="en-CA" sz="2000" dirty="0">
                <a:solidFill>
                  <a:schemeClr val="tx1"/>
                </a:solidFill>
                <a:latin typeface="+mn-lt"/>
              </a:rPr>
              <a:t>Start by </a:t>
            </a:r>
            <a:r>
              <a:rPr lang="en-CA" sz="2000" b="1" u="sng" dirty="0">
                <a:solidFill>
                  <a:schemeClr val="accent1">
                    <a:lumMod val="50000"/>
                  </a:schemeClr>
                </a:solidFill>
                <a:latin typeface="+mn-lt"/>
              </a:rPr>
              <a:t>setting up a while (true) loop</a:t>
            </a:r>
            <a:r>
              <a:rPr lang="en-CA" sz="2000" dirty="0">
                <a:solidFill>
                  <a:schemeClr val="tx1"/>
                </a:solidFill>
                <a:latin typeface="+mn-lt"/>
              </a:rPr>
              <a:t>, including its closing brace. This should be the first step of most driver controlled programs, as you will need the code to repeat itself infinite times. </a:t>
            </a:r>
          </a:p>
          <a:p>
            <a:endParaRPr lang="en-CA" sz="1600" dirty="0">
              <a:solidFill>
                <a:schemeClr val="tx1"/>
              </a:solidFill>
              <a:latin typeface="+mn-lt"/>
            </a:endParaRPr>
          </a:p>
          <a:p>
            <a:r>
              <a:rPr lang="en-CA" sz="2000" b="1" u="sng" dirty="0">
                <a:solidFill>
                  <a:schemeClr val="accent1">
                    <a:lumMod val="50000"/>
                  </a:schemeClr>
                </a:solidFill>
                <a:latin typeface="+mn-lt"/>
              </a:rPr>
              <a:t>Type all the driver code inside this while loop!!! </a:t>
            </a:r>
            <a:r>
              <a:rPr lang="en-CA" sz="2000" dirty="0">
                <a:solidFill>
                  <a:schemeClr val="tx1"/>
                </a:solidFill>
                <a:latin typeface="+mn-lt"/>
              </a:rPr>
              <a:t>Any code after the closing brace for the while (true) loop will not be run, since the loop continues forever!</a:t>
            </a:r>
          </a:p>
        </p:txBody>
      </p:sp>
      <p:pic>
        <p:nvPicPr>
          <p:cNvPr id="10" name="图片 9">
            <a:extLst>
              <a:ext uri="{FF2B5EF4-FFF2-40B4-BE49-F238E27FC236}">
                <a16:creationId xmlns:a16="http://schemas.microsoft.com/office/drawing/2014/main" id="{28D75C37-DDE1-43A8-8679-7A622AFFFABC}"/>
              </a:ext>
            </a:extLst>
          </p:cNvPr>
          <p:cNvPicPr>
            <a:picLocks noChangeAspect="1"/>
          </p:cNvPicPr>
          <p:nvPr/>
        </p:nvPicPr>
        <p:blipFill rotWithShape="1">
          <a:blip r:embed="rId2"/>
          <a:srcRect b="17008"/>
          <a:stretch/>
        </p:blipFill>
        <p:spPr>
          <a:xfrm>
            <a:off x="733425" y="852487"/>
            <a:ext cx="10896600" cy="2509838"/>
          </a:xfrm>
          <a:prstGeom prst="rect">
            <a:avLst/>
          </a:prstGeom>
        </p:spPr>
      </p:pic>
    </p:spTree>
    <p:extLst>
      <p:ext uri="{BB962C8B-B14F-4D97-AF65-F5344CB8AC3E}">
        <p14:creationId xmlns:p14="http://schemas.microsoft.com/office/powerpoint/2010/main" val="411379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BFC3595-29F5-42E0-AE4E-67D20CD549AA}"/>
              </a:ext>
            </a:extLst>
          </p:cNvPr>
          <p:cNvSpPr>
            <a:spLocks noGrp="1"/>
          </p:cNvSpPr>
          <p:nvPr>
            <p:ph sz="half" idx="2"/>
          </p:nvPr>
        </p:nvSpPr>
        <p:spPr>
          <a:xfrm>
            <a:off x="1091020" y="3429000"/>
            <a:ext cx="9439275" cy="2594247"/>
          </a:xfrm>
        </p:spPr>
        <p:txBody>
          <a:bodyPr>
            <a:normAutofit/>
          </a:bodyPr>
          <a:lstStyle/>
          <a:p>
            <a:r>
              <a:rPr lang="en-CA" sz="2000" dirty="0">
                <a:solidFill>
                  <a:schemeClr val="tx1"/>
                </a:solidFill>
                <a:latin typeface="+mn-lt"/>
              </a:rPr>
              <a:t>Inside the while(true) loop, </a:t>
            </a:r>
            <a:r>
              <a:rPr lang="en-CA" sz="2000" b="1" u="sng" dirty="0">
                <a:solidFill>
                  <a:schemeClr val="accent1">
                    <a:lumMod val="50000"/>
                  </a:schemeClr>
                </a:solidFill>
                <a:latin typeface="+mn-lt"/>
              </a:rPr>
              <a:t>set the motors to equal the value from channels </a:t>
            </a:r>
            <a:r>
              <a:rPr lang="en-CA" sz="2000" dirty="0">
                <a:solidFill>
                  <a:schemeClr val="tx1"/>
                </a:solidFill>
                <a:latin typeface="+mn-lt"/>
              </a:rPr>
              <a:t>of the joystick. Left side should equal channel 3, and right side should equal channel 2. </a:t>
            </a:r>
          </a:p>
          <a:p>
            <a:endParaRPr lang="en-CA" sz="2000" dirty="0">
              <a:solidFill>
                <a:schemeClr val="tx1"/>
              </a:solidFill>
              <a:latin typeface="+mn-lt"/>
            </a:endParaRPr>
          </a:p>
          <a:p>
            <a:r>
              <a:rPr lang="en-CA" sz="2000" b="1" dirty="0" err="1">
                <a:solidFill>
                  <a:srgbClr val="FFFF00"/>
                </a:solidFill>
                <a:latin typeface="+mn-lt"/>
              </a:rPr>
              <a:t>vexRT</a:t>
            </a:r>
            <a:r>
              <a:rPr lang="en-CA" sz="2000" dirty="0">
                <a:solidFill>
                  <a:schemeClr val="tx1"/>
                </a:solidFill>
                <a:latin typeface="+mn-lt"/>
              </a:rPr>
              <a:t> stands for VEX Remote Transmission. It is used </a:t>
            </a:r>
            <a:r>
              <a:rPr lang="en-CA" sz="2000" b="1" u="sng" dirty="0">
                <a:solidFill>
                  <a:schemeClr val="accent1">
                    <a:lumMod val="50000"/>
                  </a:schemeClr>
                </a:solidFill>
                <a:latin typeface="+mn-lt"/>
              </a:rPr>
              <a:t>whenever you are using an output from the remote controller</a:t>
            </a:r>
            <a:r>
              <a:rPr lang="en-CA" sz="2000" dirty="0">
                <a:solidFill>
                  <a:schemeClr val="tx1"/>
                </a:solidFill>
                <a:latin typeface="+mn-lt"/>
              </a:rPr>
              <a:t>.</a:t>
            </a:r>
          </a:p>
          <a:p>
            <a:r>
              <a:rPr lang="en-CA" sz="2000" b="1" dirty="0" err="1">
                <a:solidFill>
                  <a:srgbClr val="FFFF00"/>
                </a:solidFill>
                <a:latin typeface="+mn-lt"/>
              </a:rPr>
              <a:t>vexRT</a:t>
            </a:r>
            <a:r>
              <a:rPr lang="en-CA" sz="2000" b="1" dirty="0">
                <a:solidFill>
                  <a:srgbClr val="FFFF00"/>
                </a:solidFill>
                <a:latin typeface="+mn-lt"/>
              </a:rPr>
              <a:t>[Ch3]</a:t>
            </a:r>
            <a:r>
              <a:rPr lang="en-CA" sz="2000" b="1" dirty="0">
                <a:solidFill>
                  <a:schemeClr val="tx1"/>
                </a:solidFill>
                <a:latin typeface="+mn-lt"/>
              </a:rPr>
              <a:t>:</a:t>
            </a:r>
            <a:r>
              <a:rPr lang="en-CA" sz="2000" b="1" dirty="0">
                <a:solidFill>
                  <a:srgbClr val="FFFF00"/>
                </a:solidFill>
                <a:latin typeface="+mn-lt"/>
              </a:rPr>
              <a:t> [] </a:t>
            </a:r>
            <a:r>
              <a:rPr lang="en-CA" sz="2000" dirty="0">
                <a:solidFill>
                  <a:schemeClr val="tx1"/>
                </a:solidFill>
                <a:latin typeface="+mn-lt"/>
              </a:rPr>
              <a:t>square</a:t>
            </a:r>
            <a:r>
              <a:rPr lang="en-CA" sz="2000" b="1" dirty="0">
                <a:solidFill>
                  <a:schemeClr val="tx1"/>
                </a:solidFill>
                <a:latin typeface="+mn-lt"/>
              </a:rPr>
              <a:t> </a:t>
            </a:r>
            <a:r>
              <a:rPr lang="en-CA" sz="2000" dirty="0">
                <a:solidFill>
                  <a:schemeClr val="tx1"/>
                </a:solidFill>
                <a:latin typeface="+mn-lt"/>
              </a:rPr>
              <a:t>brackets specify which one. </a:t>
            </a:r>
            <a:r>
              <a:rPr lang="en-CA" sz="2000" b="1" dirty="0">
                <a:solidFill>
                  <a:srgbClr val="FFFF00"/>
                </a:solidFill>
                <a:latin typeface="+mn-lt"/>
              </a:rPr>
              <a:t>Ch3 </a:t>
            </a:r>
            <a:r>
              <a:rPr lang="en-CA" sz="2000" dirty="0">
                <a:solidFill>
                  <a:schemeClr val="tx1"/>
                </a:solidFill>
                <a:latin typeface="+mn-lt"/>
              </a:rPr>
              <a:t>stands for channel 3, which is the label of the channel you are using. The </a:t>
            </a:r>
            <a:r>
              <a:rPr lang="en-CA" sz="2000" b="1" dirty="0">
                <a:solidFill>
                  <a:srgbClr val="FFFF00"/>
                </a:solidFill>
                <a:latin typeface="+mn-lt"/>
              </a:rPr>
              <a:t>C </a:t>
            </a:r>
            <a:r>
              <a:rPr lang="en-CA" sz="2000" dirty="0">
                <a:solidFill>
                  <a:schemeClr val="tx1"/>
                </a:solidFill>
                <a:latin typeface="+mn-lt"/>
              </a:rPr>
              <a:t>in </a:t>
            </a:r>
            <a:r>
              <a:rPr lang="en-CA" sz="2000" b="1" dirty="0">
                <a:solidFill>
                  <a:srgbClr val="FFFF00"/>
                </a:solidFill>
                <a:latin typeface="+mn-lt"/>
              </a:rPr>
              <a:t>Ch3 </a:t>
            </a:r>
            <a:r>
              <a:rPr lang="en-CA" sz="2000" dirty="0">
                <a:solidFill>
                  <a:schemeClr val="tx1"/>
                </a:solidFill>
                <a:latin typeface="+mn-lt"/>
              </a:rPr>
              <a:t>has to be capitalized, otherwise you will get an error.</a:t>
            </a:r>
          </a:p>
        </p:txBody>
      </p:sp>
      <p:pic>
        <p:nvPicPr>
          <p:cNvPr id="3" name="图片 2">
            <a:extLst>
              <a:ext uri="{FF2B5EF4-FFF2-40B4-BE49-F238E27FC236}">
                <a16:creationId xmlns:a16="http://schemas.microsoft.com/office/drawing/2014/main" id="{C8ED7FF0-73CA-4E95-9CCC-D0FC16CF568B}"/>
              </a:ext>
            </a:extLst>
          </p:cNvPr>
          <p:cNvPicPr>
            <a:picLocks noChangeAspect="1"/>
          </p:cNvPicPr>
          <p:nvPr/>
        </p:nvPicPr>
        <p:blipFill>
          <a:blip r:embed="rId2"/>
          <a:stretch>
            <a:fillRect/>
          </a:stretch>
        </p:blipFill>
        <p:spPr>
          <a:xfrm>
            <a:off x="1091020" y="653777"/>
            <a:ext cx="10009960" cy="2594248"/>
          </a:xfrm>
          <a:prstGeom prst="rect">
            <a:avLst/>
          </a:prstGeom>
        </p:spPr>
      </p:pic>
    </p:spTree>
    <p:extLst>
      <p:ext uri="{BB962C8B-B14F-4D97-AF65-F5344CB8AC3E}">
        <p14:creationId xmlns:p14="http://schemas.microsoft.com/office/powerpoint/2010/main" val="3348528321"/>
      </p:ext>
    </p:extLst>
  </p:cSld>
  <p:clrMapOvr>
    <a:masterClrMapping/>
  </p:clrMapOvr>
</p:sld>
</file>

<file path=ppt/theme/theme1.xml><?xml version="1.0" encoding="utf-8"?>
<a:theme xmlns:a="http://schemas.openxmlformats.org/drawingml/2006/main" name="垂直记录设计模板">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3246188_TF03460611" id="{1B9A97F3-6178-4418-9F71-3B5F8562E9F5}" vid="{34417B78-EB9C-40AD-B4E9-10B8C1037BB5}"/>
    </a:ext>
  </a:extLst>
</a:theme>
</file>

<file path=ppt/theme/theme2.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1BD8E5-A18E-435C-B431-90A6B59F4B6F}">
  <ds:schemaRefs>
    <ds:schemaRef ds:uri="http://schemas.microsoft.com/office/2006/metadata/properties"/>
    <ds:schemaRef ds:uri="http://schemas.microsoft.com/office/2006/documentManagement/types"/>
    <ds:schemaRef ds:uri="a4f35948-e619-41b3-aa29-22878b09cfd2"/>
    <ds:schemaRef ds:uri="http://purl.org/dc/dcmitype/"/>
    <ds:schemaRef ds:uri="http://schemas.microsoft.com/office/infopath/2007/PartnerControls"/>
    <ds:schemaRef ds:uri="40262f94-9f35-4ac3-9a90-690165a166b7"/>
    <ds:schemaRef ds:uri="http://purl.org/dc/elements/1.1/"/>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3.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垂直记录设计幻灯片</Template>
  <TotalTime>145</TotalTime>
  <Words>1081</Words>
  <Application>Microsoft Office PowerPoint</Application>
  <PresentationFormat>宽屏</PresentationFormat>
  <Paragraphs>79</Paragraphs>
  <Slides>18</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微软雅黑</vt:lpstr>
      <vt:lpstr>Arial</vt:lpstr>
      <vt:lpstr>Calibri</vt:lpstr>
      <vt:lpstr>Tahoma</vt:lpstr>
      <vt:lpstr>垂直记录设计模板</vt:lpstr>
      <vt:lpstr>Basics: Driver Control</vt:lpstr>
      <vt:lpstr>In this PowerPoint you will be introduced to programming driver control with one or two joysticks. This powerpoint assumes a robot with four wheels in a rectangular shape. (H-drive, X-drive, and Mecanum drive will be introduced in a future PowerPoint.)</vt:lpstr>
      <vt:lpstr>PowerPoint 演示文稿</vt:lpstr>
      <vt:lpstr>Two-Joystick Drive</vt:lpstr>
      <vt:lpstr>PowerPoint 演示文稿</vt:lpstr>
      <vt:lpstr>PowerPoint 演示文稿</vt:lpstr>
      <vt:lpstr>PowerPoint 演示文稿</vt:lpstr>
      <vt:lpstr>PowerPoint 演示文稿</vt:lpstr>
      <vt:lpstr>PowerPoint 演示文稿</vt:lpstr>
      <vt:lpstr>PowerPoint 演示文稿</vt:lpstr>
      <vt:lpstr>One-Joystick Drive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Programming</dc:title>
  <dc:creator>alice xiong</dc:creator>
  <cp:lastModifiedBy>alice xiong</cp:lastModifiedBy>
  <cp:revision>16</cp:revision>
  <dcterms:created xsi:type="dcterms:W3CDTF">2018-03-28T22:46:02Z</dcterms:created>
  <dcterms:modified xsi:type="dcterms:W3CDTF">2018-03-29T02:00:39Z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