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98" r:id="rId3"/>
    <p:sldId id="276" r:id="rId4"/>
    <p:sldId id="277" r:id="rId5"/>
    <p:sldId id="278" r:id="rId6"/>
    <p:sldId id="279" r:id="rId7"/>
    <p:sldId id="280" r:id="rId8"/>
    <p:sldId id="281" r:id="rId9"/>
    <p:sldId id="282" r:id="rId10"/>
    <p:sldId id="283" r:id="rId11"/>
    <p:sldId id="300" r:id="rId12"/>
    <p:sldId id="284" r:id="rId13"/>
    <p:sldId id="285" r:id="rId14"/>
    <p:sldId id="286" r:id="rId15"/>
    <p:sldId id="287" r:id="rId16"/>
    <p:sldId id="288" r:id="rId17"/>
    <p:sldId id="301" r:id="rId18"/>
  </p:sldIdLst>
  <p:sldSz cx="9144000" cy="5143500" type="screen16x9"/>
  <p:notesSz cx="6858000" cy="9144000"/>
  <p:embeddedFontLst>
    <p:embeddedFont>
      <p:font typeface="Roboto" pitchFamily="2" charset="0"/>
      <p:regular r:id="rId20"/>
      <p:bold r:id="rId21"/>
      <p:italic r:id="rId22"/>
      <p:boldItalic r:id="rId23"/>
    </p:embeddedFont>
    <p:embeddedFont>
      <p:font typeface="Lato" panose="02010600030101010101" charset="0"/>
      <p:regular r:id="rId24"/>
      <p:bold r:id="rId25"/>
      <p:italic r:id="rId26"/>
      <p:boldItalic r:id="rId27"/>
    </p:embeddedFont>
    <p:embeddedFont>
      <p:font typeface="Montserrat" panose="02010600030101010101" charset="0"/>
      <p:regular r:id="rId28"/>
      <p:bold r:id="rId29"/>
      <p:italic r:id="rId30"/>
      <p:boldItalic r:id="rId31"/>
    </p:embeddedFont>
    <p:embeddedFont>
      <p:font typeface="Tahoma" panose="020B0604030504040204" pitchFamily="34" charset="0"/>
      <p:regular r:id="rId32"/>
      <p:bold r:id="rId33"/>
    </p:embeddedFont>
    <p:embeddedFont>
      <p:font typeface="Georgia" panose="0204050205040502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97993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718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mailto:alicexxx0516@gmail.com"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1472850" y="1742850"/>
            <a:ext cx="7081800" cy="165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CA" sz="4800" b="1" dirty="0">
                <a:latin typeface="Roboto"/>
                <a:ea typeface="Roboto"/>
                <a:cs typeface="Roboto"/>
                <a:sym typeface="Roboto"/>
              </a:rPr>
              <a:t>IF STATEMENTS &amp; </a:t>
            </a:r>
            <a:br>
              <a:rPr lang="en-CA" sz="4800" b="1" dirty="0">
                <a:latin typeface="Roboto"/>
                <a:ea typeface="Roboto"/>
                <a:cs typeface="Roboto"/>
                <a:sym typeface="Roboto"/>
              </a:rPr>
            </a:br>
            <a:r>
              <a:rPr lang="en-CA" sz="4800" b="1" dirty="0">
                <a:latin typeface="Roboto"/>
                <a:ea typeface="Roboto"/>
                <a:cs typeface="Roboto"/>
                <a:sym typeface="Roboto"/>
              </a:rPr>
              <a:t> WHILE LOOPS</a:t>
            </a:r>
            <a:endParaRPr sz="4800" dirty="0"/>
          </a:p>
        </p:txBody>
      </p:sp>
      <p:sp>
        <p:nvSpPr>
          <p:cNvPr id="3" name="副标题 2">
            <a:extLst>
              <a:ext uri="{FF2B5EF4-FFF2-40B4-BE49-F238E27FC236}">
                <a16:creationId xmlns:a16="http://schemas.microsoft.com/office/drawing/2014/main" id="{48131E16-9501-4812-9F5A-E0139D9A4ACD}"/>
              </a:ext>
            </a:extLst>
          </p:cNvPr>
          <p:cNvSpPr>
            <a:spLocks noGrp="1"/>
          </p:cNvSpPr>
          <p:nvPr>
            <p:ph type="subTitle" idx="1"/>
          </p:nvPr>
        </p:nvSpPr>
        <p:spPr/>
        <p:txBody>
          <a:bodyPr/>
          <a:lstStyle/>
          <a:p>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555300" y="2944675"/>
            <a:ext cx="8033400" cy="184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Georgia"/>
                <a:ea typeface="Georgia"/>
                <a:cs typeface="Georgia"/>
                <a:sym typeface="Georgia"/>
              </a:rPr>
              <a:t>Now let’s add the code telling the motors what to do when the button is pressed or not pressed.</a:t>
            </a:r>
            <a:endParaRPr dirty="0">
              <a:solidFill>
                <a:srgbClr val="FFFFFF"/>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a:spcBef>
                <a:spcPts val="0"/>
              </a:spcBef>
              <a:spcAft>
                <a:spcPts val="0"/>
              </a:spcAft>
              <a:buNone/>
            </a:pPr>
            <a:r>
              <a:rPr lang="en" dirty="0">
                <a:solidFill>
                  <a:srgbClr val="FFFFFF"/>
                </a:solidFill>
                <a:latin typeface="Georgia"/>
                <a:ea typeface="Georgia"/>
                <a:cs typeface="Georgia"/>
                <a:sym typeface="Georgia"/>
              </a:rPr>
              <a:t>Translating back into human language, this code says:</a:t>
            </a:r>
            <a:endParaRPr dirty="0">
              <a:solidFill>
                <a:srgbClr val="FFFFFF"/>
              </a:solidFill>
              <a:latin typeface="Georgia"/>
              <a:ea typeface="Georgia"/>
              <a:cs typeface="Georgia"/>
              <a:sym typeface="Georgia"/>
            </a:endParaRPr>
          </a:p>
          <a:p>
            <a:pPr marL="0" lvl="0" indent="0">
              <a:spcBef>
                <a:spcPts val="0"/>
              </a:spcBef>
              <a:spcAft>
                <a:spcPts val="0"/>
              </a:spcAft>
              <a:buNone/>
            </a:pPr>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rPr>
              <a:t>Check if the sensor called button is pressed:</a:t>
            </a:r>
            <a:endParaRPr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endParaRPr>
          </a:p>
          <a:p>
            <a:pPr marL="0" lvl="0" indent="0">
              <a:spcBef>
                <a:spcPts val="0"/>
              </a:spcBef>
              <a:spcAft>
                <a:spcPts val="0"/>
              </a:spcAft>
              <a:buNone/>
            </a:pPr>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rPr>
              <a:t>If yes, run both motors at full power.</a:t>
            </a:r>
            <a:endParaRPr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endParaRPr>
          </a:p>
          <a:p>
            <a:pPr marL="0" lvl="0" indent="0" rtl="0">
              <a:spcBef>
                <a:spcPts val="0"/>
              </a:spcBef>
              <a:spcAft>
                <a:spcPts val="0"/>
              </a:spcAft>
              <a:buNone/>
            </a:pPr>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rPr>
              <a:t>If not, stop both motors.</a:t>
            </a:r>
            <a:endParaRPr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rtl="0">
              <a:spcBef>
                <a:spcPts val="0"/>
              </a:spcBef>
              <a:spcAft>
                <a:spcPts val="0"/>
              </a:spcAft>
              <a:buNone/>
            </a:pPr>
            <a:r>
              <a:rPr lang="en" dirty="0">
                <a:solidFill>
                  <a:srgbClr val="FFFFFF"/>
                </a:solidFill>
                <a:latin typeface="Georgia"/>
                <a:ea typeface="Georgia"/>
                <a:cs typeface="Georgia"/>
                <a:sym typeface="Georgia"/>
              </a:rPr>
              <a:t>Will this work if we download it to the kit? Why or why not?</a:t>
            </a:r>
            <a:endParaRPr dirty="0">
              <a:solidFill>
                <a:srgbClr val="FFFFFF"/>
              </a:solidFill>
              <a:latin typeface="Georgia"/>
              <a:ea typeface="Georgia"/>
              <a:cs typeface="Georgia"/>
              <a:sym typeface="Georgia"/>
            </a:endParaRPr>
          </a:p>
        </p:txBody>
      </p:sp>
      <p:pic>
        <p:nvPicPr>
          <p:cNvPr id="325" name="Shape 325"/>
          <p:cNvPicPr preferRelativeResize="0"/>
          <p:nvPr/>
        </p:nvPicPr>
        <p:blipFill rotWithShape="1">
          <a:blip r:embed="rId3">
            <a:alphaModFix/>
          </a:blip>
          <a:srcRect t="-3337"/>
          <a:stretch/>
        </p:blipFill>
        <p:spPr>
          <a:xfrm>
            <a:off x="1265900" y="250800"/>
            <a:ext cx="6772675" cy="24774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256350" y="1997400"/>
            <a:ext cx="6151538" cy="114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b="1" dirty="0">
                <a:latin typeface="Roboto"/>
                <a:ea typeface="Roboto"/>
                <a:cs typeface="Roboto"/>
                <a:sym typeface="Roboto"/>
              </a:rPr>
              <a:t>Programming the Test Kit</a:t>
            </a:r>
            <a:br>
              <a:rPr lang="en" sz="3200" b="1" dirty="0">
                <a:latin typeface="Roboto"/>
                <a:ea typeface="Roboto"/>
                <a:cs typeface="Roboto"/>
                <a:sym typeface="Roboto"/>
              </a:rPr>
            </a:br>
            <a:r>
              <a:rPr lang="en" sz="3200" b="1" dirty="0">
                <a:latin typeface="Roboto"/>
                <a:ea typeface="Roboto"/>
                <a:cs typeface="Roboto"/>
                <a:sym typeface="Roboto"/>
              </a:rPr>
              <a:t>                    -- </a:t>
            </a:r>
            <a:r>
              <a:rPr lang="en-CA" sz="3200" b="1" dirty="0">
                <a:latin typeface="Roboto"/>
                <a:ea typeface="Roboto"/>
                <a:cs typeface="Roboto"/>
                <a:sym typeface="Roboto"/>
              </a:rPr>
              <a:t>While Loops</a:t>
            </a:r>
            <a:endParaRPr sz="3200" b="1" dirty="0">
              <a:latin typeface="Roboto"/>
              <a:ea typeface="Roboto"/>
              <a:cs typeface="Roboto"/>
              <a:sym typeface="Roboto"/>
            </a:endParaRPr>
          </a:p>
        </p:txBody>
      </p:sp>
    </p:spTree>
    <p:extLst>
      <p:ext uri="{BB962C8B-B14F-4D97-AF65-F5344CB8AC3E}">
        <p14:creationId xmlns:p14="http://schemas.microsoft.com/office/powerpoint/2010/main" val="390933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p:nvPr/>
        </p:nvSpPr>
        <p:spPr>
          <a:xfrm>
            <a:off x="1211200" y="1534000"/>
            <a:ext cx="2045400" cy="721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Button pressed?</a:t>
            </a:r>
            <a:endParaRPr/>
          </a:p>
        </p:txBody>
      </p:sp>
      <p:cxnSp>
        <p:nvCxnSpPr>
          <p:cNvPr id="331" name="Shape 331"/>
          <p:cNvCxnSpPr/>
          <p:nvPr/>
        </p:nvCxnSpPr>
        <p:spPr>
          <a:xfrm>
            <a:off x="3056025" y="1905000"/>
            <a:ext cx="872400" cy="9900"/>
          </a:xfrm>
          <a:prstGeom prst="straightConnector1">
            <a:avLst/>
          </a:prstGeom>
          <a:noFill/>
          <a:ln w="9525" cap="flat" cmpd="sng">
            <a:solidFill>
              <a:schemeClr val="dk2"/>
            </a:solidFill>
            <a:prstDash val="solid"/>
            <a:round/>
            <a:headEnd type="none" w="med" len="med"/>
            <a:tailEnd type="none" w="med" len="med"/>
          </a:ln>
        </p:spPr>
      </p:cxnSp>
      <p:sp>
        <p:nvSpPr>
          <p:cNvPr id="332" name="Shape 332"/>
          <p:cNvSpPr txBox="1"/>
          <p:nvPr/>
        </p:nvSpPr>
        <p:spPr>
          <a:xfrm>
            <a:off x="3356800" y="1534000"/>
            <a:ext cx="942600" cy="57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Yes</a:t>
            </a:r>
            <a:endParaRPr>
              <a:solidFill>
                <a:srgbClr val="FFFFFF"/>
              </a:solidFill>
              <a:latin typeface="Georgia"/>
              <a:ea typeface="Georgia"/>
              <a:cs typeface="Georgia"/>
              <a:sym typeface="Georgia"/>
            </a:endParaRPr>
          </a:p>
        </p:txBody>
      </p:sp>
      <p:sp>
        <p:nvSpPr>
          <p:cNvPr id="333" name="Shape 333"/>
          <p:cNvSpPr/>
          <p:nvPr/>
        </p:nvSpPr>
        <p:spPr>
          <a:xfrm>
            <a:off x="3021000" y="2546825"/>
            <a:ext cx="1774500" cy="816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Run the motor</a:t>
            </a:r>
            <a:endParaRPr/>
          </a:p>
        </p:txBody>
      </p:sp>
      <p:sp>
        <p:nvSpPr>
          <p:cNvPr id="334" name="Shape 334"/>
          <p:cNvSpPr txBox="1"/>
          <p:nvPr/>
        </p:nvSpPr>
        <p:spPr>
          <a:xfrm>
            <a:off x="1762600" y="2430800"/>
            <a:ext cx="942600" cy="57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No</a:t>
            </a:r>
            <a:endParaRPr>
              <a:solidFill>
                <a:srgbClr val="FFFFFF"/>
              </a:solidFill>
              <a:latin typeface="Georgia"/>
              <a:ea typeface="Georgia"/>
              <a:cs typeface="Georgia"/>
              <a:sym typeface="Georgia"/>
            </a:endParaRPr>
          </a:p>
        </p:txBody>
      </p:sp>
      <p:sp>
        <p:nvSpPr>
          <p:cNvPr id="335" name="Shape 335"/>
          <p:cNvSpPr/>
          <p:nvPr/>
        </p:nvSpPr>
        <p:spPr>
          <a:xfrm>
            <a:off x="1346650" y="2922075"/>
            <a:ext cx="1774500" cy="816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Stop the motor</a:t>
            </a:r>
            <a:endParaRPr/>
          </a:p>
        </p:txBody>
      </p:sp>
      <p:cxnSp>
        <p:nvCxnSpPr>
          <p:cNvPr id="336" name="Shape 336"/>
          <p:cNvCxnSpPr>
            <a:stCxn id="333" idx="2"/>
          </p:cNvCxnSpPr>
          <p:nvPr/>
        </p:nvCxnSpPr>
        <p:spPr>
          <a:xfrm flipH="1">
            <a:off x="3898350" y="3363125"/>
            <a:ext cx="9900" cy="1289100"/>
          </a:xfrm>
          <a:prstGeom prst="straightConnector1">
            <a:avLst/>
          </a:prstGeom>
          <a:noFill/>
          <a:ln w="9525" cap="flat" cmpd="sng">
            <a:solidFill>
              <a:schemeClr val="dk2"/>
            </a:solidFill>
            <a:prstDash val="solid"/>
            <a:round/>
            <a:headEnd type="none" w="med" len="med"/>
            <a:tailEnd type="none" w="med" len="med"/>
          </a:ln>
        </p:spPr>
      </p:cxnSp>
      <p:cxnSp>
        <p:nvCxnSpPr>
          <p:cNvPr id="337" name="Shape 337"/>
          <p:cNvCxnSpPr/>
          <p:nvPr/>
        </p:nvCxnSpPr>
        <p:spPr>
          <a:xfrm rot="10800000" flipH="1">
            <a:off x="960525" y="631450"/>
            <a:ext cx="40200" cy="3960600"/>
          </a:xfrm>
          <a:prstGeom prst="straightConnector1">
            <a:avLst/>
          </a:prstGeom>
          <a:noFill/>
          <a:ln w="9525" cap="flat" cmpd="sng">
            <a:solidFill>
              <a:schemeClr val="dk2"/>
            </a:solidFill>
            <a:prstDash val="solid"/>
            <a:round/>
            <a:headEnd type="none" w="med" len="med"/>
            <a:tailEnd type="none" w="med" len="med"/>
          </a:ln>
        </p:spPr>
      </p:cxnSp>
      <p:cxnSp>
        <p:nvCxnSpPr>
          <p:cNvPr id="338" name="Shape 338"/>
          <p:cNvCxnSpPr>
            <a:endCxn id="330" idx="0"/>
          </p:cNvCxnSpPr>
          <p:nvPr/>
        </p:nvCxnSpPr>
        <p:spPr>
          <a:xfrm flipH="1">
            <a:off x="2233900" y="832300"/>
            <a:ext cx="9900" cy="701700"/>
          </a:xfrm>
          <a:prstGeom prst="straightConnector1">
            <a:avLst/>
          </a:prstGeom>
          <a:noFill/>
          <a:ln w="9525" cap="flat" cmpd="sng">
            <a:solidFill>
              <a:schemeClr val="dk2"/>
            </a:solidFill>
            <a:prstDash val="solid"/>
            <a:round/>
            <a:headEnd type="none" w="med" len="med"/>
            <a:tailEnd type="none" w="med" len="med"/>
          </a:ln>
        </p:spPr>
      </p:cxnSp>
      <p:sp>
        <p:nvSpPr>
          <p:cNvPr id="339" name="Shape 339"/>
          <p:cNvSpPr/>
          <p:nvPr/>
        </p:nvSpPr>
        <p:spPr>
          <a:xfrm>
            <a:off x="1275475" y="4293500"/>
            <a:ext cx="1905000" cy="631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Next step</a:t>
            </a:r>
            <a:endParaRPr/>
          </a:p>
        </p:txBody>
      </p:sp>
      <p:cxnSp>
        <p:nvCxnSpPr>
          <p:cNvPr id="340" name="Shape 340"/>
          <p:cNvCxnSpPr>
            <a:stCxn id="335" idx="2"/>
            <a:endCxn id="339" idx="0"/>
          </p:cNvCxnSpPr>
          <p:nvPr/>
        </p:nvCxnSpPr>
        <p:spPr>
          <a:xfrm flipH="1">
            <a:off x="2227900" y="3738375"/>
            <a:ext cx="6000" cy="555000"/>
          </a:xfrm>
          <a:prstGeom prst="straightConnector1">
            <a:avLst/>
          </a:prstGeom>
          <a:noFill/>
          <a:ln w="9525" cap="flat" cmpd="sng">
            <a:solidFill>
              <a:schemeClr val="dk2"/>
            </a:solidFill>
            <a:prstDash val="solid"/>
            <a:round/>
            <a:headEnd type="none" w="med" len="med"/>
            <a:tailEnd type="triangle" w="med" len="med"/>
          </a:ln>
        </p:spPr>
      </p:cxnSp>
      <p:cxnSp>
        <p:nvCxnSpPr>
          <p:cNvPr id="341" name="Shape 341"/>
          <p:cNvCxnSpPr>
            <a:endCxn id="339" idx="3"/>
          </p:cNvCxnSpPr>
          <p:nvPr/>
        </p:nvCxnSpPr>
        <p:spPr>
          <a:xfrm rot="10800000">
            <a:off x="3180475" y="4609400"/>
            <a:ext cx="717600" cy="2700"/>
          </a:xfrm>
          <a:prstGeom prst="straightConnector1">
            <a:avLst/>
          </a:prstGeom>
          <a:noFill/>
          <a:ln w="9525" cap="flat" cmpd="sng">
            <a:solidFill>
              <a:schemeClr val="dk2"/>
            </a:solidFill>
            <a:prstDash val="solid"/>
            <a:round/>
            <a:headEnd type="none" w="med" len="med"/>
            <a:tailEnd type="triangle" w="med" len="med"/>
          </a:ln>
        </p:spPr>
      </p:cxnSp>
      <p:cxnSp>
        <p:nvCxnSpPr>
          <p:cNvPr id="342" name="Shape 342"/>
          <p:cNvCxnSpPr>
            <a:endCxn id="335" idx="0"/>
          </p:cNvCxnSpPr>
          <p:nvPr/>
        </p:nvCxnSpPr>
        <p:spPr>
          <a:xfrm>
            <a:off x="2233900" y="2255775"/>
            <a:ext cx="0" cy="666300"/>
          </a:xfrm>
          <a:prstGeom prst="straightConnector1">
            <a:avLst/>
          </a:prstGeom>
          <a:noFill/>
          <a:ln w="9525" cap="flat" cmpd="sng">
            <a:solidFill>
              <a:schemeClr val="dk2"/>
            </a:solidFill>
            <a:prstDash val="solid"/>
            <a:round/>
            <a:headEnd type="none" w="med" len="med"/>
            <a:tailEnd type="triangle" w="med" len="med"/>
          </a:ln>
        </p:spPr>
      </p:cxnSp>
      <p:cxnSp>
        <p:nvCxnSpPr>
          <p:cNvPr id="343" name="Shape 343"/>
          <p:cNvCxnSpPr>
            <a:endCxn id="333" idx="0"/>
          </p:cNvCxnSpPr>
          <p:nvPr/>
        </p:nvCxnSpPr>
        <p:spPr>
          <a:xfrm>
            <a:off x="3908250" y="1905125"/>
            <a:ext cx="0" cy="641700"/>
          </a:xfrm>
          <a:prstGeom prst="straightConnector1">
            <a:avLst/>
          </a:prstGeom>
          <a:noFill/>
          <a:ln w="9525" cap="flat" cmpd="sng">
            <a:solidFill>
              <a:schemeClr val="dk2"/>
            </a:solidFill>
            <a:prstDash val="solid"/>
            <a:round/>
            <a:headEnd type="none" w="med" len="med"/>
            <a:tailEnd type="triangle" w="med" len="med"/>
          </a:ln>
        </p:spPr>
      </p:cxnSp>
      <p:cxnSp>
        <p:nvCxnSpPr>
          <p:cNvPr id="344" name="Shape 344"/>
          <p:cNvCxnSpPr>
            <a:stCxn id="339" idx="1"/>
          </p:cNvCxnSpPr>
          <p:nvPr/>
        </p:nvCxnSpPr>
        <p:spPr>
          <a:xfrm rot="10800000">
            <a:off x="960475" y="4602200"/>
            <a:ext cx="315000" cy="7200"/>
          </a:xfrm>
          <a:prstGeom prst="straightConnector1">
            <a:avLst/>
          </a:prstGeom>
          <a:noFill/>
          <a:ln w="9525" cap="flat" cmpd="sng">
            <a:solidFill>
              <a:schemeClr val="dk2"/>
            </a:solidFill>
            <a:prstDash val="solid"/>
            <a:round/>
            <a:headEnd type="none" w="med" len="med"/>
            <a:tailEnd type="none" w="med" len="med"/>
          </a:ln>
        </p:spPr>
      </p:cxnSp>
      <p:sp>
        <p:nvSpPr>
          <p:cNvPr id="345" name="Shape 345"/>
          <p:cNvSpPr/>
          <p:nvPr/>
        </p:nvSpPr>
        <p:spPr>
          <a:xfrm>
            <a:off x="1459325" y="426150"/>
            <a:ext cx="1559100" cy="4059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Start</a:t>
            </a:r>
            <a:endParaRPr/>
          </a:p>
        </p:txBody>
      </p:sp>
      <p:cxnSp>
        <p:nvCxnSpPr>
          <p:cNvPr id="346" name="Shape 346"/>
          <p:cNvCxnSpPr>
            <a:endCxn id="345" idx="1"/>
          </p:cNvCxnSpPr>
          <p:nvPr/>
        </p:nvCxnSpPr>
        <p:spPr>
          <a:xfrm>
            <a:off x="1000625" y="621600"/>
            <a:ext cx="458700" cy="7500"/>
          </a:xfrm>
          <a:prstGeom prst="straightConnector1">
            <a:avLst/>
          </a:prstGeom>
          <a:noFill/>
          <a:ln w="9525" cap="flat" cmpd="sng">
            <a:solidFill>
              <a:schemeClr val="dk2"/>
            </a:solidFill>
            <a:prstDash val="solid"/>
            <a:round/>
            <a:headEnd type="none" w="med" len="med"/>
            <a:tailEnd type="triangle" w="med" len="med"/>
          </a:ln>
        </p:spPr>
      </p:cxnSp>
      <p:sp>
        <p:nvSpPr>
          <p:cNvPr id="347" name="Shape 347"/>
          <p:cNvSpPr txBox="1"/>
          <p:nvPr/>
        </p:nvSpPr>
        <p:spPr>
          <a:xfrm>
            <a:off x="468175" y="2355650"/>
            <a:ext cx="807300" cy="72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Loop </a:t>
            </a:r>
            <a:endParaRPr>
              <a:solidFill>
                <a:srgbClr val="FFFFFF"/>
              </a:solidFill>
              <a:latin typeface="Georgia"/>
              <a:ea typeface="Georgia"/>
              <a:cs typeface="Georgia"/>
              <a:sym typeface="Georgia"/>
            </a:endParaRPr>
          </a:p>
          <a:p>
            <a:pPr marL="0" lvl="0" indent="0" rtl="0">
              <a:spcBef>
                <a:spcPts val="0"/>
              </a:spcBef>
              <a:spcAft>
                <a:spcPts val="0"/>
              </a:spcAft>
              <a:buNone/>
            </a:pPr>
            <a:r>
              <a:rPr lang="en">
                <a:solidFill>
                  <a:srgbClr val="FFFFFF"/>
                </a:solidFill>
                <a:latin typeface="Georgia"/>
                <a:ea typeface="Georgia"/>
                <a:cs typeface="Georgia"/>
                <a:sym typeface="Georgia"/>
              </a:rPr>
              <a:t>Back</a:t>
            </a:r>
            <a:endParaRPr>
              <a:solidFill>
                <a:srgbClr val="FFFFFF"/>
              </a:solidFill>
              <a:latin typeface="Georgia"/>
              <a:ea typeface="Georgia"/>
              <a:cs typeface="Georgia"/>
              <a:sym typeface="Georgia"/>
            </a:endParaRPr>
          </a:p>
          <a:p>
            <a:pPr marL="0" lvl="0" indent="0" rtl="0">
              <a:spcBef>
                <a:spcPts val="0"/>
              </a:spcBef>
              <a:spcAft>
                <a:spcPts val="0"/>
              </a:spcAft>
              <a:buNone/>
            </a:pPr>
            <a:r>
              <a:rPr lang="en">
                <a:solidFill>
                  <a:srgbClr val="FFFFFF"/>
                </a:solidFill>
                <a:latin typeface="Georgia"/>
                <a:ea typeface="Georgia"/>
                <a:cs typeface="Georgia"/>
                <a:sym typeface="Georgia"/>
              </a:rPr>
              <a:t>Forever </a:t>
            </a:r>
            <a:endParaRPr>
              <a:solidFill>
                <a:srgbClr val="FFFFFF"/>
              </a:solidFill>
              <a:latin typeface="Georgia"/>
              <a:ea typeface="Georgia"/>
              <a:cs typeface="Georgia"/>
              <a:sym typeface="Georgia"/>
            </a:endParaRPr>
          </a:p>
        </p:txBody>
      </p:sp>
      <p:sp>
        <p:nvSpPr>
          <p:cNvPr id="348" name="Shape 348"/>
          <p:cNvSpPr txBox="1"/>
          <p:nvPr/>
        </p:nvSpPr>
        <p:spPr>
          <a:xfrm>
            <a:off x="5093375" y="665300"/>
            <a:ext cx="3749700" cy="398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Going back to the flowchart, what we want to program the test kit to do is: </a:t>
            </a:r>
            <a:endParaRPr>
              <a:solidFill>
                <a:srgbClr val="FFFFFF"/>
              </a:solidFill>
              <a:latin typeface="Georgia"/>
              <a:ea typeface="Georgia"/>
              <a:cs typeface="Georgia"/>
              <a:sym typeface="Georgia"/>
            </a:endParaRPr>
          </a:p>
          <a:p>
            <a:pPr marL="0" lvl="0" indent="0" rtl="0">
              <a:spcBef>
                <a:spcPts val="0"/>
              </a:spcBef>
              <a:spcAft>
                <a:spcPts val="0"/>
              </a:spcAft>
              <a:buNone/>
            </a:pPr>
            <a:endParaRPr>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When the button is pressed, run the motors</a:t>
            </a:r>
            <a:endParaRPr>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a:solidFill>
                  <a:srgbClr val="FFFFFF"/>
                </a:solidFill>
                <a:latin typeface="Georgia"/>
                <a:ea typeface="Georgia"/>
                <a:cs typeface="Georgia"/>
                <a:sym typeface="Georgia"/>
              </a:rPr>
              <a:t>When the button is not pressed, stop the motors</a:t>
            </a:r>
            <a:endParaRPr>
              <a:solidFill>
                <a:srgbClr val="FFFFFF"/>
              </a:solidFill>
              <a:latin typeface="Georgia"/>
              <a:ea typeface="Georgia"/>
              <a:cs typeface="Georgia"/>
              <a:sym typeface="Georgia"/>
            </a:endParaRPr>
          </a:p>
          <a:p>
            <a:pPr marL="457200" lvl="0" indent="-317500" rtl="0">
              <a:spcBef>
                <a:spcPts val="0"/>
              </a:spcBef>
              <a:spcAft>
                <a:spcPts val="0"/>
              </a:spcAft>
              <a:buClr>
                <a:srgbClr val="FFFF00"/>
              </a:buClr>
              <a:buSzPts val="1400"/>
              <a:buFont typeface="Georgia"/>
              <a:buAutoNum type="arabicPeriod"/>
            </a:pPr>
            <a:r>
              <a:rPr lang="en">
                <a:solidFill>
                  <a:srgbClr val="FFFF00"/>
                </a:solidFill>
                <a:latin typeface="Georgia"/>
                <a:ea typeface="Georgia"/>
                <a:cs typeface="Georgia"/>
                <a:sym typeface="Georgia"/>
              </a:rPr>
              <a:t>Repeat this process</a:t>
            </a:r>
            <a:endParaRPr>
              <a:solidFill>
                <a:srgbClr val="FFFF00"/>
              </a:solidFill>
              <a:latin typeface="Georgia"/>
              <a:ea typeface="Georgia"/>
              <a:cs typeface="Georgia"/>
              <a:sym typeface="Georgia"/>
            </a:endParaRPr>
          </a:p>
          <a:p>
            <a:pPr marL="0" lvl="0" indent="0">
              <a:spcBef>
                <a:spcPts val="0"/>
              </a:spcBef>
              <a:spcAft>
                <a:spcPts val="0"/>
              </a:spcAft>
              <a:buNone/>
            </a:pPr>
            <a:endParaRPr>
              <a:solidFill>
                <a:srgbClr val="FFFFFF"/>
              </a:solidFill>
              <a:highlight>
                <a:srgbClr val="434343"/>
              </a:highlight>
              <a:latin typeface="Georgia"/>
              <a:ea typeface="Georgia"/>
              <a:cs typeface="Georgia"/>
              <a:sym typeface="Georgia"/>
            </a:endParaRPr>
          </a:p>
          <a:p>
            <a:pPr marL="0" lvl="0" indent="0" rtl="0">
              <a:spcBef>
                <a:spcPts val="0"/>
              </a:spcBef>
              <a:spcAft>
                <a:spcPts val="0"/>
              </a:spcAft>
              <a:buNone/>
            </a:pPr>
            <a:endParaRPr>
              <a:solidFill>
                <a:srgbClr val="FFFFFF"/>
              </a:solidFill>
              <a:highlight>
                <a:srgbClr val="434343"/>
              </a:highlight>
              <a:latin typeface="Georgia"/>
              <a:ea typeface="Georgia"/>
              <a:cs typeface="Georgia"/>
              <a:sym typeface="Georgia"/>
            </a:endParaRPr>
          </a:p>
          <a:p>
            <a:pPr marL="0" lvl="0" indent="0" rtl="0">
              <a:spcBef>
                <a:spcPts val="0"/>
              </a:spcBef>
              <a:spcAft>
                <a:spcPts val="0"/>
              </a:spcAft>
              <a:buNone/>
            </a:pPr>
            <a:r>
              <a:rPr lang="en">
                <a:solidFill>
                  <a:srgbClr val="FFFFFF"/>
                </a:solidFill>
                <a:latin typeface="Georgia"/>
                <a:ea typeface="Georgia"/>
                <a:cs typeface="Georgia"/>
                <a:sym typeface="Georgia"/>
              </a:rPr>
              <a:t>Our code on the last slide was missing the part to </a:t>
            </a:r>
            <a:r>
              <a:rPr lang="en">
                <a:solidFill>
                  <a:srgbClr val="FFFF00"/>
                </a:solidFill>
                <a:latin typeface="Georgia"/>
                <a:ea typeface="Georgia"/>
                <a:cs typeface="Georgia"/>
                <a:sym typeface="Georgia"/>
              </a:rPr>
              <a:t>repeat this process</a:t>
            </a:r>
            <a:r>
              <a:rPr lang="en">
                <a:solidFill>
                  <a:srgbClr val="FFFFFF"/>
                </a:solidFill>
                <a:latin typeface="Georgia"/>
                <a:ea typeface="Georgia"/>
                <a:cs typeface="Georgia"/>
                <a:sym typeface="Georgia"/>
              </a:rPr>
              <a:t>. We made a code telling the robot what to do, but not how long.</a:t>
            </a:r>
            <a:endParaRPr>
              <a:solidFill>
                <a:srgbClr val="FFFFFF"/>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555300" y="2762700"/>
            <a:ext cx="3395100" cy="213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Georgia"/>
                <a:ea typeface="Georgia"/>
                <a:cs typeface="Georgia"/>
                <a:sym typeface="Georgia"/>
              </a:rPr>
              <a:t>To make the cortex repeat something forever, we use a while (true) loop:</a:t>
            </a:r>
            <a:endParaRPr>
              <a:solidFill>
                <a:srgbClr val="FFFFFF"/>
              </a:solidFill>
              <a:latin typeface="Georgia"/>
              <a:ea typeface="Georgia"/>
              <a:cs typeface="Georgia"/>
              <a:sym typeface="Georgia"/>
            </a:endParaRPr>
          </a:p>
          <a:p>
            <a:pPr marL="0" lvl="0" indent="0">
              <a:spcBef>
                <a:spcPts val="0"/>
              </a:spcBef>
              <a:spcAft>
                <a:spcPts val="0"/>
              </a:spcAft>
              <a:buNone/>
            </a:pP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00"/>
                </a:solidFill>
                <a:latin typeface="Georgia"/>
                <a:ea typeface="Georgia"/>
                <a:cs typeface="Georgia"/>
                <a:sym typeface="Georgia"/>
              </a:rPr>
              <a:t>while (condition)</a:t>
            </a:r>
            <a:endParaRPr>
              <a:solidFill>
                <a:srgbClr val="FFFF00"/>
              </a:solidFill>
              <a:latin typeface="Georgia"/>
              <a:ea typeface="Georgia"/>
              <a:cs typeface="Georgia"/>
              <a:sym typeface="Georgia"/>
            </a:endParaRPr>
          </a:p>
          <a:p>
            <a:pPr marL="0" lvl="0" indent="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a:p>
            <a:pPr marL="0" lvl="0" indent="0">
              <a:spcBef>
                <a:spcPts val="0"/>
              </a:spcBef>
              <a:spcAft>
                <a:spcPts val="0"/>
              </a:spcAft>
              <a:buNone/>
            </a:pP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a:p>
            <a:pPr marL="0" lvl="0" indent="0" rtl="0">
              <a:spcBef>
                <a:spcPts val="0"/>
              </a:spcBef>
              <a:spcAft>
                <a:spcPts val="0"/>
              </a:spcAft>
              <a:buNone/>
            </a:pPr>
            <a:endParaRPr>
              <a:solidFill>
                <a:srgbClr val="FFFF00"/>
              </a:solidFill>
              <a:latin typeface="Georgia"/>
              <a:ea typeface="Georgia"/>
              <a:cs typeface="Georgia"/>
              <a:sym typeface="Georgia"/>
            </a:endParaRPr>
          </a:p>
        </p:txBody>
      </p:sp>
      <p:pic>
        <p:nvPicPr>
          <p:cNvPr id="354" name="Shape 354"/>
          <p:cNvPicPr preferRelativeResize="0"/>
          <p:nvPr/>
        </p:nvPicPr>
        <p:blipFill rotWithShape="1">
          <a:blip r:embed="rId3">
            <a:alphaModFix/>
          </a:blip>
          <a:srcRect b="8433"/>
          <a:stretch/>
        </p:blipFill>
        <p:spPr>
          <a:xfrm>
            <a:off x="1085250" y="222600"/>
            <a:ext cx="6973501" cy="2514600"/>
          </a:xfrm>
          <a:prstGeom prst="rect">
            <a:avLst/>
          </a:prstGeom>
          <a:noFill/>
          <a:ln>
            <a:noFill/>
          </a:ln>
        </p:spPr>
      </p:pic>
      <p:sp>
        <p:nvSpPr>
          <p:cNvPr id="355" name="Shape 355"/>
          <p:cNvSpPr txBox="1"/>
          <p:nvPr/>
        </p:nvSpPr>
        <p:spPr>
          <a:xfrm>
            <a:off x="3860125" y="2807375"/>
            <a:ext cx="4923000" cy="218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Georgia"/>
                <a:ea typeface="Georgia"/>
                <a:cs typeface="Georgia"/>
                <a:sym typeface="Georgia"/>
              </a:rPr>
              <a:t>Like an if loop, the while loop check the condition in the parenthesis, and run its code block if that condition is true.</a:t>
            </a:r>
            <a:endParaRPr dirty="0">
              <a:solidFill>
                <a:srgbClr val="FFFFFF"/>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rtl="0">
              <a:spcBef>
                <a:spcPts val="0"/>
              </a:spcBef>
              <a:spcAft>
                <a:spcPts val="0"/>
              </a:spcAft>
              <a:buNone/>
            </a:pPr>
            <a:r>
              <a:rPr lang="en" dirty="0">
                <a:solidFill>
                  <a:srgbClr val="FFFFFF"/>
                </a:solidFill>
                <a:latin typeface="Georgia"/>
                <a:ea typeface="Georgia"/>
                <a:cs typeface="Georgia"/>
                <a:sym typeface="Georgia"/>
              </a:rPr>
              <a:t>However, the </a:t>
            </a:r>
            <a:r>
              <a:rPr lang="en" u="sng" dirty="0">
                <a:solidFill>
                  <a:schemeClr val="tx2"/>
                </a:solidFill>
                <a:latin typeface="Georgia"/>
                <a:ea typeface="Georgia"/>
                <a:cs typeface="Georgia"/>
                <a:sym typeface="Georgia"/>
              </a:rPr>
              <a:t>if loop only checks the code once and moves on</a:t>
            </a:r>
            <a:r>
              <a:rPr lang="en" dirty="0">
                <a:solidFill>
                  <a:srgbClr val="FFFFFF"/>
                </a:solidFill>
                <a:latin typeface="Georgia"/>
                <a:ea typeface="Georgia"/>
                <a:cs typeface="Georgia"/>
                <a:sym typeface="Georgia"/>
              </a:rPr>
              <a:t> to the next block. The </a:t>
            </a:r>
            <a:r>
              <a:rPr lang="en" u="sng" dirty="0">
                <a:solidFill>
                  <a:schemeClr val="tx2"/>
                </a:solidFill>
                <a:latin typeface="Georgia"/>
                <a:ea typeface="Georgia"/>
                <a:cs typeface="Georgia"/>
                <a:sym typeface="Georgia"/>
              </a:rPr>
              <a:t>while loop keeps on checking its condition</a:t>
            </a:r>
            <a:r>
              <a:rPr lang="en" dirty="0">
                <a:solidFill>
                  <a:srgbClr val="FFFFFF"/>
                </a:solidFill>
                <a:latin typeface="Georgia"/>
                <a:ea typeface="Georgia"/>
                <a:cs typeface="Georgia"/>
                <a:sym typeface="Georgia"/>
              </a:rPr>
              <a:t>, and the block of code keeps on running </a:t>
            </a:r>
            <a:r>
              <a:rPr lang="en" u="sng" dirty="0">
                <a:solidFill>
                  <a:schemeClr val="tx2"/>
                </a:solidFill>
                <a:latin typeface="Georgia"/>
                <a:sym typeface="Georgia"/>
              </a:rPr>
              <a:t>as long as the condition is true</a:t>
            </a:r>
            <a:r>
              <a:rPr lang="en" dirty="0">
                <a:solidFill>
                  <a:srgbClr val="FFFFFF"/>
                </a:solidFill>
                <a:latin typeface="Georgia"/>
                <a:ea typeface="Georgia"/>
                <a:cs typeface="Georgia"/>
                <a:sym typeface="Georgia"/>
              </a:rPr>
              <a:t>.</a:t>
            </a:r>
            <a:endParaRPr dirty="0">
              <a:solidFill>
                <a:srgbClr val="FFFFFF"/>
              </a:solidFill>
              <a:latin typeface="Georgia"/>
              <a:ea typeface="Georgia"/>
              <a:cs typeface="Georgia"/>
              <a:sym typeface="Georgia"/>
            </a:endParaRPr>
          </a:p>
          <a:p>
            <a:pPr marL="0" lvl="0" indent="0" rtl="0">
              <a:spcBef>
                <a:spcPts val="0"/>
              </a:spcBef>
              <a:spcAft>
                <a:spcPts val="0"/>
              </a:spcAft>
              <a:buNone/>
            </a:pPr>
            <a:endParaRPr dirty="0">
              <a:solidFill>
                <a:srgbClr val="FFFF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3">
            <a:alphaModFix/>
          </a:blip>
          <a:srcRect b="8433"/>
          <a:stretch/>
        </p:blipFill>
        <p:spPr>
          <a:xfrm>
            <a:off x="954875" y="727963"/>
            <a:ext cx="6973501" cy="2514600"/>
          </a:xfrm>
          <a:prstGeom prst="rect">
            <a:avLst/>
          </a:prstGeom>
          <a:noFill/>
          <a:ln>
            <a:noFill/>
          </a:ln>
        </p:spPr>
      </p:pic>
      <p:sp>
        <p:nvSpPr>
          <p:cNvPr id="361" name="Shape 361"/>
          <p:cNvSpPr txBox="1"/>
          <p:nvPr/>
        </p:nvSpPr>
        <p:spPr>
          <a:xfrm>
            <a:off x="491250" y="3312738"/>
            <a:ext cx="8161500" cy="110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Georgia"/>
                <a:ea typeface="Georgia"/>
                <a:cs typeface="Georgia"/>
                <a:sym typeface="Georgia"/>
              </a:rPr>
              <a:t>In this case, the condition is “</a:t>
            </a:r>
            <a:r>
              <a:rPr lang="en" dirty="0">
                <a:solidFill>
                  <a:srgbClr val="FFFF00"/>
                </a:solidFill>
                <a:latin typeface="Georgia"/>
                <a:ea typeface="Georgia"/>
                <a:cs typeface="Georgia"/>
                <a:sym typeface="Georgia"/>
              </a:rPr>
              <a:t>true</a:t>
            </a:r>
            <a:r>
              <a:rPr lang="en" dirty="0">
                <a:solidFill>
                  <a:srgbClr val="FFFFFF"/>
                </a:solidFill>
                <a:latin typeface="Georgia"/>
                <a:ea typeface="Georgia"/>
                <a:cs typeface="Georgia"/>
                <a:sym typeface="Georgia"/>
              </a:rPr>
              <a:t>”, which is true forever, and keeps the block running forever. </a:t>
            </a:r>
            <a:endParaRPr dirty="0">
              <a:solidFill>
                <a:srgbClr val="FFFFFF"/>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a:spcBef>
                <a:spcPts val="0"/>
              </a:spcBef>
              <a:spcAft>
                <a:spcPts val="0"/>
              </a:spcAft>
              <a:buNone/>
            </a:pPr>
            <a:r>
              <a:rPr lang="en" dirty="0">
                <a:solidFill>
                  <a:srgbClr val="FFFFFF"/>
                </a:solidFill>
                <a:latin typeface="Georgia"/>
                <a:ea typeface="Georgia"/>
                <a:cs typeface="Georgia"/>
                <a:sym typeface="Georgia"/>
              </a:rPr>
              <a:t>To represent true, you can also use “ </a:t>
            </a:r>
            <a:r>
              <a:rPr lang="en" dirty="0">
                <a:solidFill>
                  <a:srgbClr val="FFFF00"/>
                </a:solidFill>
                <a:latin typeface="Georgia"/>
                <a:ea typeface="Georgia"/>
                <a:cs typeface="Georgia"/>
                <a:sym typeface="Georgia"/>
              </a:rPr>
              <a:t>1==1 </a:t>
            </a:r>
            <a:r>
              <a:rPr lang="en" dirty="0">
                <a:solidFill>
                  <a:srgbClr val="FFFFFF"/>
                </a:solidFill>
                <a:latin typeface="Georgia"/>
                <a:ea typeface="Georgia"/>
                <a:cs typeface="Georgia"/>
                <a:sym typeface="Georgia"/>
              </a:rPr>
              <a:t>”, or “</a:t>
            </a:r>
            <a:r>
              <a:rPr lang="en" dirty="0">
                <a:solidFill>
                  <a:srgbClr val="FFFF00"/>
                </a:solidFill>
                <a:latin typeface="Georgia"/>
                <a:ea typeface="Georgia"/>
                <a:cs typeface="Georgia"/>
                <a:sym typeface="Georgia"/>
              </a:rPr>
              <a:t>1</a:t>
            </a:r>
            <a:r>
              <a:rPr lang="en" dirty="0">
                <a:solidFill>
                  <a:srgbClr val="FFFFFF"/>
                </a:solidFill>
                <a:latin typeface="Georgia"/>
                <a:ea typeface="Georgia"/>
                <a:cs typeface="Georgia"/>
                <a:sym typeface="Georgia"/>
              </a:rPr>
              <a:t>” as the condition. Like the buttons, </a:t>
            </a:r>
            <a:r>
              <a:rPr lang="en" u="sng" dirty="0">
                <a:solidFill>
                  <a:schemeClr val="tx2"/>
                </a:solidFill>
                <a:latin typeface="Georgia"/>
                <a:ea typeface="Georgia"/>
                <a:cs typeface="Georgia"/>
                <a:sym typeface="Georgia"/>
              </a:rPr>
              <a:t>1 means true, and 0 means false in coding logic</a:t>
            </a:r>
            <a:r>
              <a:rPr lang="en" dirty="0">
                <a:solidFill>
                  <a:srgbClr val="FFFFFF"/>
                </a:solidFill>
                <a:latin typeface="Georgia"/>
                <a:ea typeface="Georgia"/>
                <a:cs typeface="Georgia"/>
                <a:sym typeface="Georgia"/>
              </a:rPr>
              <a:t>. </a:t>
            </a:r>
            <a:endParaRPr dirty="0">
              <a:solidFill>
                <a:srgbClr val="FFFFFF"/>
              </a:solidFill>
              <a:latin typeface="Georgia"/>
              <a:ea typeface="Georgia"/>
              <a:cs typeface="Georgia"/>
              <a:sym typeface="Georgia"/>
            </a:endParaRPr>
          </a:p>
          <a:p>
            <a:pPr marL="0" lvl="0" indent="0" rtl="0">
              <a:spcBef>
                <a:spcPts val="0"/>
              </a:spcBef>
              <a:spcAft>
                <a:spcPts val="0"/>
              </a:spcAft>
              <a:buNone/>
            </a:pPr>
            <a:endParaRPr dirty="0">
              <a:solidFill>
                <a:srgbClr val="FFFF00"/>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884325" y="152400"/>
            <a:ext cx="2455956" cy="4838699"/>
          </a:xfrm>
          <a:prstGeom prst="rect">
            <a:avLst/>
          </a:prstGeom>
          <a:noFill/>
          <a:ln>
            <a:noFill/>
          </a:ln>
        </p:spPr>
      </p:pic>
      <p:sp>
        <p:nvSpPr>
          <p:cNvPr id="367" name="Shape 367"/>
          <p:cNvSpPr txBox="1"/>
          <p:nvPr/>
        </p:nvSpPr>
        <p:spPr>
          <a:xfrm>
            <a:off x="4181000" y="990150"/>
            <a:ext cx="4140900" cy="316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Georgia"/>
                <a:ea typeface="Georgia"/>
                <a:cs typeface="Georgia"/>
                <a:sym typeface="Georgia"/>
              </a:rPr>
              <a:t>There are a lot of brackets {} once we start using loops. Sometimes, it can be difficult to figure out whether all brackets are closed properly. </a:t>
            </a:r>
            <a:endParaRPr dirty="0">
              <a:solidFill>
                <a:srgbClr val="FFFFFF"/>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a:spcBef>
                <a:spcPts val="0"/>
              </a:spcBef>
              <a:spcAft>
                <a:spcPts val="0"/>
              </a:spcAft>
              <a:buNone/>
            </a:pPr>
            <a:r>
              <a:rPr lang="en" u="sng" dirty="0">
                <a:solidFill>
                  <a:schemeClr val="tx2"/>
                </a:solidFill>
                <a:latin typeface="Georgia"/>
                <a:ea typeface="Georgia"/>
                <a:cs typeface="Georgia"/>
                <a:sym typeface="Georgia"/>
              </a:rPr>
              <a:t>A good habit is to always type out a set of brackets (opening and closing ones) first, before typing anything inside the brackets.</a:t>
            </a:r>
            <a:endParaRPr u="sng" dirty="0">
              <a:solidFill>
                <a:schemeClr val="tx2"/>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rtl="0">
              <a:spcBef>
                <a:spcPts val="0"/>
              </a:spcBef>
              <a:spcAft>
                <a:spcPts val="0"/>
              </a:spcAft>
              <a:buNone/>
            </a:pPr>
            <a:r>
              <a:rPr lang="en" dirty="0">
                <a:solidFill>
                  <a:srgbClr val="FFFFFF"/>
                </a:solidFill>
                <a:latin typeface="Georgia"/>
                <a:ea typeface="Georgia"/>
                <a:cs typeface="Georgia"/>
                <a:sym typeface="Georgia"/>
              </a:rPr>
              <a:t>An easy way to line things up is by clicking the “</a:t>
            </a:r>
            <a:r>
              <a:rPr lang="en" dirty="0">
                <a:solidFill>
                  <a:srgbClr val="FFFF00"/>
                </a:solidFill>
                <a:latin typeface="Georgia"/>
                <a:ea typeface="Georgia"/>
                <a:cs typeface="Georgia"/>
                <a:sym typeface="Georgia"/>
              </a:rPr>
              <a:t>Fix Format</a:t>
            </a:r>
            <a:r>
              <a:rPr lang="en" dirty="0">
                <a:solidFill>
                  <a:srgbClr val="FFFFFF"/>
                </a:solidFill>
                <a:latin typeface="Georgia"/>
                <a:ea typeface="Georgia"/>
                <a:cs typeface="Georgia"/>
                <a:sym typeface="Georgia"/>
              </a:rPr>
              <a:t>” button in the toolbar. After doing that, your last few brackets should form a </a:t>
            </a:r>
            <a:r>
              <a:rPr lang="en" dirty="0">
                <a:solidFill>
                  <a:srgbClr val="FFFF00"/>
                </a:solidFill>
                <a:latin typeface="Georgia"/>
                <a:ea typeface="Georgia"/>
                <a:cs typeface="Georgia"/>
                <a:sym typeface="Georgia"/>
              </a:rPr>
              <a:t>staircase pattern</a:t>
            </a:r>
            <a:r>
              <a:rPr lang="en" dirty="0">
                <a:solidFill>
                  <a:srgbClr val="FFFFFF"/>
                </a:solidFill>
                <a:latin typeface="Georgia"/>
                <a:ea typeface="Georgia"/>
                <a:cs typeface="Georgia"/>
                <a:sym typeface="Georgia"/>
              </a:rPr>
              <a:t> and there shouldn’t be two close brackets } on the same indent level.</a:t>
            </a:r>
            <a:endParaRPr dirty="0">
              <a:solidFill>
                <a:srgbClr val="FFFF00"/>
              </a:solidFill>
              <a:latin typeface="Georgia"/>
              <a:ea typeface="Georgia"/>
              <a:cs typeface="Georgia"/>
              <a:sym typeface="Georgia"/>
            </a:endParaRPr>
          </a:p>
        </p:txBody>
      </p:sp>
      <p:sp>
        <p:nvSpPr>
          <p:cNvPr id="368" name="Shape 368"/>
          <p:cNvSpPr/>
          <p:nvPr/>
        </p:nvSpPr>
        <p:spPr>
          <a:xfrm>
            <a:off x="1676774" y="368849"/>
            <a:ext cx="1038000" cy="6213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69" name="Shape 369"/>
          <p:cNvSpPr/>
          <p:nvPr/>
        </p:nvSpPr>
        <p:spPr>
          <a:xfrm>
            <a:off x="2109899" y="3981274"/>
            <a:ext cx="1038000" cy="6213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Shape 374"/>
          <p:cNvPicPr preferRelativeResize="0"/>
          <p:nvPr/>
        </p:nvPicPr>
        <p:blipFill>
          <a:blip r:embed="rId3">
            <a:alphaModFix/>
          </a:blip>
          <a:stretch>
            <a:fillRect/>
          </a:stretch>
        </p:blipFill>
        <p:spPr>
          <a:xfrm>
            <a:off x="587538" y="192500"/>
            <a:ext cx="7968924" cy="3955850"/>
          </a:xfrm>
          <a:prstGeom prst="rect">
            <a:avLst/>
          </a:prstGeom>
          <a:noFill/>
          <a:ln>
            <a:noFill/>
          </a:ln>
        </p:spPr>
      </p:pic>
      <p:sp>
        <p:nvSpPr>
          <p:cNvPr id="375" name="Shape 375"/>
          <p:cNvSpPr txBox="1"/>
          <p:nvPr/>
        </p:nvSpPr>
        <p:spPr>
          <a:xfrm>
            <a:off x="491250" y="4251149"/>
            <a:ext cx="8161500" cy="64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Download this to the cortex and try it out! If it works, congrats, the button is programmed properly!</a:t>
            </a:r>
            <a:endParaRPr>
              <a:solidFill>
                <a:srgbClr val="FFFFFF"/>
              </a:solidFill>
              <a:latin typeface="Georgia"/>
              <a:ea typeface="Georgia"/>
              <a:cs typeface="Georgia"/>
              <a:sym typeface="Georgia"/>
            </a:endParaRPr>
          </a:p>
          <a:p>
            <a:pPr marL="0" lvl="0" indent="0" rtl="0">
              <a:spcBef>
                <a:spcPts val="0"/>
              </a:spcBef>
              <a:spcAft>
                <a:spcPts val="0"/>
              </a:spcAft>
              <a:buNone/>
            </a:pPr>
            <a:endParaRPr>
              <a:solidFill>
                <a:srgbClr val="FFFF00"/>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3F10D4-3256-41BA-A8EE-1B76B7D82E77}"/>
              </a:ext>
            </a:extLst>
          </p:cNvPr>
          <p:cNvSpPr txBox="1"/>
          <p:nvPr/>
        </p:nvSpPr>
        <p:spPr>
          <a:xfrm>
            <a:off x="1109330" y="1448365"/>
            <a:ext cx="6925339" cy="2246769"/>
          </a:xfrm>
          <a:prstGeom prst="rect">
            <a:avLst/>
          </a:prstGeom>
          <a:noFill/>
        </p:spPr>
        <p:txBody>
          <a:bodyPr wrap="square" rtlCol="0">
            <a:spAutoFit/>
          </a:bodyPr>
          <a:lstStyle/>
          <a:p>
            <a:r>
              <a:rPr lang="en-CA" dirty="0">
                <a:solidFill>
                  <a:schemeClr val="bg1"/>
                </a:solidFill>
              </a:rPr>
              <a:t>Good job completing your first code with a sensor! The if statement and while loop are quite simple at a glance, but they are really useful in programming. For the majority of the in-class projects, you can get by with just this coding! Again congratulations, hope this </a:t>
            </a:r>
            <a:r>
              <a:rPr lang="en-CA" dirty="0" err="1">
                <a:solidFill>
                  <a:schemeClr val="bg1"/>
                </a:solidFill>
              </a:rPr>
              <a:t>powerpoint</a:t>
            </a:r>
            <a:r>
              <a:rPr lang="en-CA" dirty="0">
                <a:solidFill>
                  <a:schemeClr val="bg1"/>
                </a:solidFill>
              </a:rPr>
              <a:t> is helpful to your project.</a:t>
            </a:r>
          </a:p>
          <a:p>
            <a:endParaRPr lang="en-CA" dirty="0">
              <a:solidFill>
                <a:schemeClr val="bg1"/>
              </a:solidFill>
            </a:endParaRPr>
          </a:p>
          <a:p>
            <a:r>
              <a:rPr lang="en-CA" dirty="0">
                <a:solidFill>
                  <a:schemeClr val="bg1"/>
                </a:solidFill>
              </a:rPr>
              <a:t>For any questions or advice, please email </a:t>
            </a:r>
            <a:r>
              <a:rPr lang="en-CA" dirty="0">
                <a:solidFill>
                  <a:schemeClr val="bg1"/>
                </a:solidFill>
                <a:hlinkClick r:id="rId2"/>
              </a:rPr>
              <a:t>alicexxx0516@gmail.com</a:t>
            </a:r>
            <a:r>
              <a:rPr lang="en-CA" dirty="0">
                <a:solidFill>
                  <a:schemeClr val="bg1"/>
                </a:solidFill>
              </a:rPr>
              <a:t>. Thanks for reading 0w0.</a:t>
            </a:r>
          </a:p>
          <a:p>
            <a:endParaRPr lang="en-CA" dirty="0">
              <a:solidFill>
                <a:schemeClr val="bg1"/>
              </a:solidFill>
            </a:endParaRPr>
          </a:p>
          <a:p>
            <a:pPr algn="r"/>
            <a:r>
              <a:rPr lang="en-CA" dirty="0">
                <a:solidFill>
                  <a:schemeClr val="bg1"/>
                </a:solidFill>
              </a:rPr>
              <a:t>Alice X.</a:t>
            </a:r>
          </a:p>
          <a:p>
            <a:pPr algn="r"/>
            <a:r>
              <a:rPr lang="en-CA" dirty="0">
                <a:solidFill>
                  <a:schemeClr val="bg1"/>
                </a:solidFill>
              </a:rPr>
              <a:t>2018.03.28</a:t>
            </a:r>
            <a:endParaRPr lang="en-CA" dirty="0"/>
          </a:p>
        </p:txBody>
      </p:sp>
    </p:spTree>
    <p:extLst>
      <p:ext uri="{BB962C8B-B14F-4D97-AF65-F5344CB8AC3E}">
        <p14:creationId xmlns:p14="http://schemas.microsoft.com/office/powerpoint/2010/main" val="225774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256350" y="1997400"/>
            <a:ext cx="5825473" cy="114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CA" sz="2000" dirty="0">
                <a:latin typeface="Roboto"/>
                <a:ea typeface="Roboto"/>
                <a:cs typeface="Roboto"/>
                <a:sym typeface="Roboto"/>
              </a:rPr>
              <a:t> In the </a:t>
            </a:r>
            <a:r>
              <a:rPr lang="en-CA" sz="2000" dirty="0" err="1">
                <a:latin typeface="Roboto"/>
                <a:ea typeface="Roboto"/>
                <a:cs typeface="Roboto"/>
                <a:sym typeface="Roboto"/>
              </a:rPr>
              <a:t>powerpoint</a:t>
            </a:r>
            <a:r>
              <a:rPr lang="en-CA" sz="2000" dirty="0">
                <a:latin typeface="Roboto"/>
                <a:ea typeface="Roboto"/>
                <a:cs typeface="Roboto"/>
                <a:sym typeface="Roboto"/>
              </a:rPr>
              <a:t>, you will be introduced to if statements and while loops. They add “branches” to your code and acts based on whether the condition is true or false. They will be demonstrated using the same test kit.</a:t>
            </a:r>
            <a:endParaRPr sz="2000" dirty="0">
              <a:latin typeface="Roboto"/>
              <a:ea typeface="Roboto"/>
              <a:cs typeface="Roboto"/>
              <a:sym typeface="Roboto"/>
            </a:endParaRPr>
          </a:p>
        </p:txBody>
      </p:sp>
    </p:spTree>
    <p:extLst>
      <p:ext uri="{BB962C8B-B14F-4D97-AF65-F5344CB8AC3E}">
        <p14:creationId xmlns:p14="http://schemas.microsoft.com/office/powerpoint/2010/main" val="157261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256350" y="1997400"/>
            <a:ext cx="6151538" cy="1148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b="1" dirty="0">
                <a:latin typeface="Roboto"/>
                <a:ea typeface="Roboto"/>
                <a:cs typeface="Roboto"/>
                <a:sym typeface="Roboto"/>
              </a:rPr>
              <a:t>Programming the Test Kit</a:t>
            </a:r>
            <a:br>
              <a:rPr lang="en" sz="3200" b="1" dirty="0">
                <a:latin typeface="Roboto"/>
                <a:ea typeface="Roboto"/>
                <a:cs typeface="Roboto"/>
                <a:sym typeface="Roboto"/>
              </a:rPr>
            </a:br>
            <a:r>
              <a:rPr lang="en" sz="3200" b="1" dirty="0">
                <a:latin typeface="Roboto"/>
                <a:ea typeface="Roboto"/>
                <a:cs typeface="Roboto"/>
                <a:sym typeface="Roboto"/>
              </a:rPr>
              <a:t>       -- Bu</a:t>
            </a:r>
            <a:r>
              <a:rPr lang="en-CA" sz="3200" b="1" dirty="0" err="1">
                <a:latin typeface="Roboto"/>
                <a:ea typeface="Roboto"/>
                <a:cs typeface="Roboto"/>
                <a:sym typeface="Roboto"/>
              </a:rPr>
              <a:t>ttons</a:t>
            </a:r>
            <a:r>
              <a:rPr lang="en-CA" sz="3200" b="1" dirty="0">
                <a:latin typeface="Roboto"/>
                <a:ea typeface="Roboto"/>
                <a:cs typeface="Roboto"/>
                <a:sym typeface="Roboto"/>
              </a:rPr>
              <a:t> and If statements</a:t>
            </a:r>
            <a:endParaRPr sz="3200" b="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Shape 270"/>
          <p:cNvSpPr txBox="1"/>
          <p:nvPr/>
        </p:nvSpPr>
        <p:spPr>
          <a:xfrm>
            <a:off x="4979983" y="1657648"/>
            <a:ext cx="3449100" cy="91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Times New Roman"/>
                <a:ea typeface="Times New Roman"/>
                <a:cs typeface="Times New Roman"/>
                <a:sym typeface="Times New Roman"/>
              </a:rPr>
              <a:t>Plug in the button in digital sensor port 1 of the cortex with </a:t>
            </a:r>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Times New Roman"/>
              </a:rPr>
              <a:t>the black wire facing out</a:t>
            </a:r>
            <a:r>
              <a:rPr lang="en" dirty="0">
                <a:solidFill>
                  <a:srgbClr val="FFFFFF"/>
                </a:solidFill>
                <a:latin typeface="Times New Roman"/>
                <a:ea typeface="Times New Roman"/>
                <a:cs typeface="Times New Roman"/>
                <a:sym typeface="Times New Roman"/>
              </a:rPr>
              <a:t>. The limit switch will work exactly the same.</a:t>
            </a:r>
            <a:endParaRPr dirty="0">
              <a:solidFill>
                <a:srgbClr val="FFFFFF"/>
              </a:solidFill>
              <a:latin typeface="Times New Roman"/>
              <a:ea typeface="Times New Roman"/>
              <a:cs typeface="Times New Roman"/>
              <a:sym typeface="Times New Roman"/>
            </a:endParaRPr>
          </a:p>
        </p:txBody>
      </p:sp>
      <p:sp>
        <p:nvSpPr>
          <p:cNvPr id="3" name="标题 2">
            <a:extLst>
              <a:ext uri="{FF2B5EF4-FFF2-40B4-BE49-F238E27FC236}">
                <a16:creationId xmlns:a16="http://schemas.microsoft.com/office/drawing/2014/main" id="{003E936F-8D4D-4D69-9D20-BC48B23BC830}"/>
              </a:ext>
            </a:extLst>
          </p:cNvPr>
          <p:cNvSpPr>
            <a:spLocks noGrp="1"/>
          </p:cNvSpPr>
          <p:nvPr>
            <p:ph type="title"/>
          </p:nvPr>
        </p:nvSpPr>
        <p:spPr>
          <a:xfrm>
            <a:off x="1340030" y="356927"/>
            <a:ext cx="7038900" cy="914100"/>
          </a:xfrm>
        </p:spPr>
        <p:txBody>
          <a:bodyPr/>
          <a:lstStyle/>
          <a:p>
            <a:br>
              <a:rPr lang="en-CA" b="1" dirty="0"/>
            </a:br>
            <a:r>
              <a:rPr lang="en-CA" b="1" dirty="0"/>
              <a:t>Set Up</a:t>
            </a:r>
          </a:p>
        </p:txBody>
      </p:sp>
      <p:pic>
        <p:nvPicPr>
          <p:cNvPr id="1026" name="Picture 2" descr="Image result for vex cortex button">
            <a:extLst>
              <a:ext uri="{FF2B5EF4-FFF2-40B4-BE49-F238E27FC236}">
                <a16:creationId xmlns:a16="http://schemas.microsoft.com/office/drawing/2014/main" id="{16D52BE3-4876-4EE8-8181-20D61AFFF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57" y="1620825"/>
            <a:ext cx="4078443" cy="2214821"/>
          </a:xfrm>
          <a:prstGeom prst="rect">
            <a:avLst/>
          </a:prstGeom>
          <a:noFill/>
          <a:extLst>
            <a:ext uri="{909E8E84-426E-40DD-AFC4-6F175D3DCCD1}">
              <a14:hiddenFill xmlns:a14="http://schemas.microsoft.com/office/drawing/2010/main">
                <a:solidFill>
                  <a:srgbClr val="FFFFFF"/>
                </a:solidFill>
              </a14:hiddenFill>
            </a:ext>
          </a:extLst>
        </p:spPr>
      </p:pic>
      <p:sp>
        <p:nvSpPr>
          <p:cNvPr id="7" name="Shape 270">
            <a:extLst>
              <a:ext uri="{FF2B5EF4-FFF2-40B4-BE49-F238E27FC236}">
                <a16:creationId xmlns:a16="http://schemas.microsoft.com/office/drawing/2014/main" id="{3AF7F88F-3CAA-4FCD-A8B3-3DE21A175412}"/>
              </a:ext>
            </a:extLst>
          </p:cNvPr>
          <p:cNvSpPr txBox="1"/>
          <p:nvPr/>
        </p:nvSpPr>
        <p:spPr>
          <a:xfrm>
            <a:off x="4979983" y="2921546"/>
            <a:ext cx="3449100" cy="91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Times New Roman"/>
                <a:ea typeface="Times New Roman"/>
                <a:cs typeface="Times New Roman"/>
                <a:sym typeface="Times New Roman"/>
              </a:rPr>
              <a:t>*** The picture shows two limit switches plugged in ports 1 &amp; 2.</a:t>
            </a:r>
          </a:p>
          <a:p>
            <a:pPr marL="0" lvl="0" indent="0">
              <a:spcBef>
                <a:spcPts val="0"/>
              </a:spcBef>
              <a:spcAft>
                <a:spcPts val="0"/>
              </a:spcAft>
              <a:buNone/>
            </a:pPr>
            <a:endParaRPr dirty="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Shape 275"/>
          <p:cNvPicPr preferRelativeResize="0"/>
          <p:nvPr/>
        </p:nvPicPr>
        <p:blipFill>
          <a:blip r:embed="rId3">
            <a:alphaModFix/>
          </a:blip>
          <a:stretch>
            <a:fillRect/>
          </a:stretch>
        </p:blipFill>
        <p:spPr>
          <a:xfrm>
            <a:off x="152400" y="1003075"/>
            <a:ext cx="8839199" cy="1637392"/>
          </a:xfrm>
          <a:prstGeom prst="rect">
            <a:avLst/>
          </a:prstGeom>
          <a:noFill/>
          <a:ln>
            <a:noFill/>
          </a:ln>
        </p:spPr>
      </p:pic>
      <p:sp>
        <p:nvSpPr>
          <p:cNvPr id="276" name="Shape 276"/>
          <p:cNvSpPr txBox="1"/>
          <p:nvPr/>
        </p:nvSpPr>
        <p:spPr>
          <a:xfrm>
            <a:off x="1163050" y="2896025"/>
            <a:ext cx="6998400" cy="124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Georgia"/>
                <a:ea typeface="Georgia"/>
                <a:cs typeface="Georgia"/>
                <a:sym typeface="Georgia"/>
              </a:rPr>
              <a:t>In the same ROBOTC file, go to “</a:t>
            </a:r>
            <a:r>
              <a:rPr lang="en" dirty="0">
                <a:solidFill>
                  <a:srgbClr val="FFFF00"/>
                </a:solidFill>
                <a:latin typeface="Georgia"/>
                <a:ea typeface="Georgia"/>
                <a:cs typeface="Georgia"/>
                <a:sym typeface="Georgia"/>
              </a:rPr>
              <a:t>motor and sensor setup</a:t>
            </a:r>
            <a:r>
              <a:rPr lang="en" dirty="0">
                <a:solidFill>
                  <a:srgbClr val="FFFFFF"/>
                </a:solidFill>
                <a:latin typeface="Georgia"/>
                <a:ea typeface="Georgia"/>
                <a:cs typeface="Georgia"/>
                <a:sym typeface="Georgia"/>
              </a:rPr>
              <a:t>”, go under the “</a:t>
            </a:r>
            <a:r>
              <a:rPr lang="en" dirty="0">
                <a:solidFill>
                  <a:srgbClr val="FFFF00"/>
                </a:solidFill>
                <a:latin typeface="Georgia"/>
                <a:ea typeface="Georgia"/>
                <a:cs typeface="Georgia"/>
                <a:sym typeface="Georgia"/>
              </a:rPr>
              <a:t>VEX Cortex Digital Sensors</a:t>
            </a:r>
            <a:r>
              <a:rPr lang="en" dirty="0">
                <a:solidFill>
                  <a:srgbClr val="FFFFFF"/>
                </a:solidFill>
                <a:latin typeface="Georgia"/>
                <a:ea typeface="Georgia"/>
                <a:cs typeface="Georgia"/>
                <a:sym typeface="Georgia"/>
              </a:rPr>
              <a:t>” tab, and change </a:t>
            </a:r>
            <a:r>
              <a:rPr lang="en" dirty="0">
                <a:solidFill>
                  <a:srgbClr val="FFFF00"/>
                </a:solidFill>
                <a:latin typeface="Georgia"/>
                <a:ea typeface="Georgia"/>
                <a:cs typeface="Georgia"/>
                <a:sym typeface="Georgia"/>
              </a:rPr>
              <a:t>the sensor type in port 1 to Touch</a:t>
            </a:r>
            <a:r>
              <a:rPr lang="en" dirty="0">
                <a:solidFill>
                  <a:srgbClr val="FFFFFF"/>
                </a:solidFill>
                <a:latin typeface="Georgia"/>
                <a:ea typeface="Georgia"/>
                <a:cs typeface="Georgia"/>
                <a:sym typeface="Georgia"/>
              </a:rPr>
              <a:t>. Name it as “</a:t>
            </a:r>
            <a:r>
              <a:rPr lang="en" dirty="0">
                <a:solidFill>
                  <a:srgbClr val="FFFF00"/>
                </a:solidFill>
                <a:latin typeface="Georgia"/>
                <a:ea typeface="Georgia"/>
                <a:cs typeface="Georgia"/>
                <a:sym typeface="Georgia"/>
              </a:rPr>
              <a:t>Button</a:t>
            </a:r>
            <a:r>
              <a:rPr lang="en" dirty="0">
                <a:solidFill>
                  <a:srgbClr val="FFFFFF"/>
                </a:solidFill>
                <a:latin typeface="Georgia"/>
                <a:ea typeface="Georgia"/>
                <a:cs typeface="Georgia"/>
                <a:sym typeface="Georgia"/>
              </a:rPr>
              <a:t>”. Hit “enter” to save the changes.</a:t>
            </a:r>
            <a:endParaRPr dirty="0">
              <a:solidFill>
                <a:srgbClr val="FFFFFF"/>
              </a:solidFill>
              <a:latin typeface="Georgia"/>
              <a:ea typeface="Georgia"/>
              <a:cs typeface="Georgia"/>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0" lvl="0" indent="0">
              <a:spcBef>
                <a:spcPts val="0"/>
              </a:spcBef>
              <a:spcAft>
                <a:spcPts val="0"/>
              </a:spcAft>
              <a:buNone/>
            </a:pPr>
            <a:r>
              <a:rPr lang="en" dirty="0">
                <a:solidFill>
                  <a:srgbClr val="FFFFFF"/>
                </a:solidFill>
                <a:latin typeface="Georgia"/>
                <a:ea typeface="Georgia"/>
                <a:cs typeface="Georgia"/>
                <a:sym typeface="Georgia"/>
              </a:rPr>
              <a:t>It doesn’t matter what you name it to, as long as you refer to it with that name in your code. </a:t>
            </a:r>
            <a:endParaRPr dirty="0">
              <a:solidFill>
                <a:srgbClr val="FFFFFF"/>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1039725" y="3171938"/>
            <a:ext cx="6998400" cy="96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First of all, comment out all the previous code inside task main. You can put // in front of those lines, or place</a:t>
            </a:r>
            <a:r>
              <a:rPr lang="en">
                <a:solidFill>
                  <a:srgbClr val="FFFF00"/>
                </a:solidFill>
                <a:latin typeface="Georgia"/>
                <a:ea typeface="Georgia"/>
                <a:cs typeface="Georgia"/>
                <a:sym typeface="Georgia"/>
              </a:rPr>
              <a:t> /*</a:t>
            </a:r>
            <a:r>
              <a:rPr lang="en">
                <a:solidFill>
                  <a:srgbClr val="FFFFFF"/>
                </a:solidFill>
                <a:latin typeface="Georgia"/>
                <a:ea typeface="Georgia"/>
                <a:cs typeface="Georgia"/>
                <a:sym typeface="Georgia"/>
              </a:rPr>
              <a:t> before the section, and</a:t>
            </a:r>
            <a:r>
              <a:rPr lang="en">
                <a:solidFill>
                  <a:srgbClr val="FFFF00"/>
                </a:solidFill>
                <a:latin typeface="Georgia"/>
                <a:ea typeface="Georgia"/>
                <a:cs typeface="Georgia"/>
                <a:sym typeface="Georgia"/>
              </a:rPr>
              <a:t> */ </a:t>
            </a:r>
            <a:r>
              <a:rPr lang="en">
                <a:solidFill>
                  <a:srgbClr val="FFFFFF"/>
                </a:solidFill>
                <a:latin typeface="Georgia"/>
                <a:ea typeface="Georgia"/>
                <a:cs typeface="Georgia"/>
                <a:sym typeface="Georgia"/>
              </a:rPr>
              <a:t>after the section you want to comment out. These two symbols comment out all the code in between them.</a:t>
            </a:r>
            <a:endParaRPr>
              <a:solidFill>
                <a:srgbClr val="FFFFFF"/>
              </a:solidFill>
              <a:latin typeface="Georgia"/>
              <a:ea typeface="Georgia"/>
              <a:cs typeface="Georgia"/>
              <a:sym typeface="Georgia"/>
            </a:endParaRPr>
          </a:p>
        </p:txBody>
      </p:sp>
      <p:pic>
        <p:nvPicPr>
          <p:cNvPr id="282" name="Shape 282"/>
          <p:cNvPicPr preferRelativeResize="0"/>
          <p:nvPr/>
        </p:nvPicPr>
        <p:blipFill>
          <a:blip r:embed="rId3">
            <a:alphaModFix/>
          </a:blip>
          <a:stretch>
            <a:fillRect/>
          </a:stretch>
        </p:blipFill>
        <p:spPr>
          <a:xfrm>
            <a:off x="1093875" y="1007363"/>
            <a:ext cx="7010400" cy="169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p:nvPr/>
        </p:nvSpPr>
        <p:spPr>
          <a:xfrm>
            <a:off x="1211200" y="1534000"/>
            <a:ext cx="2045400" cy="721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Button pressed?</a:t>
            </a:r>
            <a:endParaRPr/>
          </a:p>
        </p:txBody>
      </p:sp>
      <p:cxnSp>
        <p:nvCxnSpPr>
          <p:cNvPr id="288" name="Shape 288"/>
          <p:cNvCxnSpPr/>
          <p:nvPr/>
        </p:nvCxnSpPr>
        <p:spPr>
          <a:xfrm>
            <a:off x="3056025" y="1905000"/>
            <a:ext cx="872400" cy="9900"/>
          </a:xfrm>
          <a:prstGeom prst="straightConnector1">
            <a:avLst/>
          </a:prstGeom>
          <a:noFill/>
          <a:ln w="9525" cap="flat" cmpd="sng">
            <a:solidFill>
              <a:schemeClr val="dk2"/>
            </a:solidFill>
            <a:prstDash val="solid"/>
            <a:round/>
            <a:headEnd type="none" w="med" len="med"/>
            <a:tailEnd type="none" w="med" len="med"/>
          </a:ln>
        </p:spPr>
      </p:cxnSp>
      <p:sp>
        <p:nvSpPr>
          <p:cNvPr id="289" name="Shape 289"/>
          <p:cNvSpPr txBox="1"/>
          <p:nvPr/>
        </p:nvSpPr>
        <p:spPr>
          <a:xfrm>
            <a:off x="3356800" y="1534000"/>
            <a:ext cx="942600" cy="57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Georgia"/>
                <a:ea typeface="Georgia"/>
                <a:cs typeface="Georgia"/>
                <a:sym typeface="Georgia"/>
              </a:rPr>
              <a:t>Yes</a:t>
            </a:r>
            <a:endParaRPr>
              <a:solidFill>
                <a:srgbClr val="FFFFFF"/>
              </a:solidFill>
              <a:latin typeface="Georgia"/>
              <a:ea typeface="Georgia"/>
              <a:cs typeface="Georgia"/>
              <a:sym typeface="Georgia"/>
            </a:endParaRPr>
          </a:p>
        </p:txBody>
      </p:sp>
      <p:sp>
        <p:nvSpPr>
          <p:cNvPr id="290" name="Shape 290"/>
          <p:cNvSpPr/>
          <p:nvPr/>
        </p:nvSpPr>
        <p:spPr>
          <a:xfrm>
            <a:off x="3021000" y="2546825"/>
            <a:ext cx="1774500" cy="816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Run the motor</a:t>
            </a:r>
            <a:endParaRPr/>
          </a:p>
        </p:txBody>
      </p:sp>
      <p:sp>
        <p:nvSpPr>
          <p:cNvPr id="291" name="Shape 291"/>
          <p:cNvSpPr txBox="1"/>
          <p:nvPr/>
        </p:nvSpPr>
        <p:spPr>
          <a:xfrm>
            <a:off x="1762600" y="2430800"/>
            <a:ext cx="942600" cy="57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No</a:t>
            </a:r>
            <a:endParaRPr>
              <a:solidFill>
                <a:srgbClr val="FFFFFF"/>
              </a:solidFill>
              <a:latin typeface="Georgia"/>
              <a:ea typeface="Georgia"/>
              <a:cs typeface="Georgia"/>
              <a:sym typeface="Georgia"/>
            </a:endParaRPr>
          </a:p>
        </p:txBody>
      </p:sp>
      <p:sp>
        <p:nvSpPr>
          <p:cNvPr id="292" name="Shape 292"/>
          <p:cNvSpPr/>
          <p:nvPr/>
        </p:nvSpPr>
        <p:spPr>
          <a:xfrm>
            <a:off x="1346650" y="2922075"/>
            <a:ext cx="1774500" cy="816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Stop the motor</a:t>
            </a:r>
            <a:endParaRPr/>
          </a:p>
        </p:txBody>
      </p:sp>
      <p:cxnSp>
        <p:nvCxnSpPr>
          <p:cNvPr id="293" name="Shape 293"/>
          <p:cNvCxnSpPr>
            <a:stCxn id="290" idx="2"/>
          </p:cNvCxnSpPr>
          <p:nvPr/>
        </p:nvCxnSpPr>
        <p:spPr>
          <a:xfrm flipH="1">
            <a:off x="3898350" y="3363125"/>
            <a:ext cx="9900" cy="1289100"/>
          </a:xfrm>
          <a:prstGeom prst="straightConnector1">
            <a:avLst/>
          </a:prstGeom>
          <a:noFill/>
          <a:ln w="9525" cap="flat" cmpd="sng">
            <a:solidFill>
              <a:schemeClr val="dk2"/>
            </a:solidFill>
            <a:prstDash val="solid"/>
            <a:round/>
            <a:headEnd type="none" w="med" len="med"/>
            <a:tailEnd type="none" w="med" len="med"/>
          </a:ln>
        </p:spPr>
      </p:cxnSp>
      <p:cxnSp>
        <p:nvCxnSpPr>
          <p:cNvPr id="294" name="Shape 294"/>
          <p:cNvCxnSpPr/>
          <p:nvPr/>
        </p:nvCxnSpPr>
        <p:spPr>
          <a:xfrm rot="10800000" flipH="1">
            <a:off x="960525" y="631450"/>
            <a:ext cx="40200" cy="3960600"/>
          </a:xfrm>
          <a:prstGeom prst="straightConnector1">
            <a:avLst/>
          </a:prstGeom>
          <a:noFill/>
          <a:ln w="9525" cap="flat" cmpd="sng">
            <a:solidFill>
              <a:schemeClr val="dk2"/>
            </a:solidFill>
            <a:prstDash val="solid"/>
            <a:round/>
            <a:headEnd type="none" w="med" len="med"/>
            <a:tailEnd type="none" w="med" len="med"/>
          </a:ln>
        </p:spPr>
      </p:cxnSp>
      <p:cxnSp>
        <p:nvCxnSpPr>
          <p:cNvPr id="295" name="Shape 295"/>
          <p:cNvCxnSpPr>
            <a:endCxn id="287" idx="0"/>
          </p:cNvCxnSpPr>
          <p:nvPr/>
        </p:nvCxnSpPr>
        <p:spPr>
          <a:xfrm flipH="1">
            <a:off x="2233900" y="832300"/>
            <a:ext cx="9900" cy="701700"/>
          </a:xfrm>
          <a:prstGeom prst="straightConnector1">
            <a:avLst/>
          </a:prstGeom>
          <a:noFill/>
          <a:ln w="9525" cap="flat" cmpd="sng">
            <a:solidFill>
              <a:schemeClr val="dk2"/>
            </a:solidFill>
            <a:prstDash val="solid"/>
            <a:round/>
            <a:headEnd type="none" w="med" len="med"/>
            <a:tailEnd type="none" w="med" len="med"/>
          </a:ln>
        </p:spPr>
      </p:cxnSp>
      <p:sp>
        <p:nvSpPr>
          <p:cNvPr id="296" name="Shape 296"/>
          <p:cNvSpPr/>
          <p:nvPr/>
        </p:nvSpPr>
        <p:spPr>
          <a:xfrm>
            <a:off x="1275475" y="4293500"/>
            <a:ext cx="1905000" cy="631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Next step</a:t>
            </a:r>
            <a:endParaRPr/>
          </a:p>
        </p:txBody>
      </p:sp>
      <p:cxnSp>
        <p:nvCxnSpPr>
          <p:cNvPr id="297" name="Shape 297"/>
          <p:cNvCxnSpPr>
            <a:stCxn id="292" idx="2"/>
            <a:endCxn id="296" idx="0"/>
          </p:cNvCxnSpPr>
          <p:nvPr/>
        </p:nvCxnSpPr>
        <p:spPr>
          <a:xfrm flipH="1">
            <a:off x="2227900" y="3738375"/>
            <a:ext cx="6000" cy="555000"/>
          </a:xfrm>
          <a:prstGeom prst="straightConnector1">
            <a:avLst/>
          </a:prstGeom>
          <a:noFill/>
          <a:ln w="9525" cap="flat" cmpd="sng">
            <a:solidFill>
              <a:schemeClr val="dk2"/>
            </a:solidFill>
            <a:prstDash val="solid"/>
            <a:round/>
            <a:headEnd type="none" w="med" len="med"/>
            <a:tailEnd type="triangle" w="med" len="med"/>
          </a:ln>
        </p:spPr>
      </p:cxnSp>
      <p:cxnSp>
        <p:nvCxnSpPr>
          <p:cNvPr id="298" name="Shape 298"/>
          <p:cNvCxnSpPr>
            <a:endCxn id="296" idx="3"/>
          </p:cNvCxnSpPr>
          <p:nvPr/>
        </p:nvCxnSpPr>
        <p:spPr>
          <a:xfrm rot="10800000">
            <a:off x="3180475" y="4609400"/>
            <a:ext cx="717600" cy="2700"/>
          </a:xfrm>
          <a:prstGeom prst="straightConnector1">
            <a:avLst/>
          </a:prstGeom>
          <a:noFill/>
          <a:ln w="9525" cap="flat" cmpd="sng">
            <a:solidFill>
              <a:schemeClr val="dk2"/>
            </a:solidFill>
            <a:prstDash val="solid"/>
            <a:round/>
            <a:headEnd type="none" w="med" len="med"/>
            <a:tailEnd type="triangle" w="med" len="med"/>
          </a:ln>
        </p:spPr>
      </p:cxnSp>
      <p:cxnSp>
        <p:nvCxnSpPr>
          <p:cNvPr id="299" name="Shape 299"/>
          <p:cNvCxnSpPr>
            <a:endCxn id="292" idx="0"/>
          </p:cNvCxnSpPr>
          <p:nvPr/>
        </p:nvCxnSpPr>
        <p:spPr>
          <a:xfrm>
            <a:off x="2233900" y="2255775"/>
            <a:ext cx="0" cy="666300"/>
          </a:xfrm>
          <a:prstGeom prst="straightConnector1">
            <a:avLst/>
          </a:prstGeom>
          <a:noFill/>
          <a:ln w="9525" cap="flat" cmpd="sng">
            <a:solidFill>
              <a:schemeClr val="dk2"/>
            </a:solidFill>
            <a:prstDash val="solid"/>
            <a:round/>
            <a:headEnd type="none" w="med" len="med"/>
            <a:tailEnd type="triangle" w="med" len="med"/>
          </a:ln>
        </p:spPr>
      </p:cxnSp>
      <p:cxnSp>
        <p:nvCxnSpPr>
          <p:cNvPr id="300" name="Shape 300"/>
          <p:cNvCxnSpPr>
            <a:endCxn id="290" idx="0"/>
          </p:cNvCxnSpPr>
          <p:nvPr/>
        </p:nvCxnSpPr>
        <p:spPr>
          <a:xfrm>
            <a:off x="3908250" y="1905125"/>
            <a:ext cx="0" cy="641700"/>
          </a:xfrm>
          <a:prstGeom prst="straightConnector1">
            <a:avLst/>
          </a:prstGeom>
          <a:noFill/>
          <a:ln w="9525" cap="flat" cmpd="sng">
            <a:solidFill>
              <a:schemeClr val="dk2"/>
            </a:solidFill>
            <a:prstDash val="solid"/>
            <a:round/>
            <a:headEnd type="none" w="med" len="med"/>
            <a:tailEnd type="triangle" w="med" len="med"/>
          </a:ln>
        </p:spPr>
      </p:cxnSp>
      <p:cxnSp>
        <p:nvCxnSpPr>
          <p:cNvPr id="301" name="Shape 301"/>
          <p:cNvCxnSpPr>
            <a:stCxn id="296" idx="1"/>
          </p:cNvCxnSpPr>
          <p:nvPr/>
        </p:nvCxnSpPr>
        <p:spPr>
          <a:xfrm rot="10800000">
            <a:off x="960475" y="4602200"/>
            <a:ext cx="315000" cy="7200"/>
          </a:xfrm>
          <a:prstGeom prst="straightConnector1">
            <a:avLst/>
          </a:prstGeom>
          <a:noFill/>
          <a:ln w="9525" cap="flat" cmpd="sng">
            <a:solidFill>
              <a:schemeClr val="dk2"/>
            </a:solidFill>
            <a:prstDash val="solid"/>
            <a:round/>
            <a:headEnd type="none" w="med" len="med"/>
            <a:tailEnd type="none" w="med" len="med"/>
          </a:ln>
        </p:spPr>
      </p:cxnSp>
      <p:sp>
        <p:nvSpPr>
          <p:cNvPr id="302" name="Shape 302"/>
          <p:cNvSpPr/>
          <p:nvPr/>
        </p:nvSpPr>
        <p:spPr>
          <a:xfrm>
            <a:off x="1459325" y="426150"/>
            <a:ext cx="1559100" cy="4059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Start</a:t>
            </a:r>
            <a:endParaRPr/>
          </a:p>
        </p:txBody>
      </p:sp>
      <p:cxnSp>
        <p:nvCxnSpPr>
          <p:cNvPr id="303" name="Shape 303"/>
          <p:cNvCxnSpPr>
            <a:endCxn id="302" idx="1"/>
          </p:cNvCxnSpPr>
          <p:nvPr/>
        </p:nvCxnSpPr>
        <p:spPr>
          <a:xfrm>
            <a:off x="1000625" y="621600"/>
            <a:ext cx="458700" cy="7500"/>
          </a:xfrm>
          <a:prstGeom prst="straightConnector1">
            <a:avLst/>
          </a:prstGeom>
          <a:noFill/>
          <a:ln w="9525" cap="flat" cmpd="sng">
            <a:solidFill>
              <a:schemeClr val="dk2"/>
            </a:solidFill>
            <a:prstDash val="solid"/>
            <a:round/>
            <a:headEnd type="none" w="med" len="med"/>
            <a:tailEnd type="triangle" w="med" len="med"/>
          </a:ln>
        </p:spPr>
      </p:cxnSp>
      <p:sp>
        <p:nvSpPr>
          <p:cNvPr id="304" name="Shape 304"/>
          <p:cNvSpPr txBox="1"/>
          <p:nvPr/>
        </p:nvSpPr>
        <p:spPr>
          <a:xfrm>
            <a:off x="468175" y="2355650"/>
            <a:ext cx="807300" cy="72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Georgia"/>
                <a:ea typeface="Georgia"/>
                <a:cs typeface="Georgia"/>
                <a:sym typeface="Georgia"/>
              </a:rPr>
              <a:t>Loop </a:t>
            </a: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FF"/>
                </a:solidFill>
                <a:latin typeface="Georgia"/>
                <a:ea typeface="Georgia"/>
                <a:cs typeface="Georgia"/>
                <a:sym typeface="Georgia"/>
              </a:rPr>
              <a:t>Back</a:t>
            </a: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FF"/>
                </a:solidFill>
                <a:latin typeface="Georgia"/>
                <a:ea typeface="Georgia"/>
                <a:cs typeface="Georgia"/>
                <a:sym typeface="Georgia"/>
              </a:rPr>
              <a:t>Forever </a:t>
            </a:r>
            <a:endParaRPr>
              <a:solidFill>
                <a:srgbClr val="FFFFFF"/>
              </a:solidFill>
              <a:latin typeface="Georgia"/>
              <a:ea typeface="Georgia"/>
              <a:cs typeface="Georgia"/>
              <a:sym typeface="Georgia"/>
            </a:endParaRPr>
          </a:p>
        </p:txBody>
      </p:sp>
      <p:sp>
        <p:nvSpPr>
          <p:cNvPr id="305" name="Shape 305"/>
          <p:cNvSpPr txBox="1"/>
          <p:nvPr/>
        </p:nvSpPr>
        <p:spPr>
          <a:xfrm>
            <a:off x="4991000" y="416825"/>
            <a:ext cx="3749700" cy="213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rPr>
              <a:t>What we want to program the test kit to do is: </a:t>
            </a:r>
            <a:endParaRPr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endParaRPr>
          </a:p>
          <a:p>
            <a:pPr marL="0" lvl="0" indent="0">
              <a:spcBef>
                <a:spcPts val="0"/>
              </a:spcBef>
              <a:spcAft>
                <a:spcPts val="0"/>
              </a:spcAft>
              <a:buNone/>
            </a:pPr>
            <a:endParaRPr dirty="0">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dirty="0">
                <a:solidFill>
                  <a:srgbClr val="FFFFFF"/>
                </a:solidFill>
                <a:latin typeface="Georgia"/>
                <a:ea typeface="Georgia"/>
                <a:cs typeface="Georgia"/>
                <a:sym typeface="Georgia"/>
              </a:rPr>
              <a:t>When the button is pressed, run the motors</a:t>
            </a:r>
            <a:endParaRPr dirty="0">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dirty="0">
                <a:solidFill>
                  <a:srgbClr val="FFFFFF"/>
                </a:solidFill>
                <a:latin typeface="Georgia"/>
                <a:ea typeface="Georgia"/>
                <a:cs typeface="Georgia"/>
                <a:sym typeface="Georgia"/>
              </a:rPr>
              <a:t>When the button is not pressed, stop the motors</a:t>
            </a:r>
            <a:endParaRPr dirty="0">
              <a:solidFill>
                <a:srgbClr val="FFFFFF"/>
              </a:solidFill>
              <a:latin typeface="Georgia"/>
              <a:ea typeface="Georgia"/>
              <a:cs typeface="Georgia"/>
              <a:sym typeface="Georgia"/>
            </a:endParaRPr>
          </a:p>
          <a:p>
            <a:pPr marL="457200" lvl="0" indent="-317500">
              <a:spcBef>
                <a:spcPts val="0"/>
              </a:spcBef>
              <a:spcAft>
                <a:spcPts val="0"/>
              </a:spcAft>
              <a:buClr>
                <a:srgbClr val="FFFFFF"/>
              </a:buClr>
              <a:buSzPts val="1400"/>
              <a:buFont typeface="Georgia"/>
              <a:buAutoNum type="arabicPeriod"/>
            </a:pPr>
            <a:r>
              <a:rPr lang="en" dirty="0">
                <a:solidFill>
                  <a:srgbClr val="FFFFFF"/>
                </a:solidFill>
                <a:latin typeface="Georgia"/>
                <a:ea typeface="Georgia"/>
                <a:cs typeface="Georgia"/>
                <a:sym typeface="Georgia"/>
              </a:rPr>
              <a:t>Repeat this process</a:t>
            </a:r>
            <a:endParaRPr dirty="0">
              <a:solidFill>
                <a:srgbClr val="FFFFFF"/>
              </a:solidFill>
              <a:latin typeface="Georgia"/>
              <a:ea typeface="Georgia"/>
              <a:cs typeface="Georgia"/>
              <a:sym typeface="Georgia"/>
            </a:endParaRPr>
          </a:p>
        </p:txBody>
      </p:sp>
      <p:sp>
        <p:nvSpPr>
          <p:cNvPr id="306" name="Shape 306"/>
          <p:cNvSpPr txBox="1"/>
          <p:nvPr/>
        </p:nvSpPr>
        <p:spPr>
          <a:xfrm>
            <a:off x="4991174" y="2611750"/>
            <a:ext cx="3629400" cy="2130000"/>
          </a:xfrm>
          <a:prstGeom prst="rect">
            <a:avLst/>
          </a:prstGeom>
          <a:noFill/>
          <a:ln>
            <a:noFill/>
          </a:ln>
        </p:spPr>
        <p:txBody>
          <a:bodyPr spcFirstLastPara="1" wrap="square" lIns="91425" tIns="91425" rIns="91425" bIns="91425" anchor="t" anchorCtr="0">
            <a:noAutofit/>
          </a:bodyPr>
          <a:lstStyle/>
          <a:p>
            <a:r>
              <a:rPr lang="en"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rPr>
              <a:t>This can be converted to more robotic logic:</a:t>
            </a:r>
            <a:endParaRPr b="1" u="sng" dirty="0">
              <a:solidFill>
                <a:schemeClr val="tx2"/>
              </a:solidFill>
              <a:latin typeface="Tahoma" panose="020B0604030504040204" pitchFamily="34" charset="0"/>
              <a:ea typeface="Tahoma" panose="020B0604030504040204" pitchFamily="34" charset="0"/>
              <a:cs typeface="Tahoma" panose="020B0604030504040204" pitchFamily="34" charset="0"/>
              <a:sym typeface="Georgia"/>
            </a:endParaRPr>
          </a:p>
          <a:p>
            <a:pPr marL="0" lvl="0" indent="0" rtl="0">
              <a:spcBef>
                <a:spcPts val="0"/>
              </a:spcBef>
              <a:spcAft>
                <a:spcPts val="0"/>
              </a:spcAft>
              <a:buNone/>
            </a:pPr>
            <a:endParaRPr dirty="0">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dirty="0">
                <a:solidFill>
                  <a:srgbClr val="FFFFFF"/>
                </a:solidFill>
                <a:latin typeface="Georgia"/>
                <a:ea typeface="Georgia"/>
                <a:cs typeface="Georgia"/>
                <a:sym typeface="Georgia"/>
              </a:rPr>
              <a:t>Check whether the button is pressed</a:t>
            </a:r>
            <a:endParaRPr dirty="0">
              <a:solidFill>
                <a:srgbClr val="FFFFFF"/>
              </a:solidFill>
              <a:latin typeface="Georgia"/>
              <a:ea typeface="Georgia"/>
              <a:cs typeface="Georgia"/>
              <a:sym typeface="Georgia"/>
            </a:endParaRPr>
          </a:p>
          <a:p>
            <a:pPr marL="914400" lvl="1" indent="-317500" rtl="0">
              <a:spcBef>
                <a:spcPts val="0"/>
              </a:spcBef>
              <a:spcAft>
                <a:spcPts val="0"/>
              </a:spcAft>
              <a:buClr>
                <a:srgbClr val="FFFFFF"/>
              </a:buClr>
              <a:buSzPts val="1400"/>
              <a:buFont typeface="Georgia"/>
              <a:buAutoNum type="alphaLcPeriod"/>
            </a:pPr>
            <a:r>
              <a:rPr lang="en" dirty="0">
                <a:solidFill>
                  <a:srgbClr val="FFFFFF"/>
                </a:solidFill>
                <a:latin typeface="Georgia"/>
                <a:ea typeface="Georgia"/>
                <a:cs typeface="Georgia"/>
                <a:sym typeface="Georgia"/>
              </a:rPr>
              <a:t>Yes! Now run the motor.</a:t>
            </a:r>
            <a:endParaRPr dirty="0">
              <a:solidFill>
                <a:srgbClr val="FFFFFF"/>
              </a:solidFill>
              <a:latin typeface="Georgia"/>
              <a:ea typeface="Georgia"/>
              <a:cs typeface="Georgia"/>
              <a:sym typeface="Georgia"/>
            </a:endParaRPr>
          </a:p>
          <a:p>
            <a:pPr marL="914400" lvl="1" indent="-317500" rtl="0">
              <a:spcBef>
                <a:spcPts val="0"/>
              </a:spcBef>
              <a:spcAft>
                <a:spcPts val="0"/>
              </a:spcAft>
              <a:buClr>
                <a:srgbClr val="FFFFFF"/>
              </a:buClr>
              <a:buSzPts val="1400"/>
              <a:buFont typeface="Georgia"/>
              <a:buAutoNum type="alphaLcPeriod"/>
            </a:pPr>
            <a:r>
              <a:rPr lang="en" dirty="0">
                <a:solidFill>
                  <a:srgbClr val="FFFFFF"/>
                </a:solidFill>
                <a:latin typeface="Georgia"/>
                <a:ea typeface="Georgia"/>
                <a:cs typeface="Georgia"/>
                <a:sym typeface="Georgia"/>
              </a:rPr>
              <a:t>No. Now stop the motor.</a:t>
            </a:r>
            <a:endParaRPr dirty="0">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rabicPeriod"/>
            </a:pPr>
            <a:r>
              <a:rPr lang="en" dirty="0">
                <a:solidFill>
                  <a:srgbClr val="FFFFFF"/>
                </a:solidFill>
                <a:latin typeface="Georgia"/>
                <a:ea typeface="Georgia"/>
                <a:cs typeface="Georgia"/>
                <a:sym typeface="Georgia"/>
              </a:rPr>
              <a:t>Repeat this process</a:t>
            </a:r>
            <a:endParaRPr dirty="0">
              <a:solidFill>
                <a:srgbClr val="FFFFFF"/>
              </a:solidFill>
              <a:latin typeface="Georgia"/>
              <a:ea typeface="Georgia"/>
              <a:cs typeface="Georgia"/>
              <a:sym typeface="Georgia"/>
            </a:endParaRPr>
          </a:p>
          <a:p>
            <a:pPr marL="457200" lvl="0" indent="0" rtl="0">
              <a:spcBef>
                <a:spcPts val="0"/>
              </a:spcBef>
              <a:spcAft>
                <a:spcPts val="0"/>
              </a:spcAft>
              <a:buNone/>
            </a:pPr>
            <a:endParaRPr dirty="0">
              <a:solidFill>
                <a:srgbClr val="FFFFFF"/>
              </a:solidFill>
              <a:latin typeface="Georgia"/>
              <a:ea typeface="Georgia"/>
              <a:cs typeface="Georgia"/>
              <a:sym typeface="Georgia"/>
            </a:endParaRPr>
          </a:p>
          <a:p>
            <a:pPr marL="457200" lvl="0" indent="0" rtl="0">
              <a:spcBef>
                <a:spcPts val="0"/>
              </a:spcBef>
              <a:spcAft>
                <a:spcPts val="0"/>
              </a:spcAft>
              <a:buNone/>
            </a:pPr>
            <a:endParaRPr dirty="0">
              <a:solidFill>
                <a:srgbClr val="FFFFFF"/>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p:nvPr/>
        </p:nvSpPr>
        <p:spPr>
          <a:xfrm>
            <a:off x="511375" y="2510250"/>
            <a:ext cx="3729600" cy="213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Georgia"/>
                <a:ea typeface="Georgia"/>
                <a:cs typeface="Georgia"/>
                <a:sym typeface="Georgia"/>
              </a:rPr>
              <a:t>In the code above, we used something called the if loop:</a:t>
            </a:r>
            <a:endParaRPr>
              <a:solidFill>
                <a:srgbClr val="FFFFFF"/>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if (conditions)    </a:t>
            </a:r>
            <a:endParaRPr>
              <a:solidFill>
                <a:srgbClr val="D9D9D9"/>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a:p>
            <a:pPr marL="457200" lvl="0" indent="0" rtl="0">
              <a:spcBef>
                <a:spcPts val="0"/>
              </a:spcBef>
              <a:spcAft>
                <a:spcPts val="0"/>
              </a:spcAft>
              <a:buNone/>
            </a:pPr>
            <a:r>
              <a:rPr lang="en">
                <a:solidFill>
                  <a:srgbClr val="FFFF00"/>
                </a:solidFill>
                <a:latin typeface="Georgia"/>
                <a:ea typeface="Georgia"/>
                <a:cs typeface="Georgia"/>
                <a:sym typeface="Georgia"/>
              </a:rPr>
              <a:t>statements if condition is true</a:t>
            </a: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else</a:t>
            </a: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 	statements if condition is false</a:t>
            </a:r>
            <a:endParaRPr>
              <a:solidFill>
                <a:srgbClr val="FFFF00"/>
              </a:solidFill>
              <a:latin typeface="Georgia"/>
              <a:ea typeface="Georgia"/>
              <a:cs typeface="Georgia"/>
              <a:sym typeface="Georgia"/>
            </a:endParaRPr>
          </a:p>
          <a:p>
            <a:pPr marL="0" lvl="0" indent="0" rtl="0">
              <a:spcBef>
                <a:spcPts val="0"/>
              </a:spcBef>
              <a:spcAft>
                <a:spcPts val="0"/>
              </a:spcAft>
              <a:buNone/>
            </a:pPr>
            <a:r>
              <a:rPr lang="en">
                <a:solidFill>
                  <a:srgbClr val="FFFF00"/>
                </a:solidFill>
                <a:latin typeface="Georgia"/>
                <a:ea typeface="Georgia"/>
                <a:cs typeface="Georgia"/>
                <a:sym typeface="Georgia"/>
              </a:rPr>
              <a:t>}</a:t>
            </a:r>
            <a:endParaRPr>
              <a:solidFill>
                <a:srgbClr val="FFFF00"/>
              </a:solidFill>
              <a:latin typeface="Georgia"/>
              <a:ea typeface="Georgia"/>
              <a:cs typeface="Georgia"/>
              <a:sym typeface="Georgia"/>
            </a:endParaRPr>
          </a:p>
        </p:txBody>
      </p:sp>
      <p:pic>
        <p:nvPicPr>
          <p:cNvPr id="312" name="Shape 312"/>
          <p:cNvPicPr preferRelativeResize="0"/>
          <p:nvPr/>
        </p:nvPicPr>
        <p:blipFill>
          <a:blip r:embed="rId3">
            <a:alphaModFix/>
          </a:blip>
          <a:stretch>
            <a:fillRect/>
          </a:stretch>
        </p:blipFill>
        <p:spPr>
          <a:xfrm>
            <a:off x="1117413" y="252675"/>
            <a:ext cx="6909177" cy="2130000"/>
          </a:xfrm>
          <a:prstGeom prst="rect">
            <a:avLst/>
          </a:prstGeom>
          <a:noFill/>
          <a:ln>
            <a:noFill/>
          </a:ln>
        </p:spPr>
      </p:pic>
      <p:sp>
        <p:nvSpPr>
          <p:cNvPr id="313" name="Shape 313"/>
          <p:cNvSpPr txBox="1"/>
          <p:nvPr/>
        </p:nvSpPr>
        <p:spPr>
          <a:xfrm>
            <a:off x="4281225" y="2510250"/>
            <a:ext cx="4754700" cy="213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Georgia"/>
                <a:ea typeface="Georgia"/>
                <a:cs typeface="Georgia"/>
                <a:sym typeface="Georgia"/>
              </a:rPr>
              <a:t>In the parenthesis (), we have the condition. This is what the code is checking. </a:t>
            </a:r>
            <a:endParaRPr>
              <a:solidFill>
                <a:srgbClr val="FFFFFF"/>
              </a:solidFill>
              <a:latin typeface="Georgia"/>
              <a:ea typeface="Georgia"/>
              <a:cs typeface="Georgia"/>
              <a:sym typeface="Georgia"/>
            </a:endParaRPr>
          </a:p>
          <a:p>
            <a:pPr marL="0" lvl="0" indent="0">
              <a:spcBef>
                <a:spcPts val="0"/>
              </a:spcBef>
              <a:spcAft>
                <a:spcPts val="0"/>
              </a:spcAft>
              <a:buNone/>
            </a:pP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FF"/>
                </a:solidFill>
                <a:latin typeface="Georgia"/>
                <a:ea typeface="Georgia"/>
                <a:cs typeface="Georgia"/>
                <a:sym typeface="Georgia"/>
              </a:rPr>
              <a:t>If the condition is true, the block of code right under it will be run.</a:t>
            </a: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FF"/>
                </a:solidFill>
                <a:latin typeface="Georgia"/>
                <a:ea typeface="Georgia"/>
                <a:cs typeface="Georgia"/>
                <a:sym typeface="Georgia"/>
              </a:rPr>
              <a:t>If the condition is false, the block of code after else will be run.</a:t>
            </a:r>
            <a:endParaRPr>
              <a:solidFill>
                <a:srgbClr val="FFFFFF"/>
              </a:solidFill>
              <a:latin typeface="Georgia"/>
              <a:ea typeface="Georgia"/>
              <a:cs typeface="Georgia"/>
              <a:sym typeface="Georgia"/>
            </a:endParaRPr>
          </a:p>
          <a:p>
            <a:pPr marL="0" lvl="0" indent="0">
              <a:spcBef>
                <a:spcPts val="0"/>
              </a:spcBef>
              <a:spcAft>
                <a:spcPts val="0"/>
              </a:spcAft>
              <a:buNone/>
            </a:pPr>
            <a:endParaRPr>
              <a:solidFill>
                <a:srgbClr val="FFFFFF"/>
              </a:solidFill>
              <a:latin typeface="Georgia"/>
              <a:ea typeface="Georgia"/>
              <a:cs typeface="Georgia"/>
              <a:sym typeface="Georgia"/>
            </a:endParaRPr>
          </a:p>
          <a:p>
            <a:pPr marL="0" lvl="0" indent="0" rtl="0">
              <a:spcBef>
                <a:spcPts val="0"/>
              </a:spcBef>
              <a:spcAft>
                <a:spcPts val="0"/>
              </a:spcAft>
              <a:buNone/>
            </a:pPr>
            <a:r>
              <a:rPr lang="en">
                <a:solidFill>
                  <a:srgbClr val="FFFFFF"/>
                </a:solidFill>
                <a:latin typeface="Georgia"/>
                <a:ea typeface="Georgia"/>
                <a:cs typeface="Georgia"/>
                <a:sym typeface="Georgia"/>
              </a:rPr>
              <a:t>Brackets {} show that these lines of code belong to the same block.</a:t>
            </a:r>
            <a:endParaRPr>
              <a:solidFill>
                <a:srgbClr val="FFFFFF"/>
              </a:solidFill>
              <a:latin typeface="Georgia"/>
              <a:ea typeface="Georgia"/>
              <a:cs typeface="Georgia"/>
              <a:sym typeface="Georgia"/>
            </a:endParaRPr>
          </a:p>
          <a:p>
            <a:pPr marL="0" lvl="0" indent="0" rtl="0">
              <a:spcBef>
                <a:spcPts val="0"/>
              </a:spcBef>
              <a:spcAft>
                <a:spcPts val="0"/>
              </a:spcAft>
              <a:buNone/>
            </a:pPr>
            <a:endParaRPr>
              <a:solidFill>
                <a:srgbClr val="FFFF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Shape 318"/>
          <p:cNvPicPr preferRelativeResize="0"/>
          <p:nvPr/>
        </p:nvPicPr>
        <p:blipFill>
          <a:blip r:embed="rId3">
            <a:alphaModFix/>
          </a:blip>
          <a:stretch>
            <a:fillRect/>
          </a:stretch>
        </p:blipFill>
        <p:spPr>
          <a:xfrm>
            <a:off x="1117413" y="252675"/>
            <a:ext cx="6909177" cy="2130000"/>
          </a:xfrm>
          <a:prstGeom prst="rect">
            <a:avLst/>
          </a:prstGeom>
          <a:noFill/>
          <a:ln>
            <a:noFill/>
          </a:ln>
        </p:spPr>
      </p:pic>
      <p:sp>
        <p:nvSpPr>
          <p:cNvPr id="319" name="Shape 319"/>
          <p:cNvSpPr txBox="1"/>
          <p:nvPr/>
        </p:nvSpPr>
        <p:spPr>
          <a:xfrm>
            <a:off x="555300" y="2610525"/>
            <a:ext cx="8033400" cy="238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Georgia"/>
                <a:ea typeface="Georgia"/>
                <a:cs typeface="Georgia"/>
                <a:sym typeface="Georgia"/>
              </a:rPr>
              <a:t>In this case, the condition is whether the button is pressed. This is translated into robot language:</a:t>
            </a:r>
            <a:endParaRPr>
              <a:solidFill>
                <a:srgbClr val="FFFFFF"/>
              </a:solidFill>
              <a:latin typeface="Georgia"/>
              <a:ea typeface="Georgia"/>
              <a:cs typeface="Georgia"/>
              <a:sym typeface="Georgia"/>
            </a:endParaRPr>
          </a:p>
          <a:p>
            <a:pPr marL="0" lvl="0" indent="0">
              <a:spcBef>
                <a:spcPts val="0"/>
              </a:spcBef>
              <a:spcAft>
                <a:spcPts val="0"/>
              </a:spcAft>
              <a:buNone/>
            </a:pPr>
            <a:r>
              <a:rPr lang="en">
                <a:solidFill>
                  <a:srgbClr val="FFFF00"/>
                </a:solidFill>
                <a:latin typeface="Georgia"/>
                <a:ea typeface="Georgia"/>
                <a:cs typeface="Georgia"/>
                <a:sym typeface="Georgia"/>
              </a:rPr>
              <a:t>SensorValue[Button] == 1 </a:t>
            </a:r>
            <a:r>
              <a:rPr lang="en">
                <a:solidFill>
                  <a:srgbClr val="FFFFFF"/>
                </a:solidFill>
                <a:latin typeface="Georgia"/>
                <a:ea typeface="Georgia"/>
                <a:cs typeface="Georgia"/>
                <a:sym typeface="Georgia"/>
              </a:rPr>
              <a:t>inside the parenthesis.</a:t>
            </a:r>
            <a:endParaRPr>
              <a:solidFill>
                <a:srgbClr val="FFFFFF"/>
              </a:solidFill>
              <a:latin typeface="Georgia"/>
              <a:ea typeface="Georgia"/>
              <a:cs typeface="Georgia"/>
              <a:sym typeface="Georgia"/>
            </a:endParaRPr>
          </a:p>
          <a:p>
            <a:pPr marL="0" lvl="0" indent="0">
              <a:spcBef>
                <a:spcPts val="0"/>
              </a:spcBef>
              <a:spcAft>
                <a:spcPts val="0"/>
              </a:spcAft>
              <a:buNone/>
            </a:pPr>
            <a:endParaRPr>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lphaLcPeriod"/>
            </a:pPr>
            <a:r>
              <a:rPr lang="en">
                <a:solidFill>
                  <a:srgbClr val="FFFFFF"/>
                </a:solidFill>
                <a:latin typeface="Georgia"/>
                <a:ea typeface="Georgia"/>
                <a:cs typeface="Georgia"/>
                <a:sym typeface="Georgia"/>
              </a:rPr>
              <a:t>Just like </a:t>
            </a:r>
            <a:r>
              <a:rPr lang="en">
                <a:solidFill>
                  <a:srgbClr val="FFFF00"/>
                </a:solidFill>
                <a:latin typeface="Georgia"/>
                <a:ea typeface="Georgia"/>
                <a:cs typeface="Georgia"/>
                <a:sym typeface="Georgia"/>
              </a:rPr>
              <a:t>motor[motor1]</a:t>
            </a:r>
            <a:r>
              <a:rPr lang="en">
                <a:solidFill>
                  <a:srgbClr val="FFFFFF"/>
                </a:solidFill>
                <a:latin typeface="Georgia"/>
                <a:ea typeface="Georgia"/>
                <a:cs typeface="Georgia"/>
                <a:sym typeface="Georgia"/>
              </a:rPr>
              <a:t>, </a:t>
            </a:r>
            <a:r>
              <a:rPr lang="en">
                <a:solidFill>
                  <a:srgbClr val="FFFF00"/>
                </a:solidFill>
                <a:latin typeface="Georgia"/>
                <a:ea typeface="Georgia"/>
                <a:cs typeface="Georgia"/>
                <a:sym typeface="Georgia"/>
              </a:rPr>
              <a:t>SensorValue[Button]</a:t>
            </a:r>
            <a:r>
              <a:rPr lang="en">
                <a:solidFill>
                  <a:srgbClr val="FFFFFF"/>
                </a:solidFill>
                <a:latin typeface="Georgia"/>
                <a:ea typeface="Georgia"/>
                <a:cs typeface="Georgia"/>
                <a:sym typeface="Georgia"/>
              </a:rPr>
              <a:t> is specifying the sensor called button.</a:t>
            </a:r>
            <a:endParaRPr>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lphaLcPeriod"/>
            </a:pPr>
            <a:r>
              <a:rPr lang="en">
                <a:solidFill>
                  <a:srgbClr val="FFFFFF"/>
                </a:solidFill>
                <a:latin typeface="Georgia"/>
                <a:ea typeface="Georgia"/>
                <a:cs typeface="Georgia"/>
                <a:sym typeface="Georgia"/>
              </a:rPr>
              <a:t>Unlike motors, we are not assigning a value to the sensor; here we want to check if the button is pressed.</a:t>
            </a:r>
            <a:endParaRPr>
              <a:solidFill>
                <a:srgbClr val="FFFFFF"/>
              </a:solidFill>
              <a:latin typeface="Georgia"/>
              <a:ea typeface="Georgia"/>
              <a:cs typeface="Georgia"/>
              <a:sym typeface="Georgia"/>
            </a:endParaRPr>
          </a:p>
          <a:p>
            <a:pPr marL="914400" lvl="0" indent="-317500" rtl="0">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For all touch sensors or joystick buttons, </a:t>
            </a:r>
            <a:r>
              <a:rPr lang="en">
                <a:solidFill>
                  <a:srgbClr val="00FF00"/>
                </a:solidFill>
                <a:latin typeface="Georgia"/>
                <a:ea typeface="Georgia"/>
                <a:cs typeface="Georgia"/>
                <a:sym typeface="Georgia"/>
              </a:rPr>
              <a:t>1 means pressed, and 0 means not pressed</a:t>
            </a:r>
            <a:r>
              <a:rPr lang="en">
                <a:solidFill>
                  <a:srgbClr val="FFFFFF"/>
                </a:solidFill>
                <a:latin typeface="Georgia"/>
                <a:ea typeface="Georgia"/>
                <a:cs typeface="Georgia"/>
                <a:sym typeface="Georgia"/>
              </a:rPr>
              <a:t>.</a:t>
            </a:r>
            <a:endParaRPr>
              <a:solidFill>
                <a:srgbClr val="FFFFFF"/>
              </a:solidFill>
              <a:latin typeface="Georgia"/>
              <a:ea typeface="Georgia"/>
              <a:cs typeface="Georgia"/>
              <a:sym typeface="Georgia"/>
            </a:endParaRPr>
          </a:p>
          <a:p>
            <a:pPr marL="457200" lvl="0" indent="-317500" rtl="0">
              <a:spcBef>
                <a:spcPts val="0"/>
              </a:spcBef>
              <a:spcAft>
                <a:spcPts val="0"/>
              </a:spcAft>
              <a:buClr>
                <a:srgbClr val="FFFFFF"/>
              </a:buClr>
              <a:buSzPts val="1400"/>
              <a:buFont typeface="Georgia"/>
              <a:buAutoNum type="alphaLcPeriod"/>
            </a:pPr>
            <a:r>
              <a:rPr lang="en">
                <a:solidFill>
                  <a:srgbClr val="FFFFFF"/>
                </a:solidFill>
                <a:latin typeface="Georgia"/>
                <a:ea typeface="Georgia"/>
                <a:cs typeface="Georgia"/>
                <a:sym typeface="Georgia"/>
              </a:rPr>
              <a:t>Using double equal signs </a:t>
            </a:r>
            <a:r>
              <a:rPr lang="en">
                <a:solidFill>
                  <a:srgbClr val="FFFF00"/>
                </a:solidFill>
                <a:latin typeface="Georgia"/>
                <a:ea typeface="Georgia"/>
                <a:cs typeface="Georgia"/>
                <a:sym typeface="Georgia"/>
              </a:rPr>
              <a:t>==</a:t>
            </a:r>
            <a:r>
              <a:rPr lang="en">
                <a:solidFill>
                  <a:srgbClr val="FFFFFF"/>
                </a:solidFill>
                <a:latin typeface="Georgia"/>
                <a:ea typeface="Georgia"/>
                <a:cs typeface="Georgia"/>
                <a:sym typeface="Georgia"/>
              </a:rPr>
              <a:t>, we are comparing whether the right side is equal to the left side.</a:t>
            </a:r>
            <a:endParaRPr>
              <a:solidFill>
                <a:srgbClr val="FFFFFF"/>
              </a:solidFill>
              <a:latin typeface="Georgia"/>
              <a:ea typeface="Georgia"/>
              <a:cs typeface="Georgia"/>
              <a:sym typeface="Georgia"/>
            </a:endParaRPr>
          </a:p>
          <a:p>
            <a:pPr marL="0" lvl="0" indent="0" rtl="0">
              <a:spcBef>
                <a:spcPts val="0"/>
              </a:spcBef>
              <a:spcAft>
                <a:spcPts val="0"/>
              </a:spcAft>
              <a:buNone/>
            </a:pPr>
            <a:endParaRPr>
              <a:solidFill>
                <a:srgbClr val="FFFF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1028</Words>
  <Application>Microsoft Office PowerPoint</Application>
  <PresentationFormat>全屏显示(16:9)</PresentationFormat>
  <Paragraphs>104</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Roboto</vt:lpstr>
      <vt:lpstr>Lato</vt:lpstr>
      <vt:lpstr>Arial</vt:lpstr>
      <vt:lpstr>Montserrat</vt:lpstr>
      <vt:lpstr>Times New Roman</vt:lpstr>
      <vt:lpstr>Tahoma</vt:lpstr>
      <vt:lpstr>Georgia</vt:lpstr>
      <vt:lpstr>Focus</vt:lpstr>
      <vt:lpstr>IF STATEMENTS &amp;   WHILE LOOPS</vt:lpstr>
      <vt:lpstr> In the powerpoint, you will be introduced to if statements and while loops. They add “branches” to your code and acts based on whether the condition is true or false. They will be demonstrated using the same test kit.</vt:lpstr>
      <vt:lpstr>Programming the Test Kit        -- Buttons and If statements</vt:lpstr>
      <vt:lpstr> Set Up</vt:lpstr>
      <vt:lpstr>PowerPoint 演示文稿</vt:lpstr>
      <vt:lpstr>PowerPoint 演示文稿</vt:lpstr>
      <vt:lpstr>PowerPoint 演示文稿</vt:lpstr>
      <vt:lpstr>PowerPoint 演示文稿</vt:lpstr>
      <vt:lpstr>PowerPoint 演示文稿</vt:lpstr>
      <vt:lpstr>PowerPoint 演示文稿</vt:lpstr>
      <vt:lpstr>Programming the Test Kit                     -- While Loops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KIT </dc:title>
  <cp:lastModifiedBy>alice xiong</cp:lastModifiedBy>
  <cp:revision>5</cp:revision>
  <dcterms:modified xsi:type="dcterms:W3CDTF">2018-03-28T23:34:52Z</dcterms:modified>
</cp:coreProperties>
</file>