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59" r:id="rId6"/>
    <p:sldId id="263" r:id="rId7"/>
    <p:sldId id="261"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244E3-5B58-401F-B17E-2CF84A27BEDE}" type="datetimeFigureOut">
              <a:rPr lang="en-CA" smtClean="0"/>
              <a:t>2018-03-29</a:t>
            </a:fld>
            <a:endParaRPr lang="en-CA"/>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11ECD-FD15-4FB8-BC3F-22DA1738AD47}" type="slidenum">
              <a:rPr lang="en-CA" smtClean="0"/>
              <a:t>‹#›</a:t>
            </a:fld>
            <a:endParaRPr lang="en-CA"/>
          </a:p>
        </p:txBody>
      </p:sp>
    </p:spTree>
    <p:extLst>
      <p:ext uri="{BB962C8B-B14F-4D97-AF65-F5344CB8AC3E}">
        <p14:creationId xmlns:p14="http://schemas.microsoft.com/office/powerpoint/2010/main" val="183856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10"/>
          </p:nvPr>
        </p:nvSpPr>
        <p:spPr/>
        <p:txBody>
          <a:bodyPr/>
          <a:lstStyle/>
          <a:p>
            <a:fld id="{38411ECD-FD15-4FB8-BC3F-22DA1738AD47}" type="slidenum">
              <a:rPr lang="en-CA" smtClean="0"/>
              <a:t>1</a:t>
            </a:fld>
            <a:endParaRPr lang="en-CA"/>
          </a:p>
        </p:txBody>
      </p:sp>
    </p:spTree>
    <p:extLst>
      <p:ext uri="{BB962C8B-B14F-4D97-AF65-F5344CB8AC3E}">
        <p14:creationId xmlns:p14="http://schemas.microsoft.com/office/powerpoint/2010/main" val="278370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069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36C22A03-540E-4A98-A9A6-8D612349CE6B}" type="datetimeFigureOut">
              <a:rPr lang="en-CA" smtClean="0"/>
              <a:t>2018-03-29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239481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353101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1202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1548600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524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4230914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318366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227259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102033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6C22A03-540E-4A98-A9A6-8D612349CE6B}" type="datetimeFigureOut">
              <a:rPr lang="en-CA" smtClean="0"/>
              <a:t>2018-03-29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9063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6C22A03-540E-4A98-A9A6-8D612349CE6B}" type="datetimeFigureOut">
              <a:rPr lang="en-CA" smtClean="0"/>
              <a:t>2018-03-29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146508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6C22A03-540E-4A98-A9A6-8D612349CE6B}" type="datetimeFigureOut">
              <a:rPr lang="en-CA" smtClean="0"/>
              <a:t>2018-03-29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87218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C22A03-540E-4A98-A9A6-8D612349CE6B}" type="datetimeFigureOut">
              <a:rPr lang="en-CA" smtClean="0"/>
              <a:t>2018-03-29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111561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22A03-540E-4A98-A9A6-8D612349CE6B}" type="datetimeFigureOut">
              <a:rPr lang="en-CA" smtClean="0"/>
              <a:t>2018-03-29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215845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6C22A03-540E-4A98-A9A6-8D612349CE6B}" type="datetimeFigureOut">
              <a:rPr lang="en-CA" smtClean="0"/>
              <a:t>2018-03-29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146984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6C22A03-540E-4A98-A9A6-8D612349CE6B}" type="datetimeFigureOut">
              <a:rPr lang="en-CA" smtClean="0"/>
              <a:t>2018-03-29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4902BD9-1E8F-4CFB-A06A-2400EC6DC0C5}" type="slidenum">
              <a:rPr lang="en-CA" smtClean="0"/>
              <a:t>‹#›</a:t>
            </a:fld>
            <a:endParaRPr lang="en-CA"/>
          </a:p>
        </p:txBody>
      </p:sp>
    </p:spTree>
    <p:extLst>
      <p:ext uri="{BB962C8B-B14F-4D97-AF65-F5344CB8AC3E}">
        <p14:creationId xmlns:p14="http://schemas.microsoft.com/office/powerpoint/2010/main" val="242399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C22A03-540E-4A98-A9A6-8D612349CE6B}" type="datetimeFigureOut">
              <a:rPr lang="en-CA" smtClean="0"/>
              <a:t>2018-03-29</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902BD9-1E8F-4CFB-A06A-2400EC6DC0C5}" type="slidenum">
              <a:rPr lang="en-CA" smtClean="0"/>
              <a:t>‹#›</a:t>
            </a:fld>
            <a:endParaRPr lang="en-CA"/>
          </a:p>
        </p:txBody>
      </p:sp>
    </p:spTree>
    <p:extLst>
      <p:ext uri="{BB962C8B-B14F-4D97-AF65-F5344CB8AC3E}">
        <p14:creationId xmlns:p14="http://schemas.microsoft.com/office/powerpoint/2010/main" val="1161938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mailto:alicexxx0516@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B04DF-9BB2-4DB4-AA4E-56ADF447109D}"/>
              </a:ext>
            </a:extLst>
          </p:cNvPr>
          <p:cNvSpPr>
            <a:spLocks noGrp="1"/>
          </p:cNvSpPr>
          <p:nvPr>
            <p:ph type="ctrTitle"/>
          </p:nvPr>
        </p:nvSpPr>
        <p:spPr>
          <a:xfrm>
            <a:off x="518842" y="1066800"/>
            <a:ext cx="8001000" cy="2971801"/>
          </a:xfrm>
        </p:spPr>
        <p:txBody>
          <a:bodyPr>
            <a:normAutofit/>
          </a:bodyPr>
          <a:lstStyle/>
          <a:p>
            <a:r>
              <a:rPr lang="en-CA" sz="5400" b="1" dirty="0">
                <a:effectLst>
                  <a:outerShdw blurRad="38100" dist="38100" dir="2700000" algn="tl">
                    <a:srgbClr val="000000">
                      <a:alpha val="43137"/>
                    </a:srgbClr>
                  </a:outerShdw>
                </a:effectLst>
              </a:rPr>
              <a:t>Intermediate</a:t>
            </a:r>
            <a:br>
              <a:rPr lang="en-CA" sz="5400" b="1" dirty="0">
                <a:effectLst>
                  <a:outerShdw blurRad="38100" dist="38100" dir="2700000" algn="tl">
                    <a:srgbClr val="000000">
                      <a:alpha val="43137"/>
                    </a:srgbClr>
                  </a:outerShdw>
                </a:effectLst>
              </a:rPr>
            </a:br>
            <a:r>
              <a:rPr lang="en-CA" sz="5400" b="1" dirty="0">
                <a:effectLst>
                  <a:outerShdw blurRad="38100" dist="38100" dir="2700000" algn="tl">
                    <a:srgbClr val="000000">
                      <a:alpha val="43137"/>
                    </a:srgbClr>
                  </a:outerShdw>
                </a:effectLst>
              </a:rPr>
              <a:t>                 -- h-Drive</a:t>
            </a:r>
          </a:p>
        </p:txBody>
      </p:sp>
    </p:spTree>
    <p:extLst>
      <p:ext uri="{BB962C8B-B14F-4D97-AF65-F5344CB8AC3E}">
        <p14:creationId xmlns:p14="http://schemas.microsoft.com/office/powerpoint/2010/main" val="147686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BFB531D-FE2B-4841-9999-7F9CD3AD5982}"/>
              </a:ext>
            </a:extLst>
          </p:cNvPr>
          <p:cNvSpPr txBox="1">
            <a:spLocks/>
          </p:cNvSpPr>
          <p:nvPr/>
        </p:nvSpPr>
        <p:spPr>
          <a:xfrm>
            <a:off x="733375" y="863329"/>
            <a:ext cx="5522812" cy="5605564"/>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Some drivers may prefer to strafe with the left joystick (I don’t drive things so Idk but just in case). It’s essentially the same thing but </a:t>
            </a:r>
            <a:r>
              <a:rPr lang="en-CA" u="sng" dirty="0">
                <a:solidFill>
                  <a:schemeClr val="tx2">
                    <a:lumMod val="40000"/>
                    <a:lumOff val="60000"/>
                  </a:schemeClr>
                </a:solidFill>
              </a:rPr>
              <a:t>changing the condition from “button pressed” to “joystick held”.</a:t>
            </a:r>
          </a:p>
          <a:p>
            <a:endParaRPr lang="en-CA" dirty="0">
              <a:solidFill>
                <a:schemeClr val="bg1">
                  <a:lumMod val="95000"/>
                  <a:lumOff val="5000"/>
                </a:schemeClr>
              </a:solidFill>
            </a:endParaRPr>
          </a:p>
          <a:p>
            <a:r>
              <a:rPr lang="en-CA" dirty="0">
                <a:solidFill>
                  <a:schemeClr val="bg1">
                    <a:lumMod val="95000"/>
                    <a:lumOff val="5000"/>
                  </a:schemeClr>
                </a:solidFill>
              </a:rPr>
              <a:t>Almost all joysticks get “sticky” – that is, </a:t>
            </a:r>
            <a:r>
              <a:rPr lang="en-CA" u="sng" dirty="0">
                <a:solidFill>
                  <a:schemeClr val="tx2">
                    <a:lumMod val="40000"/>
                    <a:lumOff val="60000"/>
                  </a:schemeClr>
                </a:solidFill>
              </a:rPr>
              <a:t>they are not perfectly at (0,0) position at rest</a:t>
            </a:r>
            <a:r>
              <a:rPr lang="en-CA" dirty="0">
                <a:solidFill>
                  <a:schemeClr val="bg1">
                    <a:lumMod val="95000"/>
                    <a:lumOff val="5000"/>
                  </a:schemeClr>
                </a:solidFill>
              </a:rPr>
              <a:t>. So when we are coding the “joystick held” condition, we need to account for that.</a:t>
            </a:r>
          </a:p>
          <a:p>
            <a:endParaRPr lang="en-CA" dirty="0">
              <a:solidFill>
                <a:schemeClr val="bg1">
                  <a:lumMod val="95000"/>
                  <a:lumOff val="5000"/>
                </a:schemeClr>
              </a:solidFill>
            </a:endParaRPr>
          </a:p>
          <a:p>
            <a:r>
              <a:rPr lang="en-CA" dirty="0">
                <a:solidFill>
                  <a:schemeClr val="bg1">
                    <a:lumMod val="95000"/>
                    <a:lumOff val="5000"/>
                  </a:schemeClr>
                </a:solidFill>
              </a:rPr>
              <a:t>Usually, when the </a:t>
            </a:r>
            <a:r>
              <a:rPr lang="en-CA" u="sng" dirty="0">
                <a:solidFill>
                  <a:schemeClr val="tx2">
                    <a:lumMod val="40000"/>
                    <a:lumOff val="60000"/>
                  </a:schemeClr>
                </a:solidFill>
              </a:rPr>
              <a:t>absolute value </a:t>
            </a:r>
            <a:r>
              <a:rPr lang="en-CA" dirty="0">
                <a:solidFill>
                  <a:schemeClr val="bg1">
                    <a:lumMod val="95000"/>
                    <a:lumOff val="5000"/>
                  </a:schemeClr>
                </a:solidFill>
              </a:rPr>
              <a:t>(fancy word for number without a sign) of the joystick value is </a:t>
            </a:r>
            <a:r>
              <a:rPr lang="en-CA" u="sng" dirty="0">
                <a:solidFill>
                  <a:schemeClr val="tx2">
                    <a:lumMod val="40000"/>
                    <a:lumOff val="60000"/>
                  </a:schemeClr>
                </a:solidFill>
              </a:rPr>
              <a:t>greater than 15</a:t>
            </a:r>
            <a:r>
              <a:rPr lang="en-CA" dirty="0">
                <a:solidFill>
                  <a:schemeClr val="bg1">
                    <a:lumMod val="95000"/>
                    <a:lumOff val="5000"/>
                  </a:schemeClr>
                </a:solidFill>
              </a:rPr>
              <a:t>, it shouldn’t be sticky and is considered held.</a:t>
            </a:r>
          </a:p>
        </p:txBody>
      </p:sp>
      <p:grpSp>
        <p:nvGrpSpPr>
          <p:cNvPr id="3" name="组合 2">
            <a:extLst>
              <a:ext uri="{FF2B5EF4-FFF2-40B4-BE49-F238E27FC236}">
                <a16:creationId xmlns:a16="http://schemas.microsoft.com/office/drawing/2014/main" id="{65861D24-DEC8-4225-8A3A-4620E0D282F7}"/>
              </a:ext>
            </a:extLst>
          </p:cNvPr>
          <p:cNvGrpSpPr/>
          <p:nvPr/>
        </p:nvGrpSpPr>
        <p:grpSpPr>
          <a:xfrm>
            <a:off x="6880699" y="1385740"/>
            <a:ext cx="3755298" cy="3622265"/>
            <a:chOff x="7196899" y="3682625"/>
            <a:chExt cx="1940616" cy="1871869"/>
          </a:xfrm>
        </p:grpSpPr>
        <p:cxnSp>
          <p:nvCxnSpPr>
            <p:cNvPr id="4" name="直接箭头连接符 3">
              <a:extLst>
                <a:ext uri="{FF2B5EF4-FFF2-40B4-BE49-F238E27FC236}">
                  <a16:creationId xmlns:a16="http://schemas.microsoft.com/office/drawing/2014/main" id="{31AEB8AA-8E4D-4AA0-8527-92443235F91C}"/>
                </a:ext>
              </a:extLst>
            </p:cNvPr>
            <p:cNvCxnSpPr>
              <a:cxnSpLocks/>
            </p:cNvCxnSpPr>
            <p:nvPr/>
          </p:nvCxnSpPr>
          <p:spPr>
            <a:xfrm>
              <a:off x="7196899" y="4618559"/>
              <a:ext cx="1940616" cy="0"/>
            </a:xfrm>
            <a:prstGeom prst="straightConnector1">
              <a:avLst/>
            </a:prstGeom>
            <a:ln w="38100">
              <a:solidFill>
                <a:srgbClr val="FF0000">
                  <a:alpha val="60000"/>
                </a:srgb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D3474EEA-DD00-4AC7-A31B-AF3FB4B690E8}"/>
                </a:ext>
              </a:extLst>
            </p:cNvPr>
            <p:cNvCxnSpPr>
              <a:cxnSpLocks/>
            </p:cNvCxnSpPr>
            <p:nvPr/>
          </p:nvCxnSpPr>
          <p:spPr>
            <a:xfrm>
              <a:off x="8185878" y="3682625"/>
              <a:ext cx="0" cy="1871869"/>
            </a:xfrm>
            <a:prstGeom prst="straightConnector1">
              <a:avLst/>
            </a:prstGeom>
            <a:ln w="38100">
              <a:solidFill>
                <a:srgbClr val="FF0000">
                  <a:alpha val="60000"/>
                </a:srgb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4C0ED4FC-AE00-4815-89B4-18B5F4F31AE9}"/>
              </a:ext>
            </a:extLst>
          </p:cNvPr>
          <p:cNvSpPr txBox="1"/>
          <p:nvPr/>
        </p:nvSpPr>
        <p:spPr>
          <a:xfrm>
            <a:off x="6762742" y="1878490"/>
            <a:ext cx="1234907" cy="646331"/>
          </a:xfrm>
          <a:prstGeom prst="rect">
            <a:avLst/>
          </a:prstGeom>
          <a:noFill/>
        </p:spPr>
        <p:txBody>
          <a:bodyPr wrap="square" rtlCol="0">
            <a:spAutoFit/>
          </a:bodyPr>
          <a:lstStyle/>
          <a:p>
            <a:r>
              <a:rPr lang="en-CA" dirty="0"/>
              <a:t>“joystick held”</a:t>
            </a:r>
          </a:p>
        </p:txBody>
      </p:sp>
      <p:sp>
        <p:nvSpPr>
          <p:cNvPr id="7" name="文本框 6">
            <a:extLst>
              <a:ext uri="{FF2B5EF4-FFF2-40B4-BE49-F238E27FC236}">
                <a16:creationId xmlns:a16="http://schemas.microsoft.com/office/drawing/2014/main" id="{74F1026A-36B3-4FB2-9D99-D4B9B529B49E}"/>
              </a:ext>
            </a:extLst>
          </p:cNvPr>
          <p:cNvSpPr txBox="1"/>
          <p:nvPr/>
        </p:nvSpPr>
        <p:spPr>
          <a:xfrm>
            <a:off x="9683328" y="1874120"/>
            <a:ext cx="1234907" cy="646331"/>
          </a:xfrm>
          <a:prstGeom prst="rect">
            <a:avLst/>
          </a:prstGeom>
          <a:noFill/>
        </p:spPr>
        <p:txBody>
          <a:bodyPr wrap="square" rtlCol="0">
            <a:spAutoFit/>
          </a:bodyPr>
          <a:lstStyle/>
          <a:p>
            <a:r>
              <a:rPr lang="en-CA" dirty="0"/>
              <a:t>“joystick held”</a:t>
            </a:r>
          </a:p>
        </p:txBody>
      </p:sp>
      <p:sp>
        <p:nvSpPr>
          <p:cNvPr id="8" name="文本框 7">
            <a:extLst>
              <a:ext uri="{FF2B5EF4-FFF2-40B4-BE49-F238E27FC236}">
                <a16:creationId xmlns:a16="http://schemas.microsoft.com/office/drawing/2014/main" id="{E957881C-3699-4877-9A72-1566AA30E802}"/>
              </a:ext>
            </a:extLst>
          </p:cNvPr>
          <p:cNvSpPr txBox="1"/>
          <p:nvPr/>
        </p:nvSpPr>
        <p:spPr>
          <a:xfrm>
            <a:off x="7997649" y="4331583"/>
            <a:ext cx="1932478" cy="1200329"/>
          </a:xfrm>
          <a:prstGeom prst="rect">
            <a:avLst/>
          </a:prstGeom>
          <a:noFill/>
        </p:spPr>
        <p:txBody>
          <a:bodyPr wrap="square" rtlCol="0">
            <a:spAutoFit/>
          </a:bodyPr>
          <a:lstStyle/>
          <a:p>
            <a:r>
              <a:rPr lang="en-CA" dirty="0"/>
              <a:t>“joystick not held” (accounting for stickiness)</a:t>
            </a:r>
          </a:p>
        </p:txBody>
      </p:sp>
      <p:cxnSp>
        <p:nvCxnSpPr>
          <p:cNvPr id="10" name="直接连接符 9">
            <a:extLst>
              <a:ext uri="{FF2B5EF4-FFF2-40B4-BE49-F238E27FC236}">
                <a16:creationId xmlns:a16="http://schemas.microsoft.com/office/drawing/2014/main" id="{A191B763-F63F-4F1E-9114-3F982A800B48}"/>
              </a:ext>
            </a:extLst>
          </p:cNvPr>
          <p:cNvCxnSpPr/>
          <p:nvPr/>
        </p:nvCxnSpPr>
        <p:spPr>
          <a:xfrm>
            <a:off x="8448422" y="2829226"/>
            <a:ext cx="0" cy="73529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C056B7-75F5-4FF6-A676-3944838493FC}"/>
              </a:ext>
            </a:extLst>
          </p:cNvPr>
          <p:cNvCxnSpPr/>
          <p:nvPr/>
        </p:nvCxnSpPr>
        <p:spPr>
          <a:xfrm>
            <a:off x="9135844" y="2829226"/>
            <a:ext cx="0" cy="73529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FC1511A-1994-4702-8E84-E1D2152F81FF}"/>
              </a:ext>
            </a:extLst>
          </p:cNvPr>
          <p:cNvSpPr txBox="1"/>
          <p:nvPr/>
        </p:nvSpPr>
        <p:spPr>
          <a:xfrm>
            <a:off x="7924470" y="3229834"/>
            <a:ext cx="1234907" cy="369332"/>
          </a:xfrm>
          <a:prstGeom prst="rect">
            <a:avLst/>
          </a:prstGeom>
          <a:noFill/>
        </p:spPr>
        <p:txBody>
          <a:bodyPr wrap="square" rtlCol="0">
            <a:spAutoFit/>
          </a:bodyPr>
          <a:lstStyle/>
          <a:p>
            <a:r>
              <a:rPr lang="en-CA" dirty="0">
                <a:solidFill>
                  <a:schemeClr val="bg1"/>
                </a:solidFill>
              </a:rPr>
              <a:t>-15</a:t>
            </a:r>
          </a:p>
        </p:txBody>
      </p:sp>
      <p:sp>
        <p:nvSpPr>
          <p:cNvPr id="13" name="文本框 12">
            <a:extLst>
              <a:ext uri="{FF2B5EF4-FFF2-40B4-BE49-F238E27FC236}">
                <a16:creationId xmlns:a16="http://schemas.microsoft.com/office/drawing/2014/main" id="{7400EC9B-0882-4857-A416-D6A01195999D}"/>
              </a:ext>
            </a:extLst>
          </p:cNvPr>
          <p:cNvSpPr txBox="1"/>
          <p:nvPr/>
        </p:nvSpPr>
        <p:spPr>
          <a:xfrm>
            <a:off x="9065875" y="3228146"/>
            <a:ext cx="1234907" cy="369332"/>
          </a:xfrm>
          <a:prstGeom prst="rect">
            <a:avLst/>
          </a:prstGeom>
          <a:noFill/>
        </p:spPr>
        <p:txBody>
          <a:bodyPr wrap="square" rtlCol="0">
            <a:spAutoFit/>
          </a:bodyPr>
          <a:lstStyle/>
          <a:p>
            <a:r>
              <a:rPr lang="en-CA" dirty="0">
                <a:solidFill>
                  <a:schemeClr val="bg1"/>
                </a:solidFill>
              </a:rPr>
              <a:t>15</a:t>
            </a:r>
          </a:p>
        </p:txBody>
      </p:sp>
      <p:sp>
        <p:nvSpPr>
          <p:cNvPr id="14" name="左大括号 13">
            <a:extLst>
              <a:ext uri="{FF2B5EF4-FFF2-40B4-BE49-F238E27FC236}">
                <a16:creationId xmlns:a16="http://schemas.microsoft.com/office/drawing/2014/main" id="{E83FB5A0-80F8-45D5-94E5-C85CA4F24CFD}"/>
              </a:ext>
            </a:extLst>
          </p:cNvPr>
          <p:cNvSpPr/>
          <p:nvPr/>
        </p:nvSpPr>
        <p:spPr>
          <a:xfrm rot="5400000">
            <a:off x="9830419" y="1910724"/>
            <a:ext cx="381594" cy="1601049"/>
          </a:xfrm>
          <a:prstGeom prst="leftBrace">
            <a:avLst>
              <a:gd name="adj1" fmla="val 44738"/>
              <a:gd name="adj2" fmla="val 48268"/>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左大括号 14">
            <a:extLst>
              <a:ext uri="{FF2B5EF4-FFF2-40B4-BE49-F238E27FC236}">
                <a16:creationId xmlns:a16="http://schemas.microsoft.com/office/drawing/2014/main" id="{39016088-A43F-4B5C-8120-DBC16B0D9C7C}"/>
              </a:ext>
            </a:extLst>
          </p:cNvPr>
          <p:cNvSpPr/>
          <p:nvPr/>
        </p:nvSpPr>
        <p:spPr>
          <a:xfrm rot="5400000">
            <a:off x="7386422" y="1910724"/>
            <a:ext cx="381594" cy="1601049"/>
          </a:xfrm>
          <a:prstGeom prst="leftBrace">
            <a:avLst>
              <a:gd name="adj1" fmla="val 44738"/>
              <a:gd name="adj2" fmla="val 48268"/>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左大括号 15">
            <a:extLst>
              <a:ext uri="{FF2B5EF4-FFF2-40B4-BE49-F238E27FC236}">
                <a16:creationId xmlns:a16="http://schemas.microsoft.com/office/drawing/2014/main" id="{079EDA83-271D-435F-B208-E3E212316C7B}"/>
              </a:ext>
            </a:extLst>
          </p:cNvPr>
          <p:cNvSpPr/>
          <p:nvPr/>
        </p:nvSpPr>
        <p:spPr>
          <a:xfrm rot="16200000">
            <a:off x="8608421" y="3510688"/>
            <a:ext cx="381594" cy="842949"/>
          </a:xfrm>
          <a:prstGeom prst="leftBrace">
            <a:avLst>
              <a:gd name="adj1" fmla="val 44738"/>
              <a:gd name="adj2" fmla="val 48268"/>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168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3214FB-02BD-4911-A6CD-34F58CC18146}"/>
              </a:ext>
            </a:extLst>
          </p:cNvPr>
          <p:cNvPicPr>
            <a:picLocks noChangeAspect="1"/>
          </p:cNvPicPr>
          <p:nvPr/>
        </p:nvPicPr>
        <p:blipFill>
          <a:blip r:embed="rId2"/>
          <a:stretch>
            <a:fillRect/>
          </a:stretch>
        </p:blipFill>
        <p:spPr>
          <a:xfrm>
            <a:off x="2417318" y="578492"/>
            <a:ext cx="7357364" cy="3730862"/>
          </a:xfrm>
          <a:prstGeom prst="rect">
            <a:avLst/>
          </a:prstGeom>
        </p:spPr>
      </p:pic>
      <p:sp>
        <p:nvSpPr>
          <p:cNvPr id="3" name="内容占位符 2">
            <a:extLst>
              <a:ext uri="{FF2B5EF4-FFF2-40B4-BE49-F238E27FC236}">
                <a16:creationId xmlns:a16="http://schemas.microsoft.com/office/drawing/2014/main" id="{D9C521E4-B606-42EB-B68B-CFFDA2CC3CEA}"/>
              </a:ext>
            </a:extLst>
          </p:cNvPr>
          <p:cNvSpPr txBox="1">
            <a:spLocks/>
          </p:cNvSpPr>
          <p:nvPr/>
        </p:nvSpPr>
        <p:spPr>
          <a:xfrm>
            <a:off x="733374" y="4533089"/>
            <a:ext cx="9041307" cy="1935804"/>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This is the final code for H-Drive with a joystick for strafing. Feel free to change up the channels according to your driver’s preferences. </a:t>
            </a:r>
          </a:p>
          <a:p>
            <a:endParaRPr lang="en-CA" dirty="0">
              <a:solidFill>
                <a:schemeClr val="bg1">
                  <a:lumMod val="95000"/>
                  <a:lumOff val="5000"/>
                </a:schemeClr>
              </a:solidFill>
            </a:endParaRPr>
          </a:p>
          <a:p>
            <a:r>
              <a:rPr lang="en-CA" u="sng" dirty="0">
                <a:solidFill>
                  <a:schemeClr val="accent4">
                    <a:lumMod val="60000"/>
                    <a:lumOff val="40000"/>
                  </a:schemeClr>
                </a:solidFill>
              </a:rPr>
              <a:t>abs(number) </a:t>
            </a:r>
            <a:r>
              <a:rPr lang="en-CA" dirty="0">
                <a:solidFill>
                  <a:schemeClr val="bg1">
                    <a:lumMod val="95000"/>
                    <a:lumOff val="5000"/>
                  </a:schemeClr>
                </a:solidFill>
              </a:rPr>
              <a:t>is to </a:t>
            </a:r>
            <a:r>
              <a:rPr lang="en-CA" u="sng" dirty="0">
                <a:solidFill>
                  <a:schemeClr val="tx2">
                    <a:lumMod val="40000"/>
                    <a:lumOff val="60000"/>
                  </a:schemeClr>
                </a:solidFill>
              </a:rPr>
              <a:t>take the absolute value </a:t>
            </a:r>
            <a:r>
              <a:rPr lang="en-CA" dirty="0">
                <a:solidFill>
                  <a:schemeClr val="bg1">
                    <a:lumMod val="95000"/>
                    <a:lumOff val="5000"/>
                  </a:schemeClr>
                </a:solidFill>
              </a:rPr>
              <a:t>of that number.</a:t>
            </a:r>
          </a:p>
        </p:txBody>
      </p:sp>
    </p:spTree>
    <p:extLst>
      <p:ext uri="{BB962C8B-B14F-4D97-AF65-F5344CB8AC3E}">
        <p14:creationId xmlns:p14="http://schemas.microsoft.com/office/powerpoint/2010/main" val="251620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1745E7B2-FB62-4406-BFB1-CB905CB0F1A5}"/>
              </a:ext>
            </a:extLst>
          </p:cNvPr>
          <p:cNvSpPr txBox="1">
            <a:spLocks/>
          </p:cNvSpPr>
          <p:nvPr/>
        </p:nvSpPr>
        <p:spPr>
          <a:xfrm>
            <a:off x="1516172" y="797669"/>
            <a:ext cx="9159655" cy="5262662"/>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sz="1800" dirty="0">
                <a:solidFill>
                  <a:schemeClr val="tx2">
                    <a:lumMod val="20000"/>
                    <a:lumOff val="80000"/>
                  </a:schemeClr>
                </a:solidFill>
              </a:rPr>
              <a:t>Thanks for viewing as always and hope this is useful for you. I will be doing less “step by step” code comparing to the basics series from now on. But I will try to incorporate more charts and pictures to show my thoughts, as well as things I’ve found useful in my past coding experience. All the examples in this intermediate series are robot designs / code challenges I encountered and found really useful and educational. Hope that’s the case with you too.</a:t>
            </a:r>
          </a:p>
          <a:p>
            <a:endParaRPr lang="en-CA" sz="1800" dirty="0">
              <a:solidFill>
                <a:schemeClr val="tx2">
                  <a:lumMod val="20000"/>
                  <a:lumOff val="80000"/>
                </a:schemeClr>
              </a:solidFill>
            </a:endParaRPr>
          </a:p>
          <a:p>
            <a:r>
              <a:rPr lang="en-CA" sz="1800" dirty="0">
                <a:solidFill>
                  <a:schemeClr val="tx2">
                    <a:lumMod val="20000"/>
                    <a:lumOff val="80000"/>
                  </a:schemeClr>
                </a:solidFill>
              </a:rPr>
              <a:t>For questions and advice, please email </a:t>
            </a:r>
            <a:r>
              <a:rPr lang="en-CA" sz="1800" dirty="0">
                <a:solidFill>
                  <a:schemeClr val="tx2">
                    <a:lumMod val="20000"/>
                    <a:lumOff val="80000"/>
                  </a:schemeClr>
                </a:solidFill>
                <a:hlinkClick r:id="rId2"/>
              </a:rPr>
              <a:t>alicexxx0516@gmail.com</a:t>
            </a:r>
            <a:r>
              <a:rPr lang="en-CA" sz="1800" dirty="0">
                <a:solidFill>
                  <a:schemeClr val="tx2">
                    <a:lumMod val="20000"/>
                    <a:lumOff val="80000"/>
                  </a:schemeClr>
                </a:solidFill>
              </a:rPr>
              <a:t>.</a:t>
            </a:r>
          </a:p>
          <a:p>
            <a:r>
              <a:rPr lang="en-CA" sz="1800" dirty="0">
                <a:solidFill>
                  <a:schemeClr val="tx2">
                    <a:lumMod val="20000"/>
                    <a:lumOff val="80000"/>
                  </a:schemeClr>
                </a:solidFill>
              </a:rPr>
              <a:t>Good luck with your code!! (And for those club members, good luck to your upcoming competitions!</a:t>
            </a:r>
          </a:p>
          <a:p>
            <a:endParaRPr lang="en-CA" sz="1800" dirty="0">
              <a:solidFill>
                <a:schemeClr val="tx2">
                  <a:lumMod val="20000"/>
                  <a:lumOff val="80000"/>
                </a:schemeClr>
              </a:solidFill>
            </a:endParaRPr>
          </a:p>
          <a:p>
            <a:pPr algn="r"/>
            <a:r>
              <a:rPr lang="en-CA" sz="1800" dirty="0">
                <a:solidFill>
                  <a:schemeClr val="tx2">
                    <a:lumMod val="20000"/>
                    <a:lumOff val="80000"/>
                  </a:schemeClr>
                </a:solidFill>
              </a:rPr>
              <a:t>2018.03.29</a:t>
            </a:r>
          </a:p>
          <a:p>
            <a:pPr algn="r"/>
            <a:r>
              <a:rPr lang="en-CA" sz="1800" dirty="0">
                <a:solidFill>
                  <a:schemeClr val="tx2">
                    <a:lumMod val="20000"/>
                    <a:lumOff val="80000"/>
                  </a:schemeClr>
                </a:solidFill>
              </a:rPr>
              <a:t>Alice X.</a:t>
            </a:r>
          </a:p>
        </p:txBody>
      </p:sp>
    </p:spTree>
    <p:extLst>
      <p:ext uri="{BB962C8B-B14F-4D97-AF65-F5344CB8AC3E}">
        <p14:creationId xmlns:p14="http://schemas.microsoft.com/office/powerpoint/2010/main" val="402499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CD92DF-B2CA-4B7E-9667-C5C220E646D7}"/>
              </a:ext>
            </a:extLst>
          </p:cNvPr>
          <p:cNvSpPr>
            <a:spLocks noGrp="1"/>
          </p:cNvSpPr>
          <p:nvPr>
            <p:ph idx="1"/>
          </p:nvPr>
        </p:nvSpPr>
        <p:spPr>
          <a:xfrm>
            <a:off x="721919" y="1621366"/>
            <a:ext cx="8534400" cy="3615267"/>
          </a:xfrm>
        </p:spPr>
        <p:txBody>
          <a:bodyPr>
            <a:normAutofit/>
          </a:bodyPr>
          <a:lstStyle/>
          <a:p>
            <a:r>
              <a:rPr lang="en-CA" sz="2400" dirty="0">
                <a:solidFill>
                  <a:schemeClr val="bg1">
                    <a:lumMod val="95000"/>
                    <a:lumOff val="5000"/>
                  </a:schemeClr>
                </a:solidFill>
              </a:rPr>
              <a:t>In these few PowerPoints we will work on some advanced, but useful drive train code: H-Drive, X-Drive, and </a:t>
            </a:r>
            <a:r>
              <a:rPr lang="en-CA" sz="2400" dirty="0" err="1">
                <a:solidFill>
                  <a:schemeClr val="bg1">
                    <a:lumMod val="95000"/>
                    <a:lumOff val="5000"/>
                  </a:schemeClr>
                </a:solidFill>
              </a:rPr>
              <a:t>mecanum</a:t>
            </a:r>
            <a:r>
              <a:rPr lang="en-CA" sz="2400" dirty="0">
                <a:solidFill>
                  <a:schemeClr val="bg1">
                    <a:lumMod val="95000"/>
                    <a:lumOff val="5000"/>
                  </a:schemeClr>
                </a:solidFill>
              </a:rPr>
              <a:t>-wheel-drive. There will be some vectors and directions involved but they are nothing scary.</a:t>
            </a:r>
          </a:p>
        </p:txBody>
      </p:sp>
    </p:spTree>
    <p:extLst>
      <p:ext uri="{BB962C8B-B14F-4D97-AF65-F5344CB8AC3E}">
        <p14:creationId xmlns:p14="http://schemas.microsoft.com/office/powerpoint/2010/main" val="334677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CC6F0E-AD2C-4695-8035-A2B597E715CC}"/>
              </a:ext>
            </a:extLst>
          </p:cNvPr>
          <p:cNvSpPr txBox="1">
            <a:spLocks/>
          </p:cNvSpPr>
          <p:nvPr/>
        </p:nvSpPr>
        <p:spPr>
          <a:xfrm>
            <a:off x="721919" y="1621366"/>
            <a:ext cx="4274287" cy="3615267"/>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CA" sz="2400" dirty="0">
              <a:solidFill>
                <a:schemeClr val="bg1">
                  <a:lumMod val="95000"/>
                  <a:lumOff val="5000"/>
                </a:schemeClr>
              </a:solidFill>
            </a:endParaRPr>
          </a:p>
        </p:txBody>
      </p:sp>
      <p:pic>
        <p:nvPicPr>
          <p:cNvPr id="1026" name="Picture 2" descr="Image result for vex drive base">
            <a:extLst>
              <a:ext uri="{FF2B5EF4-FFF2-40B4-BE49-F238E27FC236}">
                <a16:creationId xmlns:a16="http://schemas.microsoft.com/office/drawing/2014/main" id="{29A0921F-C82C-4B16-90EC-2B9A09AD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33195"/>
            <a:ext cx="5336051" cy="4003438"/>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a:extLst>
              <a:ext uri="{FF2B5EF4-FFF2-40B4-BE49-F238E27FC236}">
                <a16:creationId xmlns:a16="http://schemas.microsoft.com/office/drawing/2014/main" id="{D8851E4F-E7CD-4E46-B23D-32290D576B06}"/>
              </a:ext>
            </a:extLst>
          </p:cNvPr>
          <p:cNvSpPr txBox="1">
            <a:spLocks/>
          </p:cNvSpPr>
          <p:nvPr/>
        </p:nvSpPr>
        <p:spPr>
          <a:xfrm>
            <a:off x="721919" y="1427280"/>
            <a:ext cx="5336051" cy="4003438"/>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Ø"/>
            </a:pPr>
            <a:r>
              <a:rPr lang="en-CA" dirty="0">
                <a:solidFill>
                  <a:schemeClr val="bg1">
                    <a:lumMod val="95000"/>
                    <a:lumOff val="5000"/>
                  </a:schemeClr>
                </a:solidFill>
              </a:rPr>
              <a:t>When I say “H-Drive”, I am referring to this type of rectangular drive base with a steering wheel in the middle. </a:t>
            </a:r>
          </a:p>
          <a:p>
            <a:pPr>
              <a:buFont typeface="Wingdings" panose="05000000000000000000" pitchFamily="2" charset="2"/>
              <a:buChar char="Ø"/>
            </a:pPr>
            <a:endParaRPr lang="en-CA" dirty="0">
              <a:solidFill>
                <a:schemeClr val="bg1">
                  <a:lumMod val="95000"/>
                  <a:lumOff val="5000"/>
                </a:schemeClr>
              </a:solidFill>
            </a:endParaRPr>
          </a:p>
          <a:p>
            <a:pPr>
              <a:buFont typeface="Wingdings" panose="05000000000000000000" pitchFamily="2" charset="2"/>
              <a:buChar char="Ø"/>
            </a:pPr>
            <a:r>
              <a:rPr lang="en-CA" dirty="0">
                <a:solidFill>
                  <a:schemeClr val="bg1">
                    <a:lumMod val="95000"/>
                    <a:lumOff val="5000"/>
                  </a:schemeClr>
                </a:solidFill>
              </a:rPr>
              <a:t>The central wheel should not move when going back and forth, but should </a:t>
            </a:r>
            <a:r>
              <a:rPr lang="en-CA" sz="2100" u="sng" dirty="0">
                <a:solidFill>
                  <a:schemeClr val="tx2">
                    <a:lumMod val="40000"/>
                    <a:lumOff val="60000"/>
                  </a:schemeClr>
                </a:solidFill>
              </a:rPr>
              <a:t>turn as the robot turn left and right</a:t>
            </a:r>
            <a:r>
              <a:rPr lang="en-CA" dirty="0">
                <a:solidFill>
                  <a:schemeClr val="bg1">
                    <a:lumMod val="95000"/>
                    <a:lumOff val="5000"/>
                  </a:schemeClr>
                </a:solidFill>
              </a:rPr>
              <a:t>. It can also be used to </a:t>
            </a:r>
            <a:r>
              <a:rPr lang="en-CA" u="sng" dirty="0">
                <a:solidFill>
                  <a:schemeClr val="tx2">
                    <a:lumMod val="40000"/>
                    <a:lumOff val="60000"/>
                  </a:schemeClr>
                </a:solidFill>
              </a:rPr>
              <a:t>strafe the robot left and right</a:t>
            </a:r>
            <a:r>
              <a:rPr lang="en-CA" dirty="0">
                <a:solidFill>
                  <a:schemeClr val="bg1">
                    <a:lumMod val="95000"/>
                    <a:lumOff val="5000"/>
                  </a:schemeClr>
                </a:solidFill>
              </a:rPr>
              <a:t>.</a:t>
            </a:r>
          </a:p>
          <a:p>
            <a:pPr>
              <a:buFont typeface="Wingdings" panose="05000000000000000000" pitchFamily="2" charset="2"/>
              <a:buChar char="Ø"/>
            </a:pPr>
            <a:endParaRPr lang="en-CA" dirty="0">
              <a:solidFill>
                <a:schemeClr val="bg1">
                  <a:lumMod val="95000"/>
                  <a:lumOff val="5000"/>
                </a:schemeClr>
              </a:solidFill>
            </a:endParaRPr>
          </a:p>
          <a:p>
            <a:pPr>
              <a:buFont typeface="Wingdings" panose="05000000000000000000" pitchFamily="2" charset="2"/>
              <a:buChar char="Ø"/>
            </a:pPr>
            <a:r>
              <a:rPr lang="en-CA" dirty="0">
                <a:solidFill>
                  <a:schemeClr val="bg1">
                    <a:lumMod val="95000"/>
                    <a:lumOff val="5000"/>
                  </a:schemeClr>
                </a:solidFill>
              </a:rPr>
              <a:t>Knowing what the motor does should be the basis of any code.</a:t>
            </a:r>
          </a:p>
          <a:p>
            <a:endParaRPr lang="en-CA" sz="2400" dirty="0">
              <a:solidFill>
                <a:schemeClr val="bg1">
                  <a:lumMod val="95000"/>
                  <a:lumOff val="5000"/>
                </a:schemeClr>
              </a:solidFill>
            </a:endParaRPr>
          </a:p>
        </p:txBody>
      </p:sp>
    </p:spTree>
    <p:extLst>
      <p:ext uri="{BB962C8B-B14F-4D97-AF65-F5344CB8AC3E}">
        <p14:creationId xmlns:p14="http://schemas.microsoft.com/office/powerpoint/2010/main" val="3825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CC6F0E-AD2C-4695-8035-A2B597E715CC}"/>
              </a:ext>
            </a:extLst>
          </p:cNvPr>
          <p:cNvSpPr txBox="1">
            <a:spLocks/>
          </p:cNvSpPr>
          <p:nvPr/>
        </p:nvSpPr>
        <p:spPr>
          <a:xfrm>
            <a:off x="721919" y="1621366"/>
            <a:ext cx="4274287" cy="3615267"/>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CA" sz="2400" dirty="0">
              <a:solidFill>
                <a:schemeClr val="bg1">
                  <a:lumMod val="95000"/>
                  <a:lumOff val="5000"/>
                </a:schemeClr>
              </a:solidFill>
            </a:endParaRPr>
          </a:p>
        </p:txBody>
      </p:sp>
      <p:sp>
        <p:nvSpPr>
          <p:cNvPr id="6" name="内容占位符 2">
            <a:extLst>
              <a:ext uri="{FF2B5EF4-FFF2-40B4-BE49-F238E27FC236}">
                <a16:creationId xmlns:a16="http://schemas.microsoft.com/office/drawing/2014/main" id="{D8851E4F-E7CD-4E46-B23D-32290D576B06}"/>
              </a:ext>
            </a:extLst>
          </p:cNvPr>
          <p:cNvSpPr txBox="1">
            <a:spLocks/>
          </p:cNvSpPr>
          <p:nvPr/>
        </p:nvSpPr>
        <p:spPr>
          <a:xfrm>
            <a:off x="721919" y="1427280"/>
            <a:ext cx="5336051" cy="4003438"/>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CA" sz="2400" dirty="0">
              <a:solidFill>
                <a:schemeClr val="bg1">
                  <a:lumMod val="95000"/>
                  <a:lumOff val="5000"/>
                </a:schemeClr>
              </a:solidFill>
            </a:endParaRPr>
          </a:p>
        </p:txBody>
      </p:sp>
      <p:grpSp>
        <p:nvGrpSpPr>
          <p:cNvPr id="5" name="组合 4">
            <a:extLst>
              <a:ext uri="{FF2B5EF4-FFF2-40B4-BE49-F238E27FC236}">
                <a16:creationId xmlns:a16="http://schemas.microsoft.com/office/drawing/2014/main" id="{4BE484BE-5D68-4821-9016-61040201B492}"/>
              </a:ext>
            </a:extLst>
          </p:cNvPr>
          <p:cNvGrpSpPr/>
          <p:nvPr/>
        </p:nvGrpSpPr>
        <p:grpSpPr>
          <a:xfrm>
            <a:off x="6329465" y="338250"/>
            <a:ext cx="4429328" cy="3323158"/>
            <a:chOff x="6096000" y="1233195"/>
            <a:chExt cx="5336051" cy="4003438"/>
          </a:xfrm>
        </p:grpSpPr>
        <p:pic>
          <p:nvPicPr>
            <p:cNvPr id="1026" name="Picture 2" descr="Image result for vex drive base">
              <a:extLst>
                <a:ext uri="{FF2B5EF4-FFF2-40B4-BE49-F238E27FC236}">
                  <a16:creationId xmlns:a16="http://schemas.microsoft.com/office/drawing/2014/main" id="{29A0921F-C82C-4B16-90EC-2B9A09AD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33195"/>
              <a:ext cx="5336051" cy="400343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CED12E08-89B1-495C-A21A-05B8C2464CBC}"/>
                </a:ext>
              </a:extLst>
            </p:cNvPr>
            <p:cNvCxnSpPr/>
            <p:nvPr/>
          </p:nvCxnSpPr>
          <p:spPr>
            <a:xfrm>
              <a:off x="7141005" y="3339596"/>
              <a:ext cx="2931736" cy="0"/>
            </a:xfrm>
            <a:prstGeom prst="straightConnector1">
              <a:avLst/>
            </a:prstGeom>
            <a:ln w="38100">
              <a:solidFill>
                <a:srgbClr val="FF0000">
                  <a:alpha val="60000"/>
                </a:srgb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3E338305-9369-4B50-9128-407871BE3855}"/>
              </a:ext>
            </a:extLst>
          </p:cNvPr>
          <p:cNvGrpSpPr/>
          <p:nvPr/>
        </p:nvGrpSpPr>
        <p:grpSpPr>
          <a:xfrm>
            <a:off x="8339844" y="3852573"/>
            <a:ext cx="1940616" cy="1871869"/>
            <a:chOff x="7196899" y="3682625"/>
            <a:chExt cx="1940616" cy="1871869"/>
          </a:xfrm>
        </p:grpSpPr>
        <p:cxnSp>
          <p:nvCxnSpPr>
            <p:cNvPr id="8" name="直接箭头连接符 7">
              <a:extLst>
                <a:ext uri="{FF2B5EF4-FFF2-40B4-BE49-F238E27FC236}">
                  <a16:creationId xmlns:a16="http://schemas.microsoft.com/office/drawing/2014/main" id="{7EBA842C-F51C-4C03-ABF6-F7DBF16EE7A8}"/>
                </a:ext>
              </a:extLst>
            </p:cNvPr>
            <p:cNvCxnSpPr>
              <a:cxnSpLocks/>
            </p:cNvCxnSpPr>
            <p:nvPr/>
          </p:nvCxnSpPr>
          <p:spPr>
            <a:xfrm>
              <a:off x="7196899" y="4618559"/>
              <a:ext cx="1940616" cy="0"/>
            </a:xfrm>
            <a:prstGeom prst="straightConnector1">
              <a:avLst/>
            </a:prstGeom>
            <a:ln w="38100">
              <a:solidFill>
                <a:srgbClr val="FF0000">
                  <a:alpha val="60000"/>
                </a:srgb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C2C1F9A-A13D-45CE-92C9-CB9FF72A3CE5}"/>
                </a:ext>
              </a:extLst>
            </p:cNvPr>
            <p:cNvCxnSpPr>
              <a:cxnSpLocks/>
            </p:cNvCxnSpPr>
            <p:nvPr/>
          </p:nvCxnSpPr>
          <p:spPr>
            <a:xfrm>
              <a:off x="8185878" y="3682625"/>
              <a:ext cx="0" cy="1871869"/>
            </a:xfrm>
            <a:prstGeom prst="straightConnector1">
              <a:avLst/>
            </a:prstGeom>
            <a:ln w="38100">
              <a:solidFill>
                <a:srgbClr val="FF0000">
                  <a:alpha val="60000"/>
                </a:srgb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 name="内容占位符 2">
            <a:extLst>
              <a:ext uri="{FF2B5EF4-FFF2-40B4-BE49-F238E27FC236}">
                <a16:creationId xmlns:a16="http://schemas.microsoft.com/office/drawing/2014/main" id="{B69AB4CF-F85A-4125-908B-96B59DCC4091}"/>
              </a:ext>
            </a:extLst>
          </p:cNvPr>
          <p:cNvSpPr txBox="1">
            <a:spLocks/>
          </p:cNvSpPr>
          <p:nvPr/>
        </p:nvSpPr>
        <p:spPr>
          <a:xfrm>
            <a:off x="644153" y="1153002"/>
            <a:ext cx="5336051" cy="45519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Depending on how the motor for the steering wheel is placed, you may need to reverse it. </a:t>
            </a:r>
          </a:p>
          <a:p>
            <a:endParaRPr lang="en-CA" dirty="0">
              <a:solidFill>
                <a:schemeClr val="bg1">
                  <a:lumMod val="95000"/>
                  <a:lumOff val="5000"/>
                </a:schemeClr>
              </a:solidFill>
            </a:endParaRPr>
          </a:p>
          <a:p>
            <a:r>
              <a:rPr lang="en-CA" dirty="0">
                <a:solidFill>
                  <a:schemeClr val="bg1">
                    <a:lumMod val="95000"/>
                    <a:lumOff val="5000"/>
                  </a:schemeClr>
                </a:solidFill>
              </a:rPr>
              <a:t>The rule for reversing is always that </a:t>
            </a:r>
            <a:r>
              <a:rPr lang="en-CA" u="sng" dirty="0">
                <a:solidFill>
                  <a:schemeClr val="tx2">
                    <a:lumMod val="40000"/>
                    <a:lumOff val="60000"/>
                  </a:schemeClr>
                </a:solidFill>
              </a:rPr>
              <a:t>you want the motor value to be positive when the mechanism is going in a positive direction</a:t>
            </a:r>
            <a:r>
              <a:rPr lang="en-CA" dirty="0">
                <a:solidFill>
                  <a:schemeClr val="tx2">
                    <a:lumMod val="40000"/>
                    <a:lumOff val="60000"/>
                  </a:schemeClr>
                </a:solidFill>
              </a:rPr>
              <a:t> </a:t>
            </a:r>
            <a:r>
              <a:rPr lang="en-CA" dirty="0">
                <a:solidFill>
                  <a:schemeClr val="bg1">
                    <a:lumMod val="95000"/>
                    <a:lumOff val="5000"/>
                  </a:schemeClr>
                </a:solidFill>
              </a:rPr>
              <a:t>(up, right, forward), and vice versa. </a:t>
            </a:r>
          </a:p>
          <a:p>
            <a:endParaRPr lang="en-CA" dirty="0">
              <a:solidFill>
                <a:schemeClr val="bg1">
                  <a:lumMod val="95000"/>
                  <a:lumOff val="5000"/>
                </a:schemeClr>
              </a:solidFill>
            </a:endParaRPr>
          </a:p>
          <a:p>
            <a:r>
              <a:rPr lang="en-CA" dirty="0">
                <a:solidFill>
                  <a:schemeClr val="bg1">
                    <a:lumMod val="95000"/>
                    <a:lumOff val="5000"/>
                  </a:schemeClr>
                </a:solidFill>
              </a:rPr>
              <a:t>In this case, you want </a:t>
            </a:r>
            <a:r>
              <a:rPr lang="en-CA" u="sng" dirty="0">
                <a:solidFill>
                  <a:schemeClr val="tx2">
                    <a:lumMod val="40000"/>
                    <a:lumOff val="60000"/>
                  </a:schemeClr>
                </a:solidFill>
              </a:rPr>
              <a:t>the wheel to go right when you move your joystick to the right.</a:t>
            </a:r>
          </a:p>
        </p:txBody>
      </p:sp>
      <p:sp>
        <p:nvSpPr>
          <p:cNvPr id="12" name="文本框 11">
            <a:extLst>
              <a:ext uri="{FF2B5EF4-FFF2-40B4-BE49-F238E27FC236}">
                <a16:creationId xmlns:a16="http://schemas.microsoft.com/office/drawing/2014/main" id="{61E67FD5-D1E9-4D03-9FAC-F85EE4F18C30}"/>
              </a:ext>
            </a:extLst>
          </p:cNvPr>
          <p:cNvSpPr txBox="1"/>
          <p:nvPr/>
        </p:nvSpPr>
        <p:spPr>
          <a:xfrm>
            <a:off x="6839330" y="5330758"/>
            <a:ext cx="2470822" cy="646331"/>
          </a:xfrm>
          <a:prstGeom prst="rect">
            <a:avLst/>
          </a:prstGeom>
          <a:noFill/>
        </p:spPr>
        <p:txBody>
          <a:bodyPr wrap="square" rtlCol="0">
            <a:spAutoFit/>
          </a:bodyPr>
          <a:lstStyle/>
          <a:p>
            <a:r>
              <a:rPr lang="en-CA" dirty="0">
                <a:solidFill>
                  <a:schemeClr val="bg1"/>
                </a:solidFill>
              </a:rPr>
              <a:t>Right joystick (channels 1 and 2)</a:t>
            </a:r>
          </a:p>
        </p:txBody>
      </p:sp>
      <p:sp>
        <p:nvSpPr>
          <p:cNvPr id="15" name="文本框 14">
            <a:extLst>
              <a:ext uri="{FF2B5EF4-FFF2-40B4-BE49-F238E27FC236}">
                <a16:creationId xmlns:a16="http://schemas.microsoft.com/office/drawing/2014/main" id="{9194AB93-0575-40F4-939B-D0E74BBBF668}"/>
              </a:ext>
            </a:extLst>
          </p:cNvPr>
          <p:cNvSpPr txBox="1"/>
          <p:nvPr/>
        </p:nvSpPr>
        <p:spPr>
          <a:xfrm>
            <a:off x="10166186" y="4419175"/>
            <a:ext cx="806610" cy="369332"/>
          </a:xfrm>
          <a:prstGeom prst="rect">
            <a:avLst/>
          </a:prstGeom>
          <a:noFill/>
        </p:spPr>
        <p:txBody>
          <a:bodyPr wrap="square" rtlCol="0">
            <a:spAutoFit/>
          </a:bodyPr>
          <a:lstStyle/>
          <a:p>
            <a:r>
              <a:rPr lang="en-CA" dirty="0">
                <a:solidFill>
                  <a:srgbClr val="FF0000"/>
                </a:solidFill>
              </a:rPr>
              <a:t>1</a:t>
            </a:r>
          </a:p>
        </p:txBody>
      </p:sp>
      <p:sp>
        <p:nvSpPr>
          <p:cNvPr id="16" name="文本框 15">
            <a:extLst>
              <a:ext uri="{FF2B5EF4-FFF2-40B4-BE49-F238E27FC236}">
                <a16:creationId xmlns:a16="http://schemas.microsoft.com/office/drawing/2014/main" id="{51C84E82-6FAF-47BF-8784-DB1EC0F5B82B}"/>
              </a:ext>
            </a:extLst>
          </p:cNvPr>
          <p:cNvSpPr txBox="1"/>
          <p:nvPr/>
        </p:nvSpPr>
        <p:spPr>
          <a:xfrm>
            <a:off x="9406590" y="5284591"/>
            <a:ext cx="806610" cy="646331"/>
          </a:xfrm>
          <a:prstGeom prst="rect">
            <a:avLst/>
          </a:prstGeom>
          <a:noFill/>
        </p:spPr>
        <p:txBody>
          <a:bodyPr wrap="square" rtlCol="0">
            <a:spAutoFit/>
          </a:bodyPr>
          <a:lstStyle/>
          <a:p>
            <a:r>
              <a:rPr lang="en-CA" dirty="0">
                <a:solidFill>
                  <a:srgbClr val="FF0000"/>
                </a:solidFill>
              </a:rPr>
              <a:t>2</a:t>
            </a:r>
          </a:p>
          <a:p>
            <a:endParaRPr lang="en-CA" dirty="0">
              <a:solidFill>
                <a:srgbClr val="FF0000"/>
              </a:solidFill>
            </a:endParaRPr>
          </a:p>
        </p:txBody>
      </p:sp>
    </p:spTree>
    <p:extLst>
      <p:ext uri="{BB962C8B-B14F-4D97-AF65-F5344CB8AC3E}">
        <p14:creationId xmlns:p14="http://schemas.microsoft.com/office/powerpoint/2010/main" val="225770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A3A636-C230-4742-9DD1-04AC4A82A9C3}"/>
              </a:ext>
            </a:extLst>
          </p:cNvPr>
          <p:cNvPicPr>
            <a:picLocks noChangeAspect="1"/>
          </p:cNvPicPr>
          <p:nvPr/>
        </p:nvPicPr>
        <p:blipFill>
          <a:blip r:embed="rId2"/>
          <a:stretch>
            <a:fillRect/>
          </a:stretch>
        </p:blipFill>
        <p:spPr>
          <a:xfrm>
            <a:off x="1037211" y="581281"/>
            <a:ext cx="10117577" cy="2847719"/>
          </a:xfrm>
          <a:prstGeom prst="rect">
            <a:avLst/>
          </a:prstGeom>
        </p:spPr>
      </p:pic>
      <p:sp>
        <p:nvSpPr>
          <p:cNvPr id="3" name="内容占位符 2">
            <a:extLst>
              <a:ext uri="{FF2B5EF4-FFF2-40B4-BE49-F238E27FC236}">
                <a16:creationId xmlns:a16="http://schemas.microsoft.com/office/drawing/2014/main" id="{4AAA13CE-A55C-4B6B-8D68-84C6FE1EE06C}"/>
              </a:ext>
            </a:extLst>
          </p:cNvPr>
          <p:cNvSpPr txBox="1">
            <a:spLocks/>
          </p:cNvSpPr>
          <p:nvPr/>
        </p:nvSpPr>
        <p:spPr>
          <a:xfrm>
            <a:off x="644154" y="3852152"/>
            <a:ext cx="9132144" cy="2223278"/>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Here’s a basic testing code. It uses some of the basic logic mentioned in previous PowerPoints. It’s helpful to </a:t>
            </a:r>
            <a:r>
              <a:rPr lang="en-CA" u="sng" dirty="0">
                <a:solidFill>
                  <a:schemeClr val="tx2">
                    <a:lumMod val="40000"/>
                    <a:lumOff val="60000"/>
                  </a:schemeClr>
                </a:solidFill>
              </a:rPr>
              <a:t>have only one motor running in your test code</a:t>
            </a:r>
            <a:r>
              <a:rPr lang="en-CA" dirty="0">
                <a:solidFill>
                  <a:schemeClr val="bg1">
                    <a:lumMod val="95000"/>
                    <a:lumOff val="5000"/>
                  </a:schemeClr>
                </a:solidFill>
              </a:rPr>
              <a:t>, so there are less variables to account for.</a:t>
            </a:r>
          </a:p>
          <a:p>
            <a:endParaRPr lang="en-CA" dirty="0">
              <a:solidFill>
                <a:schemeClr val="bg1">
                  <a:lumMod val="95000"/>
                  <a:lumOff val="5000"/>
                </a:schemeClr>
              </a:solidFill>
            </a:endParaRPr>
          </a:p>
          <a:p>
            <a:r>
              <a:rPr lang="en-CA" dirty="0">
                <a:solidFill>
                  <a:schemeClr val="bg1">
                    <a:lumMod val="95000"/>
                    <a:lumOff val="5000"/>
                  </a:schemeClr>
                </a:solidFill>
              </a:rPr>
              <a:t>After testing, reverse the motor if the robot is moving left. </a:t>
            </a:r>
            <a:r>
              <a:rPr lang="en-CA" u="sng" dirty="0">
                <a:solidFill>
                  <a:schemeClr val="tx2">
                    <a:lumMod val="40000"/>
                    <a:lumOff val="60000"/>
                  </a:schemeClr>
                </a:solidFill>
              </a:rPr>
              <a:t>You want to make sure all the motors are reversed properly before writing a ton of code</a:t>
            </a:r>
            <a:r>
              <a:rPr lang="en-CA" dirty="0">
                <a:solidFill>
                  <a:schemeClr val="bg1">
                    <a:lumMod val="95000"/>
                    <a:lumOff val="5000"/>
                  </a:schemeClr>
                </a:solidFill>
              </a:rPr>
              <a:t>. DO NOT touch the motor setup after this point.</a:t>
            </a:r>
          </a:p>
        </p:txBody>
      </p:sp>
    </p:spTree>
    <p:extLst>
      <p:ext uri="{BB962C8B-B14F-4D97-AF65-F5344CB8AC3E}">
        <p14:creationId xmlns:p14="http://schemas.microsoft.com/office/powerpoint/2010/main" val="10114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AA13CE-A55C-4B6B-8D68-84C6FE1EE06C}"/>
              </a:ext>
            </a:extLst>
          </p:cNvPr>
          <p:cNvSpPr txBox="1">
            <a:spLocks/>
          </p:cNvSpPr>
          <p:nvPr/>
        </p:nvSpPr>
        <p:spPr>
          <a:xfrm>
            <a:off x="1364101" y="612840"/>
            <a:ext cx="9132144" cy="2052538"/>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Now add the single joystick drive code for the Left and Right motors. Again check back to previous PowerPoints for explanation of single joystick drive code.</a:t>
            </a:r>
          </a:p>
          <a:p>
            <a:endParaRPr lang="en-CA" dirty="0">
              <a:solidFill>
                <a:schemeClr val="bg1">
                  <a:lumMod val="95000"/>
                  <a:lumOff val="5000"/>
                </a:schemeClr>
              </a:solidFill>
            </a:endParaRPr>
          </a:p>
          <a:p>
            <a:r>
              <a:rPr lang="en-CA" dirty="0">
                <a:solidFill>
                  <a:schemeClr val="bg1">
                    <a:lumMod val="95000"/>
                    <a:lumOff val="5000"/>
                  </a:schemeClr>
                </a:solidFill>
              </a:rPr>
              <a:t>Download this code and test it! The robot should turn and drive back and forth properly. </a:t>
            </a:r>
          </a:p>
        </p:txBody>
      </p:sp>
      <p:pic>
        <p:nvPicPr>
          <p:cNvPr id="4" name="图片 3">
            <a:extLst>
              <a:ext uri="{FF2B5EF4-FFF2-40B4-BE49-F238E27FC236}">
                <a16:creationId xmlns:a16="http://schemas.microsoft.com/office/drawing/2014/main" id="{8A879167-7E4A-4631-89CC-B7E063049EDA}"/>
              </a:ext>
            </a:extLst>
          </p:cNvPr>
          <p:cNvPicPr>
            <a:picLocks noChangeAspect="1"/>
          </p:cNvPicPr>
          <p:nvPr/>
        </p:nvPicPr>
        <p:blipFill>
          <a:blip r:embed="rId2"/>
          <a:stretch>
            <a:fillRect/>
          </a:stretch>
        </p:blipFill>
        <p:spPr>
          <a:xfrm>
            <a:off x="1463049" y="2904544"/>
            <a:ext cx="8934248" cy="3262794"/>
          </a:xfrm>
          <a:prstGeom prst="rect">
            <a:avLst/>
          </a:prstGeom>
        </p:spPr>
      </p:pic>
    </p:spTree>
    <p:extLst>
      <p:ext uri="{BB962C8B-B14F-4D97-AF65-F5344CB8AC3E}">
        <p14:creationId xmlns:p14="http://schemas.microsoft.com/office/powerpoint/2010/main" val="201819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208EAA2-EF48-46F1-81E9-BC31342B7970}"/>
              </a:ext>
            </a:extLst>
          </p:cNvPr>
          <p:cNvSpPr txBox="1">
            <a:spLocks/>
          </p:cNvSpPr>
          <p:nvPr/>
        </p:nvSpPr>
        <p:spPr>
          <a:xfrm>
            <a:off x="859835" y="1096793"/>
            <a:ext cx="4451468" cy="4664413"/>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Now onto strafing. You can either use the left joystick to strafe, or a couple of buttons. </a:t>
            </a:r>
          </a:p>
          <a:p>
            <a:endParaRPr lang="en-CA" dirty="0">
              <a:solidFill>
                <a:schemeClr val="bg1">
                  <a:lumMod val="95000"/>
                  <a:lumOff val="5000"/>
                </a:schemeClr>
              </a:solidFill>
            </a:endParaRPr>
          </a:p>
          <a:p>
            <a:r>
              <a:rPr lang="en-CA" dirty="0">
                <a:solidFill>
                  <a:schemeClr val="bg1">
                    <a:lumMod val="95000"/>
                    <a:lumOff val="5000"/>
                  </a:schemeClr>
                </a:solidFill>
              </a:rPr>
              <a:t>It’s important to know that the four other wheels need to stop (or move against each other) for strafing to work. So we need </a:t>
            </a:r>
            <a:r>
              <a:rPr lang="en-CA" u="sng" dirty="0">
                <a:solidFill>
                  <a:schemeClr val="tx2">
                    <a:lumMod val="40000"/>
                    <a:lumOff val="60000"/>
                  </a:schemeClr>
                </a:solidFill>
              </a:rPr>
              <a:t>to implement if statements to stop the other wheels when the conditions for strafing are met</a:t>
            </a:r>
            <a:r>
              <a:rPr lang="en-CA" dirty="0">
                <a:solidFill>
                  <a:schemeClr val="bg1">
                    <a:lumMod val="95000"/>
                    <a:lumOff val="5000"/>
                  </a:schemeClr>
                </a:solidFill>
              </a:rPr>
              <a:t>.</a:t>
            </a:r>
          </a:p>
          <a:p>
            <a:endParaRPr lang="en-CA" dirty="0">
              <a:solidFill>
                <a:schemeClr val="bg1">
                  <a:lumMod val="95000"/>
                  <a:lumOff val="5000"/>
                </a:schemeClr>
              </a:solidFill>
            </a:endParaRPr>
          </a:p>
          <a:p>
            <a:r>
              <a:rPr lang="en-CA" dirty="0">
                <a:solidFill>
                  <a:schemeClr val="bg1">
                    <a:lumMod val="95000"/>
                    <a:lumOff val="5000"/>
                  </a:schemeClr>
                </a:solidFill>
              </a:rPr>
              <a:t>Here’s the flowchart:</a:t>
            </a:r>
          </a:p>
        </p:txBody>
      </p:sp>
      <p:grpSp>
        <p:nvGrpSpPr>
          <p:cNvPr id="39" name="组合 38">
            <a:extLst>
              <a:ext uri="{FF2B5EF4-FFF2-40B4-BE49-F238E27FC236}">
                <a16:creationId xmlns:a16="http://schemas.microsoft.com/office/drawing/2014/main" id="{F64E7EED-7F00-48A0-8934-20EAC7D37117}"/>
              </a:ext>
            </a:extLst>
          </p:cNvPr>
          <p:cNvGrpSpPr/>
          <p:nvPr/>
        </p:nvGrpSpPr>
        <p:grpSpPr>
          <a:xfrm>
            <a:off x="5779853" y="502877"/>
            <a:ext cx="6238676" cy="5576378"/>
            <a:chOff x="5779853" y="502877"/>
            <a:chExt cx="6238676" cy="5576378"/>
          </a:xfrm>
        </p:grpSpPr>
        <p:grpSp>
          <p:nvGrpSpPr>
            <p:cNvPr id="30" name="组合 29">
              <a:extLst>
                <a:ext uri="{FF2B5EF4-FFF2-40B4-BE49-F238E27FC236}">
                  <a16:creationId xmlns:a16="http://schemas.microsoft.com/office/drawing/2014/main" id="{6E874831-C0D7-4F5B-AED9-0ECF9DB22598}"/>
                </a:ext>
              </a:extLst>
            </p:cNvPr>
            <p:cNvGrpSpPr/>
            <p:nvPr/>
          </p:nvGrpSpPr>
          <p:grpSpPr>
            <a:xfrm>
              <a:off x="5779853" y="502877"/>
              <a:ext cx="6238676" cy="5576378"/>
              <a:chOff x="5322652" y="389915"/>
              <a:chExt cx="6238676" cy="5576378"/>
            </a:xfrm>
          </p:grpSpPr>
          <p:sp>
            <p:nvSpPr>
              <p:cNvPr id="3" name="矩形: 圆角 2">
                <a:extLst>
                  <a:ext uri="{FF2B5EF4-FFF2-40B4-BE49-F238E27FC236}">
                    <a16:creationId xmlns:a16="http://schemas.microsoft.com/office/drawing/2014/main" id="{CA93661D-A7BF-4629-A0B4-03C2A8B5A777}"/>
                  </a:ext>
                </a:extLst>
              </p:cNvPr>
              <p:cNvSpPr/>
              <p:nvPr/>
            </p:nvSpPr>
            <p:spPr>
              <a:xfrm>
                <a:off x="7801583" y="389915"/>
                <a:ext cx="2169268" cy="787941"/>
              </a:xfrm>
              <a:prstGeom prst="roundRect">
                <a:avLst>
                  <a:gd name="adj" fmla="val 3426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t>start</a:t>
                </a:r>
              </a:p>
            </p:txBody>
          </p:sp>
          <p:grpSp>
            <p:nvGrpSpPr>
              <p:cNvPr id="9" name="组合 8">
                <a:extLst>
                  <a:ext uri="{FF2B5EF4-FFF2-40B4-BE49-F238E27FC236}">
                    <a16:creationId xmlns:a16="http://schemas.microsoft.com/office/drawing/2014/main" id="{8E2E56DE-3870-4BC4-89C4-F81431CF1C05}"/>
                  </a:ext>
                </a:extLst>
              </p:cNvPr>
              <p:cNvGrpSpPr/>
              <p:nvPr/>
            </p:nvGrpSpPr>
            <p:grpSpPr>
              <a:xfrm>
                <a:off x="6700739" y="2213044"/>
                <a:ext cx="4860589" cy="2521076"/>
                <a:chOff x="6661828" y="1921215"/>
                <a:chExt cx="4860589" cy="2521076"/>
              </a:xfrm>
            </p:grpSpPr>
            <p:sp>
              <p:nvSpPr>
                <p:cNvPr id="4" name="矩形: 圆角 3">
                  <a:extLst>
                    <a:ext uri="{FF2B5EF4-FFF2-40B4-BE49-F238E27FC236}">
                      <a16:creationId xmlns:a16="http://schemas.microsoft.com/office/drawing/2014/main" id="{8033698A-1AAA-442C-97BC-7C1C502250C8}"/>
                    </a:ext>
                  </a:extLst>
                </p:cNvPr>
                <p:cNvSpPr/>
                <p:nvPr/>
              </p:nvSpPr>
              <p:spPr>
                <a:xfrm>
                  <a:off x="9353149" y="3508191"/>
                  <a:ext cx="2169268" cy="787941"/>
                </a:xfrm>
                <a:prstGeom prst="roundRect">
                  <a:avLst>
                    <a:gd name="adj" fmla="val 3426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t>Normal drive</a:t>
                  </a:r>
                </a:p>
              </p:txBody>
            </p:sp>
            <p:sp>
              <p:nvSpPr>
                <p:cNvPr id="5" name="矩形: 圆角 4">
                  <a:extLst>
                    <a:ext uri="{FF2B5EF4-FFF2-40B4-BE49-F238E27FC236}">
                      <a16:creationId xmlns:a16="http://schemas.microsoft.com/office/drawing/2014/main" id="{436C816B-7362-401F-ACB3-7D0C8C15CDA0}"/>
                    </a:ext>
                  </a:extLst>
                </p:cNvPr>
                <p:cNvSpPr/>
                <p:nvPr/>
              </p:nvSpPr>
              <p:spPr>
                <a:xfrm>
                  <a:off x="6661828" y="3373871"/>
                  <a:ext cx="2169268" cy="1068420"/>
                </a:xfrm>
                <a:prstGeom prst="roundRect">
                  <a:avLst>
                    <a:gd name="adj" fmla="val 3426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dirty="0"/>
                    <a:t>Stop other wheels, only move the middle one.</a:t>
                  </a:r>
                </a:p>
              </p:txBody>
            </p:sp>
            <p:sp>
              <p:nvSpPr>
                <p:cNvPr id="6" name="菱形 5">
                  <a:extLst>
                    <a:ext uri="{FF2B5EF4-FFF2-40B4-BE49-F238E27FC236}">
                      <a16:creationId xmlns:a16="http://schemas.microsoft.com/office/drawing/2014/main" id="{EB85EEA0-DC1C-4018-908F-94A4608FE435}"/>
                    </a:ext>
                  </a:extLst>
                </p:cNvPr>
                <p:cNvSpPr/>
                <p:nvPr/>
              </p:nvSpPr>
              <p:spPr>
                <a:xfrm>
                  <a:off x="7571362" y="1921215"/>
                  <a:ext cx="2568102" cy="787941"/>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dirty="0"/>
                    <a:t>Strafe?</a:t>
                  </a:r>
                </a:p>
              </p:txBody>
            </p:sp>
            <p:sp>
              <p:nvSpPr>
                <p:cNvPr id="7" name="文本框 6">
                  <a:extLst>
                    <a:ext uri="{FF2B5EF4-FFF2-40B4-BE49-F238E27FC236}">
                      <a16:creationId xmlns:a16="http://schemas.microsoft.com/office/drawing/2014/main" id="{0A645936-CC2C-475B-B671-30AED46556C7}"/>
                    </a:ext>
                  </a:extLst>
                </p:cNvPr>
                <p:cNvSpPr txBox="1"/>
                <p:nvPr/>
              </p:nvSpPr>
              <p:spPr>
                <a:xfrm>
                  <a:off x="7642683" y="2735660"/>
                  <a:ext cx="739302" cy="646331"/>
                </a:xfrm>
                <a:prstGeom prst="rect">
                  <a:avLst/>
                </a:prstGeom>
                <a:noFill/>
              </p:spPr>
              <p:txBody>
                <a:bodyPr wrap="square" rtlCol="0">
                  <a:spAutoFit/>
                </a:bodyPr>
                <a:lstStyle/>
                <a:p>
                  <a:r>
                    <a:rPr lang="en-CA" dirty="0"/>
                    <a:t>YES</a:t>
                  </a:r>
                </a:p>
                <a:p>
                  <a:endParaRPr lang="en-CA" dirty="0"/>
                </a:p>
              </p:txBody>
            </p:sp>
            <p:sp>
              <p:nvSpPr>
                <p:cNvPr id="8" name="文本框 7">
                  <a:extLst>
                    <a:ext uri="{FF2B5EF4-FFF2-40B4-BE49-F238E27FC236}">
                      <a16:creationId xmlns:a16="http://schemas.microsoft.com/office/drawing/2014/main" id="{0F23DC6A-EFA7-4365-9541-C49346B19323}"/>
                    </a:ext>
                  </a:extLst>
                </p:cNvPr>
                <p:cNvSpPr txBox="1"/>
                <p:nvPr/>
              </p:nvSpPr>
              <p:spPr>
                <a:xfrm>
                  <a:off x="9467450" y="2734048"/>
                  <a:ext cx="739302" cy="646331"/>
                </a:xfrm>
                <a:prstGeom prst="rect">
                  <a:avLst/>
                </a:prstGeom>
                <a:noFill/>
              </p:spPr>
              <p:txBody>
                <a:bodyPr wrap="square" rtlCol="0">
                  <a:spAutoFit/>
                </a:bodyPr>
                <a:lstStyle/>
                <a:p>
                  <a:r>
                    <a:rPr lang="en-CA" dirty="0"/>
                    <a:t>NO</a:t>
                  </a:r>
                </a:p>
                <a:p>
                  <a:endParaRPr lang="en-CA" dirty="0"/>
                </a:p>
              </p:txBody>
            </p:sp>
          </p:grpSp>
          <p:cxnSp>
            <p:nvCxnSpPr>
              <p:cNvPr id="11" name="直接箭头连接符 10">
                <a:extLst>
                  <a:ext uri="{FF2B5EF4-FFF2-40B4-BE49-F238E27FC236}">
                    <a16:creationId xmlns:a16="http://schemas.microsoft.com/office/drawing/2014/main" id="{7E50FA73-6356-4CF4-8F3B-E8260A8C9F6B}"/>
                  </a:ext>
                </a:extLst>
              </p:cNvPr>
              <p:cNvCxnSpPr>
                <a:cxnSpLocks/>
                <a:endCxn id="6" idx="0"/>
              </p:cNvCxnSpPr>
              <p:nvPr/>
            </p:nvCxnSpPr>
            <p:spPr>
              <a:xfrm>
                <a:off x="8886217" y="1096793"/>
                <a:ext cx="8107" cy="1116251"/>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249AA4-3968-4C52-B881-520029977C0D}"/>
                  </a:ext>
                </a:extLst>
              </p:cNvPr>
              <p:cNvCxnSpPr>
                <a:cxnSpLocks/>
                <a:stCxn id="6" idx="1"/>
              </p:cNvCxnSpPr>
              <p:nvPr/>
            </p:nvCxnSpPr>
            <p:spPr>
              <a:xfrm>
                <a:off x="7610273" y="2607015"/>
                <a:ext cx="14561" cy="1074903"/>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5AA6D17-16EE-46EC-825E-FC4638065172}"/>
                  </a:ext>
                </a:extLst>
              </p:cNvPr>
              <p:cNvCxnSpPr>
                <a:cxnSpLocks/>
              </p:cNvCxnSpPr>
              <p:nvPr/>
            </p:nvCxnSpPr>
            <p:spPr>
              <a:xfrm flipH="1">
                <a:off x="10155677" y="4587961"/>
                <a:ext cx="14591" cy="1378332"/>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E5C86FC-A14F-438C-BD1F-2ADE35F547D0}"/>
                  </a:ext>
                </a:extLst>
              </p:cNvPr>
              <p:cNvCxnSpPr>
                <a:cxnSpLocks/>
              </p:cNvCxnSpPr>
              <p:nvPr/>
            </p:nvCxnSpPr>
            <p:spPr>
              <a:xfrm>
                <a:off x="7949119" y="4734120"/>
                <a:ext cx="0" cy="1180297"/>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A4C603A-34B6-4E3D-BC0D-FB45E9DDF23E}"/>
                  </a:ext>
                </a:extLst>
              </p:cNvPr>
              <p:cNvCxnSpPr>
                <a:cxnSpLocks/>
              </p:cNvCxnSpPr>
              <p:nvPr/>
            </p:nvCxnSpPr>
            <p:spPr>
              <a:xfrm flipH="1">
                <a:off x="6096000" y="5914417"/>
                <a:ext cx="4074268" cy="0"/>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9AD2113-EBE4-4C8A-8A23-B3FBA43C4832}"/>
                  </a:ext>
                </a:extLst>
              </p:cNvPr>
              <p:cNvCxnSpPr>
                <a:cxnSpLocks/>
              </p:cNvCxnSpPr>
              <p:nvPr/>
            </p:nvCxnSpPr>
            <p:spPr>
              <a:xfrm flipV="1">
                <a:off x="6178685" y="1400783"/>
                <a:ext cx="0" cy="4533089"/>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C1C629C-798B-4ADD-B453-FBDA4971B3C2}"/>
                  </a:ext>
                </a:extLst>
              </p:cNvPr>
              <p:cNvCxnSpPr>
                <a:cxnSpLocks/>
              </p:cNvCxnSpPr>
              <p:nvPr/>
            </p:nvCxnSpPr>
            <p:spPr>
              <a:xfrm>
                <a:off x="6178685" y="1400783"/>
                <a:ext cx="2707532" cy="0"/>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76C7DA4F-449D-4926-9091-EC937CE86AB1}"/>
                  </a:ext>
                </a:extLst>
              </p:cNvPr>
              <p:cNvSpPr/>
              <p:nvPr/>
            </p:nvSpPr>
            <p:spPr>
              <a:xfrm>
                <a:off x="5322652" y="2373556"/>
                <a:ext cx="1412101" cy="12726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Loop back forever</a:t>
                </a:r>
              </a:p>
            </p:txBody>
          </p:sp>
        </p:grpSp>
        <p:cxnSp>
          <p:nvCxnSpPr>
            <p:cNvPr id="36" name="直接箭头连接符 35">
              <a:extLst>
                <a:ext uri="{FF2B5EF4-FFF2-40B4-BE49-F238E27FC236}">
                  <a16:creationId xmlns:a16="http://schemas.microsoft.com/office/drawing/2014/main" id="{0068B162-2675-4F8B-A237-5058A3A34015}"/>
                </a:ext>
              </a:extLst>
            </p:cNvPr>
            <p:cNvCxnSpPr>
              <a:cxnSpLocks/>
            </p:cNvCxnSpPr>
            <p:nvPr/>
          </p:nvCxnSpPr>
          <p:spPr>
            <a:xfrm flipH="1">
              <a:off x="10620173" y="2733201"/>
              <a:ext cx="1" cy="1193006"/>
            </a:xfrm>
            <a:prstGeom prst="straightConnector1">
              <a:avLst/>
            </a:prstGeom>
            <a:ln w="38100">
              <a:solidFill>
                <a:schemeClr val="tx2">
                  <a:lumMod val="40000"/>
                  <a:lumOff val="6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005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B641EF3-D6E4-4CC1-8654-BCAA01B80C4A}"/>
              </a:ext>
            </a:extLst>
          </p:cNvPr>
          <p:cNvPicPr>
            <a:picLocks noChangeAspect="1"/>
          </p:cNvPicPr>
          <p:nvPr/>
        </p:nvPicPr>
        <p:blipFill>
          <a:blip r:embed="rId2"/>
          <a:stretch>
            <a:fillRect/>
          </a:stretch>
        </p:blipFill>
        <p:spPr>
          <a:xfrm>
            <a:off x="2568507" y="373095"/>
            <a:ext cx="7054985" cy="3269913"/>
          </a:xfrm>
          <a:prstGeom prst="rect">
            <a:avLst/>
          </a:prstGeom>
        </p:spPr>
      </p:pic>
      <p:sp>
        <p:nvSpPr>
          <p:cNvPr id="3" name="内容占位符 2">
            <a:extLst>
              <a:ext uri="{FF2B5EF4-FFF2-40B4-BE49-F238E27FC236}">
                <a16:creationId xmlns:a16="http://schemas.microsoft.com/office/drawing/2014/main" id="{B4B21AF0-4DFD-46FD-98B1-A181E69E969E}"/>
              </a:ext>
            </a:extLst>
          </p:cNvPr>
          <p:cNvSpPr txBox="1">
            <a:spLocks/>
          </p:cNvSpPr>
          <p:nvPr/>
        </p:nvSpPr>
        <p:spPr>
          <a:xfrm>
            <a:off x="373173" y="3949430"/>
            <a:ext cx="9801959" cy="2434346"/>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lumMod val="95000"/>
                    <a:lumOff val="5000"/>
                  </a:schemeClr>
                </a:solidFill>
              </a:rPr>
              <a:t>Here’s how to do one button for strafing left. Try this out and test it before you code for another button that makes the robot strafe right.</a:t>
            </a:r>
          </a:p>
          <a:p>
            <a:endParaRPr lang="en-CA" dirty="0">
              <a:solidFill>
                <a:schemeClr val="bg1">
                  <a:lumMod val="95000"/>
                  <a:lumOff val="5000"/>
                </a:schemeClr>
              </a:solidFill>
            </a:endParaRPr>
          </a:p>
          <a:p>
            <a:r>
              <a:rPr lang="en-CA" dirty="0">
                <a:solidFill>
                  <a:schemeClr val="bg1">
                    <a:lumMod val="95000"/>
                    <a:lumOff val="5000"/>
                  </a:schemeClr>
                </a:solidFill>
              </a:rPr>
              <a:t>Notice how </a:t>
            </a:r>
            <a:r>
              <a:rPr lang="en-CA" u="sng" dirty="0">
                <a:solidFill>
                  <a:schemeClr val="tx2">
                    <a:lumMod val="40000"/>
                    <a:lumOff val="60000"/>
                  </a:schemeClr>
                </a:solidFill>
              </a:rPr>
              <a:t>the “normal drive” part is in the else statement</a:t>
            </a:r>
            <a:r>
              <a:rPr lang="en-CA" dirty="0">
                <a:solidFill>
                  <a:schemeClr val="bg1">
                    <a:lumMod val="95000"/>
                    <a:lumOff val="5000"/>
                  </a:schemeClr>
                </a:solidFill>
              </a:rPr>
              <a:t>, which closely follows the flow chart on the last slide. It’s a common misconception that drive cannot be in if statements – that’s just wrong. </a:t>
            </a:r>
            <a:r>
              <a:rPr lang="en-CA" u="sng" dirty="0">
                <a:solidFill>
                  <a:schemeClr val="tx2">
                    <a:lumMod val="40000"/>
                    <a:lumOff val="60000"/>
                  </a:schemeClr>
                </a:solidFill>
              </a:rPr>
              <a:t>Thinking your logic through and making flowcharts will help determine whether you need something in the if/else statements.</a:t>
            </a:r>
          </a:p>
        </p:txBody>
      </p:sp>
    </p:spTree>
    <p:extLst>
      <p:ext uri="{BB962C8B-B14F-4D97-AF65-F5344CB8AC3E}">
        <p14:creationId xmlns:p14="http://schemas.microsoft.com/office/powerpoint/2010/main" val="15491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0176C76-00D8-4502-B01F-DDB14A1C79B9}"/>
              </a:ext>
            </a:extLst>
          </p:cNvPr>
          <p:cNvSpPr txBox="1">
            <a:spLocks/>
          </p:cNvSpPr>
          <p:nvPr/>
        </p:nvSpPr>
        <p:spPr>
          <a:xfrm>
            <a:off x="1195020" y="5131779"/>
            <a:ext cx="9801959" cy="2434346"/>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dirty="0">
                <a:solidFill>
                  <a:schemeClr val="bg1"/>
                </a:solidFill>
              </a:rPr>
              <a:t>Here’s the sample code with both buttons. It doesn’t matter which buttons you use, but your driver probably cares :D. It’s also helpful to comment what the controls are for quick referencing.</a:t>
            </a:r>
            <a:endParaRPr lang="en-CA" u="sng" dirty="0">
              <a:solidFill>
                <a:schemeClr val="bg1"/>
              </a:solidFill>
            </a:endParaRPr>
          </a:p>
        </p:txBody>
      </p:sp>
      <p:pic>
        <p:nvPicPr>
          <p:cNvPr id="4" name="图片 3">
            <a:extLst>
              <a:ext uri="{FF2B5EF4-FFF2-40B4-BE49-F238E27FC236}">
                <a16:creationId xmlns:a16="http://schemas.microsoft.com/office/drawing/2014/main" id="{85456D54-7341-4780-BF1E-D8E83441AB78}"/>
              </a:ext>
            </a:extLst>
          </p:cNvPr>
          <p:cNvPicPr>
            <a:picLocks noChangeAspect="1"/>
          </p:cNvPicPr>
          <p:nvPr/>
        </p:nvPicPr>
        <p:blipFill>
          <a:blip r:embed="rId2"/>
          <a:stretch>
            <a:fillRect/>
          </a:stretch>
        </p:blipFill>
        <p:spPr>
          <a:xfrm>
            <a:off x="2629248" y="349605"/>
            <a:ext cx="6933504" cy="4386803"/>
          </a:xfrm>
          <a:prstGeom prst="rect">
            <a:avLst/>
          </a:prstGeom>
        </p:spPr>
      </p:pic>
    </p:spTree>
    <p:extLst>
      <p:ext uri="{BB962C8B-B14F-4D97-AF65-F5344CB8AC3E}">
        <p14:creationId xmlns:p14="http://schemas.microsoft.com/office/powerpoint/2010/main" val="4135407010"/>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84</TotalTime>
  <Words>845</Words>
  <Application>Microsoft Office PowerPoint</Application>
  <PresentationFormat>宽屏</PresentationFormat>
  <Paragraphs>58</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幼圆</vt:lpstr>
      <vt:lpstr>Calibri</vt:lpstr>
      <vt:lpstr>Century Gothic</vt:lpstr>
      <vt:lpstr>Wingdings</vt:lpstr>
      <vt:lpstr>Wingdings 3</vt:lpstr>
      <vt:lpstr>切片</vt:lpstr>
      <vt:lpstr>Intermediate                  -- h-Drive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 h-Drive &amp; X-Drive</dc:title>
  <dc:creator>alice xiong</dc:creator>
  <cp:lastModifiedBy>alice xiong</cp:lastModifiedBy>
  <cp:revision>10</cp:revision>
  <dcterms:created xsi:type="dcterms:W3CDTF">2018-03-30T05:25:17Z</dcterms:created>
  <dcterms:modified xsi:type="dcterms:W3CDTF">2018-03-30T06:52:51Z</dcterms:modified>
</cp:coreProperties>
</file>