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Lst>
  <p:sldSz cx="9144000" cy="5143500" type="screen16x9"/>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sz="15620"/>
    <p:restoredTop sz="94660"/>
  </p:normalViewPr>
  <p:slideViewPr>
    <p:cSldViewPr snapToGrid="0">
      <p:cViewPr varScale="1">
        <p:scale xmlns:c="http://schemas.openxmlformats.org/drawingml/2006/chart" xmlns:pic="http://schemas.openxmlformats.org/drawingml/2006/picture" xmlns:dgm="http://schemas.openxmlformats.org/drawingml/2006/diagram">
          <a:sx d="100" n="63"/>
          <a:sy d="100" n="63"/>
        </p:scale>
        <p:origin xmlns:c="http://schemas.openxmlformats.org/drawingml/2006/chart" xmlns:pic="http://schemas.openxmlformats.org/drawingml/2006/picture" xmlns:dgm="http://schemas.openxmlformats.org/drawingml/2006/diagram" x="77" y="802"/>
      </p:cViewPr>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2008" cy="72008"/>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theme/theme1.xml" Type="http://schemas.openxmlformats.org/officeDocument/2006/relationships/theme"></Relationship></Relationships>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Shape 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Shape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300" y="685800"/>
            <a:ext cx="6096075" cy="3429000"/>
          </a:xfrm>
          <a:custGeom>
            <a:avLst/>
            <a:gdLst/>
            <a:ahLst/>
            <a:cxnLst/>
            <a:rect b="0" l="0" r="0" t="0"/>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type="none" w="sm"/>
            <a:tailEnd len="sm" type="none" w="sm"/>
          </a:ln>
        </p:spPr>
      </p:sp>
      <p:sp>
        <p:nvSpPr>
          <p:cNvPr xmlns:c="http://schemas.openxmlformats.org/drawingml/2006/chart" xmlns:pic="http://schemas.openxmlformats.org/drawingml/2006/picture" xmlns:dgm="http://schemas.openxmlformats.org/drawingml/2006/diagram" id="4" name="Shape 4"/>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indent="-298450" lvl="0" marL="457200">
              <a:spcBef>
                <a:spcPts val="0"/>
              </a:spcBef>
              <a:spcAft>
                <a:spcPts val="0"/>
              </a:spcAft>
              <a:buSzPts val="1100"/>
              <a:buChar char="●"/>
              <a:defRPr sz="1100">
                <a:uFillTx/>
              </a:defRPr>
            </a:lvl1pPr>
            <a:lvl2pPr indent="-298450" lvl="1" marL="914400">
              <a:spcBef>
                <a:spcPts val="0"/>
              </a:spcBef>
              <a:spcAft>
                <a:spcPts val="0"/>
              </a:spcAft>
              <a:buSzPts val="1100"/>
              <a:buChar char="○"/>
              <a:defRPr sz="1100">
                <a:uFillTx/>
              </a:defRPr>
            </a:lvl2pPr>
            <a:lvl3pPr indent="-298450" lvl="2" marL="1371600">
              <a:spcBef>
                <a:spcPts val="0"/>
              </a:spcBef>
              <a:spcAft>
                <a:spcPts val="0"/>
              </a:spcAft>
              <a:buSzPts val="1100"/>
              <a:buChar char="■"/>
              <a:defRPr sz="1100">
                <a:uFillTx/>
              </a:defRPr>
            </a:lvl3pPr>
            <a:lvl4pPr indent="-298450" lvl="3" marL="1828800">
              <a:spcBef>
                <a:spcPts val="0"/>
              </a:spcBef>
              <a:spcAft>
                <a:spcPts val="0"/>
              </a:spcAft>
              <a:buSzPts val="1100"/>
              <a:buChar char="●"/>
              <a:defRPr sz="1100">
                <a:uFillTx/>
              </a:defRPr>
            </a:lvl4pPr>
            <a:lvl5pPr indent="-298450" lvl="4" marL="2286000">
              <a:spcBef>
                <a:spcPts val="0"/>
              </a:spcBef>
              <a:spcAft>
                <a:spcPts val="0"/>
              </a:spcAft>
              <a:buSzPts val="1100"/>
              <a:buChar char="○"/>
              <a:defRPr sz="1100">
                <a:uFillTx/>
              </a:defRPr>
            </a:lvl5pPr>
            <a:lvl6pPr indent="-298450" lvl="5" marL="2743200">
              <a:spcBef>
                <a:spcPts val="0"/>
              </a:spcBef>
              <a:spcAft>
                <a:spcPts val="0"/>
              </a:spcAft>
              <a:buSzPts val="1100"/>
              <a:buChar char="■"/>
              <a:defRPr sz="1100">
                <a:uFillTx/>
              </a:defRPr>
            </a:lvl6pPr>
            <a:lvl7pPr indent="-298450" lvl="6" marL="3200400">
              <a:spcBef>
                <a:spcPts val="0"/>
              </a:spcBef>
              <a:spcAft>
                <a:spcPts val="0"/>
              </a:spcAft>
              <a:buSzPts val="1100"/>
              <a:buChar char="●"/>
              <a:defRPr sz="1100">
                <a:uFillTx/>
              </a:defRPr>
            </a:lvl7pPr>
            <a:lvl8pPr indent="-298450" lvl="7" marL="3657600">
              <a:spcBef>
                <a:spcPts val="0"/>
              </a:spcBef>
              <a:spcAft>
                <a:spcPts val="0"/>
              </a:spcAft>
              <a:buSzPts val="1100"/>
              <a:buChar char="○"/>
              <a:defRPr sz="1100">
                <a:uFillTx/>
              </a:defRPr>
            </a:lvl8pPr>
            <a:lvl9pPr indent="-298450" lvl="8" marL="4114800">
              <a:spcBef>
                <a:spcPts val="0"/>
              </a:spcBef>
              <a:spcAft>
                <a:spcPts val="0"/>
              </a:spcAft>
              <a:buSzPts val="1100"/>
              <a:buChar char="■"/>
              <a:defRPr sz="1100">
                <a:uFillTx/>
              </a:defRPr>
            </a:lvl9pPr>
          </a:lstStyle>
          <a:p>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dk2" folHlink="folHlink" hlink="hlink" tx1="dk1" tx2="lt2"/>
  <p:notes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slides/slide1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slides/slide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slides/slide9.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3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1" name="Shape 131"/>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132" name="Shape 13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2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1" name="Shape 321"/>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22" name="Shape 32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1" name="Shape 261"/>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62" name="Shape 26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2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7" name="Shape 32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28" name="Shape 32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4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50" name="Shape 350"/>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51" name="Shape 351"/>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5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57" name="Shape 357"/>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58" name="Shape 358"/>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6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63" name="Shape 36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64" name="Shape 364"/>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7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71" name="Shape 371"/>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72" name="Shape 37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1" name="Shape 261"/>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62" name="Shape 26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1" name="Shape 261"/>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62" name="Shape 262"/>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6" name="Shape 266"/>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67" name="Shape 267"/>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7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2" name="Shape 272"/>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73" name="Shape 273"/>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7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8" name="Shape 278"/>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79" name="Shape 279"/>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8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84" name="Shape 284"/>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285" name="Shape 285"/>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0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08" name="Shape 308"/>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09" name="Shape 309"/>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1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15" name="Shape 315"/>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381000" y="685800"/>
            <a:ext cx="6096000" cy="3429000"/>
          </a:xfrm>
          <a:custGeom>
            <a:avLst/>
            <a:gdLst/>
            <a:ahLst/>
            <a:cxnLst/>
            <a:rect b="0" l="0" r="0" t="0"/>
            <a:pathLst>
              <a:path extrusionOk="0" h="120000" w="120000">
                <a:moveTo>
                  <a:pt x="0" y="0"/>
                </a:moveTo>
                <a:lnTo>
                  <a:pt x="120000" y="0"/>
                </a:lnTo>
                <a:lnTo>
                  <a:pt x="120000" y="120000"/>
                </a:lnTo>
                <a:lnTo>
                  <a:pt x="0" y="120000"/>
                </a:lnTo>
                <a:close/>
              </a:path>
            </a:pathLst>
          </a:custGeom>
        </p:spPr>
      </p:sp>
      <p:sp>
        <p:nvSpPr>
          <p:cNvPr xmlns:c="http://schemas.openxmlformats.org/drawingml/2006/chart" xmlns:pic="http://schemas.openxmlformats.org/drawingml/2006/picture" xmlns:dgm="http://schemas.openxmlformats.org/drawingml/2006/diagram" id="316" name="Shape 316"/>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
  <p:cSld name="TITLE">
    <p:spTree>
      <p:nvGrpSpPr>
        <p:cNvPr xmlns:c="http://schemas.openxmlformats.org/drawingml/2006/chart" xmlns:pic="http://schemas.openxmlformats.org/drawingml/2006/picture" xmlns:dgm="http://schemas.openxmlformats.org/drawingml/2006/diagram" id="1" name="Shape 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0" name="Shap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500300" y="505"/>
            <a:ext cx="1643700" cy="1643700"/>
          </a:xfrm>
          <a:prstGeom prst="diagStripe">
            <a:avLst>
              <a:gd fmla="val 0" name="adj"/>
            </a:avLst>
          </a:prstGeom>
          <a:solidFill>
            <a:schemeClr val="lt1">
              <a:alpha val="303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nvGrpSpPr>
          <p:cNvPr xmlns:c="http://schemas.openxmlformats.org/drawingml/2006/chart" xmlns:pic="http://schemas.openxmlformats.org/drawingml/2006/picture" xmlns:dgm="http://schemas.openxmlformats.org/drawingml/2006/diagram" id="11" name="Shape 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490"/>
            <a:ext cx="5153705" cy="5134399"/>
            <a:chOff x="0" y="75"/>
            <a:chExt cx="5153705" cy="5152950"/>
          </a:xfrm>
        </p:grpSpPr>
        <p:sp>
          <p:nvSpPr>
            <p:cNvPr xmlns:c="http://schemas.openxmlformats.org/drawingml/2006/chart" xmlns:pic="http://schemas.openxmlformats.org/drawingml/2006/picture" xmlns:dgm="http://schemas.openxmlformats.org/drawingml/2006/diagram" id="12" name="Shape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55" y="-225"/>
              <a:ext cx="5152800" cy="5153700"/>
            </a:xfrm>
            <a:prstGeom prst="diagStripe">
              <a:avLst>
                <a:gd fmla="val 50000" name="adj"/>
              </a:avLst>
            </a:prstGeom>
            <a:solidFill>
              <a:schemeClr val="lt1">
                <a:alpha val="303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3" name="Shape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150" y="1145825"/>
              <a:ext cx="3996600" cy="3996900"/>
            </a:xfrm>
            <a:prstGeom prst="diagStripe">
              <a:avLst>
                <a:gd fmla="val 58774" name="adj"/>
              </a:avLst>
            </a:prstGeom>
            <a:solidFill>
              <a:schemeClr val="lt1">
                <a:alpha val="303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4" name="Shape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1646" y="-75"/>
              <a:ext cx="2299800" cy="23001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5" name="Shape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52821" y="590035"/>
              <a:ext cx="2300100" cy="2299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16" name="Shape 16"/>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xfrm>
            <a:off x="3537150" y="1578400"/>
            <a:ext cx="5017500" cy="15789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spcBef>
                <a:spcPts val="0"/>
              </a:spcBef>
              <a:spcAft>
                <a:spcPts val="0"/>
              </a:spcAft>
              <a:buSzPts val="4000"/>
              <a:buNone/>
              <a:defRPr sz="4000">
                <a:uFillTx/>
              </a:defRPr>
            </a:lvl1pPr>
            <a:lvl2pPr lvl="1">
              <a:spcBef>
                <a:spcPts val="0"/>
              </a:spcBef>
              <a:spcAft>
                <a:spcPts val="0"/>
              </a:spcAft>
              <a:buSzPts val="4000"/>
              <a:buNone/>
              <a:defRPr sz="4000">
                <a:uFillTx/>
              </a:defRPr>
            </a:lvl2pPr>
            <a:lvl3pPr lvl="2">
              <a:spcBef>
                <a:spcPts val="0"/>
              </a:spcBef>
              <a:spcAft>
                <a:spcPts val="0"/>
              </a:spcAft>
              <a:buSzPts val="4000"/>
              <a:buNone/>
              <a:defRPr sz="4000">
                <a:uFillTx/>
              </a:defRPr>
            </a:lvl3pPr>
            <a:lvl4pPr lvl="3">
              <a:spcBef>
                <a:spcPts val="0"/>
              </a:spcBef>
              <a:spcAft>
                <a:spcPts val="0"/>
              </a:spcAft>
              <a:buSzPts val="4000"/>
              <a:buNone/>
              <a:defRPr sz="4000">
                <a:uFillTx/>
              </a:defRPr>
            </a:lvl4pPr>
            <a:lvl5pPr lvl="4">
              <a:spcBef>
                <a:spcPts val="0"/>
              </a:spcBef>
              <a:spcAft>
                <a:spcPts val="0"/>
              </a:spcAft>
              <a:buSzPts val="4000"/>
              <a:buNone/>
              <a:defRPr sz="4000">
                <a:uFillTx/>
              </a:defRPr>
            </a:lvl5pPr>
            <a:lvl6pPr lvl="5">
              <a:spcBef>
                <a:spcPts val="0"/>
              </a:spcBef>
              <a:spcAft>
                <a:spcPts val="0"/>
              </a:spcAft>
              <a:buSzPts val="4000"/>
              <a:buNone/>
              <a:defRPr sz="4000">
                <a:uFillTx/>
              </a:defRPr>
            </a:lvl6pPr>
            <a:lvl7pPr lvl="6">
              <a:spcBef>
                <a:spcPts val="0"/>
              </a:spcBef>
              <a:spcAft>
                <a:spcPts val="0"/>
              </a:spcAft>
              <a:buSzPts val="4000"/>
              <a:buNone/>
              <a:defRPr sz="4000">
                <a:uFillTx/>
              </a:defRPr>
            </a:lvl7pPr>
            <a:lvl8pPr lvl="7">
              <a:spcBef>
                <a:spcPts val="0"/>
              </a:spcBef>
              <a:spcAft>
                <a:spcPts val="0"/>
              </a:spcAft>
              <a:buSzPts val="4000"/>
              <a:buNone/>
              <a:defRPr sz="4000">
                <a:uFillTx/>
              </a:defRPr>
            </a:lvl8pPr>
            <a:lvl9pPr lvl="8">
              <a:spcBef>
                <a:spcPts val="0"/>
              </a:spcBef>
              <a:spcAft>
                <a:spcPts val="0"/>
              </a:spcAft>
              <a:buSzPts val="4000"/>
              <a:buNone/>
              <a:defRPr sz="4000">
                <a:uFillTx/>
              </a:defRPr>
            </a:lvl9pPr>
          </a:lstStyle>
          <a:p>
            <a:endParaRPr>
              <a:uFillTx/>
            </a:endParaRPr>
          </a:p>
        </p:txBody>
      </p:sp>
      <p:sp>
        <p:nvSpPr>
          <p:cNvPr xmlns:c="http://schemas.openxmlformats.org/drawingml/2006/chart" xmlns:pic="http://schemas.openxmlformats.org/drawingml/2006/picture" xmlns:dgm="http://schemas.openxmlformats.org/drawingml/2006/diagram" id="17" name="Shape 17"/>
          <p:cNvSpPr xmlns:c="http://schemas.openxmlformats.org/drawingml/2006/chart" xmlns:pic="http://schemas.openxmlformats.org/drawingml/2006/picture" xmlns:dgm="http://schemas.openxmlformats.org/drawingml/2006/diagram" txBox="1">
            <a:spLocks noGrp="1"/>
          </p:cNvSpPr>
          <p:nvPr>
            <p:ph idx="1" type="subTitle"/>
          </p:nvPr>
        </p:nvSpPr>
        <p:spPr xmlns:c="http://schemas.openxmlformats.org/drawingml/2006/chart" xmlns:pic="http://schemas.openxmlformats.org/drawingml/2006/picture" xmlns:dgm="http://schemas.openxmlformats.org/drawingml/2006/diagram">
          <a:xfrm>
            <a:off x="5083950" y="3924925"/>
            <a:ext cx="3470700" cy="5061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lnSpc>
                <a:spcPct val="100000"/>
              </a:lnSpc>
              <a:spcBef>
                <a:spcPts val="0"/>
              </a:spcBef>
              <a:spcAft>
                <a:spcPts val="0"/>
              </a:spcAft>
              <a:buSzPts val="1300"/>
              <a:buNone/>
              <a:defRPr>
                <a:uFillTx/>
              </a:defRPr>
            </a:lvl1pPr>
            <a:lvl2pPr lvl="1">
              <a:lnSpc>
                <a:spcPct val="100000"/>
              </a:lnSpc>
              <a:spcBef>
                <a:spcPts val="0"/>
              </a:spcBef>
              <a:spcAft>
                <a:spcPts val="0"/>
              </a:spcAft>
              <a:buSzPts val="1300"/>
              <a:buNone/>
              <a:defRPr sz="1300">
                <a:uFillTx/>
              </a:defRPr>
            </a:lvl2pPr>
            <a:lvl3pPr lvl="2">
              <a:lnSpc>
                <a:spcPct val="100000"/>
              </a:lnSpc>
              <a:spcBef>
                <a:spcPts val="0"/>
              </a:spcBef>
              <a:spcAft>
                <a:spcPts val="0"/>
              </a:spcAft>
              <a:buSzPts val="1300"/>
              <a:buNone/>
              <a:defRPr sz="1300">
                <a:uFillTx/>
              </a:defRPr>
            </a:lvl3pPr>
            <a:lvl4pPr lvl="3">
              <a:lnSpc>
                <a:spcPct val="100000"/>
              </a:lnSpc>
              <a:spcBef>
                <a:spcPts val="0"/>
              </a:spcBef>
              <a:spcAft>
                <a:spcPts val="0"/>
              </a:spcAft>
              <a:buSzPts val="1300"/>
              <a:buNone/>
              <a:defRPr sz="1300">
                <a:uFillTx/>
              </a:defRPr>
            </a:lvl4pPr>
            <a:lvl5pPr lvl="4">
              <a:lnSpc>
                <a:spcPct val="100000"/>
              </a:lnSpc>
              <a:spcBef>
                <a:spcPts val="0"/>
              </a:spcBef>
              <a:spcAft>
                <a:spcPts val="0"/>
              </a:spcAft>
              <a:buSzPts val="1300"/>
              <a:buNone/>
              <a:defRPr sz="1300">
                <a:uFillTx/>
              </a:defRPr>
            </a:lvl5pPr>
            <a:lvl6pPr lvl="5">
              <a:lnSpc>
                <a:spcPct val="100000"/>
              </a:lnSpc>
              <a:spcBef>
                <a:spcPts val="0"/>
              </a:spcBef>
              <a:spcAft>
                <a:spcPts val="0"/>
              </a:spcAft>
              <a:buSzPts val="1300"/>
              <a:buNone/>
              <a:defRPr sz="1300">
                <a:uFillTx/>
              </a:defRPr>
            </a:lvl6pPr>
            <a:lvl7pPr lvl="6">
              <a:lnSpc>
                <a:spcPct val="100000"/>
              </a:lnSpc>
              <a:spcBef>
                <a:spcPts val="0"/>
              </a:spcBef>
              <a:spcAft>
                <a:spcPts val="0"/>
              </a:spcAft>
              <a:buSzPts val="1300"/>
              <a:buNone/>
              <a:defRPr sz="1300">
                <a:uFillTx/>
              </a:defRPr>
            </a:lvl7pPr>
            <a:lvl8pPr lvl="7">
              <a:lnSpc>
                <a:spcPct val="100000"/>
              </a:lnSpc>
              <a:spcBef>
                <a:spcPts val="0"/>
              </a:spcBef>
              <a:spcAft>
                <a:spcPts val="0"/>
              </a:spcAft>
              <a:buSzPts val="1300"/>
              <a:buNone/>
              <a:defRPr sz="1300">
                <a:uFillTx/>
              </a:defRPr>
            </a:lvl8pPr>
            <a:lvl9pPr lvl="8">
              <a:lnSpc>
                <a:spcPct val="100000"/>
              </a:lnSpc>
              <a:spcBef>
                <a:spcPts val="0"/>
              </a:spcBef>
              <a:spcAft>
                <a:spcPts val="0"/>
              </a:spcAft>
              <a:buSzPts val="1300"/>
              <a:buNone/>
              <a:defRPr sz="1300">
                <a:uFillTx/>
              </a:defRPr>
            </a:lvl9pPr>
          </a:lstStyle>
          <a:p>
            <a:endParaRPr>
              <a:uFillTx/>
            </a:endParaRPr>
          </a:p>
        </p:txBody>
      </p:sp>
      <p:sp>
        <p:nvSpPr>
          <p:cNvPr xmlns:c="http://schemas.openxmlformats.org/drawingml/2006/chart" xmlns:pic="http://schemas.openxmlformats.org/drawingml/2006/picture" xmlns:dgm="http://schemas.openxmlformats.org/drawingml/2006/diagram" id="18" name="Shape 18"/>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secHead">
  <p:cSld name="SECTION_HEADER">
    <p:spTree>
      <p:nvGrpSpPr>
        <p:cNvPr xmlns:c="http://schemas.openxmlformats.org/drawingml/2006/chart" xmlns:pic="http://schemas.openxmlformats.org/drawingml/2006/picture" xmlns:dgm="http://schemas.openxmlformats.org/drawingml/2006/diagram" id="1" name="Shape 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20" name="Shape 2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06400" y="0"/>
            <a:ext cx="4737600" cy="5143065"/>
            <a:chOff x="4406400" y="0"/>
            <a:chExt cx="4737600" cy="5143065"/>
          </a:xfrm>
        </p:grpSpPr>
        <p:sp>
          <p:nvSpPr>
            <p:cNvPr xmlns:c="http://schemas.openxmlformats.org/drawingml/2006/chart" xmlns:pic="http://schemas.openxmlformats.org/drawingml/2006/picture" xmlns:dgm="http://schemas.openxmlformats.org/drawingml/2006/diagram" id="21" name="Shape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408200" y="-1800"/>
              <a:ext cx="4734000" cy="4737600"/>
            </a:xfrm>
            <a:prstGeom prst="diagStripe">
              <a:avLst>
                <a:gd fmla="val 49469" name="adj"/>
              </a:avLst>
            </a:prstGeom>
            <a:solidFill>
              <a:schemeClr val="lt1">
                <a:alpha val="346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2" name="Shape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841125" y="5700"/>
              <a:ext cx="4298100" cy="4286700"/>
            </a:xfrm>
            <a:prstGeom prst="diagStripe">
              <a:avLst>
                <a:gd fmla="val 0" name="adj"/>
              </a:avLst>
            </a:prstGeom>
            <a:solidFill>
              <a:schemeClr val="lt1">
                <a:alpha val="346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3" name="Shape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618399" y="1236468"/>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4" name="Shape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5849857" y="1443956"/>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5" name="Shape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987081" y="246946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6" name="Shape 2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222115" y="267695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7" name="Shape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6675341" y="1862018"/>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8" name="Shape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908099" y="2069505"/>
              <a:ext cx="808800" cy="808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29" name="Shape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6861141" y="2477810"/>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0" name="Shape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965266" y="269296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1" name="Shape 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145082" y="330875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2" name="Shape 3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047599" y="309501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3" name="Shape 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276649" y="3302502"/>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4" name="Shape 3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227414" y="3710807"/>
              <a:ext cx="808800" cy="8088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5" name="Shape 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462448" y="3918294"/>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6" name="Shape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102491" y="371847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7" name="Shape 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334533" y="3925960"/>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8" name="Shape 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288290" y="433426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39" name="Shape 39"/>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823850" y="2053000"/>
            <a:ext cx="4587000" cy="11487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xmlns:c="http://schemas.openxmlformats.org/drawingml/2006/chart" xmlns:pic="http://schemas.openxmlformats.org/drawingml/2006/picture" xmlns:dgm="http://schemas.openxmlformats.org/drawingml/2006/diagram" id="40" name="Shape 40"/>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titleOnly">
  <p:cSld name="TITLE_ONLY">
    <p:spTree>
      <p:nvGrpSpPr>
        <p:cNvPr xmlns:c="http://schemas.openxmlformats.org/drawingml/2006/chart" xmlns:pic="http://schemas.openxmlformats.org/drawingml/2006/picture" xmlns:dgm="http://schemas.openxmlformats.org/drawingml/2006/diagram" id="1" name="Shape 5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57" name="Shape 5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381001"/>
            <a:ext cx="1037850" cy="1016287"/>
            <a:chOff x="0" y="381001"/>
            <a:chExt cx="1037850" cy="1016287"/>
          </a:xfrm>
        </p:grpSpPr>
        <p:sp>
          <p:nvSpPr>
            <p:cNvPr xmlns:c="http://schemas.openxmlformats.org/drawingml/2006/chart" xmlns:pic="http://schemas.openxmlformats.org/drawingml/2006/picture" xmlns:dgm="http://schemas.openxmlformats.org/drawingml/2006/diagram" id="58" name="Shape 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0" y="381001"/>
              <a:ext cx="808800" cy="8088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59" name="Shape 5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229050" y="588489"/>
              <a:ext cx="808800" cy="808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60" name="Shape 60"/>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1297500" y="393750"/>
            <a:ext cx="7038900" cy="9141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xmlns:c="http://schemas.openxmlformats.org/drawingml/2006/chart" xmlns:pic="http://schemas.openxmlformats.org/drawingml/2006/picture" xmlns:dgm="http://schemas.openxmlformats.org/drawingml/2006/diagram" id="61" name="Shape 61"/>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ONE_COLUMN_TEXT">
    <p:spTree>
      <p:nvGrpSpPr>
        <p:cNvPr xmlns:c="http://schemas.openxmlformats.org/drawingml/2006/chart" xmlns:pic="http://schemas.openxmlformats.org/drawingml/2006/picture" xmlns:dgm="http://schemas.openxmlformats.org/drawingml/2006/diagram" id="1" name="Shape 6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63" name="Shape 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381001"/>
            <a:ext cx="1037850" cy="1016287"/>
            <a:chOff x="0" y="381001"/>
            <a:chExt cx="1037850" cy="1016287"/>
          </a:xfrm>
        </p:grpSpPr>
        <p:sp>
          <p:nvSpPr>
            <p:cNvPr xmlns:c="http://schemas.openxmlformats.org/drawingml/2006/chart" xmlns:pic="http://schemas.openxmlformats.org/drawingml/2006/picture" xmlns:dgm="http://schemas.openxmlformats.org/drawingml/2006/diagram" id="64" name="Shape 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0" y="381001"/>
              <a:ext cx="808800" cy="8088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65" name="Shape 6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229050" y="588489"/>
              <a:ext cx="808800" cy="808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66" name="Shape 66"/>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1297500" y="393750"/>
            <a:ext cx="3798900" cy="14931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xmlns:c="http://schemas.openxmlformats.org/drawingml/2006/chart" xmlns:pic="http://schemas.openxmlformats.org/drawingml/2006/picture" xmlns:dgm="http://schemas.openxmlformats.org/drawingml/2006/diagram" id="67" name="Shape 67"/>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1297500" y="1972550"/>
            <a:ext cx="3798900" cy="24159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indent="-311150" lvl="0" marL="457200">
              <a:spcBef>
                <a:spcPts val="0"/>
              </a:spcBef>
              <a:spcAft>
                <a:spcPts val="0"/>
              </a:spcAft>
              <a:buSzPts val="1300"/>
              <a:buChar char="●"/>
              <a:defRPr>
                <a:uFillTx/>
              </a:defRPr>
            </a:lvl1pPr>
            <a:lvl2pPr indent="-298450" lvl="1" marL="914400">
              <a:spcBef>
                <a:spcPts val="1600"/>
              </a:spcBef>
              <a:spcAft>
                <a:spcPts val="0"/>
              </a:spcAft>
              <a:buSzPts val="1100"/>
              <a:buChar char="○"/>
              <a:defRPr>
                <a:uFillTx/>
              </a:defRPr>
            </a:lvl2pPr>
            <a:lvl3pPr indent="-298450" lvl="2" marL="1371600">
              <a:spcBef>
                <a:spcPts val="1600"/>
              </a:spcBef>
              <a:spcAft>
                <a:spcPts val="0"/>
              </a:spcAft>
              <a:buSzPts val="1100"/>
              <a:buChar char="■"/>
              <a:defRPr>
                <a:uFillTx/>
              </a:defRPr>
            </a:lvl3pPr>
            <a:lvl4pPr indent="-298450" lvl="3" marL="1828800">
              <a:spcBef>
                <a:spcPts val="1600"/>
              </a:spcBef>
              <a:spcAft>
                <a:spcPts val="0"/>
              </a:spcAft>
              <a:buSzPts val="1100"/>
              <a:buChar char="●"/>
              <a:defRPr>
                <a:uFillTx/>
              </a:defRPr>
            </a:lvl4pPr>
            <a:lvl5pPr indent="-298450" lvl="4" marL="2286000">
              <a:spcBef>
                <a:spcPts val="1600"/>
              </a:spcBef>
              <a:spcAft>
                <a:spcPts val="0"/>
              </a:spcAft>
              <a:buSzPts val="1100"/>
              <a:buChar char="○"/>
              <a:defRPr>
                <a:uFillTx/>
              </a:defRPr>
            </a:lvl5pPr>
            <a:lvl6pPr indent="-298450" lvl="5" marL="2743200">
              <a:spcBef>
                <a:spcPts val="1600"/>
              </a:spcBef>
              <a:spcAft>
                <a:spcPts val="0"/>
              </a:spcAft>
              <a:buSzPts val="1100"/>
              <a:buChar char="■"/>
              <a:defRPr>
                <a:uFillTx/>
              </a:defRPr>
            </a:lvl6pPr>
            <a:lvl7pPr indent="-298450" lvl="6" marL="3200400">
              <a:spcBef>
                <a:spcPts val="1600"/>
              </a:spcBef>
              <a:spcAft>
                <a:spcPts val="0"/>
              </a:spcAft>
              <a:buSzPts val="1100"/>
              <a:buChar char="●"/>
              <a:defRPr>
                <a:uFillTx/>
              </a:defRPr>
            </a:lvl7pPr>
            <a:lvl8pPr indent="-298450" lvl="7" marL="3657600">
              <a:spcBef>
                <a:spcPts val="1600"/>
              </a:spcBef>
              <a:spcAft>
                <a:spcPts val="0"/>
              </a:spcAft>
              <a:buSzPts val="1100"/>
              <a:buChar char="○"/>
              <a:defRPr>
                <a:uFillTx/>
              </a:defRPr>
            </a:lvl8pPr>
            <a:lvl9pPr indent="-298450" lvl="8" marL="4114800">
              <a:spcBef>
                <a:spcPts val="1600"/>
              </a:spcBef>
              <a:spcAft>
                <a:spcPts val="1600"/>
              </a:spcAft>
              <a:buSzPts val="1100"/>
              <a:buChar char="■"/>
              <a:defRPr>
                <a:uFillTx/>
              </a:defRPr>
            </a:lvl9pPr>
          </a:lstStyle>
          <a:p>
            <a:endParaRPr>
              <a:uFillTx/>
            </a:endParaRPr>
          </a:p>
        </p:txBody>
      </p:sp>
      <p:sp>
        <p:nvSpPr>
          <p:cNvPr xmlns:c="http://schemas.openxmlformats.org/drawingml/2006/chart" xmlns:pic="http://schemas.openxmlformats.org/drawingml/2006/picture" xmlns:dgm="http://schemas.openxmlformats.org/drawingml/2006/diagram" id="68" name="Shape 68"/>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MAIN_POINT">
    <p:spTree>
      <p:nvGrpSpPr>
        <p:cNvPr xmlns:c="http://schemas.openxmlformats.org/drawingml/2006/chart" xmlns:pic="http://schemas.openxmlformats.org/drawingml/2006/picture" xmlns:dgm="http://schemas.openxmlformats.org/drawingml/2006/diagram" id="1" name="Shape 6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70" name="Shape 7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06400" y="0"/>
            <a:ext cx="4737600" cy="5143500"/>
            <a:chOff x="4406400" y="0"/>
            <a:chExt cx="4737600" cy="5143500"/>
          </a:xfrm>
        </p:grpSpPr>
        <p:sp>
          <p:nvSpPr>
            <p:cNvPr xmlns:c="http://schemas.openxmlformats.org/drawingml/2006/chart" xmlns:pic="http://schemas.openxmlformats.org/drawingml/2006/picture" xmlns:dgm="http://schemas.openxmlformats.org/drawingml/2006/diagram" id="71" name="Shape 7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407900" y="-1500"/>
              <a:ext cx="4734600" cy="4737600"/>
            </a:xfrm>
            <a:prstGeom prst="diagStripe">
              <a:avLst>
                <a:gd fmla="val 49469" name="adj"/>
              </a:avLst>
            </a:prstGeom>
            <a:solidFill>
              <a:schemeClr val="lt1">
                <a:alpha val="346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2" name="Shape 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840825" y="6000"/>
              <a:ext cx="4298700" cy="4286700"/>
            </a:xfrm>
            <a:prstGeom prst="diagStripe">
              <a:avLst>
                <a:gd fmla="val 0" name="adj"/>
              </a:avLst>
            </a:prstGeom>
            <a:solidFill>
              <a:schemeClr val="lt1">
                <a:alpha val="346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3" name="Shape 7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618399" y="1236641"/>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4" name="Shape 7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5849857" y="1444078"/>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5" name="Shape 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987081" y="246974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6" name="Shape 7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222115" y="2677179"/>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7" name="Shape 7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6675341" y="1862244"/>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8" name="Shape 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908099" y="2069680"/>
              <a:ext cx="808800" cy="808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79" name="Shape 7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6861141" y="2478088"/>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0" name="Shape 8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965266" y="2693191"/>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1" name="Shape 8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145082" y="3309036"/>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2" name="Shape 8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047599" y="309534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3" name="Shape 8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276649" y="3302781"/>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4" name="Shape 8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227414" y="3711189"/>
              <a:ext cx="808800" cy="8088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5" name="Shape 8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462448" y="391862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6" name="Shape 8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102491" y="3718856"/>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7" name="Shape 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334533" y="3926292"/>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88" name="Shape 8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288290" y="4334700"/>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89" name="Shape 89"/>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823850" y="866775"/>
            <a:ext cx="4587000" cy="35211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xmlns:c="http://schemas.openxmlformats.org/drawingml/2006/chart" xmlns:pic="http://schemas.openxmlformats.org/drawingml/2006/picture" xmlns:dgm="http://schemas.openxmlformats.org/drawingml/2006/diagram" id="90" name="Shape 90"/>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ECTION_TITLE_AND_DESCRIPTION">
    <p:spTree>
      <p:nvGrpSpPr>
        <p:cNvPr xmlns:c="http://schemas.openxmlformats.org/drawingml/2006/chart" xmlns:pic="http://schemas.openxmlformats.org/drawingml/2006/picture" xmlns:dgm="http://schemas.openxmlformats.org/drawingml/2006/diagram" id="1" name="Shape 9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92" name="Shape 9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381001"/>
            <a:ext cx="1037850" cy="1016287"/>
            <a:chOff x="0" y="381001"/>
            <a:chExt cx="1037850" cy="1016287"/>
          </a:xfrm>
        </p:grpSpPr>
        <p:sp>
          <p:nvSpPr>
            <p:cNvPr xmlns:c="http://schemas.openxmlformats.org/drawingml/2006/chart" xmlns:pic="http://schemas.openxmlformats.org/drawingml/2006/picture" xmlns:dgm="http://schemas.openxmlformats.org/drawingml/2006/diagram" id="93" name="Shape 9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0" y="381001"/>
              <a:ext cx="808800" cy="8088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94" name="Shape 9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229050" y="588489"/>
              <a:ext cx="808800" cy="808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95" name="Shape 95"/>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1297500" y="1658325"/>
            <a:ext cx="3036300" cy="17517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xmlns:c="http://schemas.openxmlformats.org/drawingml/2006/chart" xmlns:pic="http://schemas.openxmlformats.org/drawingml/2006/picture" xmlns:dgm="http://schemas.openxmlformats.org/drawingml/2006/diagram" id="96" name="Shape 96"/>
          <p:cNvSpPr xmlns:c="http://schemas.openxmlformats.org/drawingml/2006/chart" xmlns:pic="http://schemas.openxmlformats.org/drawingml/2006/picture" xmlns:dgm="http://schemas.openxmlformats.org/drawingml/2006/diagram" txBox="1">
            <a:spLocks noGrp="1"/>
          </p:cNvSpPr>
          <p:nvPr>
            <p:ph idx="1" type="subTitle"/>
          </p:nvPr>
        </p:nvSpPr>
        <p:spPr xmlns:c="http://schemas.openxmlformats.org/drawingml/2006/chart" xmlns:pic="http://schemas.openxmlformats.org/drawingml/2006/picture" xmlns:dgm="http://schemas.openxmlformats.org/drawingml/2006/diagram">
          <a:xfrm>
            <a:off x="1297500" y="3538000"/>
            <a:ext cx="3036300" cy="5061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lnSpc>
                <a:spcPct val="100000"/>
              </a:lnSpc>
              <a:spcBef>
                <a:spcPts val="0"/>
              </a:spcBef>
              <a:spcAft>
                <a:spcPts val="0"/>
              </a:spcAft>
              <a:buSzPts val="1300"/>
              <a:buNone/>
              <a:defRPr>
                <a:uFillTx/>
              </a:defRPr>
            </a:lvl1pPr>
            <a:lvl2pPr lvl="1">
              <a:lnSpc>
                <a:spcPct val="100000"/>
              </a:lnSpc>
              <a:spcBef>
                <a:spcPts val="0"/>
              </a:spcBef>
              <a:spcAft>
                <a:spcPts val="0"/>
              </a:spcAft>
              <a:buSzPts val="1300"/>
              <a:buNone/>
              <a:defRPr sz="1300">
                <a:uFillTx/>
              </a:defRPr>
            </a:lvl2pPr>
            <a:lvl3pPr lvl="2">
              <a:lnSpc>
                <a:spcPct val="100000"/>
              </a:lnSpc>
              <a:spcBef>
                <a:spcPts val="0"/>
              </a:spcBef>
              <a:spcAft>
                <a:spcPts val="0"/>
              </a:spcAft>
              <a:buSzPts val="1300"/>
              <a:buNone/>
              <a:defRPr sz="1300">
                <a:uFillTx/>
              </a:defRPr>
            </a:lvl3pPr>
            <a:lvl4pPr lvl="3">
              <a:lnSpc>
                <a:spcPct val="100000"/>
              </a:lnSpc>
              <a:spcBef>
                <a:spcPts val="0"/>
              </a:spcBef>
              <a:spcAft>
                <a:spcPts val="0"/>
              </a:spcAft>
              <a:buSzPts val="1300"/>
              <a:buNone/>
              <a:defRPr sz="1300">
                <a:uFillTx/>
              </a:defRPr>
            </a:lvl4pPr>
            <a:lvl5pPr lvl="4">
              <a:lnSpc>
                <a:spcPct val="100000"/>
              </a:lnSpc>
              <a:spcBef>
                <a:spcPts val="0"/>
              </a:spcBef>
              <a:spcAft>
                <a:spcPts val="0"/>
              </a:spcAft>
              <a:buSzPts val="1300"/>
              <a:buNone/>
              <a:defRPr sz="1300">
                <a:uFillTx/>
              </a:defRPr>
            </a:lvl5pPr>
            <a:lvl6pPr lvl="5">
              <a:lnSpc>
                <a:spcPct val="100000"/>
              </a:lnSpc>
              <a:spcBef>
                <a:spcPts val="0"/>
              </a:spcBef>
              <a:spcAft>
                <a:spcPts val="0"/>
              </a:spcAft>
              <a:buSzPts val="1300"/>
              <a:buNone/>
              <a:defRPr sz="1300">
                <a:uFillTx/>
              </a:defRPr>
            </a:lvl6pPr>
            <a:lvl7pPr lvl="6">
              <a:lnSpc>
                <a:spcPct val="100000"/>
              </a:lnSpc>
              <a:spcBef>
                <a:spcPts val="0"/>
              </a:spcBef>
              <a:spcAft>
                <a:spcPts val="0"/>
              </a:spcAft>
              <a:buSzPts val="1300"/>
              <a:buNone/>
              <a:defRPr sz="1300">
                <a:uFillTx/>
              </a:defRPr>
            </a:lvl7pPr>
            <a:lvl8pPr lvl="7">
              <a:lnSpc>
                <a:spcPct val="100000"/>
              </a:lnSpc>
              <a:spcBef>
                <a:spcPts val="0"/>
              </a:spcBef>
              <a:spcAft>
                <a:spcPts val="0"/>
              </a:spcAft>
              <a:buSzPts val="1300"/>
              <a:buNone/>
              <a:defRPr sz="1300">
                <a:uFillTx/>
              </a:defRPr>
            </a:lvl8pPr>
            <a:lvl9pPr lvl="8">
              <a:lnSpc>
                <a:spcPct val="100000"/>
              </a:lnSpc>
              <a:spcBef>
                <a:spcPts val="0"/>
              </a:spcBef>
              <a:spcAft>
                <a:spcPts val="0"/>
              </a:spcAft>
              <a:buSzPts val="1300"/>
              <a:buNone/>
              <a:defRPr sz="1300">
                <a:uFillTx/>
              </a:defRPr>
            </a:lvl9pPr>
          </a:lstStyle>
          <a:p>
            <a:endParaRPr>
              <a:uFillTx/>
            </a:endParaRPr>
          </a:p>
        </p:txBody>
      </p:sp>
      <p:sp>
        <p:nvSpPr>
          <p:cNvPr xmlns:c="http://schemas.openxmlformats.org/drawingml/2006/chart" xmlns:pic="http://schemas.openxmlformats.org/drawingml/2006/picture" xmlns:dgm="http://schemas.openxmlformats.org/drawingml/2006/diagram" id="97" name="Shape 97"/>
          <p:cNvSpPr xmlns:c="http://schemas.openxmlformats.org/drawingml/2006/chart" xmlns:pic="http://schemas.openxmlformats.org/drawingml/2006/picture" xmlns:dgm="http://schemas.openxmlformats.org/drawingml/2006/diagram" txBox="1">
            <a:spLocks noGrp="1"/>
          </p:cNvSpPr>
          <p:nvPr>
            <p:ph idx="2" type="body"/>
          </p:nvPr>
        </p:nvSpPr>
        <p:spPr xmlns:c="http://schemas.openxmlformats.org/drawingml/2006/chart" xmlns:pic="http://schemas.openxmlformats.org/drawingml/2006/picture" xmlns:dgm="http://schemas.openxmlformats.org/drawingml/2006/diagram">
          <a:xfrm>
            <a:off x="4648200" y="1696600"/>
            <a:ext cx="3676800" cy="23475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indent="-311150" lvl="0" marL="457200">
              <a:spcBef>
                <a:spcPts val="0"/>
              </a:spcBef>
              <a:spcAft>
                <a:spcPts val="0"/>
              </a:spcAft>
              <a:buSzPts val="1300"/>
              <a:buChar char="●"/>
              <a:defRPr>
                <a:uFillTx/>
              </a:defRPr>
            </a:lvl1pPr>
            <a:lvl2pPr indent="-298450" lvl="1" marL="914400">
              <a:spcBef>
                <a:spcPts val="1600"/>
              </a:spcBef>
              <a:spcAft>
                <a:spcPts val="0"/>
              </a:spcAft>
              <a:buSzPts val="1100"/>
              <a:buChar char="○"/>
              <a:defRPr>
                <a:uFillTx/>
              </a:defRPr>
            </a:lvl2pPr>
            <a:lvl3pPr indent="-298450" lvl="2" marL="1371600">
              <a:spcBef>
                <a:spcPts val="1600"/>
              </a:spcBef>
              <a:spcAft>
                <a:spcPts val="0"/>
              </a:spcAft>
              <a:buSzPts val="1100"/>
              <a:buChar char="■"/>
              <a:defRPr>
                <a:uFillTx/>
              </a:defRPr>
            </a:lvl3pPr>
            <a:lvl4pPr indent="-298450" lvl="3" marL="1828800">
              <a:spcBef>
                <a:spcPts val="1600"/>
              </a:spcBef>
              <a:spcAft>
                <a:spcPts val="0"/>
              </a:spcAft>
              <a:buSzPts val="1100"/>
              <a:buChar char="●"/>
              <a:defRPr>
                <a:uFillTx/>
              </a:defRPr>
            </a:lvl4pPr>
            <a:lvl5pPr indent="-298450" lvl="4" marL="2286000">
              <a:spcBef>
                <a:spcPts val="1600"/>
              </a:spcBef>
              <a:spcAft>
                <a:spcPts val="0"/>
              </a:spcAft>
              <a:buSzPts val="1100"/>
              <a:buChar char="○"/>
              <a:defRPr>
                <a:uFillTx/>
              </a:defRPr>
            </a:lvl5pPr>
            <a:lvl6pPr indent="-298450" lvl="5" marL="2743200">
              <a:spcBef>
                <a:spcPts val="1600"/>
              </a:spcBef>
              <a:spcAft>
                <a:spcPts val="0"/>
              </a:spcAft>
              <a:buSzPts val="1100"/>
              <a:buChar char="■"/>
              <a:defRPr>
                <a:uFillTx/>
              </a:defRPr>
            </a:lvl6pPr>
            <a:lvl7pPr indent="-298450" lvl="6" marL="3200400">
              <a:spcBef>
                <a:spcPts val="1600"/>
              </a:spcBef>
              <a:spcAft>
                <a:spcPts val="0"/>
              </a:spcAft>
              <a:buSzPts val="1100"/>
              <a:buChar char="●"/>
              <a:defRPr>
                <a:uFillTx/>
              </a:defRPr>
            </a:lvl7pPr>
            <a:lvl8pPr indent="-298450" lvl="7" marL="3657600">
              <a:spcBef>
                <a:spcPts val="1600"/>
              </a:spcBef>
              <a:spcAft>
                <a:spcPts val="0"/>
              </a:spcAft>
              <a:buSzPts val="1100"/>
              <a:buChar char="○"/>
              <a:defRPr>
                <a:uFillTx/>
              </a:defRPr>
            </a:lvl8pPr>
            <a:lvl9pPr indent="-298450" lvl="8" marL="4114800">
              <a:spcBef>
                <a:spcPts val="1600"/>
              </a:spcBef>
              <a:spcAft>
                <a:spcPts val="1600"/>
              </a:spcAft>
              <a:buSzPts val="1100"/>
              <a:buChar char="■"/>
              <a:defRPr>
                <a:uFillTx/>
              </a:defRPr>
            </a:lvl9pPr>
          </a:lstStyle>
          <a:p>
            <a:endParaRPr>
              <a:uFillTx/>
            </a:endParaRPr>
          </a:p>
        </p:txBody>
      </p:sp>
      <p:sp>
        <p:nvSpPr>
          <p:cNvPr xmlns:c="http://schemas.openxmlformats.org/drawingml/2006/chart" xmlns:pic="http://schemas.openxmlformats.org/drawingml/2006/picture" xmlns:dgm="http://schemas.openxmlformats.org/drawingml/2006/diagram" id="98" name="Shape 98"/>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CAPTION_ONLY">
    <p:spTree>
      <p:nvGrpSpPr>
        <p:cNvPr xmlns:c="http://schemas.openxmlformats.org/drawingml/2006/chart" xmlns:pic="http://schemas.openxmlformats.org/drawingml/2006/picture" xmlns:dgm="http://schemas.openxmlformats.org/drawingml/2006/diagram" id="1" name="Shape 9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100" name="Shape 10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4128572"/>
            <a:ext cx="698925" cy="684657"/>
            <a:chOff x="0" y="3785672"/>
            <a:chExt cx="698925" cy="684657"/>
          </a:xfrm>
        </p:grpSpPr>
        <p:sp>
          <p:nvSpPr>
            <p:cNvPr xmlns:c="http://schemas.openxmlformats.org/drawingml/2006/chart" xmlns:pic="http://schemas.openxmlformats.org/drawingml/2006/picture" xmlns:dgm="http://schemas.openxmlformats.org/drawingml/2006/diagram" id="101" name="Shape 10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0" y="3785672"/>
              <a:ext cx="544800" cy="544800"/>
            </a:xfrm>
            <a:prstGeom prst="diagStripe">
              <a:avLst>
                <a:gd fmla="val 50000" name="adj"/>
              </a:avLst>
            </a:prstGeom>
            <a:solidFill>
              <a:schemeClr val="lt1">
                <a:alpha val="962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02" name="Shape 1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154125" y="3925529"/>
              <a:ext cx="544800" cy="544800"/>
            </a:xfrm>
            <a:prstGeom prst="diagStripe">
              <a:avLst>
                <a:gd fmla="val 50000" name="adj"/>
              </a:avLst>
            </a:prstGeom>
            <a:solidFill>
              <a:schemeClr val="lt1">
                <a:alpha val="962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103" name="Shape 103"/>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812725" y="4305375"/>
            <a:ext cx="6936000" cy="5238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lstStyle>
            <a:lvl1pPr indent="-228600" lvl="0" marL="457200">
              <a:lnSpc>
                <a:spcPct val="100000"/>
              </a:lnSpc>
              <a:spcBef>
                <a:spcPts val="0"/>
              </a:spcBef>
              <a:spcAft>
                <a:spcPts val="0"/>
              </a:spcAft>
              <a:buSzPts val="1300"/>
              <a:buNone/>
              <a:defRPr>
                <a:uFillTx/>
              </a:defRPr>
            </a:lvl1pPr>
          </a:lstStyle>
          <a:p>
            <a:endParaRPr>
              <a:uFillTx/>
            </a:endParaRPr>
          </a:p>
        </p:txBody>
      </p:sp>
      <p:sp>
        <p:nvSpPr>
          <p:cNvPr xmlns:c="http://schemas.openxmlformats.org/drawingml/2006/chart" xmlns:pic="http://schemas.openxmlformats.org/drawingml/2006/picture" xmlns:dgm="http://schemas.openxmlformats.org/drawingml/2006/diagram" id="104" name="Shape 104"/>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BIG_NUMBER">
    <p:spTree>
      <p:nvGrpSpPr>
        <p:cNvPr xmlns:c="http://schemas.openxmlformats.org/drawingml/2006/chart" xmlns:pic="http://schemas.openxmlformats.org/drawingml/2006/picture" xmlns:dgm="http://schemas.openxmlformats.org/drawingml/2006/diagram" id="1" name="Shape 10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106" name="Shape 10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06400" y="0"/>
            <a:ext cx="4737600" cy="5143065"/>
            <a:chOff x="4406400" y="0"/>
            <a:chExt cx="4737600" cy="5143065"/>
          </a:xfrm>
        </p:grpSpPr>
        <p:sp>
          <p:nvSpPr>
            <p:cNvPr xmlns:c="http://schemas.openxmlformats.org/drawingml/2006/chart" xmlns:pic="http://schemas.openxmlformats.org/drawingml/2006/picture" xmlns:dgm="http://schemas.openxmlformats.org/drawingml/2006/diagram" id="107" name="Shape 10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408200" y="-1800"/>
              <a:ext cx="4734000" cy="4737600"/>
            </a:xfrm>
            <a:prstGeom prst="diagStripe">
              <a:avLst>
                <a:gd fmla="val 49469" name="adj"/>
              </a:avLst>
            </a:prstGeom>
            <a:solidFill>
              <a:schemeClr val="lt1">
                <a:alpha val="346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08" name="Shape 10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4841125" y="5700"/>
              <a:ext cx="4298100" cy="4286700"/>
            </a:xfrm>
            <a:prstGeom prst="diagStripe">
              <a:avLst>
                <a:gd fmla="val 0" name="adj"/>
              </a:avLst>
            </a:prstGeom>
            <a:solidFill>
              <a:schemeClr val="lt1">
                <a:alpha val="346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09" name="Shape 10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618399" y="1236468"/>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0" name="Shape 1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5849857" y="1443956"/>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1" name="Shape 1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5987081" y="246946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2" name="Shape 1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222115" y="267695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3" name="Shape 1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6675341" y="1862018"/>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4" name="Shape 1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6908099" y="2069505"/>
              <a:ext cx="808800" cy="808800"/>
            </a:xfrm>
            <a:prstGeom prst="diagStripe">
              <a:avLst>
                <a:gd fmla="val 50000" name="adj"/>
              </a:avLst>
            </a:prstGeom>
            <a:solidFill>
              <a:schemeClr val="lt2"/>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5" name="Shape 1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6861141" y="2477810"/>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6" name="Shape 1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965266" y="269296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7" name="Shape 1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145082" y="330875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8" name="Shape 1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047599" y="309501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19" name="Shape 1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276649" y="3302502"/>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20" name="Shape 1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7227414" y="3710807"/>
              <a:ext cx="808800" cy="808800"/>
            </a:xfrm>
            <a:prstGeom prst="diagStripe">
              <a:avLst>
                <a:gd fmla="val 50000" name="adj"/>
              </a:avLst>
            </a:prstGeom>
            <a:solidFill>
              <a:schemeClr val="accent1"/>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21" name="Shape 1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7462448" y="3918294"/>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22" name="Shape 1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102491" y="3718473"/>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23" name="Shape 1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H="1">
              <a:off x="8334533" y="3925960"/>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124" name="Shape 1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5400000">
              <a:off x="8288290" y="4334265"/>
              <a:ext cx="808800" cy="808800"/>
            </a:xfrm>
            <a:prstGeom prst="diagStripe">
              <a:avLst>
                <a:gd fmla="val 50000" name="adj"/>
              </a:avLst>
            </a:prstGeom>
            <a:solidFill>
              <a:schemeClr val="lt1">
                <a:alpha val="7310"/>
              </a:schemeClr>
            </a:solid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endParaRPr>
                <a:uFillTx/>
              </a:endParaRPr>
            </a:p>
          </p:txBody>
        </p:sp>
      </p:grpSp>
      <p:sp>
        <p:nvSpPr>
          <p:cNvPr xmlns:c="http://schemas.openxmlformats.org/drawingml/2006/chart" xmlns:pic="http://schemas.openxmlformats.org/drawingml/2006/picture" xmlns:dgm="http://schemas.openxmlformats.org/drawingml/2006/diagram" id="125" name="Shape 125"/>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823850" y="1284675"/>
            <a:ext cx="4776000" cy="1300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spcBef>
                <a:spcPts val="0"/>
              </a:spcBef>
              <a:spcAft>
                <a:spcPts val="0"/>
              </a:spcAft>
              <a:buSzPts val="8000"/>
              <a:buNone/>
              <a:defRPr sz="8000">
                <a:uFillTx/>
              </a:defRPr>
            </a:lvl1pPr>
            <a:lvl2pPr lvl="1">
              <a:spcBef>
                <a:spcPts val="0"/>
              </a:spcBef>
              <a:spcAft>
                <a:spcPts val="0"/>
              </a:spcAft>
              <a:buSzPts val="8000"/>
              <a:buNone/>
              <a:defRPr sz="8000">
                <a:uFillTx/>
              </a:defRPr>
            </a:lvl2pPr>
            <a:lvl3pPr lvl="2">
              <a:spcBef>
                <a:spcPts val="0"/>
              </a:spcBef>
              <a:spcAft>
                <a:spcPts val="0"/>
              </a:spcAft>
              <a:buSzPts val="8000"/>
              <a:buNone/>
              <a:defRPr sz="8000">
                <a:uFillTx/>
              </a:defRPr>
            </a:lvl3pPr>
            <a:lvl4pPr lvl="3">
              <a:spcBef>
                <a:spcPts val="0"/>
              </a:spcBef>
              <a:spcAft>
                <a:spcPts val="0"/>
              </a:spcAft>
              <a:buSzPts val="8000"/>
              <a:buNone/>
              <a:defRPr sz="8000">
                <a:uFillTx/>
              </a:defRPr>
            </a:lvl4pPr>
            <a:lvl5pPr lvl="4">
              <a:spcBef>
                <a:spcPts val="0"/>
              </a:spcBef>
              <a:spcAft>
                <a:spcPts val="0"/>
              </a:spcAft>
              <a:buSzPts val="8000"/>
              <a:buNone/>
              <a:defRPr sz="8000">
                <a:uFillTx/>
              </a:defRPr>
            </a:lvl5pPr>
            <a:lvl6pPr lvl="5">
              <a:spcBef>
                <a:spcPts val="0"/>
              </a:spcBef>
              <a:spcAft>
                <a:spcPts val="0"/>
              </a:spcAft>
              <a:buSzPts val="8000"/>
              <a:buNone/>
              <a:defRPr sz="8000">
                <a:uFillTx/>
              </a:defRPr>
            </a:lvl6pPr>
            <a:lvl7pPr lvl="6">
              <a:spcBef>
                <a:spcPts val="0"/>
              </a:spcBef>
              <a:spcAft>
                <a:spcPts val="0"/>
              </a:spcAft>
              <a:buSzPts val="8000"/>
              <a:buNone/>
              <a:defRPr sz="8000">
                <a:uFillTx/>
              </a:defRPr>
            </a:lvl7pPr>
            <a:lvl8pPr lvl="7">
              <a:spcBef>
                <a:spcPts val="0"/>
              </a:spcBef>
              <a:spcAft>
                <a:spcPts val="0"/>
              </a:spcAft>
              <a:buSzPts val="8000"/>
              <a:buNone/>
              <a:defRPr sz="8000">
                <a:uFillTx/>
              </a:defRPr>
            </a:lvl8pPr>
            <a:lvl9pPr lvl="8">
              <a:spcBef>
                <a:spcPts val="0"/>
              </a:spcBef>
              <a:spcAft>
                <a:spcPts val="0"/>
              </a:spcAft>
              <a:buSzPts val="8000"/>
              <a:buNone/>
              <a:defRPr sz="8000">
                <a:uFillTx/>
              </a:defRPr>
            </a:lvl9pPr>
          </a:lstStyle>
          <a:p>
            <a:endParaRPr>
              <a:uFillTx/>
            </a:endParaRPr>
          </a:p>
        </p:txBody>
      </p:sp>
      <p:sp>
        <p:nvSpPr>
          <p:cNvPr xmlns:c="http://schemas.openxmlformats.org/drawingml/2006/chart" xmlns:pic="http://schemas.openxmlformats.org/drawingml/2006/picture" xmlns:dgm="http://schemas.openxmlformats.org/drawingml/2006/diagram" id="126" name="Shape 126"/>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823850" y="2643124"/>
            <a:ext cx="4776000" cy="12189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indent="-311150" lvl="0" marL="457200">
              <a:spcBef>
                <a:spcPts val="0"/>
              </a:spcBef>
              <a:spcAft>
                <a:spcPts val="0"/>
              </a:spcAft>
              <a:buSzPts val="1300"/>
              <a:buChar char="●"/>
              <a:defRPr>
                <a:uFillTx/>
              </a:defRPr>
            </a:lvl1pPr>
            <a:lvl2pPr indent="-298450" lvl="1" marL="914400">
              <a:spcBef>
                <a:spcPts val="1600"/>
              </a:spcBef>
              <a:spcAft>
                <a:spcPts val="0"/>
              </a:spcAft>
              <a:buSzPts val="1100"/>
              <a:buChar char="○"/>
              <a:defRPr>
                <a:uFillTx/>
              </a:defRPr>
            </a:lvl2pPr>
            <a:lvl3pPr indent="-298450" lvl="2" marL="1371600">
              <a:spcBef>
                <a:spcPts val="1600"/>
              </a:spcBef>
              <a:spcAft>
                <a:spcPts val="0"/>
              </a:spcAft>
              <a:buSzPts val="1100"/>
              <a:buChar char="■"/>
              <a:defRPr>
                <a:uFillTx/>
              </a:defRPr>
            </a:lvl3pPr>
            <a:lvl4pPr indent="-298450" lvl="3" marL="1828800">
              <a:spcBef>
                <a:spcPts val="1600"/>
              </a:spcBef>
              <a:spcAft>
                <a:spcPts val="0"/>
              </a:spcAft>
              <a:buSzPts val="1100"/>
              <a:buChar char="●"/>
              <a:defRPr>
                <a:uFillTx/>
              </a:defRPr>
            </a:lvl4pPr>
            <a:lvl5pPr indent="-298450" lvl="4" marL="2286000">
              <a:spcBef>
                <a:spcPts val="1600"/>
              </a:spcBef>
              <a:spcAft>
                <a:spcPts val="0"/>
              </a:spcAft>
              <a:buSzPts val="1100"/>
              <a:buChar char="○"/>
              <a:defRPr>
                <a:uFillTx/>
              </a:defRPr>
            </a:lvl5pPr>
            <a:lvl6pPr indent="-298450" lvl="5" marL="2743200">
              <a:spcBef>
                <a:spcPts val="1600"/>
              </a:spcBef>
              <a:spcAft>
                <a:spcPts val="0"/>
              </a:spcAft>
              <a:buSzPts val="1100"/>
              <a:buChar char="■"/>
              <a:defRPr>
                <a:uFillTx/>
              </a:defRPr>
            </a:lvl6pPr>
            <a:lvl7pPr indent="-298450" lvl="6" marL="3200400">
              <a:spcBef>
                <a:spcPts val="1600"/>
              </a:spcBef>
              <a:spcAft>
                <a:spcPts val="0"/>
              </a:spcAft>
              <a:buSzPts val="1100"/>
              <a:buChar char="●"/>
              <a:defRPr>
                <a:uFillTx/>
              </a:defRPr>
            </a:lvl7pPr>
            <a:lvl8pPr indent="-298450" lvl="7" marL="3657600">
              <a:spcBef>
                <a:spcPts val="1600"/>
              </a:spcBef>
              <a:spcAft>
                <a:spcPts val="0"/>
              </a:spcAft>
              <a:buSzPts val="1100"/>
              <a:buChar char="○"/>
              <a:defRPr>
                <a:uFillTx/>
              </a:defRPr>
            </a:lvl8pPr>
            <a:lvl9pPr indent="-298450" lvl="8" marL="4114800">
              <a:spcBef>
                <a:spcPts val="1600"/>
              </a:spcBef>
              <a:spcAft>
                <a:spcPts val="1600"/>
              </a:spcAft>
              <a:buSzPts val="1100"/>
              <a:buChar char="■"/>
              <a:defRPr>
                <a:uFillTx/>
              </a:defRPr>
            </a:lvl9pPr>
          </a:lstStyle>
          <a:p>
            <a:endParaRPr>
              <a:uFillTx/>
            </a:endParaRPr>
          </a:p>
        </p:txBody>
      </p:sp>
      <p:sp>
        <p:nvSpPr>
          <p:cNvPr xmlns:c="http://schemas.openxmlformats.org/drawingml/2006/chart" xmlns:pic="http://schemas.openxmlformats.org/drawingml/2006/picture" xmlns:dgm="http://schemas.openxmlformats.org/drawingml/2006/diagram" id="127" name="Shape 127"/>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type="blank">
  <p:cSld name="BLANK">
    <p:spTree>
      <p:nvGrpSpPr>
        <p:cNvPr xmlns:c="http://schemas.openxmlformats.org/drawingml/2006/chart" xmlns:pic="http://schemas.openxmlformats.org/drawingml/2006/picture" xmlns:dgm="http://schemas.openxmlformats.org/drawingml/2006/diagram" id="1" name="Shape 12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29" name="Shape 129"/>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name="focus">
    <p:bg>
      <p:bgPr>
        <a:solidFill>
          <a:schemeClr val="dk1"/>
        </a:solidFill>
        <a:effectLst/>
      </p:bgPr>
    </p:bg>
    <p:spTree>
      <p:nvGrpSpPr>
        <p:cNvPr xmlns:c="http://schemas.openxmlformats.org/drawingml/2006/chart" xmlns:pic="http://schemas.openxmlformats.org/drawingml/2006/picture" xmlns:dgm="http://schemas.openxmlformats.org/drawingml/2006/diagram" id="1" name="Shape 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 name="Shape 6"/>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311700" y="445025"/>
            <a:ext cx="8520600" cy="5727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lvl="0">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uFillTx/>
                <a:latin typeface="Montserrat"/>
                <a:ea typeface="Montserrat"/>
                <a:cs typeface="Montserrat"/>
                <a:sym typeface="Montserrat"/>
              </a:defRPr>
            </a:lvl9pPr>
          </a:lstStyle>
          <a:p>
            <a:endParaRPr>
              <a:uFillTx/>
            </a:endParaRPr>
          </a:p>
        </p:txBody>
      </p:sp>
      <p:sp>
        <p:nvSpPr>
          <p:cNvPr xmlns:c="http://schemas.openxmlformats.org/drawingml/2006/chart" xmlns:pic="http://schemas.openxmlformats.org/drawingml/2006/picture" xmlns:dgm="http://schemas.openxmlformats.org/drawingml/2006/diagram" id="7" name="Shape 7"/>
          <p:cNvSpPr xmlns:c="http://schemas.openxmlformats.org/drawingml/2006/chart" xmlns:pic="http://schemas.openxmlformats.org/drawingml/2006/picture" xmlns:dgm="http://schemas.openxmlformats.org/drawingml/2006/diagram" txBox="1">
            <a:spLocks noGrp="1"/>
          </p:cNvSpPr>
          <p:nvPr>
            <p:ph idx="1" type="body"/>
          </p:nvPr>
        </p:nvSpPr>
        <p:spPr xmlns:c="http://schemas.openxmlformats.org/drawingml/2006/chart" xmlns:pic="http://schemas.openxmlformats.org/drawingml/2006/picture" xmlns:dgm="http://schemas.openxmlformats.org/drawingml/2006/diagram">
          <a:xfrm>
            <a:off x="311700" y="1152475"/>
            <a:ext cx="8520600" cy="34164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lstStyle>
            <a:lvl1pPr indent="-311150" lvl="0" marL="457200">
              <a:lnSpc>
                <a:spcPct val="115000"/>
              </a:lnSpc>
              <a:spcBef>
                <a:spcPts val="0"/>
              </a:spcBef>
              <a:spcAft>
                <a:spcPts val="0"/>
              </a:spcAft>
              <a:buClr>
                <a:schemeClr val="lt1"/>
              </a:buClr>
              <a:buSzPts val="1300"/>
              <a:buFont typeface="Lato"/>
              <a:buChar char="●"/>
              <a:defRPr sz="1300">
                <a:solidFill>
                  <a:schemeClr val="lt1"/>
                </a:solidFill>
                <a:uFillTx/>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uFillTx/>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uFillTx/>
                <a:latin typeface="Lato"/>
                <a:ea typeface="Lato"/>
                <a:cs typeface="Lato"/>
                <a:sym typeface="Lato"/>
              </a:defRPr>
            </a:lvl9pPr>
          </a:lstStyle>
          <a:p>
            <a:endParaRPr>
              <a:uFillTx/>
            </a:endParaRPr>
          </a:p>
        </p:txBody>
      </p:sp>
      <p:sp>
        <p:nvSpPr>
          <p:cNvPr xmlns:c="http://schemas.openxmlformats.org/drawingml/2006/chart" xmlns:pic="http://schemas.openxmlformats.org/drawingml/2006/picture" xmlns:dgm="http://schemas.openxmlformats.org/drawingml/2006/diagram" id="8" name="Shape 8"/>
          <p:cNvSpPr xmlns:c="http://schemas.openxmlformats.org/drawingml/2006/chart" xmlns:pic="http://schemas.openxmlformats.org/drawingml/2006/picture" xmlns:dgm="http://schemas.openxmlformats.org/drawingml/2006/diagram" txBox="1">
            <a:spLocks noGrp="1"/>
          </p:cNvSpPr>
          <p:nvPr>
            <p:ph idx="12" type="sldNum"/>
          </p:nvPr>
        </p:nvSpPr>
        <p:spPr xmlns:c="http://schemas.openxmlformats.org/drawingml/2006/chart" xmlns:pic="http://schemas.openxmlformats.org/drawingml/2006/picture" xmlns:dgm="http://schemas.openxmlformats.org/drawingml/2006/diagram">
          <a:xfrm>
            <a:off x="8472458" y="4663217"/>
            <a:ext cx="548700" cy="393600"/>
          </a:xfrm>
          <a:prstGeom prst="rect">
            <a:avLst/>
          </a:prstGeom>
          <a:noFill/>
          <a:ln>
            <a:noFill/>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lvl1pPr algn="r" lvl="0">
              <a:buNone/>
              <a:defRPr sz="1000">
                <a:solidFill>
                  <a:schemeClr val="lt1"/>
                </a:solidFill>
                <a:uFillTx/>
                <a:latin typeface="Lato"/>
                <a:ea typeface="Lato"/>
                <a:cs typeface="Lato"/>
                <a:sym typeface="Lato"/>
              </a:defRPr>
            </a:lvl1pPr>
            <a:lvl2pPr algn="r" lvl="1">
              <a:buNone/>
              <a:defRPr sz="1000">
                <a:solidFill>
                  <a:schemeClr val="lt1"/>
                </a:solidFill>
                <a:uFillTx/>
                <a:latin typeface="Lato"/>
                <a:ea typeface="Lato"/>
                <a:cs typeface="Lato"/>
                <a:sym typeface="Lato"/>
              </a:defRPr>
            </a:lvl2pPr>
            <a:lvl3pPr algn="r" lvl="2">
              <a:buNone/>
              <a:defRPr sz="1000">
                <a:solidFill>
                  <a:schemeClr val="lt1"/>
                </a:solidFill>
                <a:uFillTx/>
                <a:latin typeface="Lato"/>
                <a:ea typeface="Lato"/>
                <a:cs typeface="Lato"/>
                <a:sym typeface="Lato"/>
              </a:defRPr>
            </a:lvl3pPr>
            <a:lvl4pPr algn="r" lvl="3">
              <a:buNone/>
              <a:defRPr sz="1000">
                <a:solidFill>
                  <a:schemeClr val="lt1"/>
                </a:solidFill>
                <a:uFillTx/>
                <a:latin typeface="Lato"/>
                <a:ea typeface="Lato"/>
                <a:cs typeface="Lato"/>
                <a:sym typeface="Lato"/>
              </a:defRPr>
            </a:lvl4pPr>
            <a:lvl5pPr algn="r" lvl="4">
              <a:buNone/>
              <a:defRPr sz="1000">
                <a:solidFill>
                  <a:schemeClr val="lt1"/>
                </a:solidFill>
                <a:uFillTx/>
                <a:latin typeface="Lato"/>
                <a:ea typeface="Lato"/>
                <a:cs typeface="Lato"/>
                <a:sym typeface="Lato"/>
              </a:defRPr>
            </a:lvl5pPr>
            <a:lvl6pPr algn="r" lvl="5">
              <a:buNone/>
              <a:defRPr sz="1000">
                <a:solidFill>
                  <a:schemeClr val="lt1"/>
                </a:solidFill>
                <a:uFillTx/>
                <a:latin typeface="Lato"/>
                <a:ea typeface="Lato"/>
                <a:cs typeface="Lato"/>
                <a:sym typeface="Lato"/>
              </a:defRPr>
            </a:lvl6pPr>
            <a:lvl7pPr algn="r" lvl="6">
              <a:buNone/>
              <a:defRPr sz="1000">
                <a:solidFill>
                  <a:schemeClr val="lt1"/>
                </a:solidFill>
                <a:uFillTx/>
                <a:latin typeface="Lato"/>
                <a:ea typeface="Lato"/>
                <a:cs typeface="Lato"/>
                <a:sym typeface="Lato"/>
              </a:defRPr>
            </a:lvl7pPr>
            <a:lvl8pPr algn="r" lvl="7">
              <a:buNone/>
              <a:defRPr sz="1000">
                <a:solidFill>
                  <a:schemeClr val="lt1"/>
                </a:solidFill>
                <a:uFillTx/>
                <a:latin typeface="Lato"/>
                <a:ea typeface="Lato"/>
                <a:cs typeface="Lato"/>
                <a:sym typeface="Lato"/>
              </a:defRPr>
            </a:lvl8pPr>
            <a:lvl9pPr algn="r" lvl="8">
              <a:buNone/>
              <a:defRPr sz="1000">
                <a:solidFill>
                  <a:schemeClr val="lt1"/>
                </a:solidFill>
                <a:uFillTx/>
                <a:latin typeface="Lato"/>
                <a:ea typeface="Lato"/>
                <a:cs typeface="Lato"/>
                <a:sym typeface="Lato"/>
              </a:defRPr>
            </a:lvl9pPr>
          </a:lstStyle>
          <a:p>
            <a:pPr indent="0" lvl="0" marL="0">
              <a:spcBef>
                <a:spcPts val="0"/>
              </a:spcBef>
              <a:spcAft>
                <a:spcPts val="0"/>
              </a:spcAft>
              <a:buNone/>
            </a:pPr>
            <a:fld id="{00000000-1234-1234-1234-123412341234}" type="slidenum">
              <a:rPr lang="en">
                <a:uFillTx/>
              </a:rPr>
              <a:t>‹#›</a:t>
            </a:fld>
            <a:endParaRPr>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dk2" folHlink="folHlink" hlink="hlink" tx1="dk1" tx2="lt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Lst>
  <p:hf dt="0" ftr="0" hdr="0" sldNum="0"/>
  <p:txStyles>
    <p:title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pic="http://schemas.openxmlformats.org/drawingml/2006/picture" xmlns:dgm="http://schemas.openxmlformats.org/drawingml/2006/diagram">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s>
</file>

<file path=ppt/slides/_rels/slide10.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10.xml" Type="http://schemas.openxmlformats.org/officeDocument/2006/relationships/notesSlide"></Relationship><Relationship Id="rId3" Target="../media/image5.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1.xml" Type="http://schemas.openxmlformats.org/officeDocument/2006/relationships/notesSlide"></Relationship></Relationships>
</file>

<file path=ppt/slides/_rels/slide12.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12.xml" Type="http://schemas.openxmlformats.org/officeDocument/2006/relationships/notesSlide"></Relationship></Relationships>
</file>

<file path=ppt/slides/_rels/slide13.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13.xml" Type="http://schemas.openxmlformats.org/officeDocument/2006/relationships/notesSlide"></Relationship><Relationship Id="rId3" Target="../media/image6.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14.xml" Type="http://schemas.openxmlformats.org/officeDocument/2006/relationships/notesSlide"></Relationship><Relationship Id="rId3" Target="../media/image6.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15.xml" Type="http://schemas.openxmlformats.org/officeDocument/2006/relationships/notesSlide"></Relationship><Relationship Id="rId3" Target="../media/image7.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16.xml" Type="http://schemas.openxmlformats.org/officeDocument/2006/relationships/notesSlide"></Relationship><Relationship Id="rId3" Target="../media/image8.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9.xml" Type="http://schemas.openxmlformats.org/officeDocument/2006/relationships/slideLayout"></Relationship><Relationship Id="rId2" Target="mailto:alicexxx0516@gmail.com" TargetMode="External" Type="http://schemas.openxmlformats.org/officeDocument/2006/relationships/hyperlink"></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s>
</file>

<file path=ppt/slides/_rels/slide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4.xml" Type="http://schemas.openxmlformats.org/officeDocument/2006/relationships/notesSlide"></Relationship><Relationship Id="rId3" Target="../media/image1.jpe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5.xml" Type="http://schemas.openxmlformats.org/officeDocument/2006/relationships/notesSlide"></Relationship><Relationship Id="rId3" Target="../media/image2.png" Type="http://schemas.openxmlformats.org/officeDocument/2006/relationships/image"></Relationship></Relationships>
</file>

<file path=ppt/slides/_rels/slide6.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6.xml" Type="http://schemas.openxmlformats.org/officeDocument/2006/relationships/notesSlide"></Relationship><Relationship Id="rId3" Target="../media/image3.png" Type="http://schemas.openxmlformats.org/officeDocument/2006/relationships/image"></Relationship></Relationships>
</file>

<file path=ppt/slides/_rels/slide7.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7.xml" Type="http://schemas.openxmlformats.org/officeDocument/2006/relationships/notesSlide"></Relationship></Relationships>
</file>

<file path=ppt/slides/_rels/slide8.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8.xml" Type="http://schemas.openxmlformats.org/officeDocument/2006/relationships/notesSlide"></Relationship><Relationship Id="rId3" Target="../media/image4.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9.xml" Type="http://schemas.openxmlformats.org/officeDocument/2006/relationships/slideLayout"></Relationship><Relationship Id="rId2" Target="../notesSlides/notesSlide9.xml" Type="http://schemas.openxmlformats.org/officeDocument/2006/relationships/notesSlide"></Relationship><Relationship Id="rId3" Target="../media/image4.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13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34" name="Shape 134"/>
          <p:cNvSpPr xmlns:c="http://schemas.openxmlformats.org/drawingml/2006/chart" xmlns:pic="http://schemas.openxmlformats.org/drawingml/2006/picture" xmlns:dgm="http://schemas.openxmlformats.org/drawingml/2006/diagram" txBox="1">
            <a:spLocks noGrp="1"/>
          </p:cNvSpPr>
          <p:nvPr>
            <p:ph type="ctrTitle"/>
          </p:nvPr>
        </p:nvSpPr>
        <p:spPr xmlns:c="http://schemas.openxmlformats.org/drawingml/2006/chart" xmlns:pic="http://schemas.openxmlformats.org/drawingml/2006/picture" xmlns:dgm="http://schemas.openxmlformats.org/drawingml/2006/diagram">
          <a:xfrm>
            <a:off x="1472850" y="1742850"/>
            <a:ext cx="7081800" cy="1657800"/>
          </a:xfrm>
          <a:prstGeom prst="rect">
            <a:avLst/>
          </a:prstGeom>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algn="r" indent="0" lvl="0" marL="0" rtl="0">
              <a:spcBef>
                <a:spcPts val="0"/>
              </a:spcBef>
              <a:spcAft>
                <a:spcPts val="0"/>
              </a:spcAft>
              <a:buNone/>
            </a:pPr>
            <a:r>
              <a:rPr b="1" dirty="0" lang="en-CA" sz="4800">
                <a:uFillTx/>
                <a:latin typeface="Roboto"/>
                <a:ea typeface="Roboto"/>
                <a:cs typeface="Roboto"/>
                <a:sym typeface="Roboto"/>
              </a:rPr>
              <a:t>IF STATEMENTS &amp; </a:t>
            </a:r>
            <a:br>
              <a:rPr b="1" dirty="0" lang="en-CA" sz="4800">
                <a:uFillTx/>
                <a:latin typeface="Roboto"/>
                <a:ea typeface="Roboto"/>
                <a:cs typeface="Roboto"/>
                <a:sym typeface="Roboto"/>
              </a:rPr>
            </a:br>
            <a:r>
              <a:rPr b="1" dirty="0" lang="en-CA" sz="4800">
                <a:uFillTx/>
                <a:latin typeface="Roboto"/>
                <a:ea typeface="Roboto"/>
                <a:cs typeface="Roboto"/>
                <a:sym typeface="Roboto"/>
              </a:rPr>
              <a:t> WHILE LOOPS</a:t>
            </a:r>
            <a:endParaRPr dirty="0" sz="4800">
              <a:uFillTx/>
            </a:endParaRPr>
          </a:p>
        </p:txBody>
      </p:sp>
      <p:sp>
        <p:nvSpPr>
          <p:cNvPr xmlns:c="http://schemas.openxmlformats.org/drawingml/2006/chart" xmlns:pic="http://schemas.openxmlformats.org/drawingml/2006/picture" xmlns:dgm="http://schemas.openxmlformats.org/drawingml/2006/diagram" id="3" name="副标题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CA">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2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24" name="Shape 32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55300" y="2944675"/>
            <a:ext cx="8033400" cy="18417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Georgia"/>
                <a:ea typeface="Georgia"/>
                <a:cs typeface="Georgia"/>
                <a:sym typeface="Georgia"/>
              </a:rPr>
              <a:t>Now let’s add the code telling the motors what to do when the button is pressed or not pressed.</a:t>
            </a:r>
            <a:endParaRPr dirty="0">
              <a:solidFill>
                <a:srgbClr val="FFFFFF"/>
              </a:solidFill>
              <a:uFillTx/>
              <a:latin typeface="Georgia"/>
              <a:ea typeface="Georgia"/>
              <a:cs typeface="Georgi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a:spcBef>
                <a:spcPts val="0"/>
              </a:spcBef>
              <a:spcAft>
                <a:spcPts val="0"/>
              </a:spcAft>
              <a:buNone/>
            </a:pPr>
            <a:r>
              <a:rPr dirty="0" lang="en">
                <a:solidFill>
                  <a:srgbClr val="FFFFFF"/>
                </a:solidFill>
                <a:uFillTx/>
                <a:latin typeface="Georgia"/>
                <a:ea typeface="Georgia"/>
                <a:cs typeface="Georgia"/>
                <a:sym typeface="Georgia"/>
              </a:rPr>
              <a:t>Translating back into human language, this code says:</a:t>
            </a:r>
            <a:endParaRPr dirty="0">
              <a:solidFill>
                <a:srgbClr val="FFFFFF"/>
              </a:solidFill>
              <a:uFillTx/>
              <a:latin typeface="Georgia"/>
              <a:ea typeface="Georgia"/>
              <a:cs typeface="Georgia"/>
              <a:sym typeface="Georgia"/>
            </a:endParaRPr>
          </a:p>
          <a:p>
            <a:pPr indent="0" lvl="0" marL="0">
              <a:spcBef>
                <a:spcPts val="0"/>
              </a:spcBef>
              <a:spcAft>
                <a:spcPts val="0"/>
              </a:spcAft>
              <a:buNone/>
            </a:pPr>
            <a:r>
              <a:rPr b="1" dirty="0" lang="en"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rPr>
              <a:t>Check if the sensor called button is pressed:</a:t>
            </a:r>
            <a:endParaRPr b="1" dirty="0"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endParaRPr>
          </a:p>
          <a:p>
            <a:pPr indent="0" lvl="0" marL="0">
              <a:spcBef>
                <a:spcPts val="0"/>
              </a:spcBef>
              <a:spcAft>
                <a:spcPts val="0"/>
              </a:spcAft>
              <a:buNone/>
            </a:pPr>
            <a:r>
              <a:rPr b="1" dirty="0" lang="en"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rPr>
              <a:t>If yes, run both motors at full power.</a:t>
            </a:r>
            <a:endParaRPr b="1" dirty="0"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endParaRPr>
          </a:p>
          <a:p>
            <a:pPr indent="0" lvl="0" marL="0" rtl="0">
              <a:spcBef>
                <a:spcPts val="0"/>
              </a:spcBef>
              <a:spcAft>
                <a:spcPts val="0"/>
              </a:spcAft>
              <a:buNone/>
            </a:pPr>
            <a:r>
              <a:rPr b="1" dirty="0" lang="en"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rPr>
              <a:t>If not, stop both motors.</a:t>
            </a:r>
            <a:endParaRPr b="1" dirty="0"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rtl="0">
              <a:spcBef>
                <a:spcPts val="0"/>
              </a:spcBef>
              <a:spcAft>
                <a:spcPts val="0"/>
              </a:spcAft>
              <a:buNone/>
            </a:pPr>
            <a:r>
              <a:rPr dirty="0" lang="en">
                <a:solidFill>
                  <a:srgbClr val="FFFFFF"/>
                </a:solidFill>
                <a:uFillTx/>
                <a:latin typeface="Georgia"/>
                <a:ea typeface="Georgia"/>
                <a:cs typeface="Georgia"/>
                <a:sym typeface="Georgia"/>
              </a:rPr>
              <a:t>Will this work if we download it to the kit? Why or why not?</a:t>
            </a:r>
            <a:endParaRPr dirty="0">
              <a:solidFill>
                <a:srgbClr val="FFFFFF"/>
              </a:solidFill>
              <a:uFillTx/>
              <a:latin typeface="Georgia"/>
              <a:ea typeface="Georgia"/>
              <a:cs typeface="Georgia"/>
              <a:sym typeface="Georgia"/>
            </a:endParaRPr>
          </a:p>
        </p:txBody>
      </p:sp>
      <p:pic>
        <p:nvPicPr>
          <p:cNvPr xmlns:c="http://schemas.openxmlformats.org/drawingml/2006/chart" xmlns:pic="http://schemas.openxmlformats.org/drawingml/2006/picture" xmlns:dgm="http://schemas.openxmlformats.org/drawingml/2006/diagram" id="325" name="Shape 325"/>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3"/>
          <a:srcRect t="-3337"/>
          <a:stretch/>
        </p:blipFill>
        <p:spPr xmlns:c="http://schemas.openxmlformats.org/drawingml/2006/chart" xmlns:pic="http://schemas.openxmlformats.org/drawingml/2006/picture" xmlns:dgm="http://schemas.openxmlformats.org/drawingml/2006/diagram">
          <a:xfrm>
            <a:off x="1265900" y="250800"/>
            <a:ext cx="6772675" cy="2477489"/>
          </a:xfrm>
          <a:prstGeom prst="rect">
            <a:avLst/>
          </a:prstGeom>
          <a:noFill/>
          <a:ln>
            <a:noFill/>
          </a:ln>
        </p:spPr>
      </p:pic>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4" name="Shape 264"/>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256350" y="1997400"/>
            <a:ext cx="6151538" cy="11487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b="1" dirty="0" lang="en" sz="3200">
                <a:uFillTx/>
                <a:latin typeface="Roboto"/>
                <a:ea typeface="Roboto"/>
                <a:cs typeface="Roboto"/>
                <a:sym typeface="Roboto"/>
              </a:rPr>
              <a:t>Programming the Test Kit</a:t>
            </a:r>
            <a:br>
              <a:rPr b="1" dirty="0" lang="en" sz="3200">
                <a:uFillTx/>
                <a:latin typeface="Roboto"/>
                <a:ea typeface="Roboto"/>
                <a:cs typeface="Roboto"/>
                <a:sym typeface="Roboto"/>
              </a:rPr>
            </a:br>
            <a:r>
              <a:rPr b="1" dirty="0" lang="en" sz="3200">
                <a:uFillTx/>
                <a:latin typeface="Roboto"/>
                <a:ea typeface="Roboto"/>
                <a:cs typeface="Roboto"/>
                <a:sym typeface="Roboto"/>
              </a:rPr>
              <a:t>                    -- </a:t>
            </a:r>
            <a:r>
              <a:rPr b="1" dirty="0" lang="en-CA" sz="3200">
                <a:uFillTx/>
                <a:latin typeface="Roboto"/>
                <a:ea typeface="Roboto"/>
                <a:cs typeface="Roboto"/>
                <a:sym typeface="Roboto"/>
              </a:rPr>
              <a:t>While Loops</a:t>
            </a:r>
            <a:endParaRPr b="1" dirty="0" sz="3200">
              <a:uFillTx/>
              <a:latin typeface="Roboto"/>
              <a:ea typeface="Roboto"/>
              <a:cs typeface="Roboto"/>
              <a:sym typeface="Roboto"/>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2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30" name="Shape 3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11200" y="1534000"/>
            <a:ext cx="2045400" cy="7218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lang="en">
                <a:uFillTx/>
              </a:rPr>
              <a:t>Button pressed?</a:t>
            </a:r>
            <a:endParaRPr>
              <a:uFillTx/>
            </a:endParaRPr>
          </a:p>
        </p:txBody>
      </p:sp>
      <p:cxnSp>
        <p:nvCxnSpPr>
          <p:cNvPr xmlns:c="http://schemas.openxmlformats.org/drawingml/2006/chart" xmlns:pic="http://schemas.openxmlformats.org/drawingml/2006/picture" xmlns:dgm="http://schemas.openxmlformats.org/drawingml/2006/diagram" id="331" name="Shape 331"/>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3056025" y="1905000"/>
            <a:ext cx="872400" cy="9900"/>
          </a:xfrm>
          <a:prstGeom prst="straightConnector1">
            <a:avLst/>
          </a:prstGeom>
          <a:noFill/>
          <a:ln cap="flat" cmpd="sng" w="9525">
            <a:solidFill>
              <a:schemeClr val="dk2"/>
            </a:solidFill>
            <a:prstDash val="solid"/>
            <a:round/>
            <a:headEnd len="med" type="none" w="med"/>
            <a:tailEnd len="med" type="none" w="med"/>
          </a:ln>
        </p:spPr>
      </p:cxnSp>
      <p:sp>
        <p:nvSpPr>
          <p:cNvPr xmlns:c="http://schemas.openxmlformats.org/drawingml/2006/chart" xmlns:pic="http://schemas.openxmlformats.org/drawingml/2006/picture" xmlns:dgm="http://schemas.openxmlformats.org/drawingml/2006/diagram" id="332" name="Shape 33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356800" y="1534000"/>
            <a:ext cx="942600" cy="5715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Yes</a:t>
            </a:r>
            <a:endParaRPr>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333" name="Shape 33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21000" y="2546825"/>
            <a:ext cx="1774500" cy="8163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lang="en">
                <a:uFillTx/>
              </a:rPr>
              <a:t>Run the motor</a:t>
            </a:r>
            <a:endParaRPr>
              <a:uFillTx/>
            </a:endParaRPr>
          </a:p>
        </p:txBody>
      </p:sp>
      <p:sp>
        <p:nvSpPr>
          <p:cNvPr xmlns:c="http://schemas.openxmlformats.org/drawingml/2006/chart" xmlns:pic="http://schemas.openxmlformats.org/drawingml/2006/picture" xmlns:dgm="http://schemas.openxmlformats.org/drawingml/2006/diagram" id="334" name="Shape 33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62600" y="2430800"/>
            <a:ext cx="942600" cy="5715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No</a:t>
            </a:r>
            <a:endParaRPr>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335" name="Shape 33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46650" y="2922075"/>
            <a:ext cx="1774500" cy="8163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lang="en">
                <a:uFillTx/>
              </a:rPr>
              <a:t>Stop the motor</a:t>
            </a:r>
            <a:endParaRPr>
              <a:uFillTx/>
            </a:endParaRPr>
          </a:p>
        </p:txBody>
      </p:sp>
      <p:cxnSp>
        <p:nvCxnSpPr>
          <p:cNvPr xmlns:c="http://schemas.openxmlformats.org/drawingml/2006/chart" xmlns:pic="http://schemas.openxmlformats.org/drawingml/2006/picture" xmlns:dgm="http://schemas.openxmlformats.org/drawingml/2006/diagram" id="336" name="Shape 336"/>
          <p:cNvCxnSpPr xmlns:c="http://schemas.openxmlformats.org/drawingml/2006/chart" xmlns:pic="http://schemas.openxmlformats.org/drawingml/2006/picture" xmlns:dgm="http://schemas.openxmlformats.org/drawingml/2006/diagram">
            <a:stCxn id="333" idx="2"/>
          </p:cNvCxnSpPr>
          <p:nvPr/>
        </p:nvCxnSpPr>
        <p:spPr xmlns:c="http://schemas.openxmlformats.org/drawingml/2006/chart" xmlns:pic="http://schemas.openxmlformats.org/drawingml/2006/picture" xmlns:dgm="http://schemas.openxmlformats.org/drawingml/2006/diagram">
          <a:xfrm flipH="1">
            <a:off x="3898350" y="3363125"/>
            <a:ext cx="9900" cy="1289100"/>
          </a:xfrm>
          <a:prstGeom prst="straightConnector1">
            <a:avLst/>
          </a:prstGeom>
          <a:noFill/>
          <a:ln cap="flat" cmpd="sng" w="9525">
            <a:solidFill>
              <a:schemeClr val="dk2"/>
            </a:solidFill>
            <a:prstDash val="solid"/>
            <a:round/>
            <a:headEnd len="med" type="none" w="med"/>
            <a:tailEnd len="med" type="none" w="med"/>
          </a:ln>
        </p:spPr>
      </p:cxnSp>
      <p:cxnSp>
        <p:nvCxnSpPr>
          <p:cNvPr xmlns:c="http://schemas.openxmlformats.org/drawingml/2006/chart" xmlns:pic="http://schemas.openxmlformats.org/drawingml/2006/picture" xmlns:dgm="http://schemas.openxmlformats.org/drawingml/2006/diagram" id="337" name="Shape 337"/>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rot="10800000">
            <a:off x="960525" y="631450"/>
            <a:ext cx="40200" cy="3960600"/>
          </a:xfrm>
          <a:prstGeom prst="straightConnector1">
            <a:avLst/>
          </a:prstGeom>
          <a:noFill/>
          <a:ln cap="flat" cmpd="sng" w="9525">
            <a:solidFill>
              <a:schemeClr val="dk2"/>
            </a:solidFill>
            <a:prstDash val="solid"/>
            <a:round/>
            <a:headEnd len="med" type="none" w="med"/>
            <a:tailEnd len="med" type="none" w="med"/>
          </a:ln>
        </p:spPr>
      </p:cxnSp>
      <p:cxnSp>
        <p:nvCxnSpPr>
          <p:cNvPr xmlns:c="http://schemas.openxmlformats.org/drawingml/2006/chart" xmlns:pic="http://schemas.openxmlformats.org/drawingml/2006/picture" xmlns:dgm="http://schemas.openxmlformats.org/drawingml/2006/diagram" id="338" name="Shape 338"/>
          <p:cNvCxnSpPr xmlns:c="http://schemas.openxmlformats.org/drawingml/2006/chart" xmlns:pic="http://schemas.openxmlformats.org/drawingml/2006/picture" xmlns:dgm="http://schemas.openxmlformats.org/drawingml/2006/diagram">
            <a:endCxn id="330" idx="0"/>
          </p:cNvCxnSpPr>
          <p:nvPr/>
        </p:nvCxnSpPr>
        <p:spPr xmlns:c="http://schemas.openxmlformats.org/drawingml/2006/chart" xmlns:pic="http://schemas.openxmlformats.org/drawingml/2006/picture" xmlns:dgm="http://schemas.openxmlformats.org/drawingml/2006/diagram">
          <a:xfrm flipH="1">
            <a:off x="2233900" y="832300"/>
            <a:ext cx="9900" cy="701700"/>
          </a:xfrm>
          <a:prstGeom prst="straightConnector1">
            <a:avLst/>
          </a:prstGeom>
          <a:noFill/>
          <a:ln cap="flat" cmpd="sng" w="9525">
            <a:solidFill>
              <a:schemeClr val="dk2"/>
            </a:solidFill>
            <a:prstDash val="solid"/>
            <a:round/>
            <a:headEnd len="med" type="none" w="med"/>
            <a:tailEnd len="med" type="none" w="med"/>
          </a:ln>
        </p:spPr>
      </p:cxnSp>
      <p:sp>
        <p:nvSpPr>
          <p:cNvPr xmlns:c="http://schemas.openxmlformats.org/drawingml/2006/chart" xmlns:pic="http://schemas.openxmlformats.org/drawingml/2006/picture" xmlns:dgm="http://schemas.openxmlformats.org/drawingml/2006/diagram" id="339" name="Shape 3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75475" y="4293500"/>
            <a:ext cx="1905000" cy="6318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lang="en">
                <a:uFillTx/>
              </a:rPr>
              <a:t>Next step</a:t>
            </a:r>
            <a:endParaRPr>
              <a:uFillTx/>
            </a:endParaRPr>
          </a:p>
        </p:txBody>
      </p:sp>
      <p:cxnSp>
        <p:nvCxnSpPr>
          <p:cNvPr xmlns:c="http://schemas.openxmlformats.org/drawingml/2006/chart" xmlns:pic="http://schemas.openxmlformats.org/drawingml/2006/picture" xmlns:dgm="http://schemas.openxmlformats.org/drawingml/2006/diagram" id="340" name="Shape 340"/>
          <p:cNvCxnSpPr xmlns:c="http://schemas.openxmlformats.org/drawingml/2006/chart" xmlns:pic="http://schemas.openxmlformats.org/drawingml/2006/picture" xmlns:dgm="http://schemas.openxmlformats.org/drawingml/2006/diagram">
            <a:stCxn id="335" idx="2"/>
            <a:endCxn id="339" idx="0"/>
          </p:cNvCxnSpPr>
          <p:nvPr/>
        </p:nvCxnSpPr>
        <p:spPr xmlns:c="http://schemas.openxmlformats.org/drawingml/2006/chart" xmlns:pic="http://schemas.openxmlformats.org/drawingml/2006/picture" xmlns:dgm="http://schemas.openxmlformats.org/drawingml/2006/diagram">
          <a:xfrm flipH="1">
            <a:off x="2227900" y="3738375"/>
            <a:ext cx="6000" cy="5550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341" name="Shape 341"/>
          <p:cNvCxnSpPr xmlns:c="http://schemas.openxmlformats.org/drawingml/2006/chart" xmlns:pic="http://schemas.openxmlformats.org/drawingml/2006/picture" xmlns:dgm="http://schemas.openxmlformats.org/drawingml/2006/diagram">
            <a:endCxn id="339" idx="3"/>
          </p:cNvCxnSpPr>
          <p:nvPr/>
        </p:nvCxnSpPr>
        <p:spPr xmlns:c="http://schemas.openxmlformats.org/drawingml/2006/chart" xmlns:pic="http://schemas.openxmlformats.org/drawingml/2006/picture" xmlns:dgm="http://schemas.openxmlformats.org/drawingml/2006/diagram">
          <a:xfrm rot="10800000">
            <a:off x="3180475" y="4609400"/>
            <a:ext cx="717600" cy="27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342" name="Shape 342"/>
          <p:cNvCxnSpPr xmlns:c="http://schemas.openxmlformats.org/drawingml/2006/chart" xmlns:pic="http://schemas.openxmlformats.org/drawingml/2006/picture" xmlns:dgm="http://schemas.openxmlformats.org/drawingml/2006/diagram">
            <a:endCxn id="335" idx="0"/>
          </p:cNvCxnSpPr>
          <p:nvPr/>
        </p:nvCxnSpPr>
        <p:spPr xmlns:c="http://schemas.openxmlformats.org/drawingml/2006/chart" xmlns:pic="http://schemas.openxmlformats.org/drawingml/2006/picture" xmlns:dgm="http://schemas.openxmlformats.org/drawingml/2006/diagram">
          <a:xfrm>
            <a:off x="2233900" y="2255775"/>
            <a:ext cx="0" cy="6663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343" name="Shape 343"/>
          <p:cNvCxnSpPr xmlns:c="http://schemas.openxmlformats.org/drawingml/2006/chart" xmlns:pic="http://schemas.openxmlformats.org/drawingml/2006/picture" xmlns:dgm="http://schemas.openxmlformats.org/drawingml/2006/diagram">
            <a:endCxn id="333" idx="0"/>
          </p:cNvCxnSpPr>
          <p:nvPr/>
        </p:nvCxnSpPr>
        <p:spPr xmlns:c="http://schemas.openxmlformats.org/drawingml/2006/chart" xmlns:pic="http://schemas.openxmlformats.org/drawingml/2006/picture" xmlns:dgm="http://schemas.openxmlformats.org/drawingml/2006/diagram">
          <a:xfrm>
            <a:off x="3908250" y="1905125"/>
            <a:ext cx="0" cy="6417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344" name="Shape 344"/>
          <p:cNvCxnSpPr xmlns:c="http://schemas.openxmlformats.org/drawingml/2006/chart" xmlns:pic="http://schemas.openxmlformats.org/drawingml/2006/picture" xmlns:dgm="http://schemas.openxmlformats.org/drawingml/2006/diagram">
            <a:stCxn id="339" idx="1"/>
          </p:cNvCxnSpPr>
          <p:nvPr/>
        </p:nvCxnSpPr>
        <p:spPr xmlns:c="http://schemas.openxmlformats.org/drawingml/2006/chart" xmlns:pic="http://schemas.openxmlformats.org/drawingml/2006/picture" xmlns:dgm="http://schemas.openxmlformats.org/drawingml/2006/diagram">
          <a:xfrm rot="10800000">
            <a:off x="960475" y="4602200"/>
            <a:ext cx="315000" cy="7200"/>
          </a:xfrm>
          <a:prstGeom prst="straightConnector1">
            <a:avLst/>
          </a:prstGeom>
          <a:noFill/>
          <a:ln cap="flat" cmpd="sng" w="9525">
            <a:solidFill>
              <a:schemeClr val="dk2"/>
            </a:solidFill>
            <a:prstDash val="solid"/>
            <a:round/>
            <a:headEnd len="med" type="none" w="med"/>
            <a:tailEnd len="med" type="none" w="med"/>
          </a:ln>
        </p:spPr>
      </p:cxnSp>
      <p:sp>
        <p:nvSpPr>
          <p:cNvPr xmlns:c="http://schemas.openxmlformats.org/drawingml/2006/chart" xmlns:pic="http://schemas.openxmlformats.org/drawingml/2006/picture" xmlns:dgm="http://schemas.openxmlformats.org/drawingml/2006/diagram" id="345" name="Shape 34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59325" y="426150"/>
            <a:ext cx="1559100" cy="4059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ctr" indent="0" lvl="0" marL="0" rtl="0">
              <a:spcBef>
                <a:spcPts val="0"/>
              </a:spcBef>
              <a:spcAft>
                <a:spcPts val="0"/>
              </a:spcAft>
              <a:buNone/>
            </a:pPr>
            <a:r>
              <a:rPr lang="en">
                <a:uFillTx/>
              </a:rPr>
              <a:t>Start</a:t>
            </a:r>
            <a:endParaRPr>
              <a:uFillTx/>
            </a:endParaRPr>
          </a:p>
        </p:txBody>
      </p:sp>
      <p:cxnSp>
        <p:nvCxnSpPr>
          <p:cNvPr xmlns:c="http://schemas.openxmlformats.org/drawingml/2006/chart" xmlns:pic="http://schemas.openxmlformats.org/drawingml/2006/picture" xmlns:dgm="http://schemas.openxmlformats.org/drawingml/2006/diagram" id="346" name="Shape 346"/>
          <p:cNvCxnSpPr xmlns:c="http://schemas.openxmlformats.org/drawingml/2006/chart" xmlns:pic="http://schemas.openxmlformats.org/drawingml/2006/picture" xmlns:dgm="http://schemas.openxmlformats.org/drawingml/2006/diagram">
            <a:endCxn id="345" idx="1"/>
          </p:cNvCxnSpPr>
          <p:nvPr/>
        </p:nvCxnSpPr>
        <p:spPr xmlns:c="http://schemas.openxmlformats.org/drawingml/2006/chart" xmlns:pic="http://schemas.openxmlformats.org/drawingml/2006/picture" xmlns:dgm="http://schemas.openxmlformats.org/drawingml/2006/diagram">
          <a:xfrm>
            <a:off x="1000625" y="621600"/>
            <a:ext cx="458700" cy="7500"/>
          </a:xfrm>
          <a:prstGeom prst="straightConnector1">
            <a:avLst/>
          </a:prstGeom>
          <a:noFill/>
          <a:ln cap="flat" cmpd="sng" w="9525">
            <a:solidFill>
              <a:schemeClr val="dk2"/>
            </a:solidFill>
            <a:prstDash val="solid"/>
            <a:round/>
            <a:headEnd len="med" type="none" w="med"/>
            <a:tailEnd len="med" type="triangle" w="med"/>
          </a:ln>
        </p:spPr>
      </p:cxnSp>
      <p:sp>
        <p:nvSpPr>
          <p:cNvPr xmlns:c="http://schemas.openxmlformats.org/drawingml/2006/chart" xmlns:pic="http://schemas.openxmlformats.org/drawingml/2006/picture" xmlns:dgm="http://schemas.openxmlformats.org/drawingml/2006/diagram" id="347" name="Shape 34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68175" y="2355650"/>
            <a:ext cx="807300" cy="721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Loop </a:t>
            </a:r>
            <a:endParaRPr>
              <a:solidFill>
                <a:srgbClr val="FFFFFF"/>
              </a:solidFill>
              <a:uFillTx/>
              <a:latin typeface="Georgia"/>
              <a:ea typeface="Georgia"/>
              <a:cs typeface="Georgia"/>
              <a:sym typeface="Georgia"/>
            </a:endParaRPr>
          </a:p>
          <a:p>
            <a:pPr indent="0" lvl="0" marL="0" rtl="0">
              <a:spcBef>
                <a:spcPts val="0"/>
              </a:spcBef>
              <a:spcAft>
                <a:spcPts val="0"/>
              </a:spcAft>
              <a:buNone/>
            </a:pPr>
            <a:r>
              <a:rPr lang="en">
                <a:solidFill>
                  <a:srgbClr val="FFFFFF"/>
                </a:solidFill>
                <a:uFillTx/>
                <a:latin typeface="Georgia"/>
                <a:ea typeface="Georgia"/>
                <a:cs typeface="Georgia"/>
                <a:sym typeface="Georgia"/>
              </a:rPr>
              <a:t>Back</a:t>
            </a:r>
            <a:endParaRPr>
              <a:solidFill>
                <a:srgbClr val="FFFFFF"/>
              </a:solidFill>
              <a:uFillTx/>
              <a:latin typeface="Georgia"/>
              <a:ea typeface="Georgia"/>
              <a:cs typeface="Georgia"/>
              <a:sym typeface="Georgia"/>
            </a:endParaRPr>
          </a:p>
          <a:p>
            <a:pPr indent="0" lvl="0" marL="0" rtl="0">
              <a:spcBef>
                <a:spcPts val="0"/>
              </a:spcBef>
              <a:spcAft>
                <a:spcPts val="0"/>
              </a:spcAft>
              <a:buNone/>
            </a:pPr>
            <a:r>
              <a:rPr lang="en">
                <a:solidFill>
                  <a:srgbClr val="FFFFFF"/>
                </a:solidFill>
                <a:uFillTx/>
                <a:latin typeface="Georgia"/>
                <a:ea typeface="Georgia"/>
                <a:cs typeface="Georgia"/>
                <a:sym typeface="Georgia"/>
              </a:rPr>
              <a:t>Forever </a:t>
            </a:r>
            <a:endParaRPr>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348" name="Shape 34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093375" y="665300"/>
            <a:ext cx="3749700" cy="3987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Going back to the flowchart, what we want to program the test kit to do is: </a:t>
            </a:r>
            <a:endParaRPr>
              <a:solidFill>
                <a:srgbClr val="FFFFFF"/>
              </a:solidFill>
              <a:uFillTx/>
              <a:latin typeface="Georgia"/>
              <a:ea typeface="Georgia"/>
              <a:cs typeface="Georgia"/>
              <a:sym typeface="Georgia"/>
            </a:endParaRPr>
          </a:p>
          <a:p>
            <a:pPr indent="0" lvl="0" marL="0" rtl="0">
              <a:spcBef>
                <a:spcPts val="0"/>
              </a:spcBef>
              <a:spcAft>
                <a:spcPts val="0"/>
              </a:spcAft>
              <a:buNone/>
            </a:pPr>
            <a:endParaRPr>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rabicPeriod"/>
            </a:pPr>
            <a:r>
              <a:rPr lang="en">
                <a:solidFill>
                  <a:srgbClr val="FFFFFF"/>
                </a:solidFill>
                <a:uFillTx/>
                <a:latin typeface="Georgia"/>
                <a:ea typeface="Georgia"/>
                <a:cs typeface="Georgia"/>
                <a:sym typeface="Georgia"/>
              </a:rPr>
              <a:t>When the button is pressed, run the motors</a:t>
            </a:r>
            <a:endParaRPr>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rabicPeriod"/>
            </a:pPr>
            <a:r>
              <a:rPr lang="en">
                <a:solidFill>
                  <a:srgbClr val="FFFFFF"/>
                </a:solidFill>
                <a:uFillTx/>
                <a:latin typeface="Georgia"/>
                <a:ea typeface="Georgia"/>
                <a:cs typeface="Georgia"/>
                <a:sym typeface="Georgia"/>
              </a:rPr>
              <a:t>When the button is not pressed, stop the motors</a:t>
            </a:r>
            <a:endParaRPr>
              <a:solidFill>
                <a:srgbClr val="FFFFFF"/>
              </a:solidFill>
              <a:uFillTx/>
              <a:latin typeface="Georgia"/>
              <a:ea typeface="Georgia"/>
              <a:cs typeface="Georgia"/>
              <a:sym typeface="Georgia"/>
            </a:endParaRPr>
          </a:p>
          <a:p>
            <a:pPr indent="-317500" lvl="0" marL="457200" rtl="0">
              <a:spcBef>
                <a:spcPts val="0"/>
              </a:spcBef>
              <a:spcAft>
                <a:spcPts val="0"/>
              </a:spcAft>
              <a:buClr>
                <a:srgbClr val="FFFF00"/>
              </a:buClr>
              <a:buSzPts val="1400"/>
              <a:buFont typeface="Georgia"/>
              <a:buAutoNum type="arabicPeriod"/>
            </a:pPr>
            <a:r>
              <a:rPr lang="en">
                <a:solidFill>
                  <a:srgbClr val="FFFF00"/>
                </a:solidFill>
                <a:uFillTx/>
                <a:latin typeface="Georgia"/>
                <a:ea typeface="Georgia"/>
                <a:cs typeface="Georgia"/>
                <a:sym typeface="Georgia"/>
              </a:rPr>
              <a:t>Repeat this process</a:t>
            </a:r>
            <a:endParaRPr>
              <a:solidFill>
                <a:srgbClr val="FFFF00"/>
              </a:solidFill>
              <a:uFillTx/>
              <a:latin typeface="Georgia"/>
              <a:ea typeface="Georgia"/>
              <a:cs typeface="Georgia"/>
              <a:sym typeface="Georgia"/>
            </a:endParaRPr>
          </a:p>
          <a:p>
            <a:pPr indent="0" lvl="0" marL="0">
              <a:spcBef>
                <a:spcPts val="0"/>
              </a:spcBef>
              <a:spcAft>
                <a:spcPts val="0"/>
              </a:spcAft>
              <a:buNone/>
            </a:pPr>
            <a:endParaRPr>
              <a:solidFill>
                <a:srgbClr val="FFFFFF"/>
              </a:solidFill>
              <a:highlight>
                <a:srgbClr val="434343"/>
              </a:highlight>
              <a:uFillTx/>
              <a:latin typeface="Georgia"/>
              <a:ea typeface="Georgia"/>
              <a:cs typeface="Georgia"/>
              <a:sym typeface="Georgia"/>
            </a:endParaRPr>
          </a:p>
          <a:p>
            <a:pPr indent="0" lvl="0" marL="0" rtl="0">
              <a:spcBef>
                <a:spcPts val="0"/>
              </a:spcBef>
              <a:spcAft>
                <a:spcPts val="0"/>
              </a:spcAft>
              <a:buNone/>
            </a:pPr>
            <a:endParaRPr>
              <a:solidFill>
                <a:srgbClr val="FFFFFF"/>
              </a:solidFill>
              <a:highlight>
                <a:srgbClr val="434343"/>
              </a:highlight>
              <a:uFillTx/>
              <a:latin typeface="Georgia"/>
              <a:ea typeface="Georgia"/>
              <a:cs typeface="Georgia"/>
              <a:sym typeface="Georgia"/>
            </a:endParaRPr>
          </a:p>
          <a:p>
            <a:pPr indent="0" lvl="0" marL="0" rtl="0">
              <a:spcBef>
                <a:spcPts val="0"/>
              </a:spcBef>
              <a:spcAft>
                <a:spcPts val="0"/>
              </a:spcAft>
              <a:buNone/>
            </a:pPr>
            <a:r>
              <a:rPr lang="en">
                <a:solidFill>
                  <a:srgbClr val="FFFFFF"/>
                </a:solidFill>
                <a:uFillTx/>
                <a:latin typeface="Georgia"/>
                <a:ea typeface="Georgia"/>
                <a:cs typeface="Georgia"/>
                <a:sym typeface="Georgia"/>
              </a:rPr>
              <a:t>Our code on the last slide was missing the part to </a:t>
            </a:r>
            <a:r>
              <a:rPr lang="en">
                <a:solidFill>
                  <a:srgbClr val="FFFF00"/>
                </a:solidFill>
                <a:uFillTx/>
                <a:latin typeface="Georgia"/>
                <a:ea typeface="Georgia"/>
                <a:cs typeface="Georgia"/>
                <a:sym typeface="Georgia"/>
              </a:rPr>
              <a:t>repeat this process</a:t>
            </a:r>
            <a:r>
              <a:rPr lang="en">
                <a:solidFill>
                  <a:srgbClr val="FFFFFF"/>
                </a:solidFill>
                <a:uFillTx/>
                <a:latin typeface="Georgia"/>
                <a:ea typeface="Georgia"/>
                <a:cs typeface="Georgia"/>
                <a:sym typeface="Georgia"/>
              </a:rPr>
              <a:t>. We made a code telling the robot what to do, but not how long.</a:t>
            </a:r>
            <a:endParaRPr>
              <a:solidFill>
                <a:srgbClr val="FFFFFF"/>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5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53" name="Shape 35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55300" y="2762700"/>
            <a:ext cx="3395100" cy="2130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lang="en">
                <a:solidFill>
                  <a:srgbClr val="FFFFFF"/>
                </a:solidFill>
                <a:uFillTx/>
                <a:latin typeface="Georgia"/>
                <a:ea typeface="Georgia"/>
                <a:cs typeface="Georgia"/>
                <a:sym typeface="Georgia"/>
              </a:rPr>
              <a:t>To make the cortex repeat something forever, we use a while (true) loop:</a:t>
            </a:r>
            <a:endParaRPr>
              <a:solidFill>
                <a:srgbClr val="FFFFFF"/>
              </a:solidFill>
              <a:uFillTx/>
              <a:latin typeface="Georgia"/>
              <a:ea typeface="Georgia"/>
              <a:cs typeface="Georgia"/>
              <a:sym typeface="Georgia"/>
            </a:endParaRPr>
          </a:p>
          <a:p>
            <a:pPr indent="0" lvl="0" marL="0">
              <a:spcBef>
                <a:spcPts val="0"/>
              </a:spcBef>
              <a:spcAft>
                <a:spcPts val="0"/>
              </a:spcAft>
              <a:buNone/>
            </a:pPr>
            <a:endParaRPr>
              <a:solidFill>
                <a:srgbClr val="FFFFFF"/>
              </a:solidFill>
              <a:uFillTx/>
              <a:latin typeface="Georgia"/>
              <a:ea typeface="Georgia"/>
              <a:cs typeface="Georgia"/>
              <a:sym typeface="Georgia"/>
            </a:endParaRPr>
          </a:p>
          <a:p>
            <a:pPr indent="0" lvl="0" marL="0">
              <a:spcBef>
                <a:spcPts val="0"/>
              </a:spcBef>
              <a:spcAft>
                <a:spcPts val="0"/>
              </a:spcAft>
              <a:buNone/>
            </a:pPr>
            <a:r>
              <a:rPr lang="en">
                <a:solidFill>
                  <a:srgbClr val="FFFF00"/>
                </a:solidFill>
                <a:uFillTx/>
                <a:latin typeface="Georgia"/>
                <a:ea typeface="Georgia"/>
                <a:cs typeface="Georgia"/>
                <a:sym typeface="Georgia"/>
              </a:rPr>
              <a:t>while (condition)</a:t>
            </a:r>
            <a:endParaRPr>
              <a:solidFill>
                <a:srgbClr val="FFFF00"/>
              </a:solidFill>
              <a:uFillTx/>
              <a:latin typeface="Georgia"/>
              <a:ea typeface="Georgia"/>
              <a:cs typeface="Georgia"/>
              <a:sym typeface="Georgia"/>
            </a:endParaRPr>
          </a:p>
          <a:p>
            <a:pPr indent="0" lvl="0" marL="0">
              <a:spcBef>
                <a:spcPts val="0"/>
              </a:spcBef>
              <a:spcAft>
                <a:spcPts val="0"/>
              </a:spcAft>
              <a:buNone/>
            </a:pPr>
            <a:r>
              <a:rPr lang="en">
                <a:solidFill>
                  <a:srgbClr val="FFFF00"/>
                </a:solidFill>
                <a:uFillTx/>
                <a:latin typeface="Georgia"/>
                <a:ea typeface="Georgia"/>
                <a:cs typeface="Georgia"/>
                <a:sym typeface="Georgia"/>
              </a:rPr>
              <a:t>{</a:t>
            </a:r>
            <a:endParaRPr>
              <a:solidFill>
                <a:srgbClr val="FFFF00"/>
              </a:solidFill>
              <a:uFillTx/>
              <a:latin typeface="Georgia"/>
              <a:ea typeface="Georgia"/>
              <a:cs typeface="Georgia"/>
              <a:sym typeface="Georgia"/>
            </a:endParaRPr>
          </a:p>
          <a:p>
            <a:pPr indent="0" lvl="0" marL="0">
              <a:spcBef>
                <a:spcPts val="0"/>
              </a:spcBef>
              <a:spcAft>
                <a:spcPts val="0"/>
              </a:spcAft>
              <a:buNone/>
            </a:pPr>
            <a:endParaRPr>
              <a:solidFill>
                <a:srgbClr val="FFFF00"/>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a:t>
            </a:r>
            <a:endParaRPr>
              <a:solidFill>
                <a:srgbClr val="FFFF00"/>
              </a:solidFill>
              <a:uFillTx/>
              <a:latin typeface="Georgia"/>
              <a:ea typeface="Georgia"/>
              <a:cs typeface="Georgia"/>
              <a:sym typeface="Georgia"/>
            </a:endParaRPr>
          </a:p>
          <a:p>
            <a:pPr indent="0" lvl="0" marL="0" rtl="0">
              <a:spcBef>
                <a:spcPts val="0"/>
              </a:spcBef>
              <a:spcAft>
                <a:spcPts val="0"/>
              </a:spcAft>
              <a:buNone/>
            </a:pPr>
            <a:endParaRPr>
              <a:solidFill>
                <a:srgbClr val="FFFF00"/>
              </a:solidFill>
              <a:uFillTx/>
              <a:latin typeface="Georgia"/>
              <a:ea typeface="Georgia"/>
              <a:cs typeface="Georgia"/>
              <a:sym typeface="Georgia"/>
            </a:endParaRPr>
          </a:p>
        </p:txBody>
      </p:sp>
      <p:pic>
        <p:nvPicPr>
          <p:cNvPr xmlns:c="http://schemas.openxmlformats.org/drawingml/2006/chart" xmlns:pic="http://schemas.openxmlformats.org/drawingml/2006/picture" xmlns:dgm="http://schemas.openxmlformats.org/drawingml/2006/diagram" id="354" name="Shape 354"/>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3"/>
          <a:srcRect b="8433"/>
          <a:stretch/>
        </p:blipFill>
        <p:spPr xmlns:c="http://schemas.openxmlformats.org/drawingml/2006/chart" xmlns:pic="http://schemas.openxmlformats.org/drawingml/2006/picture" xmlns:dgm="http://schemas.openxmlformats.org/drawingml/2006/diagram">
          <a:xfrm>
            <a:off x="1085250" y="222600"/>
            <a:ext cx="6973501" cy="2514600"/>
          </a:xfrm>
          <a:prstGeom prst="rect">
            <a:avLst/>
          </a:prstGeom>
          <a:noFill/>
          <a:ln>
            <a:noFill/>
          </a:ln>
        </p:spPr>
      </p:pic>
      <p:sp>
        <p:nvSpPr>
          <p:cNvPr xmlns:c="http://schemas.openxmlformats.org/drawingml/2006/chart" xmlns:pic="http://schemas.openxmlformats.org/drawingml/2006/picture" xmlns:dgm="http://schemas.openxmlformats.org/drawingml/2006/diagram" id="355" name="Shape 35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60125" y="2807375"/>
            <a:ext cx="4923000" cy="21855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Georgia"/>
                <a:ea typeface="Georgia"/>
                <a:cs typeface="Georgia"/>
                <a:sym typeface="Georgia"/>
              </a:rPr>
              <a:t>Like an if loop, the while loop check the condition in the parenthesis, and run its code block if that condition is true.</a:t>
            </a:r>
            <a:endParaRPr dirty="0">
              <a:solidFill>
                <a:srgbClr val="FFFFFF"/>
              </a:solidFill>
              <a:uFillTx/>
              <a:latin typeface="Georgia"/>
              <a:ea typeface="Georgia"/>
              <a:cs typeface="Georgi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rtl="0">
              <a:spcBef>
                <a:spcPts val="0"/>
              </a:spcBef>
              <a:spcAft>
                <a:spcPts val="0"/>
              </a:spcAft>
              <a:buNone/>
            </a:pPr>
            <a:r>
              <a:rPr dirty="0" lang="en">
                <a:solidFill>
                  <a:srgbClr val="FFFFFF"/>
                </a:solidFill>
                <a:uFillTx/>
                <a:latin typeface="Georgia"/>
                <a:ea typeface="Georgia"/>
                <a:cs typeface="Georgia"/>
                <a:sym typeface="Georgia"/>
              </a:rPr>
              <a:t>However, the </a:t>
            </a:r>
            <a:r>
              <a:rPr dirty="0" lang="en" u="sng">
                <a:solidFill>
                  <a:schemeClr val="tx2"/>
                </a:solidFill>
                <a:uFillTx/>
                <a:latin typeface="Georgia"/>
                <a:ea typeface="Georgia"/>
                <a:cs typeface="Georgia"/>
                <a:sym typeface="Georgia"/>
              </a:rPr>
              <a:t>if loop only checks the code once and moves on</a:t>
            </a:r>
            <a:r>
              <a:rPr dirty="0" lang="en">
                <a:solidFill>
                  <a:srgbClr val="FFFFFF"/>
                </a:solidFill>
                <a:uFillTx/>
                <a:latin typeface="Georgia"/>
                <a:ea typeface="Georgia"/>
                <a:cs typeface="Georgia"/>
                <a:sym typeface="Georgia"/>
              </a:rPr>
              <a:t> to the next block. The </a:t>
            </a:r>
            <a:r>
              <a:rPr dirty="0" lang="en" u="sng">
                <a:solidFill>
                  <a:schemeClr val="tx2"/>
                </a:solidFill>
                <a:uFillTx/>
                <a:latin typeface="Georgia"/>
                <a:ea typeface="Georgia"/>
                <a:cs typeface="Georgia"/>
                <a:sym typeface="Georgia"/>
              </a:rPr>
              <a:t>while loop keeps on checking its condition</a:t>
            </a:r>
            <a:r>
              <a:rPr dirty="0" lang="en">
                <a:solidFill>
                  <a:srgbClr val="FFFFFF"/>
                </a:solidFill>
                <a:uFillTx/>
                <a:latin typeface="Georgia"/>
                <a:ea typeface="Georgia"/>
                <a:cs typeface="Georgia"/>
                <a:sym typeface="Georgia"/>
              </a:rPr>
              <a:t>, and the block of code keeps on running </a:t>
            </a:r>
            <a:r>
              <a:rPr dirty="0" lang="en" u="sng">
                <a:solidFill>
                  <a:schemeClr val="tx2"/>
                </a:solidFill>
                <a:uFillTx/>
                <a:latin typeface="Georgia"/>
                <a:sym typeface="Georgia"/>
              </a:rPr>
              <a:t>as long as the condition is true</a:t>
            </a:r>
            <a:r>
              <a:rPr dirty="0" lang="en">
                <a:solidFill>
                  <a:srgbClr val="FFFFFF"/>
                </a:solidFill>
                <a:uFillTx/>
                <a:latin typeface="Georgia"/>
                <a:ea typeface="Georgia"/>
                <a:cs typeface="Georgia"/>
                <a:sym typeface="Georgia"/>
              </a:rPr>
              <a:t>.</a:t>
            </a:r>
            <a:endParaRPr dirty="0">
              <a:solidFill>
                <a:srgbClr val="FFFFFF"/>
              </a:solidFill>
              <a:uFillTx/>
              <a:latin typeface="Georgia"/>
              <a:ea typeface="Georgia"/>
              <a:cs typeface="Georgia"/>
              <a:sym typeface="Georgia"/>
            </a:endParaRPr>
          </a:p>
          <a:p>
            <a:pPr indent="0" lvl="0" marL="0" rtl="0">
              <a:spcBef>
                <a:spcPts val="0"/>
              </a:spcBef>
              <a:spcAft>
                <a:spcPts val="0"/>
              </a:spcAft>
              <a:buNone/>
            </a:pPr>
            <a:endParaRPr dirty="0">
              <a:solidFill>
                <a:srgbClr val="FFFF00"/>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5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60" name="Shape 360"/>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rotWithShape="1">
          <a:blip r:embed="rId3"/>
          <a:srcRect b="8433"/>
          <a:stretch/>
        </p:blipFill>
        <p:spPr xmlns:c="http://schemas.openxmlformats.org/drawingml/2006/chart" xmlns:pic="http://schemas.openxmlformats.org/drawingml/2006/picture" xmlns:dgm="http://schemas.openxmlformats.org/drawingml/2006/diagram">
          <a:xfrm>
            <a:off x="954875" y="727963"/>
            <a:ext cx="6973501" cy="2514600"/>
          </a:xfrm>
          <a:prstGeom prst="rect">
            <a:avLst/>
          </a:prstGeom>
          <a:noFill/>
          <a:ln>
            <a:noFill/>
          </a:ln>
        </p:spPr>
      </p:pic>
      <p:sp>
        <p:nvSpPr>
          <p:cNvPr xmlns:c="http://schemas.openxmlformats.org/drawingml/2006/chart" xmlns:pic="http://schemas.openxmlformats.org/drawingml/2006/picture" xmlns:dgm="http://schemas.openxmlformats.org/drawingml/2006/diagram" id="361" name="Shape 36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1250" y="3312738"/>
            <a:ext cx="8161500" cy="1102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Georgia"/>
                <a:ea typeface="Georgia"/>
                <a:cs typeface="Georgia"/>
                <a:sym typeface="Georgia"/>
              </a:rPr>
              <a:t>In this case, the condition is “</a:t>
            </a:r>
            <a:r>
              <a:rPr dirty="0" lang="en">
                <a:solidFill>
                  <a:srgbClr val="FFFF00"/>
                </a:solidFill>
                <a:uFillTx/>
                <a:latin typeface="Georgia"/>
                <a:ea typeface="Georgia"/>
                <a:cs typeface="Georgia"/>
                <a:sym typeface="Georgia"/>
              </a:rPr>
              <a:t>true</a:t>
            </a:r>
            <a:r>
              <a:rPr dirty="0" lang="en">
                <a:solidFill>
                  <a:srgbClr val="FFFFFF"/>
                </a:solidFill>
                <a:uFillTx/>
                <a:latin typeface="Georgia"/>
                <a:ea typeface="Georgia"/>
                <a:cs typeface="Georgia"/>
                <a:sym typeface="Georgia"/>
              </a:rPr>
              <a:t>”, which is true forever, and keeps the block running forever. </a:t>
            </a:r>
            <a:endParaRPr dirty="0">
              <a:solidFill>
                <a:srgbClr val="FFFFFF"/>
              </a:solidFill>
              <a:uFillTx/>
              <a:latin typeface="Georgia"/>
              <a:ea typeface="Georgia"/>
              <a:cs typeface="Georgi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a:spcBef>
                <a:spcPts val="0"/>
              </a:spcBef>
              <a:spcAft>
                <a:spcPts val="0"/>
              </a:spcAft>
              <a:buNone/>
            </a:pPr>
            <a:r>
              <a:rPr dirty="0" lang="en">
                <a:solidFill>
                  <a:srgbClr val="FFFFFF"/>
                </a:solidFill>
                <a:uFillTx/>
                <a:latin typeface="Georgia"/>
                <a:ea typeface="Georgia"/>
                <a:cs typeface="Georgia"/>
                <a:sym typeface="Georgia"/>
              </a:rPr>
              <a:t>To represent true, you can also use “ </a:t>
            </a:r>
            <a:r>
              <a:rPr dirty="0" lang="en">
                <a:solidFill>
                  <a:srgbClr val="FFFF00"/>
                </a:solidFill>
                <a:uFillTx/>
                <a:latin typeface="Georgia"/>
                <a:ea typeface="Georgia"/>
                <a:cs typeface="Georgia"/>
                <a:sym typeface="Georgia"/>
              </a:rPr>
              <a:t>1==1 </a:t>
            </a:r>
            <a:r>
              <a:rPr dirty="0" lang="en">
                <a:solidFill>
                  <a:srgbClr val="FFFFFF"/>
                </a:solidFill>
                <a:uFillTx/>
                <a:latin typeface="Georgia"/>
                <a:ea typeface="Georgia"/>
                <a:cs typeface="Georgia"/>
                <a:sym typeface="Georgia"/>
              </a:rPr>
              <a:t>”, or “</a:t>
            </a:r>
            <a:r>
              <a:rPr dirty="0" lang="en">
                <a:solidFill>
                  <a:srgbClr val="FFFF00"/>
                </a:solidFill>
                <a:uFillTx/>
                <a:latin typeface="Georgia"/>
                <a:ea typeface="Georgia"/>
                <a:cs typeface="Georgia"/>
                <a:sym typeface="Georgia"/>
              </a:rPr>
              <a:t>1</a:t>
            </a:r>
            <a:r>
              <a:rPr dirty="0" lang="en">
                <a:solidFill>
                  <a:srgbClr val="FFFFFF"/>
                </a:solidFill>
                <a:uFillTx/>
                <a:latin typeface="Georgia"/>
                <a:ea typeface="Georgia"/>
                <a:cs typeface="Georgia"/>
                <a:sym typeface="Georgia"/>
              </a:rPr>
              <a:t>” as the condition. Like the buttons, </a:t>
            </a:r>
            <a:r>
              <a:rPr dirty="0" lang="en" u="sng">
                <a:solidFill>
                  <a:schemeClr val="tx2"/>
                </a:solidFill>
                <a:uFillTx/>
                <a:latin typeface="Georgia"/>
                <a:ea typeface="Georgia"/>
                <a:cs typeface="Georgia"/>
                <a:sym typeface="Georgia"/>
              </a:rPr>
              <a:t>1 means true, and 0 means false in coding logic</a:t>
            </a:r>
            <a:r>
              <a:rPr dirty="0" lang="en">
                <a:solidFill>
                  <a:srgbClr val="FFFFFF"/>
                </a:solidFill>
                <a:uFillTx/>
                <a:latin typeface="Georgia"/>
                <a:ea typeface="Georgia"/>
                <a:cs typeface="Georgia"/>
                <a:sym typeface="Georgia"/>
              </a:rPr>
              <a:t>. </a:t>
            </a:r>
            <a:endParaRPr dirty="0">
              <a:solidFill>
                <a:srgbClr val="FFFFFF"/>
              </a:solidFill>
              <a:uFillTx/>
              <a:latin typeface="Georgia"/>
              <a:ea typeface="Georgia"/>
              <a:cs typeface="Georgia"/>
              <a:sym typeface="Georgia"/>
            </a:endParaRPr>
          </a:p>
          <a:p>
            <a:pPr indent="0" lvl="0" marL="0" rtl="0">
              <a:spcBef>
                <a:spcPts val="0"/>
              </a:spcBef>
              <a:spcAft>
                <a:spcPts val="0"/>
              </a:spcAft>
              <a:buNone/>
            </a:pPr>
            <a:endParaRPr dirty="0">
              <a:solidFill>
                <a:srgbClr val="FFFF00"/>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6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66" name="Shape 366"/>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884325" y="152400"/>
            <a:ext cx="2455956" cy="4838699"/>
          </a:xfrm>
          <a:prstGeom prst="rect">
            <a:avLst/>
          </a:prstGeom>
          <a:noFill/>
          <a:ln>
            <a:noFill/>
          </a:ln>
        </p:spPr>
      </p:pic>
      <p:sp>
        <p:nvSpPr>
          <p:cNvPr xmlns:c="http://schemas.openxmlformats.org/drawingml/2006/chart" xmlns:pic="http://schemas.openxmlformats.org/drawingml/2006/picture" xmlns:dgm="http://schemas.openxmlformats.org/drawingml/2006/diagram" id="367" name="Shape 36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81000" y="990150"/>
            <a:ext cx="4140900" cy="31632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Georgia"/>
                <a:ea typeface="Georgia"/>
                <a:cs typeface="Georgia"/>
                <a:sym typeface="Georgia"/>
              </a:rPr>
              <a:t>There are a lot of brackets {} once we start using loops. Sometimes, it can be difficult to figure out whether all brackets are closed properly. </a:t>
            </a:r>
            <a:endParaRPr dirty="0">
              <a:solidFill>
                <a:srgbClr val="FFFFFF"/>
              </a:solidFill>
              <a:uFillTx/>
              <a:latin typeface="Georgia"/>
              <a:ea typeface="Georgia"/>
              <a:cs typeface="Georgi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a:spcBef>
                <a:spcPts val="0"/>
              </a:spcBef>
              <a:spcAft>
                <a:spcPts val="0"/>
              </a:spcAft>
              <a:buNone/>
            </a:pPr>
            <a:r>
              <a:rPr dirty="0" lang="en" u="sng">
                <a:solidFill>
                  <a:schemeClr val="tx2"/>
                </a:solidFill>
                <a:uFillTx/>
                <a:latin typeface="Georgia"/>
                <a:ea typeface="Georgia"/>
                <a:cs typeface="Georgia"/>
                <a:sym typeface="Georgia"/>
              </a:rPr>
              <a:t>A good habit is to always type out a set of brackets (opening and closing ones) first, before typing anything inside the brackets.</a:t>
            </a:r>
            <a:endParaRPr dirty="0" u="sng">
              <a:solidFill>
                <a:schemeClr val="tx2"/>
              </a:solidFill>
              <a:uFillTx/>
              <a:latin typeface="Georgia"/>
              <a:ea typeface="Georgia"/>
              <a:cs typeface="Georgi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rtl="0">
              <a:spcBef>
                <a:spcPts val="0"/>
              </a:spcBef>
              <a:spcAft>
                <a:spcPts val="0"/>
              </a:spcAft>
              <a:buNone/>
            </a:pPr>
            <a:r>
              <a:rPr dirty="0" lang="en">
                <a:solidFill>
                  <a:srgbClr val="FFFFFF"/>
                </a:solidFill>
                <a:uFillTx/>
                <a:latin typeface="Georgia"/>
                <a:ea typeface="Georgia"/>
                <a:cs typeface="Georgia"/>
                <a:sym typeface="Georgia"/>
              </a:rPr>
              <a:t>An easy way to line things up is by clicking the “</a:t>
            </a:r>
            <a:r>
              <a:rPr dirty="0" lang="en">
                <a:solidFill>
                  <a:srgbClr val="FFFF00"/>
                </a:solidFill>
                <a:uFillTx/>
                <a:latin typeface="Georgia"/>
                <a:ea typeface="Georgia"/>
                <a:cs typeface="Georgia"/>
                <a:sym typeface="Georgia"/>
              </a:rPr>
              <a:t>Fix Format</a:t>
            </a:r>
            <a:r>
              <a:rPr dirty="0" lang="en">
                <a:solidFill>
                  <a:srgbClr val="FFFFFF"/>
                </a:solidFill>
                <a:uFillTx/>
                <a:latin typeface="Georgia"/>
                <a:ea typeface="Georgia"/>
                <a:cs typeface="Georgia"/>
                <a:sym typeface="Georgia"/>
              </a:rPr>
              <a:t>” button in the toolbar. After doing that, your last few brackets should form a </a:t>
            </a:r>
            <a:r>
              <a:rPr dirty="0" lang="en">
                <a:solidFill>
                  <a:srgbClr val="FFFF00"/>
                </a:solidFill>
                <a:uFillTx/>
                <a:latin typeface="Georgia"/>
                <a:ea typeface="Georgia"/>
                <a:cs typeface="Georgia"/>
                <a:sym typeface="Georgia"/>
              </a:rPr>
              <a:t>staircase pattern</a:t>
            </a:r>
            <a:r>
              <a:rPr dirty="0" lang="en">
                <a:solidFill>
                  <a:srgbClr val="FFFFFF"/>
                </a:solidFill>
                <a:uFillTx/>
                <a:latin typeface="Georgia"/>
                <a:ea typeface="Georgia"/>
                <a:cs typeface="Georgia"/>
                <a:sym typeface="Georgia"/>
              </a:rPr>
              <a:t> and there shouldn’t be two close brackets } on the same indent level.</a:t>
            </a:r>
            <a:endParaRPr dirty="0">
              <a:solidFill>
                <a:srgbClr val="FFFF00"/>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368" name="Shape 3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76774" y="368849"/>
            <a:ext cx="1038000" cy="621300"/>
          </a:xfrm>
          <a:prstGeom prst="ellipse">
            <a:avLst/>
          </a:prstGeom>
          <a:noFill/>
          <a:ln cap="flat" cmpd="sng" w="38100">
            <a:solidFill>
              <a:srgbClr val="FF0000"/>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endParaRPr>
              <a:uFillTx/>
            </a:endParaRPr>
          </a:p>
        </p:txBody>
      </p:sp>
      <p:sp>
        <p:nvSpPr>
          <p:cNvPr xmlns:c="http://schemas.openxmlformats.org/drawingml/2006/chart" xmlns:pic="http://schemas.openxmlformats.org/drawingml/2006/picture" xmlns:dgm="http://schemas.openxmlformats.org/drawingml/2006/diagram" id="369" name="Shape 3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109899" y="3981274"/>
            <a:ext cx="1038000" cy="621300"/>
          </a:xfrm>
          <a:prstGeom prst="ellipse">
            <a:avLst/>
          </a:prstGeom>
          <a:noFill/>
          <a:ln cap="flat" cmpd="sng" w="38100">
            <a:solidFill>
              <a:srgbClr val="FF0000"/>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endParaRPr>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7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74" name="Shape 374"/>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587538" y="192500"/>
            <a:ext cx="7968924" cy="3955850"/>
          </a:xfrm>
          <a:prstGeom prst="rect">
            <a:avLst/>
          </a:prstGeom>
          <a:noFill/>
          <a:ln>
            <a:noFill/>
          </a:ln>
        </p:spPr>
      </p:pic>
      <p:sp>
        <p:nvSpPr>
          <p:cNvPr xmlns:c="http://schemas.openxmlformats.org/drawingml/2006/chart" xmlns:pic="http://schemas.openxmlformats.org/drawingml/2006/picture" xmlns:dgm="http://schemas.openxmlformats.org/drawingml/2006/diagram" id="375" name="Shape 37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1250" y="4251149"/>
            <a:ext cx="8161500" cy="6429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Download this to the cortex and try it out! If it works, congrats, the button is programmed properly!</a:t>
            </a:r>
            <a:endParaRPr>
              <a:solidFill>
                <a:srgbClr val="FFFFFF"/>
              </a:solidFill>
              <a:uFillTx/>
              <a:latin typeface="Georgia"/>
              <a:ea typeface="Georgia"/>
              <a:cs typeface="Georgia"/>
              <a:sym typeface="Georgia"/>
            </a:endParaRPr>
          </a:p>
          <a:p>
            <a:pPr indent="0" lvl="0" marL="0" rtl="0">
              <a:spcBef>
                <a:spcPts val="0"/>
              </a:spcBef>
              <a:spcAft>
                <a:spcPts val="0"/>
              </a:spcAft>
              <a:buNone/>
            </a:pPr>
            <a:endParaRPr>
              <a:solidFill>
                <a:srgbClr val="FFFF00"/>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本框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09330" y="1448365"/>
            <a:ext cx="6925339" cy="224676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CA">
                <a:solidFill>
                  <a:schemeClr val="bg1"/>
                </a:solidFill>
                <a:uFillTx/>
              </a:rPr>
              <a:t>Good job completing your first code with a sensor! The if statement and while loop are quite simple at a glance, but they are really useful in programming. For the majority of the in-class projects, you can get by with just this coding! Again congratulations, hope this </a:t>
            </a:r>
            <a:r>
              <a:rPr dirty="0" err="1" lang="en-CA">
                <a:solidFill>
                  <a:schemeClr val="bg1"/>
                </a:solidFill>
                <a:uFillTx/>
              </a:rPr>
              <a:t>powerpoint</a:t>
            </a:r>
            <a:r>
              <a:rPr dirty="0" lang="en-CA">
                <a:solidFill>
                  <a:schemeClr val="bg1"/>
                </a:solidFill>
                <a:uFillTx/>
              </a:rPr>
              <a:t> is helpful to your project.</a:t>
            </a:r>
          </a:p>
          <a:p>
            <a:endParaRPr dirty="0" lang="en-CA">
              <a:solidFill>
                <a:schemeClr val="bg1"/>
              </a:solidFill>
              <a:uFillTx/>
            </a:endParaRPr>
          </a:p>
          <a:p>
            <a:r>
              <a:rPr dirty="0" lang="en-CA">
                <a:solidFill>
                  <a:schemeClr val="bg1"/>
                </a:solidFill>
                <a:uFillTx/>
              </a:rPr>
              <a:t>For any questions or advice, please email </a:t>
            </a:r>
            <a:r>
              <a:rPr dirty="0" lang="en-CA">
                <a:solidFill>
                  <a:schemeClr val="bg1"/>
                </a:solidFill>
                <a:uFillTx/>
                <a:hlinkClick r:id="rId2"/>
              </a:rPr>
              <a:t>alicexxx0516@gmail.com</a:t>
            </a:r>
            <a:r>
              <a:rPr dirty="0" lang="en-CA">
                <a:solidFill>
                  <a:schemeClr val="bg1"/>
                </a:solidFill>
                <a:uFillTx/>
              </a:rPr>
              <a:t>. Thanks for reading 0w0.</a:t>
            </a:r>
          </a:p>
          <a:p>
            <a:endParaRPr dirty="0" lang="en-CA">
              <a:solidFill>
                <a:schemeClr val="bg1"/>
              </a:solidFill>
              <a:uFillTx/>
            </a:endParaRPr>
          </a:p>
          <a:p>
            <a:pPr algn="r"/>
            <a:r>
              <a:rPr dirty="0" lang="en-CA">
                <a:solidFill>
                  <a:schemeClr val="bg1"/>
                </a:solidFill>
                <a:uFillTx/>
              </a:rPr>
              <a:t>Alice X.</a:t>
            </a:r>
          </a:p>
          <a:p>
            <a:pPr algn="r"/>
            <a:r>
              <a:rPr dirty="0" lang="en-CA">
                <a:solidFill>
                  <a:schemeClr val="bg1"/>
                </a:solidFill>
                <a:uFillTx/>
              </a:rPr>
              <a:t>2018.03.28</a:t>
            </a:r>
            <a:endParaRPr dirty="0" lang="en-CA">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4" name="Shape 264"/>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256350" y="1997400"/>
            <a:ext cx="5825473" cy="11487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dirty="0" lang="en-CA" sz="2000">
                <a:uFillTx/>
                <a:latin typeface="Roboto"/>
                <a:ea typeface="Roboto"/>
                <a:cs typeface="Roboto"/>
                <a:sym typeface="Roboto"/>
              </a:rPr>
              <a:t> In the </a:t>
            </a:r>
            <a:r>
              <a:rPr dirty="0" err="1" lang="en-CA" sz="2000">
                <a:uFillTx/>
                <a:latin typeface="Roboto"/>
                <a:ea typeface="Roboto"/>
                <a:cs typeface="Roboto"/>
                <a:sym typeface="Roboto"/>
              </a:rPr>
              <a:t>powerpoint</a:t>
            </a:r>
            <a:r>
              <a:rPr dirty="0" lang="en-CA" sz="2000">
                <a:uFillTx/>
                <a:latin typeface="Roboto"/>
                <a:ea typeface="Roboto"/>
                <a:cs typeface="Roboto"/>
                <a:sym typeface="Roboto"/>
              </a:rPr>
              <a:t>, you will be introduced to if statements and while loops. They add “branches” to your code and acts based on whether the condition is true or false. They will be demonstrated using the same test kit.</a:t>
            </a:r>
            <a:endParaRPr dirty="0" sz="2000">
              <a:uFillTx/>
              <a:latin typeface="Roboto"/>
              <a:ea typeface="Roboto"/>
              <a:cs typeface="Roboto"/>
              <a:sym typeface="Roboto"/>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64" name="Shape 264"/>
          <p:cNvSpPr xmlns:c="http://schemas.openxmlformats.org/drawingml/2006/chart" xmlns:pic="http://schemas.openxmlformats.org/drawingml/2006/picture" xmlns:dgm="http://schemas.openxmlformats.org/drawingml/2006/diagram" txBox="1">
            <a:spLocks noGrp="1"/>
          </p:cNvSpPr>
          <p:nvPr>
            <p:ph type="title"/>
          </p:nvPr>
        </p:nvSpPr>
        <p:spPr xmlns:c="http://schemas.openxmlformats.org/drawingml/2006/chart" xmlns:pic="http://schemas.openxmlformats.org/drawingml/2006/picture" xmlns:dgm="http://schemas.openxmlformats.org/drawingml/2006/diagram">
          <a:xfrm>
            <a:off x="256350" y="1997400"/>
            <a:ext cx="6151538" cy="1148700"/>
          </a:xfrm>
          <a:prstGeom prst="rect">
            <a:avLst/>
          </a:prstGeom>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b="1" dirty="0" lang="en" sz="3200">
                <a:uFillTx/>
                <a:latin typeface="Roboto"/>
                <a:ea typeface="Roboto"/>
                <a:cs typeface="Roboto"/>
                <a:sym typeface="Roboto"/>
              </a:rPr>
              <a:t>Programming the Test Kit</a:t>
            </a:r>
            <a:br>
              <a:rPr b="1" dirty="0" lang="en" sz="3200">
                <a:uFillTx/>
                <a:latin typeface="Roboto"/>
                <a:ea typeface="Roboto"/>
                <a:cs typeface="Roboto"/>
                <a:sym typeface="Roboto"/>
              </a:rPr>
            </a:br>
            <a:r>
              <a:rPr b="1" dirty="0" lang="en" sz="3200">
                <a:uFillTx/>
                <a:latin typeface="Roboto"/>
                <a:ea typeface="Roboto"/>
                <a:cs typeface="Roboto"/>
                <a:sym typeface="Roboto"/>
              </a:rPr>
              <a:t>       -- Bu</a:t>
            </a:r>
            <a:r>
              <a:rPr b="1" dirty="0" err="1" lang="en-CA" sz="3200">
                <a:uFillTx/>
                <a:latin typeface="Roboto"/>
                <a:ea typeface="Roboto"/>
                <a:cs typeface="Roboto"/>
                <a:sym typeface="Roboto"/>
              </a:rPr>
              <a:t>ttons</a:t>
            </a:r>
            <a:r>
              <a:rPr b="1" dirty="0" lang="en-CA" sz="3200">
                <a:uFillTx/>
                <a:latin typeface="Roboto"/>
                <a:ea typeface="Roboto"/>
                <a:cs typeface="Roboto"/>
                <a:sym typeface="Roboto"/>
              </a:rPr>
              <a:t> and If statements</a:t>
            </a:r>
            <a:endParaRPr b="1" dirty="0" sz="3200">
              <a:uFillTx/>
              <a:latin typeface="Roboto"/>
              <a:ea typeface="Roboto"/>
              <a:cs typeface="Roboto"/>
              <a:sym typeface="Roboto"/>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6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0" name="Shape 27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79983" y="1657648"/>
            <a:ext cx="3449100" cy="9141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Times New Roman"/>
                <a:ea typeface="Times New Roman"/>
                <a:cs typeface="Times New Roman"/>
                <a:sym typeface="Times New Roman"/>
              </a:rPr>
              <a:t>Plug in the button in digital sensor port 1 of the cortex with </a:t>
            </a:r>
            <a:r>
              <a:rPr b="1" dirty="0" lang="en" u="sng">
                <a:solidFill>
                  <a:schemeClr val="tx2"/>
                </a:solidFill>
                <a:uFillTx/>
                <a:latin charset="0" panose="020B0604030504040204" pitchFamily="34" typeface="Tahoma"/>
                <a:ea charset="0" panose="020B0604030504040204" pitchFamily="34" typeface="Tahoma"/>
                <a:cs charset="0" panose="020B0604030504040204" pitchFamily="34" typeface="Tahoma"/>
                <a:sym typeface="Times New Roman"/>
              </a:rPr>
              <a:t>the black wire facing out</a:t>
            </a:r>
            <a:r>
              <a:rPr dirty="0" lang="en">
                <a:solidFill>
                  <a:srgbClr val="FFFFFF"/>
                </a:solidFill>
                <a:uFillTx/>
                <a:latin typeface="Times New Roman"/>
                <a:ea typeface="Times New Roman"/>
                <a:cs typeface="Times New Roman"/>
                <a:sym typeface="Times New Roman"/>
              </a:rPr>
              <a:t>. The limit switch will work exactly the same.</a:t>
            </a:r>
            <a:endParaRPr dirty="0">
              <a:solidFill>
                <a:srgbClr val="FFFFFF"/>
              </a:solidFill>
              <a:uFillTx/>
              <a:latin typeface="Times New Roman"/>
              <a:ea typeface="Times New Roman"/>
              <a:cs typeface="Times New Roman"/>
              <a:sym typeface="Times New Roman"/>
            </a:endParaRPr>
          </a:p>
        </p:txBody>
      </p:sp>
      <p:sp>
        <p:nvSpPr>
          <p:cNvPr xmlns:c="http://schemas.openxmlformats.org/drawingml/2006/chart" xmlns:pic="http://schemas.openxmlformats.org/drawingml/2006/picture" xmlns:dgm="http://schemas.openxmlformats.org/drawingml/2006/diagram" id="3" name="标题 2"/>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340030" y="356927"/>
            <a:ext cx="7038900" cy="914100"/>
          </a:xfrm>
        </p:spPr>
        <p:txBody xmlns:c="http://schemas.openxmlformats.org/drawingml/2006/chart" xmlns:pic="http://schemas.openxmlformats.org/drawingml/2006/picture" xmlns:dgm="http://schemas.openxmlformats.org/drawingml/2006/diagram">
          <a:bodyPr/>
          <a:lstStyle/>
          <a:p>
            <a:br>
              <a:rPr b="1" dirty="0" lang="en-CA">
                <a:uFillTx/>
              </a:rPr>
            </a:br>
            <a:r>
              <a:rPr b="1" dirty="0" lang="en-CA">
                <a:uFillTx/>
              </a:rPr>
              <a:t>Set Up</a:t>
            </a:r>
          </a:p>
        </p:txBody>
      </p:sp>
      <p:pic>
        <p:nvPicPr>
          <p:cNvPr xmlns:c="http://schemas.openxmlformats.org/drawingml/2006/chart" xmlns:pic="http://schemas.openxmlformats.org/drawingml/2006/picture" xmlns:dgm="http://schemas.openxmlformats.org/drawingml/2006/diagram" descr="Image result for vex cortex button"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493557" y="1620825"/>
            <a:ext cx="4078443" cy="2214821"/>
          </a:xfrm>
          <a:prstGeom prst="rect">
            <a:avLst/>
          </a:prstGeom>
          <a:noFill/>
        </p:spPr>
      </p:pic>
      <p:sp>
        <p:nvSpPr>
          <p:cNvPr xmlns:c="http://schemas.openxmlformats.org/drawingml/2006/chart" xmlns:pic="http://schemas.openxmlformats.org/drawingml/2006/picture" xmlns:dgm="http://schemas.openxmlformats.org/drawingml/2006/diagram" id="7" name="Shape 27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79983" y="2921546"/>
            <a:ext cx="3449100" cy="9141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Times New Roman"/>
                <a:ea typeface="Times New Roman"/>
                <a:cs typeface="Times New Roman"/>
                <a:sym typeface="Times New Roman"/>
              </a:rPr>
              <a:t>*** The picture shows two limit switches plugged in ports 1 &amp; 2.</a:t>
            </a:r>
          </a:p>
          <a:p>
            <a:pPr indent="0" lvl="0" marL="0">
              <a:spcBef>
                <a:spcPts val="0"/>
              </a:spcBef>
              <a:spcAft>
                <a:spcPts val="0"/>
              </a:spcAft>
              <a:buNone/>
            </a:pPr>
            <a:endParaRPr dirty="0">
              <a:solidFill>
                <a:srgbClr val="FFFFFF"/>
              </a:solidFill>
              <a:uFillTx/>
              <a:latin typeface="Times New Roman"/>
              <a:ea typeface="Times New Roman"/>
              <a:cs typeface="Times New Roman"/>
              <a:sym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7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75" name="Shape 275"/>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52400" y="1003075"/>
            <a:ext cx="8839199" cy="1637392"/>
          </a:xfrm>
          <a:prstGeom prst="rect">
            <a:avLst/>
          </a:prstGeom>
          <a:noFill/>
          <a:ln>
            <a:noFill/>
          </a:ln>
        </p:spPr>
      </p:pic>
      <p:sp>
        <p:nvSpPr>
          <p:cNvPr xmlns:c="http://schemas.openxmlformats.org/drawingml/2006/chart" xmlns:pic="http://schemas.openxmlformats.org/drawingml/2006/picture" xmlns:dgm="http://schemas.openxmlformats.org/drawingml/2006/diagram" id="276" name="Shape 27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63050" y="2896025"/>
            <a:ext cx="6998400" cy="12444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dirty="0" lang="en">
                <a:solidFill>
                  <a:srgbClr val="FFFFFF"/>
                </a:solidFill>
                <a:uFillTx/>
                <a:latin typeface="Georgia"/>
                <a:ea typeface="Georgia"/>
                <a:cs typeface="Georgia"/>
                <a:sym typeface="Georgia"/>
              </a:rPr>
              <a:t>In the same ROBOTC file, go to “</a:t>
            </a:r>
            <a:r>
              <a:rPr dirty="0" lang="en">
                <a:solidFill>
                  <a:srgbClr val="FFFF00"/>
                </a:solidFill>
                <a:uFillTx/>
                <a:latin typeface="Georgia"/>
                <a:ea typeface="Georgia"/>
                <a:cs typeface="Georgia"/>
                <a:sym typeface="Georgia"/>
              </a:rPr>
              <a:t>motor and sensor setup</a:t>
            </a:r>
            <a:r>
              <a:rPr dirty="0" lang="en">
                <a:solidFill>
                  <a:srgbClr val="FFFFFF"/>
                </a:solidFill>
                <a:uFillTx/>
                <a:latin typeface="Georgia"/>
                <a:ea typeface="Georgia"/>
                <a:cs typeface="Georgia"/>
                <a:sym typeface="Georgia"/>
              </a:rPr>
              <a:t>”, go under the “</a:t>
            </a:r>
            <a:r>
              <a:rPr dirty="0" lang="en">
                <a:solidFill>
                  <a:srgbClr val="FFFF00"/>
                </a:solidFill>
                <a:uFillTx/>
                <a:latin typeface="Georgia"/>
                <a:ea typeface="Georgia"/>
                <a:cs typeface="Georgia"/>
                <a:sym typeface="Georgia"/>
              </a:rPr>
              <a:t>VEX Cortex Digital Sensors</a:t>
            </a:r>
            <a:r>
              <a:rPr dirty="0" lang="en">
                <a:solidFill>
                  <a:srgbClr val="FFFFFF"/>
                </a:solidFill>
                <a:uFillTx/>
                <a:latin typeface="Georgia"/>
                <a:ea typeface="Georgia"/>
                <a:cs typeface="Georgia"/>
                <a:sym typeface="Georgia"/>
              </a:rPr>
              <a:t>” tab, and change </a:t>
            </a:r>
            <a:r>
              <a:rPr dirty="0" lang="en">
                <a:solidFill>
                  <a:srgbClr val="FFFF00"/>
                </a:solidFill>
                <a:uFillTx/>
                <a:latin typeface="Georgia"/>
                <a:ea typeface="Georgia"/>
                <a:cs typeface="Georgia"/>
                <a:sym typeface="Georgia"/>
              </a:rPr>
              <a:t>the sensor type in port 1 to Touch</a:t>
            </a:r>
            <a:r>
              <a:rPr dirty="0" lang="en">
                <a:solidFill>
                  <a:srgbClr val="FFFFFF"/>
                </a:solidFill>
                <a:uFillTx/>
                <a:latin typeface="Georgia"/>
                <a:ea typeface="Georgia"/>
                <a:cs typeface="Georgia"/>
                <a:sym typeface="Georgia"/>
              </a:rPr>
              <a:t>. Name it as “</a:t>
            </a:r>
            <a:r>
              <a:rPr dirty="0" lang="en">
                <a:solidFill>
                  <a:srgbClr val="FFFF00"/>
                </a:solidFill>
                <a:uFillTx/>
                <a:latin typeface="Georgia"/>
                <a:ea typeface="Georgia"/>
                <a:cs typeface="Georgia"/>
                <a:sym typeface="Georgia"/>
              </a:rPr>
              <a:t>Button</a:t>
            </a:r>
            <a:r>
              <a:rPr dirty="0" lang="en">
                <a:solidFill>
                  <a:srgbClr val="FFFFFF"/>
                </a:solidFill>
                <a:uFillTx/>
                <a:latin typeface="Georgia"/>
                <a:ea typeface="Georgia"/>
                <a:cs typeface="Georgia"/>
                <a:sym typeface="Georgia"/>
              </a:rPr>
              <a:t>”. Hit “enter” to save the changes.</a:t>
            </a:r>
            <a:endParaRPr dirty="0">
              <a:solidFill>
                <a:srgbClr val="FFFFFF"/>
              </a:solidFill>
              <a:uFillTx/>
              <a:latin typeface="Georgia"/>
              <a:ea typeface="Georgia"/>
              <a:cs typeface="Georgi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0" lvl="0" marL="0">
              <a:spcBef>
                <a:spcPts val="0"/>
              </a:spcBef>
              <a:spcAft>
                <a:spcPts val="0"/>
              </a:spcAft>
              <a:buNone/>
            </a:pPr>
            <a:r>
              <a:rPr dirty="0" lang="en">
                <a:solidFill>
                  <a:srgbClr val="FFFFFF"/>
                </a:solidFill>
                <a:uFillTx/>
                <a:latin typeface="Georgia"/>
                <a:ea typeface="Georgia"/>
                <a:cs typeface="Georgia"/>
                <a:sym typeface="Georgia"/>
              </a:rPr>
              <a:t>It doesn’t matter what you name it to, as long as you refer to it with that name in your code. </a:t>
            </a:r>
            <a:endParaRPr dirty="0">
              <a:solidFill>
                <a:srgbClr val="FFFFFF"/>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8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81" name="Shape 28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39725" y="3171938"/>
            <a:ext cx="6998400" cy="9642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First of all, comment out all the previous code inside task main. You can put // in front of those lines, or place</a:t>
            </a:r>
            <a:r>
              <a:rPr lang="en">
                <a:solidFill>
                  <a:srgbClr val="FFFF00"/>
                </a:solidFill>
                <a:uFillTx/>
                <a:latin typeface="Georgia"/>
                <a:ea typeface="Georgia"/>
                <a:cs typeface="Georgia"/>
                <a:sym typeface="Georgia"/>
              </a:rPr>
              <a:t> /*</a:t>
            </a:r>
            <a:r>
              <a:rPr lang="en">
                <a:solidFill>
                  <a:srgbClr val="FFFFFF"/>
                </a:solidFill>
                <a:uFillTx/>
                <a:latin typeface="Georgia"/>
                <a:ea typeface="Georgia"/>
                <a:cs typeface="Georgia"/>
                <a:sym typeface="Georgia"/>
              </a:rPr>
              <a:t> before the section, and</a:t>
            </a:r>
            <a:r>
              <a:rPr lang="en">
                <a:solidFill>
                  <a:srgbClr val="FFFF00"/>
                </a:solidFill>
                <a:uFillTx/>
                <a:latin typeface="Georgia"/>
                <a:ea typeface="Georgia"/>
                <a:cs typeface="Georgia"/>
                <a:sym typeface="Georgia"/>
              </a:rPr>
              <a:t> */ </a:t>
            </a:r>
            <a:r>
              <a:rPr lang="en">
                <a:solidFill>
                  <a:srgbClr val="FFFFFF"/>
                </a:solidFill>
                <a:uFillTx/>
                <a:latin typeface="Georgia"/>
                <a:ea typeface="Georgia"/>
                <a:cs typeface="Georgia"/>
                <a:sym typeface="Georgia"/>
              </a:rPr>
              <a:t>after the section you want to comment out. These two symbols comment out all the code in between them.</a:t>
            </a:r>
            <a:endParaRPr>
              <a:solidFill>
                <a:srgbClr val="FFFFFF"/>
              </a:solidFill>
              <a:uFillTx/>
              <a:latin typeface="Georgia"/>
              <a:ea typeface="Georgia"/>
              <a:cs typeface="Georgia"/>
              <a:sym typeface="Georgia"/>
            </a:endParaRPr>
          </a:p>
        </p:txBody>
      </p:sp>
      <p:pic>
        <p:nvPicPr>
          <p:cNvPr xmlns:c="http://schemas.openxmlformats.org/drawingml/2006/chart" xmlns:pic="http://schemas.openxmlformats.org/drawingml/2006/picture" xmlns:dgm="http://schemas.openxmlformats.org/drawingml/2006/diagram" id="282" name="Shape 282"/>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093875" y="1007363"/>
            <a:ext cx="7010400" cy="1695450"/>
          </a:xfrm>
          <a:prstGeom prst="rect">
            <a:avLst/>
          </a:prstGeom>
          <a:noFill/>
          <a:ln>
            <a:noFill/>
          </a:ln>
        </p:spPr>
      </p:pic>
    </p:spTree>
  </p:cSld>
  <p:clrMapOvr xmlns:c="http://schemas.openxmlformats.org/drawingml/2006/chart" xmlns:pic="http://schemas.openxmlformats.org/drawingml/2006/picture" xmlns:dgm="http://schemas.openxmlformats.org/drawingml/2006/diagram">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28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87" name="Shape 28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11200" y="1534000"/>
            <a:ext cx="2045400" cy="7218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r>
              <a:rPr lang="en">
                <a:uFillTx/>
              </a:rPr>
              <a:t>Button pressed?</a:t>
            </a:r>
            <a:endParaRPr>
              <a:uFillTx/>
            </a:endParaRPr>
          </a:p>
        </p:txBody>
      </p:sp>
      <p:cxnSp>
        <p:nvCxnSpPr>
          <p:cNvPr xmlns:c="http://schemas.openxmlformats.org/drawingml/2006/chart" xmlns:pic="http://schemas.openxmlformats.org/drawingml/2006/picture" xmlns:dgm="http://schemas.openxmlformats.org/drawingml/2006/diagram" id="288" name="Shape 28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3056025" y="1905000"/>
            <a:ext cx="872400" cy="9900"/>
          </a:xfrm>
          <a:prstGeom prst="straightConnector1">
            <a:avLst/>
          </a:prstGeom>
          <a:noFill/>
          <a:ln cap="flat" cmpd="sng" w="9525">
            <a:solidFill>
              <a:schemeClr val="dk2"/>
            </a:solidFill>
            <a:prstDash val="solid"/>
            <a:round/>
            <a:headEnd len="med" type="none" w="med"/>
            <a:tailEnd len="med" type="none" w="med"/>
          </a:ln>
        </p:spPr>
      </p:cxnSp>
      <p:sp>
        <p:nvSpPr>
          <p:cNvPr xmlns:c="http://schemas.openxmlformats.org/drawingml/2006/chart" xmlns:pic="http://schemas.openxmlformats.org/drawingml/2006/picture" xmlns:dgm="http://schemas.openxmlformats.org/drawingml/2006/diagram" id="289" name="Shape 28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356800" y="1534000"/>
            <a:ext cx="942600" cy="5715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lang="en">
                <a:solidFill>
                  <a:srgbClr val="FFFFFF"/>
                </a:solidFill>
                <a:uFillTx/>
                <a:latin typeface="Georgia"/>
                <a:ea typeface="Georgia"/>
                <a:cs typeface="Georgia"/>
                <a:sym typeface="Georgia"/>
              </a:rPr>
              <a:t>Yes</a:t>
            </a:r>
            <a:endParaRPr>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290" name="Shape 29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21000" y="2546825"/>
            <a:ext cx="1774500" cy="8163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a:spcBef>
                <a:spcPts val="0"/>
              </a:spcBef>
              <a:spcAft>
                <a:spcPts val="0"/>
              </a:spcAft>
              <a:buNone/>
            </a:pPr>
            <a:r>
              <a:rPr lang="en">
                <a:uFillTx/>
              </a:rPr>
              <a:t>Run the motor</a:t>
            </a:r>
            <a:endParaRPr>
              <a:uFillTx/>
            </a:endParaRPr>
          </a:p>
        </p:txBody>
      </p:sp>
      <p:sp>
        <p:nvSpPr>
          <p:cNvPr xmlns:c="http://schemas.openxmlformats.org/drawingml/2006/chart" xmlns:pic="http://schemas.openxmlformats.org/drawingml/2006/picture" xmlns:dgm="http://schemas.openxmlformats.org/drawingml/2006/diagram" id="291" name="Shape 29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62600" y="2430800"/>
            <a:ext cx="942600" cy="5715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No</a:t>
            </a:r>
            <a:endParaRPr>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292" name="Shape 29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46650" y="2922075"/>
            <a:ext cx="1774500" cy="8163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lang="en">
                <a:uFillTx/>
              </a:rPr>
              <a:t>Stop the motor</a:t>
            </a:r>
            <a:endParaRPr>
              <a:uFillTx/>
            </a:endParaRPr>
          </a:p>
        </p:txBody>
      </p:sp>
      <p:cxnSp>
        <p:nvCxnSpPr>
          <p:cNvPr xmlns:c="http://schemas.openxmlformats.org/drawingml/2006/chart" xmlns:pic="http://schemas.openxmlformats.org/drawingml/2006/picture" xmlns:dgm="http://schemas.openxmlformats.org/drawingml/2006/diagram" id="293" name="Shape 293"/>
          <p:cNvCxnSpPr xmlns:c="http://schemas.openxmlformats.org/drawingml/2006/chart" xmlns:pic="http://schemas.openxmlformats.org/drawingml/2006/picture" xmlns:dgm="http://schemas.openxmlformats.org/drawingml/2006/diagram">
            <a:stCxn id="290" idx="2"/>
          </p:cNvCxnSpPr>
          <p:nvPr/>
        </p:nvCxnSpPr>
        <p:spPr xmlns:c="http://schemas.openxmlformats.org/drawingml/2006/chart" xmlns:pic="http://schemas.openxmlformats.org/drawingml/2006/picture" xmlns:dgm="http://schemas.openxmlformats.org/drawingml/2006/diagram">
          <a:xfrm flipH="1">
            <a:off x="3898350" y="3363125"/>
            <a:ext cx="9900" cy="1289100"/>
          </a:xfrm>
          <a:prstGeom prst="straightConnector1">
            <a:avLst/>
          </a:prstGeom>
          <a:noFill/>
          <a:ln cap="flat" cmpd="sng" w="9525">
            <a:solidFill>
              <a:schemeClr val="dk2"/>
            </a:solidFill>
            <a:prstDash val="solid"/>
            <a:round/>
            <a:headEnd len="med" type="none" w="med"/>
            <a:tailEnd len="med" type="none" w="med"/>
          </a:ln>
        </p:spPr>
      </p:cxnSp>
      <p:cxnSp>
        <p:nvCxnSpPr>
          <p:cNvPr xmlns:c="http://schemas.openxmlformats.org/drawingml/2006/chart" xmlns:pic="http://schemas.openxmlformats.org/drawingml/2006/picture" xmlns:dgm="http://schemas.openxmlformats.org/drawingml/2006/diagram" id="294" name="Shape 29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rot="10800000">
            <a:off x="960525" y="631450"/>
            <a:ext cx="40200" cy="3960600"/>
          </a:xfrm>
          <a:prstGeom prst="straightConnector1">
            <a:avLst/>
          </a:prstGeom>
          <a:noFill/>
          <a:ln cap="flat" cmpd="sng" w="9525">
            <a:solidFill>
              <a:schemeClr val="dk2"/>
            </a:solidFill>
            <a:prstDash val="solid"/>
            <a:round/>
            <a:headEnd len="med" type="none" w="med"/>
            <a:tailEnd len="med" type="none" w="med"/>
          </a:ln>
        </p:spPr>
      </p:cxnSp>
      <p:cxnSp>
        <p:nvCxnSpPr>
          <p:cNvPr xmlns:c="http://schemas.openxmlformats.org/drawingml/2006/chart" xmlns:pic="http://schemas.openxmlformats.org/drawingml/2006/picture" xmlns:dgm="http://schemas.openxmlformats.org/drawingml/2006/diagram" id="295" name="Shape 295"/>
          <p:cNvCxnSpPr xmlns:c="http://schemas.openxmlformats.org/drawingml/2006/chart" xmlns:pic="http://schemas.openxmlformats.org/drawingml/2006/picture" xmlns:dgm="http://schemas.openxmlformats.org/drawingml/2006/diagram">
            <a:endCxn id="287" idx="0"/>
          </p:cNvCxnSpPr>
          <p:nvPr/>
        </p:nvCxnSpPr>
        <p:spPr xmlns:c="http://schemas.openxmlformats.org/drawingml/2006/chart" xmlns:pic="http://schemas.openxmlformats.org/drawingml/2006/picture" xmlns:dgm="http://schemas.openxmlformats.org/drawingml/2006/diagram">
          <a:xfrm flipH="1">
            <a:off x="2233900" y="832300"/>
            <a:ext cx="9900" cy="701700"/>
          </a:xfrm>
          <a:prstGeom prst="straightConnector1">
            <a:avLst/>
          </a:prstGeom>
          <a:noFill/>
          <a:ln cap="flat" cmpd="sng" w="9525">
            <a:solidFill>
              <a:schemeClr val="dk2"/>
            </a:solidFill>
            <a:prstDash val="solid"/>
            <a:round/>
            <a:headEnd len="med" type="none" w="med"/>
            <a:tailEnd len="med" type="none" w="med"/>
          </a:ln>
        </p:spPr>
      </p:cxnSp>
      <p:sp>
        <p:nvSpPr>
          <p:cNvPr xmlns:c="http://schemas.openxmlformats.org/drawingml/2006/chart" xmlns:pic="http://schemas.openxmlformats.org/drawingml/2006/picture" xmlns:dgm="http://schemas.openxmlformats.org/drawingml/2006/diagram" id="296" name="Shape 29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75475" y="4293500"/>
            <a:ext cx="1905000" cy="6318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indent="0" lvl="0" marL="0" rtl="0">
              <a:spcBef>
                <a:spcPts val="0"/>
              </a:spcBef>
              <a:spcAft>
                <a:spcPts val="0"/>
              </a:spcAft>
              <a:buNone/>
            </a:pPr>
            <a:r>
              <a:rPr lang="en">
                <a:uFillTx/>
              </a:rPr>
              <a:t>Next step</a:t>
            </a:r>
            <a:endParaRPr>
              <a:uFillTx/>
            </a:endParaRPr>
          </a:p>
        </p:txBody>
      </p:sp>
      <p:cxnSp>
        <p:nvCxnSpPr>
          <p:cNvPr xmlns:c="http://schemas.openxmlformats.org/drawingml/2006/chart" xmlns:pic="http://schemas.openxmlformats.org/drawingml/2006/picture" xmlns:dgm="http://schemas.openxmlformats.org/drawingml/2006/diagram" id="297" name="Shape 297"/>
          <p:cNvCxnSpPr xmlns:c="http://schemas.openxmlformats.org/drawingml/2006/chart" xmlns:pic="http://schemas.openxmlformats.org/drawingml/2006/picture" xmlns:dgm="http://schemas.openxmlformats.org/drawingml/2006/diagram">
            <a:stCxn id="292" idx="2"/>
            <a:endCxn id="296" idx="0"/>
          </p:cNvCxnSpPr>
          <p:nvPr/>
        </p:nvCxnSpPr>
        <p:spPr xmlns:c="http://schemas.openxmlformats.org/drawingml/2006/chart" xmlns:pic="http://schemas.openxmlformats.org/drawingml/2006/picture" xmlns:dgm="http://schemas.openxmlformats.org/drawingml/2006/diagram">
          <a:xfrm flipH="1">
            <a:off x="2227900" y="3738375"/>
            <a:ext cx="6000" cy="5550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298" name="Shape 298"/>
          <p:cNvCxnSpPr xmlns:c="http://schemas.openxmlformats.org/drawingml/2006/chart" xmlns:pic="http://schemas.openxmlformats.org/drawingml/2006/picture" xmlns:dgm="http://schemas.openxmlformats.org/drawingml/2006/diagram">
            <a:endCxn id="296" idx="3"/>
          </p:cNvCxnSpPr>
          <p:nvPr/>
        </p:nvCxnSpPr>
        <p:spPr xmlns:c="http://schemas.openxmlformats.org/drawingml/2006/chart" xmlns:pic="http://schemas.openxmlformats.org/drawingml/2006/picture" xmlns:dgm="http://schemas.openxmlformats.org/drawingml/2006/diagram">
          <a:xfrm rot="10800000">
            <a:off x="3180475" y="4609400"/>
            <a:ext cx="717600" cy="27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299" name="Shape 299"/>
          <p:cNvCxnSpPr xmlns:c="http://schemas.openxmlformats.org/drawingml/2006/chart" xmlns:pic="http://schemas.openxmlformats.org/drawingml/2006/picture" xmlns:dgm="http://schemas.openxmlformats.org/drawingml/2006/diagram">
            <a:endCxn id="292" idx="0"/>
          </p:cNvCxnSpPr>
          <p:nvPr/>
        </p:nvCxnSpPr>
        <p:spPr xmlns:c="http://schemas.openxmlformats.org/drawingml/2006/chart" xmlns:pic="http://schemas.openxmlformats.org/drawingml/2006/picture" xmlns:dgm="http://schemas.openxmlformats.org/drawingml/2006/diagram">
          <a:xfrm>
            <a:off x="2233900" y="2255775"/>
            <a:ext cx="0" cy="6663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300" name="Shape 300"/>
          <p:cNvCxnSpPr xmlns:c="http://schemas.openxmlformats.org/drawingml/2006/chart" xmlns:pic="http://schemas.openxmlformats.org/drawingml/2006/picture" xmlns:dgm="http://schemas.openxmlformats.org/drawingml/2006/diagram">
            <a:endCxn id="290" idx="0"/>
          </p:cNvCxnSpPr>
          <p:nvPr/>
        </p:nvCxnSpPr>
        <p:spPr xmlns:c="http://schemas.openxmlformats.org/drawingml/2006/chart" xmlns:pic="http://schemas.openxmlformats.org/drawingml/2006/picture" xmlns:dgm="http://schemas.openxmlformats.org/drawingml/2006/diagram">
          <a:xfrm>
            <a:off x="3908250" y="1905125"/>
            <a:ext cx="0" cy="641700"/>
          </a:xfrm>
          <a:prstGeom prst="straightConnector1">
            <a:avLst/>
          </a:prstGeom>
          <a:noFill/>
          <a:ln cap="flat" cmpd="sng" w="9525">
            <a:solidFill>
              <a:schemeClr val="dk2"/>
            </a:solidFill>
            <a:prstDash val="solid"/>
            <a:round/>
            <a:headEnd len="med" type="none" w="med"/>
            <a:tailEnd len="med" type="triangle" w="med"/>
          </a:ln>
        </p:spPr>
      </p:cxnSp>
      <p:cxnSp>
        <p:nvCxnSpPr>
          <p:cNvPr xmlns:c="http://schemas.openxmlformats.org/drawingml/2006/chart" xmlns:pic="http://schemas.openxmlformats.org/drawingml/2006/picture" xmlns:dgm="http://schemas.openxmlformats.org/drawingml/2006/diagram" id="301" name="Shape 301"/>
          <p:cNvCxnSpPr xmlns:c="http://schemas.openxmlformats.org/drawingml/2006/chart" xmlns:pic="http://schemas.openxmlformats.org/drawingml/2006/picture" xmlns:dgm="http://schemas.openxmlformats.org/drawingml/2006/diagram">
            <a:stCxn id="296" idx="1"/>
          </p:cNvCxnSpPr>
          <p:nvPr/>
        </p:nvCxnSpPr>
        <p:spPr xmlns:c="http://schemas.openxmlformats.org/drawingml/2006/chart" xmlns:pic="http://schemas.openxmlformats.org/drawingml/2006/picture" xmlns:dgm="http://schemas.openxmlformats.org/drawingml/2006/diagram">
          <a:xfrm rot="10800000">
            <a:off x="960475" y="4602200"/>
            <a:ext cx="315000" cy="7200"/>
          </a:xfrm>
          <a:prstGeom prst="straightConnector1">
            <a:avLst/>
          </a:prstGeom>
          <a:noFill/>
          <a:ln cap="flat" cmpd="sng" w="9525">
            <a:solidFill>
              <a:schemeClr val="dk2"/>
            </a:solidFill>
            <a:prstDash val="solid"/>
            <a:round/>
            <a:headEnd len="med" type="none" w="med"/>
            <a:tailEnd len="med" type="none" w="med"/>
          </a:ln>
        </p:spPr>
      </p:cxnSp>
      <p:sp>
        <p:nvSpPr>
          <p:cNvPr xmlns:c="http://schemas.openxmlformats.org/drawingml/2006/chart" xmlns:pic="http://schemas.openxmlformats.org/drawingml/2006/picture" xmlns:dgm="http://schemas.openxmlformats.org/drawingml/2006/diagram" id="302" name="Shape 30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59325" y="426150"/>
            <a:ext cx="1559100" cy="405900"/>
          </a:xfrm>
          <a:prstGeom prst="diamond">
            <a:avLst/>
          </a:prstGeom>
          <a:solidFill>
            <a:schemeClr val="lt2"/>
          </a:solidFill>
          <a:ln cap="flat" cmpd="sng" w="9525">
            <a:solidFill>
              <a:schemeClr val="dk2"/>
            </a:solidFill>
            <a:prstDash val="solid"/>
            <a:round/>
            <a:headEnd len="sm" type="none" w="sm"/>
            <a:tailEnd len="sm" type="none" w="sm"/>
          </a:ln>
        </p:spPr>
        <p:txBody xmlns:c="http://schemas.openxmlformats.org/drawingml/2006/chart" xmlns:pic="http://schemas.openxmlformats.org/drawingml/2006/picture" xmlns:dgm="http://schemas.openxmlformats.org/drawingml/2006/diagram">
          <a:bodyPr anchor="ctr" anchorCtr="0" bIns="91425" lIns="91425" rIns="91425" spcFirstLastPara="1" tIns="91425" wrap="square">
            <a:noAutofit/>
          </a:bodyPr>
          <a:lstStyle/>
          <a:p>
            <a:pPr algn="ctr" indent="0" lvl="0" marL="0" rtl="0">
              <a:spcBef>
                <a:spcPts val="0"/>
              </a:spcBef>
              <a:spcAft>
                <a:spcPts val="0"/>
              </a:spcAft>
              <a:buNone/>
            </a:pPr>
            <a:r>
              <a:rPr lang="en">
                <a:uFillTx/>
              </a:rPr>
              <a:t>Start</a:t>
            </a:r>
            <a:endParaRPr>
              <a:uFillTx/>
            </a:endParaRPr>
          </a:p>
        </p:txBody>
      </p:sp>
      <p:cxnSp>
        <p:nvCxnSpPr>
          <p:cNvPr xmlns:c="http://schemas.openxmlformats.org/drawingml/2006/chart" xmlns:pic="http://schemas.openxmlformats.org/drawingml/2006/picture" xmlns:dgm="http://schemas.openxmlformats.org/drawingml/2006/diagram" id="303" name="Shape 303"/>
          <p:cNvCxnSpPr xmlns:c="http://schemas.openxmlformats.org/drawingml/2006/chart" xmlns:pic="http://schemas.openxmlformats.org/drawingml/2006/picture" xmlns:dgm="http://schemas.openxmlformats.org/drawingml/2006/diagram">
            <a:endCxn id="302" idx="1"/>
          </p:cNvCxnSpPr>
          <p:nvPr/>
        </p:nvCxnSpPr>
        <p:spPr xmlns:c="http://schemas.openxmlformats.org/drawingml/2006/chart" xmlns:pic="http://schemas.openxmlformats.org/drawingml/2006/picture" xmlns:dgm="http://schemas.openxmlformats.org/drawingml/2006/diagram">
          <a:xfrm>
            <a:off x="1000625" y="621600"/>
            <a:ext cx="458700" cy="7500"/>
          </a:xfrm>
          <a:prstGeom prst="straightConnector1">
            <a:avLst/>
          </a:prstGeom>
          <a:noFill/>
          <a:ln cap="flat" cmpd="sng" w="9525">
            <a:solidFill>
              <a:schemeClr val="dk2"/>
            </a:solidFill>
            <a:prstDash val="solid"/>
            <a:round/>
            <a:headEnd len="med" type="none" w="med"/>
            <a:tailEnd len="med" type="triangle" w="med"/>
          </a:ln>
        </p:spPr>
      </p:cxnSp>
      <p:sp>
        <p:nvSpPr>
          <p:cNvPr xmlns:c="http://schemas.openxmlformats.org/drawingml/2006/chart" xmlns:pic="http://schemas.openxmlformats.org/drawingml/2006/picture" xmlns:dgm="http://schemas.openxmlformats.org/drawingml/2006/diagram" id="304" name="Shape 30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68175" y="2355650"/>
            <a:ext cx="807300" cy="7218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lang="en">
                <a:solidFill>
                  <a:srgbClr val="FFFFFF"/>
                </a:solidFill>
                <a:uFillTx/>
                <a:latin typeface="Georgia"/>
                <a:ea typeface="Georgia"/>
                <a:cs typeface="Georgia"/>
                <a:sym typeface="Georgia"/>
              </a:rPr>
              <a:t>Loop </a:t>
            </a:r>
            <a:endParaRPr>
              <a:solidFill>
                <a:srgbClr val="FFFFFF"/>
              </a:solidFill>
              <a:uFillTx/>
              <a:latin typeface="Georgia"/>
              <a:ea typeface="Georgia"/>
              <a:cs typeface="Georgia"/>
              <a:sym typeface="Georgia"/>
            </a:endParaRPr>
          </a:p>
          <a:p>
            <a:pPr indent="0" lvl="0" marL="0">
              <a:spcBef>
                <a:spcPts val="0"/>
              </a:spcBef>
              <a:spcAft>
                <a:spcPts val="0"/>
              </a:spcAft>
              <a:buNone/>
            </a:pPr>
            <a:r>
              <a:rPr lang="en">
                <a:solidFill>
                  <a:srgbClr val="FFFFFF"/>
                </a:solidFill>
                <a:uFillTx/>
                <a:latin typeface="Georgia"/>
                <a:ea typeface="Georgia"/>
                <a:cs typeface="Georgia"/>
                <a:sym typeface="Georgia"/>
              </a:rPr>
              <a:t>Back</a:t>
            </a:r>
            <a:endParaRPr>
              <a:solidFill>
                <a:srgbClr val="FFFFFF"/>
              </a:solidFill>
              <a:uFillTx/>
              <a:latin typeface="Georgia"/>
              <a:ea typeface="Georgia"/>
              <a:cs typeface="Georgia"/>
              <a:sym typeface="Georgia"/>
            </a:endParaRPr>
          </a:p>
          <a:p>
            <a:pPr indent="0" lvl="0" marL="0">
              <a:spcBef>
                <a:spcPts val="0"/>
              </a:spcBef>
              <a:spcAft>
                <a:spcPts val="0"/>
              </a:spcAft>
              <a:buNone/>
            </a:pPr>
            <a:r>
              <a:rPr lang="en">
                <a:solidFill>
                  <a:srgbClr val="FFFFFF"/>
                </a:solidFill>
                <a:uFillTx/>
                <a:latin typeface="Georgia"/>
                <a:ea typeface="Georgia"/>
                <a:cs typeface="Georgia"/>
                <a:sym typeface="Georgia"/>
              </a:rPr>
              <a:t>Forever </a:t>
            </a:r>
            <a:endParaRPr>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305" name="Shape 30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91000" y="416825"/>
            <a:ext cx="3749700" cy="2130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b="1" dirty="0" lang="en"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rPr>
              <a:t>What we want to program the test kit to do is: </a:t>
            </a:r>
            <a:endParaRPr b="1" dirty="0"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endParaRPr>
          </a:p>
          <a:p>
            <a:pPr indent="0" lvl="0" marL="0">
              <a:spcBef>
                <a:spcPts val="0"/>
              </a:spcBef>
              <a:spcAft>
                <a:spcPts val="0"/>
              </a:spcAft>
              <a:buNone/>
            </a:pPr>
            <a:endParaRPr dirty="0">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rabicPeriod"/>
            </a:pPr>
            <a:r>
              <a:rPr dirty="0" lang="en">
                <a:solidFill>
                  <a:srgbClr val="FFFFFF"/>
                </a:solidFill>
                <a:uFillTx/>
                <a:latin typeface="Georgia"/>
                <a:ea typeface="Georgia"/>
                <a:cs typeface="Georgia"/>
                <a:sym typeface="Georgia"/>
              </a:rPr>
              <a:t>When the button is pressed, run the motors</a:t>
            </a:r>
            <a:endParaRPr dirty="0">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rabicPeriod"/>
            </a:pPr>
            <a:r>
              <a:rPr dirty="0" lang="en">
                <a:solidFill>
                  <a:srgbClr val="FFFFFF"/>
                </a:solidFill>
                <a:uFillTx/>
                <a:latin typeface="Georgia"/>
                <a:ea typeface="Georgia"/>
                <a:cs typeface="Georgia"/>
                <a:sym typeface="Georgia"/>
              </a:rPr>
              <a:t>When the button is not pressed, stop the motors</a:t>
            </a:r>
            <a:endParaRPr dirty="0">
              <a:solidFill>
                <a:srgbClr val="FFFFFF"/>
              </a:solidFill>
              <a:uFillTx/>
              <a:latin typeface="Georgia"/>
              <a:ea typeface="Georgia"/>
              <a:cs typeface="Georgia"/>
              <a:sym typeface="Georgia"/>
            </a:endParaRPr>
          </a:p>
          <a:p>
            <a:pPr indent="-317500" lvl="0" marL="457200">
              <a:spcBef>
                <a:spcPts val="0"/>
              </a:spcBef>
              <a:spcAft>
                <a:spcPts val="0"/>
              </a:spcAft>
              <a:buClr>
                <a:srgbClr val="FFFFFF"/>
              </a:buClr>
              <a:buSzPts val="1400"/>
              <a:buFont typeface="Georgia"/>
              <a:buAutoNum type="arabicPeriod"/>
            </a:pPr>
            <a:r>
              <a:rPr dirty="0" lang="en">
                <a:solidFill>
                  <a:srgbClr val="FFFFFF"/>
                </a:solidFill>
                <a:uFillTx/>
                <a:latin typeface="Georgia"/>
                <a:ea typeface="Georgia"/>
                <a:cs typeface="Georgia"/>
                <a:sym typeface="Georgia"/>
              </a:rPr>
              <a:t>Repeat this process</a:t>
            </a:r>
            <a:endParaRPr dirty="0">
              <a:solidFill>
                <a:srgbClr val="FFFFFF"/>
              </a:solidFill>
              <a:uFillTx/>
              <a:latin typeface="Georgia"/>
              <a:ea typeface="Georgia"/>
              <a:cs typeface="Georgia"/>
              <a:sym typeface="Georgia"/>
            </a:endParaRPr>
          </a:p>
        </p:txBody>
      </p:sp>
      <p:sp>
        <p:nvSpPr>
          <p:cNvPr xmlns:c="http://schemas.openxmlformats.org/drawingml/2006/chart" xmlns:pic="http://schemas.openxmlformats.org/drawingml/2006/picture" xmlns:dgm="http://schemas.openxmlformats.org/drawingml/2006/diagram" id="306" name="Shape 30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91174" y="2611750"/>
            <a:ext cx="3629400" cy="2130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r>
              <a:rPr b="1" dirty="0" lang="en"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rPr>
              <a:t>This can be converted to more robotic logic:</a:t>
            </a:r>
            <a:endParaRPr b="1" dirty="0" u="sng">
              <a:solidFill>
                <a:schemeClr val="tx2"/>
              </a:solidFill>
              <a:uFillTx/>
              <a:latin charset="0" panose="020B0604030504040204" pitchFamily="34" typeface="Tahoma"/>
              <a:ea charset="0" panose="020B0604030504040204" pitchFamily="34" typeface="Tahoma"/>
              <a:cs charset="0" panose="020B0604030504040204" pitchFamily="34" typeface="Tahoma"/>
              <a:sym typeface="Georgia"/>
            </a:endParaRPr>
          </a:p>
          <a:p>
            <a:pPr indent="0" lvl="0" marL="0" rtl="0">
              <a:spcBef>
                <a:spcPts val="0"/>
              </a:spcBef>
              <a:spcAft>
                <a:spcPts val="0"/>
              </a:spcAft>
              <a:buNone/>
            </a:pPr>
            <a:endParaRPr dirty="0">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rabicPeriod"/>
            </a:pPr>
            <a:r>
              <a:rPr dirty="0" lang="en">
                <a:solidFill>
                  <a:srgbClr val="FFFFFF"/>
                </a:solidFill>
                <a:uFillTx/>
                <a:latin typeface="Georgia"/>
                <a:ea typeface="Georgia"/>
                <a:cs typeface="Georgia"/>
                <a:sym typeface="Georgia"/>
              </a:rPr>
              <a:t>Check whether the button is pressed</a:t>
            </a:r>
            <a:endParaRPr dirty="0">
              <a:solidFill>
                <a:srgbClr val="FFFFFF"/>
              </a:solidFill>
              <a:uFillTx/>
              <a:latin typeface="Georgia"/>
              <a:ea typeface="Georgia"/>
              <a:cs typeface="Georgia"/>
              <a:sym typeface="Georgia"/>
            </a:endParaRPr>
          </a:p>
          <a:p>
            <a:pPr indent="-317500" lvl="1" marL="914400" rtl="0">
              <a:spcBef>
                <a:spcPts val="0"/>
              </a:spcBef>
              <a:spcAft>
                <a:spcPts val="0"/>
              </a:spcAft>
              <a:buClr>
                <a:srgbClr val="FFFFFF"/>
              </a:buClr>
              <a:buSzPts val="1400"/>
              <a:buFont typeface="Georgia"/>
              <a:buAutoNum type="alphaLcPeriod"/>
            </a:pPr>
            <a:r>
              <a:rPr dirty="0" lang="en">
                <a:solidFill>
                  <a:srgbClr val="FFFFFF"/>
                </a:solidFill>
                <a:uFillTx/>
                <a:latin typeface="Georgia"/>
                <a:ea typeface="Georgia"/>
                <a:cs typeface="Georgia"/>
                <a:sym typeface="Georgia"/>
              </a:rPr>
              <a:t>Yes! Now run the motor.</a:t>
            </a:r>
            <a:endParaRPr dirty="0">
              <a:solidFill>
                <a:srgbClr val="FFFFFF"/>
              </a:solidFill>
              <a:uFillTx/>
              <a:latin typeface="Georgia"/>
              <a:ea typeface="Georgia"/>
              <a:cs typeface="Georgia"/>
              <a:sym typeface="Georgia"/>
            </a:endParaRPr>
          </a:p>
          <a:p>
            <a:pPr indent="-317500" lvl="1" marL="914400" rtl="0">
              <a:spcBef>
                <a:spcPts val="0"/>
              </a:spcBef>
              <a:spcAft>
                <a:spcPts val="0"/>
              </a:spcAft>
              <a:buClr>
                <a:srgbClr val="FFFFFF"/>
              </a:buClr>
              <a:buSzPts val="1400"/>
              <a:buFont typeface="Georgia"/>
              <a:buAutoNum type="alphaLcPeriod"/>
            </a:pPr>
            <a:r>
              <a:rPr dirty="0" lang="en">
                <a:solidFill>
                  <a:srgbClr val="FFFFFF"/>
                </a:solidFill>
                <a:uFillTx/>
                <a:latin typeface="Georgia"/>
                <a:ea typeface="Georgia"/>
                <a:cs typeface="Georgia"/>
                <a:sym typeface="Georgia"/>
              </a:rPr>
              <a:t>No. Now stop the motor.</a:t>
            </a:r>
            <a:endParaRPr dirty="0">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rabicPeriod"/>
            </a:pPr>
            <a:r>
              <a:rPr dirty="0" lang="en">
                <a:solidFill>
                  <a:srgbClr val="FFFFFF"/>
                </a:solidFill>
                <a:uFillTx/>
                <a:latin typeface="Georgia"/>
                <a:ea typeface="Georgia"/>
                <a:cs typeface="Georgia"/>
                <a:sym typeface="Georgia"/>
              </a:rPr>
              <a:t>Repeat this process</a:t>
            </a:r>
            <a:endParaRPr dirty="0">
              <a:solidFill>
                <a:srgbClr val="FFFFFF"/>
              </a:solidFill>
              <a:uFillTx/>
              <a:latin typeface="Georgia"/>
              <a:ea typeface="Georgia"/>
              <a:cs typeface="Georgia"/>
              <a:sym typeface="Georgia"/>
            </a:endParaRPr>
          </a:p>
          <a:p>
            <a:pPr indent="0" lvl="0" marL="457200" rtl="0">
              <a:spcBef>
                <a:spcPts val="0"/>
              </a:spcBef>
              <a:spcAft>
                <a:spcPts val="0"/>
              </a:spcAft>
              <a:buNone/>
            </a:pPr>
            <a:endParaRPr dirty="0">
              <a:solidFill>
                <a:srgbClr val="FFFFFF"/>
              </a:solidFill>
              <a:uFillTx/>
              <a:latin typeface="Georgia"/>
              <a:ea typeface="Georgia"/>
              <a:cs typeface="Georgia"/>
              <a:sym typeface="Georgia"/>
            </a:endParaRPr>
          </a:p>
          <a:p>
            <a:pPr indent="0" lvl="0" marL="457200" rtl="0">
              <a:spcBef>
                <a:spcPts val="0"/>
              </a:spcBef>
              <a:spcAft>
                <a:spcPts val="0"/>
              </a:spcAft>
              <a:buNone/>
            </a:pPr>
            <a:endParaRPr dirty="0">
              <a:solidFill>
                <a:srgbClr val="FFFFFF"/>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1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11" name="Shape 3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11375" y="2510250"/>
            <a:ext cx="3729600" cy="2130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rtl="0">
              <a:spcBef>
                <a:spcPts val="0"/>
              </a:spcBef>
              <a:spcAft>
                <a:spcPts val="0"/>
              </a:spcAft>
              <a:buNone/>
            </a:pPr>
            <a:r>
              <a:rPr lang="en">
                <a:solidFill>
                  <a:srgbClr val="FFFFFF"/>
                </a:solidFill>
                <a:uFillTx/>
                <a:latin typeface="Georgia"/>
                <a:ea typeface="Georgia"/>
                <a:cs typeface="Georgia"/>
                <a:sym typeface="Georgia"/>
              </a:rPr>
              <a:t>In the code above, we used something called the if loop:</a:t>
            </a:r>
            <a:endParaRPr>
              <a:solidFill>
                <a:srgbClr val="FFFFFF"/>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if (conditions)    </a:t>
            </a:r>
            <a:endParaRPr>
              <a:solidFill>
                <a:srgbClr val="D9D9D9"/>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a:t>
            </a:r>
            <a:endParaRPr>
              <a:solidFill>
                <a:srgbClr val="FFFF00"/>
              </a:solidFill>
              <a:uFillTx/>
              <a:latin typeface="Georgia"/>
              <a:ea typeface="Georgia"/>
              <a:cs typeface="Georgia"/>
              <a:sym typeface="Georgia"/>
            </a:endParaRPr>
          </a:p>
          <a:p>
            <a:pPr indent="0" lvl="0" marL="457200" rtl="0">
              <a:spcBef>
                <a:spcPts val="0"/>
              </a:spcBef>
              <a:spcAft>
                <a:spcPts val="0"/>
              </a:spcAft>
              <a:buNone/>
            </a:pPr>
            <a:r>
              <a:rPr lang="en">
                <a:solidFill>
                  <a:srgbClr val="FFFF00"/>
                </a:solidFill>
                <a:uFillTx/>
                <a:latin typeface="Georgia"/>
                <a:ea typeface="Georgia"/>
                <a:cs typeface="Georgia"/>
                <a:sym typeface="Georgia"/>
              </a:rPr>
              <a:t>statements if condition is true</a:t>
            </a:r>
            <a:endParaRPr>
              <a:solidFill>
                <a:srgbClr val="FFFF00"/>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a:t>
            </a:r>
            <a:endParaRPr>
              <a:solidFill>
                <a:srgbClr val="FFFF00"/>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else</a:t>
            </a:r>
            <a:endParaRPr>
              <a:solidFill>
                <a:srgbClr val="FFFF00"/>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a:t>
            </a:r>
            <a:endParaRPr>
              <a:solidFill>
                <a:srgbClr val="FFFF00"/>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 	statements if condition is false</a:t>
            </a:r>
            <a:endParaRPr>
              <a:solidFill>
                <a:srgbClr val="FFFF00"/>
              </a:solidFill>
              <a:uFillTx/>
              <a:latin typeface="Georgia"/>
              <a:ea typeface="Georgia"/>
              <a:cs typeface="Georgia"/>
              <a:sym typeface="Georgia"/>
            </a:endParaRPr>
          </a:p>
          <a:p>
            <a:pPr indent="0" lvl="0" marL="0" rtl="0">
              <a:spcBef>
                <a:spcPts val="0"/>
              </a:spcBef>
              <a:spcAft>
                <a:spcPts val="0"/>
              </a:spcAft>
              <a:buNone/>
            </a:pPr>
            <a:r>
              <a:rPr lang="en">
                <a:solidFill>
                  <a:srgbClr val="FFFF00"/>
                </a:solidFill>
                <a:uFillTx/>
                <a:latin typeface="Georgia"/>
                <a:ea typeface="Georgia"/>
                <a:cs typeface="Georgia"/>
                <a:sym typeface="Georgia"/>
              </a:rPr>
              <a:t>}</a:t>
            </a:r>
            <a:endParaRPr>
              <a:solidFill>
                <a:srgbClr val="FFFF00"/>
              </a:solidFill>
              <a:uFillTx/>
              <a:latin typeface="Georgia"/>
              <a:ea typeface="Georgia"/>
              <a:cs typeface="Georgia"/>
              <a:sym typeface="Georgia"/>
            </a:endParaRPr>
          </a:p>
        </p:txBody>
      </p:sp>
      <p:pic>
        <p:nvPicPr>
          <p:cNvPr xmlns:c="http://schemas.openxmlformats.org/drawingml/2006/chart" xmlns:pic="http://schemas.openxmlformats.org/drawingml/2006/picture" xmlns:dgm="http://schemas.openxmlformats.org/drawingml/2006/diagram" id="312" name="Shape 312"/>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117413" y="252675"/>
            <a:ext cx="6909177" cy="2130000"/>
          </a:xfrm>
          <a:prstGeom prst="rect">
            <a:avLst/>
          </a:prstGeom>
          <a:noFill/>
          <a:ln>
            <a:noFill/>
          </a:ln>
        </p:spPr>
      </p:pic>
      <p:sp>
        <p:nvSpPr>
          <p:cNvPr xmlns:c="http://schemas.openxmlformats.org/drawingml/2006/chart" xmlns:pic="http://schemas.openxmlformats.org/drawingml/2006/picture" xmlns:dgm="http://schemas.openxmlformats.org/drawingml/2006/diagram" id="313" name="Shape 3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281225" y="2510250"/>
            <a:ext cx="4754700" cy="21300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lang="en">
                <a:solidFill>
                  <a:srgbClr val="FFFFFF"/>
                </a:solidFill>
                <a:uFillTx/>
                <a:latin typeface="Georgia"/>
                <a:ea typeface="Georgia"/>
                <a:cs typeface="Georgia"/>
                <a:sym typeface="Georgia"/>
              </a:rPr>
              <a:t>In the parenthesis (), we have the condition. This is what the code is checking. </a:t>
            </a:r>
            <a:endParaRPr>
              <a:solidFill>
                <a:srgbClr val="FFFFFF"/>
              </a:solidFill>
              <a:uFillTx/>
              <a:latin typeface="Georgia"/>
              <a:ea typeface="Georgia"/>
              <a:cs typeface="Georgia"/>
              <a:sym typeface="Georgia"/>
            </a:endParaRPr>
          </a:p>
          <a:p>
            <a:pPr indent="0" lvl="0" marL="0">
              <a:spcBef>
                <a:spcPts val="0"/>
              </a:spcBef>
              <a:spcAft>
                <a:spcPts val="0"/>
              </a:spcAft>
              <a:buNone/>
            </a:pPr>
            <a:endParaRPr>
              <a:solidFill>
                <a:srgbClr val="FFFFFF"/>
              </a:solidFill>
              <a:uFillTx/>
              <a:latin typeface="Georgia"/>
              <a:ea typeface="Georgia"/>
              <a:cs typeface="Georgia"/>
              <a:sym typeface="Georgia"/>
            </a:endParaRPr>
          </a:p>
          <a:p>
            <a:pPr indent="0" lvl="0" marL="0">
              <a:spcBef>
                <a:spcPts val="0"/>
              </a:spcBef>
              <a:spcAft>
                <a:spcPts val="0"/>
              </a:spcAft>
              <a:buNone/>
            </a:pPr>
            <a:r>
              <a:rPr lang="en">
                <a:solidFill>
                  <a:srgbClr val="FFFFFF"/>
                </a:solidFill>
                <a:uFillTx/>
                <a:latin typeface="Georgia"/>
                <a:ea typeface="Georgia"/>
                <a:cs typeface="Georgia"/>
                <a:sym typeface="Georgia"/>
              </a:rPr>
              <a:t>If the condition is true, the block of code right under it will be run.</a:t>
            </a:r>
            <a:endParaRPr>
              <a:solidFill>
                <a:srgbClr val="FFFFFF"/>
              </a:solidFill>
              <a:uFillTx/>
              <a:latin typeface="Georgia"/>
              <a:ea typeface="Georgia"/>
              <a:cs typeface="Georgia"/>
              <a:sym typeface="Georgia"/>
            </a:endParaRPr>
          </a:p>
          <a:p>
            <a:pPr indent="0" lvl="0" marL="0">
              <a:spcBef>
                <a:spcPts val="0"/>
              </a:spcBef>
              <a:spcAft>
                <a:spcPts val="0"/>
              </a:spcAft>
              <a:buNone/>
            </a:pPr>
            <a:r>
              <a:rPr lang="en">
                <a:solidFill>
                  <a:srgbClr val="FFFFFF"/>
                </a:solidFill>
                <a:uFillTx/>
                <a:latin typeface="Georgia"/>
                <a:ea typeface="Georgia"/>
                <a:cs typeface="Georgia"/>
                <a:sym typeface="Georgia"/>
              </a:rPr>
              <a:t>If the condition is false, the block of code after else will be run.</a:t>
            </a:r>
            <a:endParaRPr>
              <a:solidFill>
                <a:srgbClr val="FFFFFF"/>
              </a:solidFill>
              <a:uFillTx/>
              <a:latin typeface="Georgia"/>
              <a:ea typeface="Georgia"/>
              <a:cs typeface="Georgia"/>
              <a:sym typeface="Georgia"/>
            </a:endParaRPr>
          </a:p>
          <a:p>
            <a:pPr indent="0" lvl="0" marL="0">
              <a:spcBef>
                <a:spcPts val="0"/>
              </a:spcBef>
              <a:spcAft>
                <a:spcPts val="0"/>
              </a:spcAft>
              <a:buNone/>
            </a:pPr>
            <a:endParaRPr>
              <a:solidFill>
                <a:srgbClr val="FFFFFF"/>
              </a:solidFill>
              <a:uFillTx/>
              <a:latin typeface="Georgia"/>
              <a:ea typeface="Georgia"/>
              <a:cs typeface="Georgia"/>
              <a:sym typeface="Georgia"/>
            </a:endParaRPr>
          </a:p>
          <a:p>
            <a:pPr indent="0" lvl="0" marL="0" rtl="0">
              <a:spcBef>
                <a:spcPts val="0"/>
              </a:spcBef>
              <a:spcAft>
                <a:spcPts val="0"/>
              </a:spcAft>
              <a:buNone/>
            </a:pPr>
            <a:r>
              <a:rPr lang="en">
                <a:solidFill>
                  <a:srgbClr val="FFFFFF"/>
                </a:solidFill>
                <a:uFillTx/>
                <a:latin typeface="Georgia"/>
                <a:ea typeface="Georgia"/>
                <a:cs typeface="Georgia"/>
                <a:sym typeface="Georgia"/>
              </a:rPr>
              <a:t>Brackets {} show that these lines of code belong to the same block.</a:t>
            </a:r>
            <a:endParaRPr>
              <a:solidFill>
                <a:srgbClr val="FFFFFF"/>
              </a:solidFill>
              <a:uFillTx/>
              <a:latin typeface="Georgia"/>
              <a:ea typeface="Georgia"/>
              <a:cs typeface="Georgia"/>
              <a:sym typeface="Georgia"/>
            </a:endParaRPr>
          </a:p>
          <a:p>
            <a:pPr indent="0" lvl="0" marL="0" rtl="0">
              <a:spcBef>
                <a:spcPts val="0"/>
              </a:spcBef>
              <a:spcAft>
                <a:spcPts val="0"/>
              </a:spcAft>
              <a:buNone/>
            </a:pPr>
            <a:endParaRPr>
              <a:solidFill>
                <a:srgbClr val="FFFF00"/>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Shape 31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18" name="Shape 318"/>
          <p:cNvPicPr xmlns:c="http://schemas.openxmlformats.org/drawingml/2006/chart" xmlns:pic="http://schemas.openxmlformats.org/drawingml/2006/picture" xmlns:dgm="http://schemas.openxmlformats.org/drawingml/2006/diagram" preferRelativeResize="0"/>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117413" y="252675"/>
            <a:ext cx="6909177" cy="2130000"/>
          </a:xfrm>
          <a:prstGeom prst="rect">
            <a:avLst/>
          </a:prstGeom>
          <a:noFill/>
          <a:ln>
            <a:noFill/>
          </a:ln>
        </p:spPr>
      </p:pic>
      <p:sp>
        <p:nvSpPr>
          <p:cNvPr xmlns:c="http://schemas.openxmlformats.org/drawingml/2006/chart" xmlns:pic="http://schemas.openxmlformats.org/drawingml/2006/picture" xmlns:dgm="http://schemas.openxmlformats.org/drawingml/2006/diagram" id="319" name="Shape 3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55300" y="2610525"/>
            <a:ext cx="8033400" cy="2382600"/>
          </a:xfrm>
          <a:prstGeom prst="rect">
            <a:avLst/>
          </a:prstGeom>
          <a:noFill/>
          <a:ln>
            <a:noFill/>
          </a:ln>
        </p:spPr>
        <p:txBody xmlns:c="http://schemas.openxmlformats.org/drawingml/2006/chart" xmlns:pic="http://schemas.openxmlformats.org/drawingml/2006/picture" xmlns:dgm="http://schemas.openxmlformats.org/drawingml/2006/diagram">
          <a:bodyPr anchor="t" anchorCtr="0" bIns="91425" lIns="91425" rIns="91425" spcFirstLastPara="1" tIns="91425" wrap="square">
            <a:noAutofit/>
          </a:bodyPr>
          <a:lstStyle/>
          <a:p>
            <a:pPr indent="0" lvl="0" marL="0">
              <a:spcBef>
                <a:spcPts val="0"/>
              </a:spcBef>
              <a:spcAft>
                <a:spcPts val="0"/>
              </a:spcAft>
              <a:buNone/>
            </a:pPr>
            <a:r>
              <a:rPr lang="en">
                <a:solidFill>
                  <a:srgbClr val="FFFFFF"/>
                </a:solidFill>
                <a:uFillTx/>
                <a:latin typeface="Georgia"/>
                <a:ea typeface="Georgia"/>
                <a:cs typeface="Georgia"/>
                <a:sym typeface="Georgia"/>
              </a:rPr>
              <a:t>In this case, the condition is whether the button is pressed. This is translated into robot language:</a:t>
            </a:r>
            <a:endParaRPr>
              <a:solidFill>
                <a:srgbClr val="FFFFFF"/>
              </a:solidFill>
              <a:uFillTx/>
              <a:latin typeface="Georgia"/>
              <a:ea typeface="Georgia"/>
              <a:cs typeface="Georgia"/>
              <a:sym typeface="Georgia"/>
            </a:endParaRPr>
          </a:p>
          <a:p>
            <a:pPr indent="0" lvl="0" marL="0">
              <a:spcBef>
                <a:spcPts val="0"/>
              </a:spcBef>
              <a:spcAft>
                <a:spcPts val="0"/>
              </a:spcAft>
              <a:buNone/>
            </a:pPr>
            <a:r>
              <a:rPr lang="en">
                <a:solidFill>
                  <a:srgbClr val="FFFF00"/>
                </a:solidFill>
                <a:uFillTx/>
                <a:latin typeface="Georgia"/>
                <a:ea typeface="Georgia"/>
                <a:cs typeface="Georgia"/>
                <a:sym typeface="Georgia"/>
              </a:rPr>
              <a:t>SensorValue[Button] == 1 </a:t>
            </a:r>
            <a:r>
              <a:rPr lang="en">
                <a:solidFill>
                  <a:srgbClr val="FFFFFF"/>
                </a:solidFill>
                <a:uFillTx/>
                <a:latin typeface="Georgia"/>
                <a:ea typeface="Georgia"/>
                <a:cs typeface="Georgia"/>
                <a:sym typeface="Georgia"/>
              </a:rPr>
              <a:t>inside the parenthesis.</a:t>
            </a:r>
            <a:endParaRPr>
              <a:solidFill>
                <a:srgbClr val="FFFFFF"/>
              </a:solidFill>
              <a:uFillTx/>
              <a:latin typeface="Georgia"/>
              <a:ea typeface="Georgia"/>
              <a:cs typeface="Georgia"/>
              <a:sym typeface="Georgia"/>
            </a:endParaRPr>
          </a:p>
          <a:p>
            <a:pPr indent="0" lvl="0" marL="0">
              <a:spcBef>
                <a:spcPts val="0"/>
              </a:spcBef>
              <a:spcAft>
                <a:spcPts val="0"/>
              </a:spcAft>
              <a:buNone/>
            </a:pPr>
            <a:endParaRPr>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lphaLcPeriod"/>
            </a:pPr>
            <a:r>
              <a:rPr lang="en">
                <a:solidFill>
                  <a:srgbClr val="FFFFFF"/>
                </a:solidFill>
                <a:uFillTx/>
                <a:latin typeface="Georgia"/>
                <a:ea typeface="Georgia"/>
                <a:cs typeface="Georgia"/>
                <a:sym typeface="Georgia"/>
              </a:rPr>
              <a:t>Just like </a:t>
            </a:r>
            <a:r>
              <a:rPr lang="en">
                <a:solidFill>
                  <a:srgbClr val="FFFF00"/>
                </a:solidFill>
                <a:uFillTx/>
                <a:latin typeface="Georgia"/>
                <a:ea typeface="Georgia"/>
                <a:cs typeface="Georgia"/>
                <a:sym typeface="Georgia"/>
              </a:rPr>
              <a:t>motor[motor1]</a:t>
            </a:r>
            <a:r>
              <a:rPr lang="en">
                <a:solidFill>
                  <a:srgbClr val="FFFFFF"/>
                </a:solidFill>
                <a:uFillTx/>
                <a:latin typeface="Georgia"/>
                <a:ea typeface="Georgia"/>
                <a:cs typeface="Georgia"/>
                <a:sym typeface="Georgia"/>
              </a:rPr>
              <a:t>, </a:t>
            </a:r>
            <a:r>
              <a:rPr lang="en">
                <a:solidFill>
                  <a:srgbClr val="FFFF00"/>
                </a:solidFill>
                <a:uFillTx/>
                <a:latin typeface="Georgia"/>
                <a:ea typeface="Georgia"/>
                <a:cs typeface="Georgia"/>
                <a:sym typeface="Georgia"/>
              </a:rPr>
              <a:t>SensorValue[Button]</a:t>
            </a:r>
            <a:r>
              <a:rPr lang="en">
                <a:solidFill>
                  <a:srgbClr val="FFFFFF"/>
                </a:solidFill>
                <a:uFillTx/>
                <a:latin typeface="Georgia"/>
                <a:ea typeface="Georgia"/>
                <a:cs typeface="Georgia"/>
                <a:sym typeface="Georgia"/>
              </a:rPr>
              <a:t> is specifying the sensor called button.</a:t>
            </a:r>
            <a:endParaRPr>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lphaLcPeriod"/>
            </a:pPr>
            <a:r>
              <a:rPr lang="en">
                <a:solidFill>
                  <a:srgbClr val="FFFFFF"/>
                </a:solidFill>
                <a:uFillTx/>
                <a:latin typeface="Georgia"/>
                <a:ea typeface="Georgia"/>
                <a:cs typeface="Georgia"/>
                <a:sym typeface="Georgia"/>
              </a:rPr>
              <a:t>Unlike motors, we are not assigning a value to the sensor; here we want to check if the button is pressed.</a:t>
            </a:r>
            <a:endParaRPr>
              <a:solidFill>
                <a:srgbClr val="FFFFFF"/>
              </a:solidFill>
              <a:uFillTx/>
              <a:latin typeface="Georgia"/>
              <a:ea typeface="Georgia"/>
              <a:cs typeface="Georgia"/>
              <a:sym typeface="Georgia"/>
            </a:endParaRPr>
          </a:p>
          <a:p>
            <a:pPr indent="-317500" lvl="0" marL="914400" rtl="0">
              <a:spcBef>
                <a:spcPts val="0"/>
              </a:spcBef>
              <a:spcAft>
                <a:spcPts val="0"/>
              </a:spcAft>
              <a:buClr>
                <a:srgbClr val="FFFFFF"/>
              </a:buClr>
              <a:buSzPts val="1400"/>
              <a:buFont typeface="Georgia"/>
              <a:buChar char="●"/>
            </a:pPr>
            <a:r>
              <a:rPr lang="en">
                <a:solidFill>
                  <a:srgbClr val="FFFFFF"/>
                </a:solidFill>
                <a:uFillTx/>
                <a:latin typeface="Georgia"/>
                <a:ea typeface="Georgia"/>
                <a:cs typeface="Georgia"/>
                <a:sym typeface="Georgia"/>
              </a:rPr>
              <a:t>For all touch sensors or joystick buttons, </a:t>
            </a:r>
            <a:r>
              <a:rPr lang="en">
                <a:solidFill>
                  <a:srgbClr val="00FF00"/>
                </a:solidFill>
                <a:uFillTx/>
                <a:latin typeface="Georgia"/>
                <a:ea typeface="Georgia"/>
                <a:cs typeface="Georgia"/>
                <a:sym typeface="Georgia"/>
              </a:rPr>
              <a:t>1 means pressed, and 0 means not pressed</a:t>
            </a:r>
            <a:r>
              <a:rPr lang="en">
                <a:solidFill>
                  <a:srgbClr val="FFFFFF"/>
                </a:solidFill>
                <a:uFillTx/>
                <a:latin typeface="Georgia"/>
                <a:ea typeface="Georgia"/>
                <a:cs typeface="Georgia"/>
                <a:sym typeface="Georgia"/>
              </a:rPr>
              <a:t>.</a:t>
            </a:r>
            <a:endParaRPr>
              <a:solidFill>
                <a:srgbClr val="FFFFFF"/>
              </a:solidFill>
              <a:uFillTx/>
              <a:latin typeface="Georgia"/>
              <a:ea typeface="Georgia"/>
              <a:cs typeface="Georgia"/>
              <a:sym typeface="Georgia"/>
            </a:endParaRPr>
          </a:p>
          <a:p>
            <a:pPr indent="-317500" lvl="0" marL="457200" rtl="0">
              <a:spcBef>
                <a:spcPts val="0"/>
              </a:spcBef>
              <a:spcAft>
                <a:spcPts val="0"/>
              </a:spcAft>
              <a:buClr>
                <a:srgbClr val="FFFFFF"/>
              </a:buClr>
              <a:buSzPts val="1400"/>
              <a:buFont typeface="Georgia"/>
              <a:buAutoNum type="alphaLcPeriod"/>
            </a:pPr>
            <a:r>
              <a:rPr lang="en">
                <a:solidFill>
                  <a:srgbClr val="FFFFFF"/>
                </a:solidFill>
                <a:uFillTx/>
                <a:latin typeface="Georgia"/>
                <a:ea typeface="Georgia"/>
                <a:cs typeface="Georgia"/>
                <a:sym typeface="Georgia"/>
              </a:rPr>
              <a:t>Using double equal signs </a:t>
            </a:r>
            <a:r>
              <a:rPr lang="en">
                <a:solidFill>
                  <a:srgbClr val="FFFF00"/>
                </a:solidFill>
                <a:uFillTx/>
                <a:latin typeface="Georgia"/>
                <a:ea typeface="Georgia"/>
                <a:cs typeface="Georgia"/>
                <a:sym typeface="Georgia"/>
              </a:rPr>
              <a:t>==</a:t>
            </a:r>
            <a:r>
              <a:rPr lang="en">
                <a:solidFill>
                  <a:srgbClr val="FFFFFF"/>
                </a:solidFill>
                <a:uFillTx/>
                <a:latin typeface="Georgia"/>
                <a:ea typeface="Georgia"/>
                <a:cs typeface="Georgia"/>
                <a:sym typeface="Georgia"/>
              </a:rPr>
              <a:t>, we are comparing whether the right side is equal to the left side.</a:t>
            </a:r>
            <a:endParaRPr>
              <a:solidFill>
                <a:srgbClr val="FFFFFF"/>
              </a:solidFill>
              <a:uFillTx/>
              <a:latin typeface="Georgia"/>
              <a:ea typeface="Georgia"/>
              <a:cs typeface="Georgia"/>
              <a:sym typeface="Georgia"/>
            </a:endParaRPr>
          </a:p>
          <a:p>
            <a:pPr indent="0" lvl="0" marL="0" rtl="0">
              <a:spcBef>
                <a:spcPts val="0"/>
              </a:spcBef>
              <a:spcAft>
                <a:spcPts val="0"/>
              </a:spcAft>
              <a:buNone/>
            </a:pPr>
            <a:endParaRPr>
              <a:solidFill>
                <a:srgbClr val="FFFF00"/>
              </a:solidFill>
              <a:uFillTx/>
              <a:latin typeface="Georgia"/>
              <a:ea typeface="Georgia"/>
              <a:cs typeface="Georgia"/>
              <a:sym typeface="Georgia"/>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34</TotalTime>
  <Words>1028</Words>
  <Application>Microsoft Office PowerPoint</Application>
  <PresentationFormat>全屏显示(16:9)</PresentationFormat>
  <Paragraphs>104</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Roboto</vt:lpstr>
      <vt:lpstr>Lato</vt:lpstr>
      <vt:lpstr>Arial</vt:lpstr>
      <vt:lpstr>Montserrat</vt:lpstr>
      <vt:lpstr>Times New Roman</vt:lpstr>
      <vt:lpstr>Tahoma</vt:lpstr>
      <vt:lpstr>Georgia</vt:lpstr>
      <vt:lpstr>Focus</vt:lpstr>
      <vt:lpstr>IF STATEMENTS &amp;   WHILE LOOPS</vt:lpstr>
      <vt:lpstr> In the powerpoint, you will be introduced to if statements and while loops. They add “branches” to your code and acts based on whether the condition is true or false. They will be demonstrated using the same test kit.</vt:lpstr>
      <vt:lpstr>Programming the Test Kit        -- Buttons and If statements</vt:lpstr>
      <vt:lpstr> Set Up</vt:lpstr>
      <vt:lpstr>PowerPoint 演示文稿</vt:lpstr>
      <vt:lpstr>PowerPoint 演示文稿</vt:lpstr>
      <vt:lpstr>PowerPoint 演示文稿</vt:lpstr>
      <vt:lpstr>PowerPoint 演示文稿</vt:lpstr>
      <vt:lpstr>PowerPoint 演示文稿</vt:lpstr>
      <vt:lpstr>PowerPoint 演示文稿</vt:lpstr>
      <vt:lpstr>Programming the Test Kit                     -- While Loops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KIT </dc:title>
  <cp:lastModifiedBy>alice xiong</cp:lastModifiedBy>
  <cp:revision>5</cp:revision>
  <dcterms:modified xsi:type="dcterms:W3CDTF">2018-03-28T23:34:52Z</dcterms:modified>
</cp:coreProperties>
</file>