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3ED53F6-284A-465F-B8C6-681FB2E83D7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AD6789-7E1F-4224-8E30-BB441DA0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6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53F6-284A-465F-B8C6-681FB2E83D7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789-7E1F-4224-8E30-BB441DA0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2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3ED53F6-284A-465F-B8C6-681FB2E83D7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AD6789-7E1F-4224-8E30-BB441DA0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8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53F6-284A-465F-B8C6-681FB2E83D7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789-7E1F-4224-8E30-BB441DA0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3ED53F6-284A-465F-B8C6-681FB2E83D7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AD6789-7E1F-4224-8E30-BB441DA0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3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3ED53F6-284A-465F-B8C6-681FB2E83D7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AD6789-7E1F-4224-8E30-BB441DA0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6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3ED53F6-284A-465F-B8C6-681FB2E83D7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AD6789-7E1F-4224-8E30-BB441DA0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6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53F6-284A-465F-B8C6-681FB2E83D7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789-7E1F-4224-8E30-BB441DA0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9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3ED53F6-284A-465F-B8C6-681FB2E83D7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AD6789-7E1F-4224-8E30-BB441DA0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53F6-284A-465F-B8C6-681FB2E83D7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789-7E1F-4224-8E30-BB441DA0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6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3ED53F6-284A-465F-B8C6-681FB2E83D7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A2AD6789-7E1F-4224-8E30-BB441DA0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5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D53F6-284A-465F-B8C6-681FB2E83D7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D6789-7E1F-4224-8E30-BB441DA07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3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E4D1-6D06-539D-DB6E-F68FD22EA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Employee Morale Attrition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1170D-DB22-6414-F6B7-2D23A830F0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23SP-007-CS</a:t>
            </a:r>
          </a:p>
          <a:p>
            <a:r>
              <a:rPr lang="en-US" dirty="0"/>
              <a:t>23SP-008-CS</a:t>
            </a:r>
          </a:p>
          <a:p>
            <a:r>
              <a:rPr lang="en-US" dirty="0"/>
              <a:t>23SP-031-CS</a:t>
            </a:r>
          </a:p>
          <a:p>
            <a:r>
              <a:rPr lang="en-US" dirty="0"/>
              <a:t>23SP-033-CS</a:t>
            </a:r>
          </a:p>
        </p:txBody>
      </p:sp>
    </p:spTree>
    <p:extLst>
      <p:ext uri="{BB962C8B-B14F-4D97-AF65-F5344CB8AC3E}">
        <p14:creationId xmlns:p14="http://schemas.microsoft.com/office/powerpoint/2010/main" val="102882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1591EA-5CF2-C774-6DEC-BD51E10B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7E42A-F793-FA75-5FBB-D95ECF1F5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AI-powered program provides a complete solution for analyzing and predicting employee attrition.</a:t>
            </a:r>
          </a:p>
          <a:p>
            <a:r>
              <a:rPr lang="en-US" dirty="0"/>
              <a:t>By combining machine learning, feature engineering, and a user-friendly GUI, it offers actionable insights to HR professionals.</a:t>
            </a:r>
          </a:p>
          <a:p>
            <a:r>
              <a:rPr lang="en-US" dirty="0"/>
              <a:t>The program does not limit itself to an attrition predictor with good accuracy, but it also provides deeper understanding of the factors affecting it through visual tools and automated reports.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0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E0158E-8673-EABF-87EF-F91FB312A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13609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3A2A-F7FD-1BE6-65AC-6CD6E762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3AC56-FD78-D458-BF39-425E28D18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Attrition affects nearly every organization, regardless of size or industry.</a:t>
            </a:r>
          </a:p>
          <a:p>
            <a:r>
              <a:rPr lang="en-US" dirty="0"/>
              <a:t>Traditionally, understanding why employees leave required manual HR audits and subjective analysis, which were neither scalable nor data-driven.</a:t>
            </a:r>
          </a:p>
          <a:p>
            <a:r>
              <a:rPr lang="en-US" dirty="0"/>
              <a:t>with access to structured HR data and advances in machine learning, we can predict attrition patterns more accurately.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2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C778099-1C0F-AF99-3393-00C3748B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77DE7-6F9E-3590-19A1-4D9C0DFC76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this project, we explored the application of artificial intelligence in solving real-world HR problems.</a:t>
            </a:r>
          </a:p>
          <a:p>
            <a:r>
              <a:rPr lang="en-US" dirty="0"/>
              <a:t>The dataset used contains details about employees, such as job role, department, salary, tenure, distance from home, marital status, and more.</a:t>
            </a:r>
          </a:p>
          <a:p>
            <a:r>
              <a:rPr lang="en-US" dirty="0"/>
              <a:t>These variables were used to train a predictive model which could estimate the risk of attrition for any given employee.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B39790-1D2C-C1C7-3C11-CC710103AF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0878" y="3429000"/>
            <a:ext cx="6272213" cy="20890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088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550B-61DD-7A5C-3E8D-2E2697C7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6AA2A-B7F3-C5CD-B565-59A7AF581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625813"/>
          </a:xfrm>
        </p:spPr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use the </a:t>
            </a:r>
            <a:r>
              <a:rPr lang="en-US" sz="16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load_data</a:t>
            </a:r>
            <a:r>
              <a:rPr lang="en-US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function from </a:t>
            </a:r>
            <a:r>
              <a:rPr lang="en-US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AIProjekt.py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import the CSV file using pandas. This function reads the HR data into a </a:t>
            </a:r>
            <a:r>
              <a:rPr lang="en-US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Irrelevant or redundant columns such as Age, </a:t>
            </a:r>
            <a:r>
              <a:rPr lang="en-US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DistanceFromHome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etc., are removed in the </a:t>
            </a:r>
            <a:r>
              <a:rPr lang="en-US" sz="16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clean_data</a:t>
            </a:r>
            <a:r>
              <a:rPr lang="en-US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function to reduce noise.</a:t>
            </a:r>
          </a:p>
          <a:p>
            <a:pPr>
              <a:buNone/>
            </a:pP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Missing values are filled with either the median or mode, depending on the nature of the column.</a:t>
            </a: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13EF0-64C3-F597-27BE-472243F89C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i="1" dirty="0" err="1"/>
              <a:t>encode_categorical</a:t>
            </a:r>
            <a:r>
              <a:rPr lang="en-US" i="1" dirty="0"/>
              <a:t>() </a:t>
            </a:r>
            <a:r>
              <a:rPr lang="en-US" dirty="0"/>
              <a:t>function uses </a:t>
            </a:r>
            <a:r>
              <a:rPr lang="en-US" i="1" dirty="0" err="1"/>
              <a:t>LabelEncoder</a:t>
            </a:r>
            <a:r>
              <a:rPr lang="en-US" i="1" dirty="0"/>
              <a:t>()</a:t>
            </a:r>
            <a:r>
              <a:rPr lang="en-US" dirty="0"/>
              <a:t> to convert categorical values into numerical representations.</a:t>
            </a:r>
          </a:p>
        </p:txBody>
      </p:sp>
    </p:spTree>
    <p:extLst>
      <p:ext uri="{BB962C8B-B14F-4D97-AF65-F5344CB8AC3E}">
        <p14:creationId xmlns:p14="http://schemas.microsoft.com/office/powerpoint/2010/main" val="230122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9C4E3-C8FE-2E47-68B7-362BB0A98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5548-94F7-BD89-48EC-EB36E31B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D86B3-F469-D141-E516-7BB649CDC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i="1" dirty="0" err="1"/>
              <a:t>feature_engineering</a:t>
            </a:r>
            <a:r>
              <a:rPr lang="en-US" i="1" dirty="0"/>
              <a:t>()</a:t>
            </a:r>
            <a:r>
              <a:rPr lang="en-US" dirty="0"/>
              <a:t> creates new columns derived from existing ones. For example:</a:t>
            </a:r>
          </a:p>
          <a:p>
            <a:pPr lvl="2"/>
            <a:r>
              <a:rPr lang="en-US" sz="1800" i="1" dirty="0" err="1"/>
              <a:t>LoyaltyIndex</a:t>
            </a:r>
            <a:r>
              <a:rPr lang="en-US" sz="1800" i="1" dirty="0"/>
              <a:t> = YearsAtCompany / </a:t>
            </a:r>
            <a:r>
              <a:rPr lang="en-US" sz="1800" i="1" dirty="0" err="1"/>
              <a:t>TotalWorkingYears</a:t>
            </a:r>
            <a:endParaRPr lang="en-US" sz="1800" dirty="0"/>
          </a:p>
          <a:p>
            <a:pPr lvl="2"/>
            <a:r>
              <a:rPr lang="en-US" sz="1800" i="1" dirty="0" err="1"/>
              <a:t>ExperienceLevel</a:t>
            </a:r>
            <a:r>
              <a:rPr lang="en-US" sz="1800" dirty="0"/>
              <a:t> = Categorized </a:t>
            </a:r>
            <a:r>
              <a:rPr lang="en-US" sz="1800" i="1" dirty="0" err="1"/>
              <a:t>TotalWorkingYears</a:t>
            </a:r>
            <a:r>
              <a:rPr lang="en-US" sz="1800" dirty="0"/>
              <a:t> as Junior, Mid, or Senior</a:t>
            </a:r>
          </a:p>
          <a:p>
            <a:pPr lvl="2"/>
            <a:r>
              <a:rPr lang="en-US" sz="1800" i="1" dirty="0" err="1"/>
              <a:t>IncomePerYearWorked</a:t>
            </a:r>
            <a:r>
              <a:rPr lang="en-US" sz="1800" i="1" dirty="0"/>
              <a:t> = (</a:t>
            </a:r>
            <a:r>
              <a:rPr lang="en-US" sz="1800" i="1" dirty="0" err="1"/>
              <a:t>MonthlyIncome</a:t>
            </a:r>
            <a:r>
              <a:rPr lang="en-US" sz="1800" i="1" dirty="0"/>
              <a:t> * 12) / </a:t>
            </a:r>
            <a:r>
              <a:rPr lang="en-US" sz="1800" i="1" dirty="0" err="1"/>
              <a:t>TotalWorkingYears</a:t>
            </a:r>
            <a:endParaRPr lang="en-US" sz="1800" dirty="0"/>
          </a:p>
          <a:p>
            <a:pPr lvl="1"/>
            <a:r>
              <a:rPr lang="en-US" sz="1800" dirty="0"/>
              <a:t>These derived features add domain knowledge into the data, which improves model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409705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9849B-7D5F-7C45-73F7-5F77A5674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C00D-A9DF-CC3A-F266-19D1D073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DB587-1CCB-DC84-C17C-166EF95D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The </a:t>
            </a:r>
            <a:r>
              <a:rPr lang="en-US" sz="2000" i="1" dirty="0" err="1"/>
              <a:t>train_model</a:t>
            </a:r>
            <a:r>
              <a:rPr lang="en-US" sz="2000" i="1" dirty="0"/>
              <a:t>()</a:t>
            </a:r>
            <a:r>
              <a:rPr lang="en-US" sz="2000" dirty="0"/>
              <a:t> function splits the data using </a:t>
            </a:r>
            <a:r>
              <a:rPr lang="en-US" sz="2000" i="1" dirty="0" err="1"/>
              <a:t>train_test_split</a:t>
            </a:r>
            <a:r>
              <a:rPr lang="en-US" sz="2000" i="1" dirty="0"/>
              <a:t>()</a:t>
            </a:r>
            <a:r>
              <a:rPr lang="en-US" sz="2000" dirty="0"/>
              <a:t> and applies a </a:t>
            </a:r>
            <a:r>
              <a:rPr lang="en-US" sz="2000" i="1" dirty="0" err="1"/>
              <a:t>RandomForestClassifier</a:t>
            </a:r>
            <a:r>
              <a:rPr lang="en-US" sz="2000" dirty="0"/>
              <a:t> with </a:t>
            </a:r>
            <a:r>
              <a:rPr lang="en-US" sz="2000" i="1" dirty="0" err="1"/>
              <a:t>class_weight</a:t>
            </a:r>
            <a:r>
              <a:rPr lang="en-US" sz="2000" i="1" dirty="0"/>
              <a:t>='balanced'</a:t>
            </a:r>
            <a:r>
              <a:rPr lang="en-US" sz="2000" dirty="0"/>
              <a:t> to counter class imbalance.</a:t>
            </a:r>
          </a:p>
          <a:p>
            <a:pPr lvl="1"/>
            <a:r>
              <a:rPr lang="en-US" sz="2000" dirty="0"/>
              <a:t>Model performance is evaluated using accuracy score, classification report, and confusion matrix.</a:t>
            </a:r>
          </a:p>
          <a:p>
            <a:pPr lvl="1"/>
            <a:r>
              <a:rPr lang="en-US" sz="2000" dirty="0"/>
              <a:t>Artifacts like the model and test predictions are saved using </a:t>
            </a:r>
            <a:r>
              <a:rPr lang="en-US" sz="2000" i="1" dirty="0" err="1"/>
              <a:t>joblib.dump</a:t>
            </a:r>
            <a:r>
              <a:rPr lang="en-US" sz="2000" i="1" dirty="0"/>
              <a:t>()</a:t>
            </a:r>
            <a:r>
              <a:rPr lang="en-US" sz="2000" dirty="0"/>
              <a:t> for reuse. </a:t>
            </a:r>
          </a:p>
        </p:txBody>
      </p:sp>
    </p:spTree>
    <p:extLst>
      <p:ext uri="{BB962C8B-B14F-4D97-AF65-F5344CB8AC3E}">
        <p14:creationId xmlns:p14="http://schemas.microsoft.com/office/powerpoint/2010/main" val="424991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2816F-D622-5111-235E-A7DCBAC86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41A2-9F22-1AB2-07F2-4C0ABF78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49D5-50E0-7AF4-1F3C-64599E16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marR="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2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generate_report</a:t>
            </a:r>
            <a:r>
              <a:rPr lang="en-US" sz="2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function in </a:t>
            </a:r>
            <a:r>
              <a:rPr lang="en-US" sz="2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reports.py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compiles visual plots and performance metrics into a PDF using </a:t>
            </a:r>
            <a:r>
              <a:rPr lang="en-US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PdfPages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from </a:t>
            </a:r>
            <a:r>
              <a:rPr lang="en-US" sz="2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matplotlib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includes summary statistics, histograms, heatmaps, confusion matrix, classification report, and final accuracy.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65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BC57C4-5906-1FAB-9694-31DB04C6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OUTPUT/SCREENSHOTS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3239D4-04F2-FA62-21DD-A45F022821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50847" y="803275"/>
            <a:ext cx="4809893" cy="2382838"/>
          </a:xfrm>
          <a:prstGeom prst="rect">
            <a:avLst/>
          </a:prstGeom>
        </p:spPr>
      </p:pic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D804938-1070-7265-55B6-32BC1C1898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333" y="3671888"/>
            <a:ext cx="4713747" cy="2384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097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4476-DAC2-D320-2883-4C74159C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pic>
        <p:nvPicPr>
          <p:cNvPr id="5" name="Content Placeholder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B2FDB80F-7CD8-9866-C3F8-4916F04474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97457" y="324466"/>
            <a:ext cx="4197680" cy="3104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18F150-8163-AA2C-8106-7213A73B9F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3671888"/>
            <a:ext cx="4099137" cy="29433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778496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16</TotalTime>
  <Words>462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Calibri Light</vt:lpstr>
      <vt:lpstr>Courier New</vt:lpstr>
      <vt:lpstr>Rockwell</vt:lpstr>
      <vt:lpstr>Symbol</vt:lpstr>
      <vt:lpstr>Wingdings</vt:lpstr>
      <vt:lpstr>Atlas</vt:lpstr>
      <vt:lpstr>Employee Morale Attrition Prediction Model</vt:lpstr>
      <vt:lpstr>INTRODUCTION</vt:lpstr>
      <vt:lpstr>DATA SET</vt:lpstr>
      <vt:lpstr>CODE </vt:lpstr>
      <vt:lpstr>CODE </vt:lpstr>
      <vt:lpstr>CODE </vt:lpstr>
      <vt:lpstr>CODE </vt:lpstr>
      <vt:lpstr>OUTPUT/SCREENSHOTS</vt:lpstr>
      <vt:lpstr>REPORT</vt:lpstr>
      <vt:lpstr>CONCLUSION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Talal Aslam</dc:creator>
  <cp:lastModifiedBy>Talal Aslam</cp:lastModifiedBy>
  <cp:revision>1</cp:revision>
  <dcterms:created xsi:type="dcterms:W3CDTF">2025-06-16T09:21:54Z</dcterms:created>
  <dcterms:modified xsi:type="dcterms:W3CDTF">2025-06-16T09:38:45Z</dcterms:modified>
</cp:coreProperties>
</file>