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Maven Pro" panose="020B0604020202020204" charset="0"/>
      <p:regular r:id="rId17"/>
      <p:bold r:id="rId18"/>
    </p:embeddedFont>
    <p:embeddedFont>
      <p:font typeface="Merriweather" panose="00000500000000000000" pitchFamily="2" charset="0"/>
      <p:regular r:id="rId19"/>
      <p:bold r:id="rId20"/>
      <p:italic r:id="rId21"/>
      <p:boldItalic r:id="rId22"/>
    </p:embeddedFont>
    <p:embeddedFont>
      <p:font typeface="Nunito"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E13"/>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c6f75fce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c6f75fc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c6f75fceb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c6f75fce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c6f75fceb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c6f75fce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6661b94f05_0_2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6661b94f05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6661b94f05_0_2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6661b94f05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c6f75fceb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c6f75fce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c6f75fce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c6f75fc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c6f75fce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c6f75fce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6f75fceb_0_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6f75fc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6661b94f05_0_29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6661b94f05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6661b94f05_0_3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6661b94f05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6661b94f05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6661b94f05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6661b94f05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6661b94f05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c6f75fce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c6f75fce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1461875" y="935450"/>
            <a:ext cx="75696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solidFill>
                  <a:srgbClr val="000000"/>
                </a:solidFill>
              </a:rPr>
              <a:t>Design Thinking-Persona</a:t>
            </a:r>
            <a:endParaRPr>
              <a:solidFill>
                <a:srgbClr val="000000"/>
              </a:solidFill>
            </a:endParaRPr>
          </a:p>
        </p:txBody>
      </p:sp>
      <p:sp>
        <p:nvSpPr>
          <p:cNvPr id="278" name="Google Shape;278;p13"/>
          <p:cNvSpPr txBox="1">
            <a:spLocks noGrp="1"/>
          </p:cNvSpPr>
          <p:nvPr>
            <p:ph type="subTitle" idx="1"/>
          </p:nvPr>
        </p:nvSpPr>
        <p:spPr>
          <a:xfrm>
            <a:off x="4775975" y="2808350"/>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FF0000"/>
                </a:solidFill>
              </a:rPr>
              <a:t>K.Sarmila</a:t>
            </a:r>
            <a:endParaRPr sz="2400" b="1">
              <a:solidFill>
                <a:srgbClr val="FF0000"/>
              </a:solidFill>
            </a:endParaRPr>
          </a:p>
          <a:p>
            <a:pPr marL="0" lvl="0" indent="0" algn="l" rtl="0">
              <a:spcBef>
                <a:spcPts val="0"/>
              </a:spcBef>
              <a:spcAft>
                <a:spcPts val="0"/>
              </a:spcAft>
              <a:buNone/>
            </a:pPr>
            <a:r>
              <a:rPr lang="en" sz="2400" b="1">
                <a:solidFill>
                  <a:srgbClr val="FF0000"/>
                </a:solidFill>
              </a:rPr>
              <a:t>111622201095</a:t>
            </a:r>
            <a:endParaRPr sz="2400" b="1">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2"/>
          <p:cNvSpPr txBox="1">
            <a:spLocks noGrp="1"/>
          </p:cNvSpPr>
          <p:nvPr>
            <p:ph type="body" idx="2"/>
          </p:nvPr>
        </p:nvSpPr>
        <p:spPr>
          <a:xfrm>
            <a:off x="536625" y="231450"/>
            <a:ext cx="8829000" cy="3870600"/>
          </a:xfrm>
          <a:prstGeom prst="rect">
            <a:avLst/>
          </a:prstGeom>
        </p:spPr>
        <p:txBody>
          <a:bodyPr spcFirstLastPara="1" wrap="square" lIns="91425" tIns="91425" rIns="91425" bIns="91425" anchor="t" anchorCtr="0">
            <a:noAutofit/>
          </a:bodyPr>
          <a:lstStyle/>
          <a:p>
            <a:pPr marL="457200" lvl="0" indent="-342900" algn="l" rtl="0">
              <a:lnSpc>
                <a:spcPct val="178000"/>
              </a:lnSpc>
              <a:spcBef>
                <a:spcPts val="0"/>
              </a:spcBef>
              <a:spcAft>
                <a:spcPts val="0"/>
              </a:spcAft>
              <a:buClr>
                <a:srgbClr val="2B2B2B"/>
              </a:buClr>
              <a:buSzPts val="1800"/>
              <a:buFont typeface="Merriweather"/>
              <a:buChar char="●"/>
            </a:pPr>
            <a:r>
              <a:rPr lang="en" sz="1800">
                <a:solidFill>
                  <a:srgbClr val="FF0000"/>
                </a:solidFill>
                <a:highlight>
                  <a:srgbClr val="F9F9F9"/>
                </a:highlight>
                <a:latin typeface="Merriweather"/>
                <a:ea typeface="Merriweather"/>
                <a:cs typeface="Merriweather"/>
                <a:sym typeface="Merriweather"/>
              </a:rPr>
              <a:t>Name and describe</a:t>
            </a:r>
            <a:r>
              <a:rPr lang="en" sz="1800">
                <a:solidFill>
                  <a:srgbClr val="2B2B2B"/>
                </a:solidFill>
                <a:highlight>
                  <a:srgbClr val="F9F9F9"/>
                </a:highlight>
                <a:latin typeface="Merriweather"/>
                <a:ea typeface="Merriweather"/>
                <a:cs typeface="Merriweather"/>
                <a:sym typeface="Merriweather"/>
              </a:rPr>
              <a:t> each persona in 1-2 pages</a:t>
            </a:r>
            <a:endParaRPr sz="1800">
              <a:solidFill>
                <a:srgbClr val="2B2B2B"/>
              </a:solidFill>
              <a:highlight>
                <a:srgbClr val="F9F9F9"/>
              </a:highlight>
              <a:latin typeface="Merriweather"/>
              <a:ea typeface="Merriweather"/>
              <a:cs typeface="Merriweather"/>
              <a:sym typeface="Merriweather"/>
            </a:endParaRPr>
          </a:p>
          <a:p>
            <a:pPr marL="457200" lvl="0" indent="-342900" algn="l" rtl="0">
              <a:lnSpc>
                <a:spcPct val="178000"/>
              </a:lnSpc>
              <a:spcBef>
                <a:spcPts val="0"/>
              </a:spcBef>
              <a:spcAft>
                <a:spcPts val="0"/>
              </a:spcAft>
              <a:buClr>
                <a:srgbClr val="2B2B2B"/>
              </a:buClr>
              <a:buSzPts val="1800"/>
              <a:buFont typeface="Merriweather"/>
              <a:buChar char="●"/>
            </a:pPr>
            <a:r>
              <a:rPr lang="en" sz="1800">
                <a:solidFill>
                  <a:srgbClr val="2B2B2B"/>
                </a:solidFill>
                <a:highlight>
                  <a:srgbClr val="F9F9F9"/>
                </a:highlight>
                <a:latin typeface="Merriweather"/>
                <a:ea typeface="Merriweather"/>
                <a:cs typeface="Merriweather"/>
                <a:sym typeface="Merriweather"/>
              </a:rPr>
              <a:t>Describe several </a:t>
            </a:r>
            <a:r>
              <a:rPr lang="en" sz="1800">
                <a:solidFill>
                  <a:srgbClr val="FF0000"/>
                </a:solidFill>
                <a:highlight>
                  <a:srgbClr val="F9F9F9"/>
                </a:highlight>
                <a:latin typeface="Merriweather"/>
                <a:ea typeface="Merriweather"/>
                <a:cs typeface="Merriweather"/>
                <a:sym typeface="Merriweather"/>
              </a:rPr>
              <a:t>situations/scenarios</a:t>
            </a:r>
            <a:r>
              <a:rPr lang="en" sz="1800">
                <a:solidFill>
                  <a:srgbClr val="2B2B2B"/>
                </a:solidFill>
                <a:highlight>
                  <a:srgbClr val="F9F9F9"/>
                </a:highlight>
                <a:latin typeface="Merriweather"/>
                <a:ea typeface="Merriweather"/>
                <a:cs typeface="Merriweather"/>
                <a:sym typeface="Merriweather"/>
              </a:rPr>
              <a:t> prompting the persona to use your product – put him/her in contexts with problems to overcome.</a:t>
            </a:r>
            <a:endParaRPr sz="1800">
              <a:solidFill>
                <a:srgbClr val="2B2B2B"/>
              </a:solidFill>
              <a:highlight>
                <a:srgbClr val="F9F9F9"/>
              </a:highlight>
              <a:latin typeface="Merriweather"/>
              <a:ea typeface="Merriweather"/>
              <a:cs typeface="Merriweather"/>
              <a:sym typeface="Merriweather"/>
            </a:endParaRPr>
          </a:p>
          <a:p>
            <a:pPr marL="457200" lvl="0" indent="-342900" algn="l" rtl="0">
              <a:lnSpc>
                <a:spcPct val="178000"/>
              </a:lnSpc>
              <a:spcBef>
                <a:spcPts val="0"/>
              </a:spcBef>
              <a:spcAft>
                <a:spcPts val="0"/>
              </a:spcAft>
              <a:buClr>
                <a:srgbClr val="2B2B2B"/>
              </a:buClr>
              <a:buSzPts val="1800"/>
              <a:buFont typeface="Merriweather"/>
              <a:buChar char="●"/>
            </a:pPr>
            <a:r>
              <a:rPr lang="en" sz="1800">
                <a:solidFill>
                  <a:srgbClr val="FF0000"/>
                </a:solidFill>
                <a:highlight>
                  <a:srgbClr val="F9F9F9"/>
                </a:highlight>
                <a:latin typeface="Merriweather"/>
                <a:ea typeface="Merriweather"/>
                <a:cs typeface="Merriweather"/>
                <a:sym typeface="Merriweather"/>
              </a:rPr>
              <a:t>Include everyone </a:t>
            </a:r>
            <a:r>
              <a:rPr lang="en" sz="1800">
                <a:solidFill>
                  <a:srgbClr val="2B2B2B"/>
                </a:solidFill>
                <a:highlight>
                  <a:srgbClr val="F9F9F9"/>
                </a:highlight>
                <a:latin typeface="Merriweather"/>
                <a:ea typeface="Merriweather"/>
                <a:cs typeface="Merriweather"/>
                <a:sym typeface="Merriweather"/>
              </a:rPr>
              <a:t>involved in the project so they’ll accept the persona or advise revisions.</a:t>
            </a:r>
            <a:endParaRPr sz="1800">
              <a:solidFill>
                <a:srgbClr val="2B2B2B"/>
              </a:solidFill>
              <a:highlight>
                <a:srgbClr val="F9F9F9"/>
              </a:highlight>
              <a:latin typeface="Merriweather"/>
              <a:ea typeface="Merriweather"/>
              <a:cs typeface="Merriweather"/>
              <a:sym typeface="Merriweather"/>
            </a:endParaRPr>
          </a:p>
          <a:p>
            <a:pPr marL="457200" lvl="0" indent="-342900" algn="l" rtl="0">
              <a:lnSpc>
                <a:spcPct val="178000"/>
              </a:lnSpc>
              <a:spcBef>
                <a:spcPts val="0"/>
              </a:spcBef>
              <a:spcAft>
                <a:spcPts val="0"/>
              </a:spcAft>
              <a:buClr>
                <a:srgbClr val="2B2B2B"/>
              </a:buClr>
              <a:buSzPts val="1800"/>
              <a:buFont typeface="Merriweather"/>
              <a:buChar char="●"/>
            </a:pPr>
            <a:r>
              <a:rPr lang="en" sz="1800">
                <a:solidFill>
                  <a:srgbClr val="2B2B2B"/>
                </a:solidFill>
                <a:highlight>
                  <a:srgbClr val="F9F9F9"/>
                </a:highlight>
                <a:latin typeface="Merriweather"/>
                <a:ea typeface="Merriweather"/>
                <a:cs typeface="Merriweather"/>
                <a:sym typeface="Merriweather"/>
              </a:rPr>
              <a:t>Send them the persona to </a:t>
            </a:r>
            <a:r>
              <a:rPr lang="en" sz="1800">
                <a:solidFill>
                  <a:srgbClr val="FF0000"/>
                </a:solidFill>
                <a:highlight>
                  <a:srgbClr val="F9F9F9"/>
                </a:highlight>
                <a:latin typeface="Merriweather"/>
                <a:ea typeface="Merriweather"/>
                <a:cs typeface="Merriweather"/>
                <a:sym typeface="Merriweather"/>
              </a:rPr>
              <a:t>use in their work.</a:t>
            </a:r>
            <a:endParaRPr sz="1800">
              <a:solidFill>
                <a:srgbClr val="FF0000"/>
              </a:solidFill>
              <a:highlight>
                <a:srgbClr val="F9F9F9"/>
              </a:highlight>
              <a:latin typeface="Merriweather"/>
              <a:ea typeface="Merriweather"/>
              <a:cs typeface="Merriweather"/>
              <a:sym typeface="Merriweather"/>
            </a:endParaRPr>
          </a:p>
          <a:p>
            <a:pPr marL="457200" lvl="0" indent="-342900" algn="l" rtl="0">
              <a:lnSpc>
                <a:spcPct val="178000"/>
              </a:lnSpc>
              <a:spcBef>
                <a:spcPts val="0"/>
              </a:spcBef>
              <a:spcAft>
                <a:spcPts val="0"/>
              </a:spcAft>
              <a:buClr>
                <a:srgbClr val="2B2B2B"/>
              </a:buClr>
              <a:buSzPts val="1800"/>
              <a:buFont typeface="Merriweather"/>
              <a:buChar char="●"/>
            </a:pPr>
            <a:r>
              <a:rPr lang="en" sz="1800">
                <a:solidFill>
                  <a:srgbClr val="FF0000"/>
                </a:solidFill>
                <a:highlight>
                  <a:srgbClr val="F9F9F9"/>
                </a:highlight>
                <a:latin typeface="Merriweather"/>
                <a:ea typeface="Merriweather"/>
                <a:cs typeface="Merriweather"/>
                <a:sym typeface="Merriweather"/>
              </a:rPr>
              <a:t>Ensure</a:t>
            </a:r>
            <a:r>
              <a:rPr lang="en" sz="1800">
                <a:solidFill>
                  <a:srgbClr val="2B2B2B"/>
                </a:solidFill>
                <a:highlight>
                  <a:srgbClr val="F9F9F9"/>
                </a:highlight>
                <a:latin typeface="Merriweather"/>
                <a:ea typeface="Merriweather"/>
                <a:cs typeface="Merriweather"/>
                <a:sym typeface="Merriweather"/>
              </a:rPr>
              <a:t> </a:t>
            </a:r>
            <a:r>
              <a:rPr lang="en" sz="1800">
                <a:solidFill>
                  <a:srgbClr val="FF0000"/>
                </a:solidFill>
                <a:highlight>
                  <a:srgbClr val="F9F9F9"/>
                </a:highlight>
                <a:latin typeface="Merriweather"/>
                <a:ea typeface="Merriweather"/>
                <a:cs typeface="Merriweather"/>
                <a:sym typeface="Merriweather"/>
              </a:rPr>
              <a:t>everyone develops scenarios </a:t>
            </a:r>
            <a:r>
              <a:rPr lang="en" sz="1800">
                <a:solidFill>
                  <a:srgbClr val="2B2B2B"/>
                </a:solidFill>
                <a:highlight>
                  <a:srgbClr val="F9F9F9"/>
                </a:highlight>
                <a:latin typeface="Merriweather"/>
                <a:ea typeface="Merriweather"/>
                <a:cs typeface="Merriweather"/>
                <a:sym typeface="Merriweather"/>
              </a:rPr>
              <a:t>– these should expose the persona optimally to potential use cases.</a:t>
            </a:r>
            <a:endParaRPr sz="1800">
              <a:solidFill>
                <a:srgbClr val="2B2B2B"/>
              </a:solidFill>
              <a:highlight>
                <a:srgbClr val="F9F9F9"/>
              </a:highlight>
              <a:latin typeface="Merriweather"/>
              <a:ea typeface="Merriweather"/>
              <a:cs typeface="Merriweather"/>
              <a:sym typeface="Merriweather"/>
            </a:endParaRPr>
          </a:p>
          <a:p>
            <a:pPr marL="457200" lvl="0" indent="-342900" algn="l" rtl="0">
              <a:lnSpc>
                <a:spcPct val="178000"/>
              </a:lnSpc>
              <a:spcBef>
                <a:spcPts val="0"/>
              </a:spcBef>
              <a:spcAft>
                <a:spcPts val="0"/>
              </a:spcAft>
              <a:buClr>
                <a:srgbClr val="2B2B2B"/>
              </a:buClr>
              <a:buSzPts val="1800"/>
              <a:buFont typeface="Merriweather"/>
              <a:buChar char="●"/>
            </a:pPr>
            <a:r>
              <a:rPr lang="en" sz="1800">
                <a:solidFill>
                  <a:srgbClr val="FF0000"/>
                </a:solidFill>
                <a:highlight>
                  <a:srgbClr val="F9F9F9"/>
                </a:highlight>
                <a:latin typeface="Merriweather"/>
                <a:ea typeface="Merriweather"/>
                <a:cs typeface="Merriweather"/>
                <a:sym typeface="Merriweather"/>
              </a:rPr>
              <a:t>Make continuous adjustments</a:t>
            </a:r>
            <a:r>
              <a:rPr lang="en" sz="1800">
                <a:solidFill>
                  <a:srgbClr val="2B2B2B"/>
                </a:solidFill>
                <a:highlight>
                  <a:srgbClr val="F9F9F9"/>
                </a:highlight>
                <a:latin typeface="Merriweather"/>
                <a:ea typeface="Merriweather"/>
                <a:cs typeface="Merriweather"/>
                <a:sym typeface="Merriweather"/>
              </a:rPr>
              <a:t> – revisit the persona; add new features; add required new personas; discard outdated personas.</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3"/>
          <p:cNvSpPr txBox="1">
            <a:spLocks noGrp="1"/>
          </p:cNvSpPr>
          <p:nvPr>
            <p:ph type="title"/>
          </p:nvPr>
        </p:nvSpPr>
        <p:spPr>
          <a:xfrm>
            <a:off x="426450" y="480100"/>
            <a:ext cx="8818800" cy="9474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3000">
                <a:solidFill>
                  <a:srgbClr val="073763"/>
                </a:solidFill>
              </a:rPr>
              <a:t>How to use Personas in Design Projects:</a:t>
            </a:r>
            <a:endParaRPr sz="3000">
              <a:solidFill>
                <a:srgbClr val="073763"/>
              </a:solidFill>
            </a:endParaRPr>
          </a:p>
          <a:p>
            <a:pPr marL="0" lvl="0" indent="0" algn="l" rtl="0">
              <a:spcBef>
                <a:spcPts val="0"/>
              </a:spcBef>
              <a:spcAft>
                <a:spcPts val="0"/>
              </a:spcAft>
              <a:buNone/>
            </a:pPr>
            <a:endParaRPr sz="3000">
              <a:solidFill>
                <a:srgbClr val="073763"/>
              </a:solidFill>
            </a:endParaRPr>
          </a:p>
        </p:txBody>
      </p:sp>
      <p:sp>
        <p:nvSpPr>
          <p:cNvPr id="348" name="Google Shape;348;p23"/>
          <p:cNvSpPr txBox="1"/>
          <p:nvPr/>
        </p:nvSpPr>
        <p:spPr>
          <a:xfrm>
            <a:off x="1008600" y="1225000"/>
            <a:ext cx="7452000" cy="35094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Clr>
                <a:srgbClr val="F9F9F9"/>
              </a:buClr>
              <a:buSzPts val="2400"/>
              <a:buFont typeface="Nunito"/>
              <a:buChar char="●"/>
            </a:pPr>
            <a:r>
              <a:rPr lang="en" sz="2400" b="1">
                <a:solidFill>
                  <a:srgbClr val="F9F9F9"/>
                </a:solidFill>
                <a:latin typeface="Nunito"/>
                <a:ea typeface="Nunito"/>
                <a:cs typeface="Nunito"/>
                <a:sym typeface="Nunito"/>
              </a:rPr>
              <a:t>Stays in context</a:t>
            </a:r>
            <a:endParaRPr sz="2400" b="1">
              <a:solidFill>
                <a:srgbClr val="F9F9F9"/>
              </a:solidFill>
              <a:latin typeface="Nunito"/>
              <a:ea typeface="Nunito"/>
              <a:cs typeface="Nunito"/>
              <a:sym typeface="Nunito"/>
            </a:endParaRPr>
          </a:p>
          <a:p>
            <a:pPr marL="457200" lvl="0" indent="-381000" algn="l" rtl="0">
              <a:spcBef>
                <a:spcPts val="0"/>
              </a:spcBef>
              <a:spcAft>
                <a:spcPts val="0"/>
              </a:spcAft>
              <a:buClr>
                <a:srgbClr val="F9F9F9"/>
              </a:buClr>
              <a:buSzPts val="2400"/>
              <a:buFont typeface="Nunito"/>
              <a:buChar char="●"/>
            </a:pPr>
            <a:r>
              <a:rPr lang="en" sz="2400" b="1">
                <a:solidFill>
                  <a:srgbClr val="F9F9F9"/>
                </a:solidFill>
                <a:latin typeface="Nunito"/>
                <a:ea typeface="Nunito"/>
                <a:cs typeface="Nunito"/>
                <a:sym typeface="Nunito"/>
              </a:rPr>
              <a:t>Reflects a target user’s real behaviour patterns,attitudes,skillset,motivations and goals within product’s domain,has an end goal?-What does the user want to achieve?</a:t>
            </a:r>
            <a:endParaRPr sz="2400" b="1">
              <a:solidFill>
                <a:srgbClr val="F9F9F9"/>
              </a:solidFill>
              <a:latin typeface="Nunito"/>
              <a:ea typeface="Nunito"/>
              <a:cs typeface="Nunito"/>
              <a:sym typeface="Nunito"/>
            </a:endParaRPr>
          </a:p>
          <a:p>
            <a:pPr marL="457200" lvl="0" indent="-381000" algn="l" rtl="0">
              <a:spcBef>
                <a:spcPts val="0"/>
              </a:spcBef>
              <a:spcAft>
                <a:spcPts val="0"/>
              </a:spcAft>
              <a:buClr>
                <a:srgbClr val="F9F9F9"/>
              </a:buClr>
              <a:buSzPts val="2400"/>
              <a:buFont typeface="Nunito"/>
              <a:buChar char="●"/>
            </a:pPr>
            <a:r>
              <a:rPr lang="en" sz="2400" b="1">
                <a:solidFill>
                  <a:srgbClr val="F9F9F9"/>
                </a:solidFill>
                <a:latin typeface="Nunito"/>
                <a:ea typeface="Nunito"/>
                <a:cs typeface="Nunito"/>
                <a:sym typeface="Nunito"/>
              </a:rPr>
              <a:t>Faces realistic ,relevant scenarios-written from persona’s perspective</a:t>
            </a:r>
            <a:endParaRPr sz="2400" b="1">
              <a:solidFill>
                <a:srgbClr val="F9F9F9"/>
              </a:solidFill>
              <a:latin typeface="Nunito"/>
              <a:ea typeface="Nunito"/>
              <a:cs typeface="Nunito"/>
              <a:sym typeface="Nunito"/>
            </a:endParaRPr>
          </a:p>
          <a:p>
            <a:pPr marL="457200" lvl="0" indent="-381000" algn="l" rtl="0">
              <a:spcBef>
                <a:spcPts val="0"/>
              </a:spcBef>
              <a:spcAft>
                <a:spcPts val="0"/>
              </a:spcAft>
              <a:buClr>
                <a:srgbClr val="F9F9F9"/>
              </a:buClr>
              <a:buSzPts val="2400"/>
              <a:buFont typeface="Nunito"/>
              <a:buChar char="●"/>
            </a:pPr>
            <a:r>
              <a:rPr lang="en" sz="2400" b="1">
                <a:solidFill>
                  <a:srgbClr val="F9F9F9"/>
                </a:solidFill>
                <a:latin typeface="Nunito"/>
                <a:ea typeface="Nunito"/>
                <a:cs typeface="Nunito"/>
                <a:sym typeface="Nunito"/>
              </a:rPr>
              <a:t>Occupies a clear setting</a:t>
            </a:r>
            <a:endParaRPr sz="2400" b="1">
              <a:solidFill>
                <a:srgbClr val="F9F9F9"/>
              </a:solidFill>
              <a:latin typeface="Nunito"/>
              <a:ea typeface="Nunito"/>
              <a:cs typeface="Nunito"/>
              <a:sym typeface="Nunito"/>
            </a:endParaRPr>
          </a:p>
          <a:p>
            <a:pPr marL="457200" lvl="0" indent="-381000" algn="l" rtl="0">
              <a:spcBef>
                <a:spcPts val="0"/>
              </a:spcBef>
              <a:spcAft>
                <a:spcPts val="0"/>
              </a:spcAft>
              <a:buClr>
                <a:srgbClr val="F9F9F9"/>
              </a:buClr>
              <a:buSzPts val="2400"/>
              <a:buFont typeface="Nunito"/>
              <a:buChar char="●"/>
            </a:pPr>
            <a:r>
              <a:rPr lang="en" sz="2400" b="1">
                <a:solidFill>
                  <a:srgbClr val="F9F9F9"/>
                </a:solidFill>
                <a:latin typeface="Nunito"/>
                <a:ea typeface="Nunito"/>
                <a:cs typeface="Nunito"/>
                <a:sym typeface="Nunito"/>
              </a:rPr>
              <a:t>Has visible pain points</a:t>
            </a:r>
            <a:endParaRPr sz="2400" b="1">
              <a:solidFill>
                <a:srgbClr val="F9F9F9"/>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pic>
        <p:nvPicPr>
          <p:cNvPr id="353" name="Google Shape;353;p24"/>
          <p:cNvPicPr preferRelativeResize="0"/>
          <p:nvPr/>
        </p:nvPicPr>
        <p:blipFill>
          <a:blip r:embed="rId3">
            <a:alphaModFix/>
          </a:blip>
          <a:stretch>
            <a:fillRect/>
          </a:stretch>
        </p:blipFill>
        <p:spPr>
          <a:xfrm>
            <a:off x="1013025" y="152400"/>
            <a:ext cx="6975363" cy="48386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5"/>
          <p:cNvSpPr txBox="1">
            <a:spLocks noGrp="1"/>
          </p:cNvSpPr>
          <p:nvPr>
            <p:ph type="title"/>
          </p:nvPr>
        </p:nvSpPr>
        <p:spPr>
          <a:xfrm>
            <a:off x="202500" y="202500"/>
            <a:ext cx="8859300" cy="42483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a:solidFill>
                  <a:srgbClr val="073763"/>
                </a:solidFill>
              </a:rPr>
              <a:t>Difference between persona and personality:</a:t>
            </a:r>
            <a:endParaRPr>
              <a:solidFill>
                <a:srgbClr val="073763"/>
              </a:solidFill>
            </a:endParaRPr>
          </a:p>
          <a:p>
            <a:pPr marL="457200" lvl="0" indent="-381000" algn="l" rtl="0">
              <a:spcBef>
                <a:spcPts val="0"/>
              </a:spcBef>
              <a:spcAft>
                <a:spcPts val="0"/>
              </a:spcAft>
              <a:buSzPts val="2400"/>
              <a:buChar char="●"/>
            </a:pPr>
            <a:r>
              <a:rPr lang="en" sz="2400"/>
              <a:t>Persona is a tool in user-centered design,representing idealized characters to epitomize user types</a:t>
            </a:r>
            <a:endParaRPr sz="2400"/>
          </a:p>
          <a:p>
            <a:pPr marL="457200" lvl="0" indent="-381000" algn="l" rtl="0">
              <a:spcBef>
                <a:spcPts val="0"/>
              </a:spcBef>
              <a:spcAft>
                <a:spcPts val="0"/>
              </a:spcAft>
              <a:buSzPts val="2400"/>
              <a:buChar char="●"/>
            </a:pPr>
            <a:r>
              <a:rPr lang="en" sz="2400"/>
              <a:t>It aids designers in crafting user centric solutions,focusing on user needs,goals and behaviours.</a:t>
            </a:r>
            <a:endParaRPr sz="2400"/>
          </a:p>
          <a:p>
            <a:pPr marL="457200" lvl="0" indent="-381000" algn="l" rtl="0">
              <a:spcBef>
                <a:spcPts val="0"/>
              </a:spcBef>
              <a:spcAft>
                <a:spcPts val="0"/>
              </a:spcAft>
              <a:buSzPts val="2400"/>
              <a:buChar char="●"/>
            </a:pPr>
            <a:r>
              <a:rPr lang="en" sz="2400"/>
              <a:t>Conversely Personality refers to the unique characteristics,thoughts, and feelings that differentiate one person  another,inherently influencing their interactions and reactions.</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6"/>
          <p:cNvSpPr/>
          <p:nvPr/>
        </p:nvSpPr>
        <p:spPr>
          <a:xfrm>
            <a:off x="-17100" y="0"/>
            <a:ext cx="9161100" cy="2484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txBox="1">
            <a:spLocks noGrp="1"/>
          </p:cNvSpPr>
          <p:nvPr>
            <p:ph type="title" idx="4294967295"/>
          </p:nvPr>
        </p:nvSpPr>
        <p:spPr>
          <a:xfrm>
            <a:off x="110979" y="1751100"/>
            <a:ext cx="8520600" cy="73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dirty="0">
                <a:solidFill>
                  <a:schemeClr val="accent1"/>
                </a:solidFill>
              </a:rPr>
              <a:t>Thank You</a:t>
            </a:r>
            <a:endParaRPr sz="7200"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body" idx="2"/>
          </p:nvPr>
        </p:nvSpPr>
        <p:spPr>
          <a:xfrm>
            <a:off x="901125" y="1964250"/>
            <a:ext cx="7421700" cy="3063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Font typeface="Arial"/>
              <a:buChar char="➢"/>
            </a:pPr>
            <a:r>
              <a:rPr lang="en" sz="1800">
                <a:solidFill>
                  <a:srgbClr val="000000"/>
                </a:solidFill>
                <a:highlight>
                  <a:srgbClr val="FFFFFF"/>
                </a:highlight>
                <a:latin typeface="Arial"/>
                <a:ea typeface="Arial"/>
                <a:cs typeface="Arial"/>
                <a:sym typeface="Arial"/>
              </a:rPr>
              <a:t>Personas are </a:t>
            </a:r>
            <a:r>
              <a:rPr lang="en" sz="1800">
                <a:solidFill>
                  <a:srgbClr val="000000"/>
                </a:solidFill>
                <a:latin typeface="Arial"/>
                <a:ea typeface="Arial"/>
                <a:cs typeface="Arial"/>
                <a:sym typeface="Arial"/>
              </a:rPr>
              <a:t>fictional characters, which you create based upon your research in order to represent the different user types that might use your service, product, site, or brand in a similar way</a:t>
            </a:r>
            <a:r>
              <a:rPr lang="en" sz="1800">
                <a:solidFill>
                  <a:srgbClr val="000000"/>
                </a:solidFill>
                <a:highlight>
                  <a:srgbClr val="FFFFFF"/>
                </a:highlight>
                <a:latin typeface="Arial"/>
                <a:ea typeface="Arial"/>
                <a:cs typeface="Arial"/>
                <a:sym typeface="Arial"/>
              </a:rPr>
              <a:t>. </a:t>
            </a:r>
            <a:endParaRPr sz="1800">
              <a:solidFill>
                <a:srgbClr val="000000"/>
              </a:solidFill>
              <a:highlight>
                <a:srgbClr val="FFFFFF"/>
              </a:highlight>
              <a:latin typeface="Arial"/>
              <a:ea typeface="Arial"/>
              <a:cs typeface="Arial"/>
              <a:sym typeface="Arial"/>
            </a:endParaRPr>
          </a:p>
          <a:p>
            <a:pPr marL="457200" lvl="0" indent="0" algn="l" rtl="0">
              <a:spcBef>
                <a:spcPts val="1200"/>
              </a:spcBef>
              <a:spcAft>
                <a:spcPts val="0"/>
              </a:spcAft>
              <a:buNone/>
            </a:pPr>
            <a:endParaRPr sz="1800">
              <a:solidFill>
                <a:srgbClr val="000000"/>
              </a:solidFill>
              <a:highlight>
                <a:srgbClr val="FFFFFF"/>
              </a:highlight>
              <a:latin typeface="Arial"/>
              <a:ea typeface="Arial"/>
              <a:cs typeface="Arial"/>
              <a:sym typeface="Arial"/>
            </a:endParaRPr>
          </a:p>
          <a:p>
            <a:pPr marL="457200" lvl="0" indent="-342900" algn="l" rtl="0">
              <a:spcBef>
                <a:spcPts val="1200"/>
              </a:spcBef>
              <a:spcAft>
                <a:spcPts val="0"/>
              </a:spcAft>
              <a:buClr>
                <a:srgbClr val="000000"/>
              </a:buClr>
              <a:buSzPts val="1800"/>
              <a:buFont typeface="Arial"/>
              <a:buChar char="➢"/>
            </a:pPr>
            <a:r>
              <a:rPr lang="en" sz="1800">
                <a:solidFill>
                  <a:srgbClr val="000000"/>
                </a:solidFill>
                <a:highlight>
                  <a:srgbClr val="FFFFFF"/>
                </a:highlight>
                <a:latin typeface="Arial"/>
                <a:ea typeface="Arial"/>
                <a:cs typeface="Arial"/>
                <a:sym typeface="Arial"/>
              </a:rPr>
              <a:t>Creating personas helps the designer to understand users' needs, experiences, behaviors and goals.</a:t>
            </a:r>
            <a:endParaRPr sz="1800">
              <a:solidFill>
                <a:srgbClr val="000000"/>
              </a:solidFill>
            </a:endParaRPr>
          </a:p>
        </p:txBody>
      </p:sp>
      <p:sp>
        <p:nvSpPr>
          <p:cNvPr id="284" name="Google Shape;284;p14"/>
          <p:cNvSpPr txBox="1">
            <a:spLocks noGrp="1"/>
          </p:cNvSpPr>
          <p:nvPr>
            <p:ph type="title"/>
          </p:nvPr>
        </p:nvSpPr>
        <p:spPr>
          <a:xfrm>
            <a:off x="1217250" y="505275"/>
            <a:ext cx="4138800" cy="1318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3000">
                <a:solidFill>
                  <a:srgbClr val="274E13"/>
                </a:solidFill>
              </a:rPr>
              <a:t>What is Persona?</a:t>
            </a:r>
            <a:endParaRPr sz="3000">
              <a:solidFill>
                <a:srgbClr val="274E1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199722" y="128250"/>
            <a:ext cx="7030500" cy="999300"/>
          </a:xfrm>
          <a:prstGeom prst="rect">
            <a:avLst/>
          </a:prstGeom>
        </p:spPr>
        <p:txBody>
          <a:bodyPr spcFirstLastPara="1" wrap="square" lIns="91425" tIns="91425" rIns="91425" bIns="91425" anchor="t" anchorCtr="0">
            <a:noAutofit/>
          </a:bodyPr>
          <a:lstStyle/>
          <a:p>
            <a:pPr marL="0" lvl="0" indent="0" algn="l" rtl="0">
              <a:lnSpc>
                <a:spcPct val="120000"/>
              </a:lnSpc>
              <a:spcBef>
                <a:spcPts val="3000"/>
              </a:spcBef>
              <a:spcAft>
                <a:spcPts val="0"/>
              </a:spcAft>
              <a:buNone/>
            </a:pPr>
            <a:r>
              <a:rPr lang="en" sz="3000" dirty="0">
                <a:solidFill>
                  <a:srgbClr val="274E13"/>
                </a:solidFill>
                <a:highlight>
                  <a:srgbClr val="F9F9F9"/>
                </a:highlight>
                <a:latin typeface="Arial"/>
                <a:ea typeface="Arial"/>
                <a:cs typeface="Arial"/>
                <a:sym typeface="Arial"/>
              </a:rPr>
              <a:t>Personas Are More Than “People”</a:t>
            </a:r>
            <a:endParaRPr sz="3000" dirty="0">
              <a:solidFill>
                <a:srgbClr val="274E13"/>
              </a:solidFill>
              <a:highlight>
                <a:srgbClr val="F9F9F9"/>
              </a:highlight>
              <a:latin typeface="Arial"/>
              <a:ea typeface="Arial"/>
              <a:cs typeface="Arial"/>
              <a:sym typeface="Arial"/>
            </a:endParaRPr>
          </a:p>
          <a:p>
            <a:pPr marL="0" lvl="0" indent="0" algn="l" rtl="0">
              <a:spcBef>
                <a:spcPts val="1200"/>
              </a:spcBef>
              <a:spcAft>
                <a:spcPts val="0"/>
              </a:spcAft>
              <a:buNone/>
            </a:pPr>
            <a:endParaRPr sz="3000" dirty="0">
              <a:solidFill>
                <a:srgbClr val="274E13"/>
              </a:solidFill>
            </a:endParaRPr>
          </a:p>
        </p:txBody>
      </p:sp>
      <p:sp>
        <p:nvSpPr>
          <p:cNvPr id="290" name="Google Shape;290;p15"/>
          <p:cNvSpPr txBox="1">
            <a:spLocks noGrp="1"/>
          </p:cNvSpPr>
          <p:nvPr>
            <p:ph type="body" idx="1"/>
          </p:nvPr>
        </p:nvSpPr>
        <p:spPr>
          <a:xfrm>
            <a:off x="558882" y="1482249"/>
            <a:ext cx="8203500" cy="2869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Merriweather"/>
              <a:buChar char="●"/>
            </a:pPr>
            <a:r>
              <a:rPr lang="en" sz="1800" dirty="0">
                <a:solidFill>
                  <a:srgbClr val="000000"/>
                </a:solidFill>
                <a:latin typeface="Merriweather"/>
                <a:ea typeface="Merriweather"/>
                <a:cs typeface="Merriweather"/>
                <a:sym typeface="Merriweather"/>
              </a:rPr>
              <a:t>Personas are distilled essences of real users. </a:t>
            </a:r>
            <a:endParaRPr sz="1800" dirty="0">
              <a:solidFill>
                <a:srgbClr val="000000"/>
              </a:solidFill>
              <a:latin typeface="Merriweather"/>
              <a:ea typeface="Merriweather"/>
              <a:cs typeface="Merriweather"/>
              <a:sym typeface="Merriweather"/>
            </a:endParaRPr>
          </a:p>
          <a:p>
            <a:pPr marL="457200" lvl="0" indent="-342900" algn="l" rtl="0">
              <a:spcBef>
                <a:spcPts val="0"/>
              </a:spcBef>
              <a:spcAft>
                <a:spcPts val="0"/>
              </a:spcAft>
              <a:buClr>
                <a:srgbClr val="000000"/>
              </a:buClr>
              <a:buSzPts val="1800"/>
              <a:buFont typeface="Merriweather"/>
              <a:buChar char="●"/>
            </a:pPr>
            <a:r>
              <a:rPr lang="en" sz="1800" dirty="0">
                <a:solidFill>
                  <a:srgbClr val="000000"/>
                </a:solidFill>
                <a:latin typeface="Merriweather"/>
                <a:ea typeface="Merriweather"/>
                <a:cs typeface="Merriweather"/>
                <a:sym typeface="Merriweather"/>
              </a:rPr>
              <a:t>In </a:t>
            </a:r>
            <a:r>
              <a:rPr lang="en" sz="1800" dirty="0">
                <a:solidFill>
                  <a:srgbClr val="000000"/>
                </a:solidFill>
                <a:uFill>
                  <a:noFill/>
                </a:uFill>
                <a:latin typeface="Merriweather"/>
                <a:ea typeface="Merriweather"/>
                <a:cs typeface="Merriweather"/>
                <a:sym typeface="Merriweather"/>
                <a:hlinkClick r:id="rId3">
                  <a:extLst>
                    <a:ext uri="{A12FA001-AC4F-418D-AE19-62706E023703}">
                      <ahyp:hlinkClr xmlns:ahyp="http://schemas.microsoft.com/office/drawing/2018/hyperlinkcolor" val="tx"/>
                    </a:ext>
                  </a:extLst>
                </a:hlinkClick>
              </a:rPr>
              <a:t>user experience (UX) design</a:t>
            </a:r>
            <a:r>
              <a:rPr lang="en" sz="1800" dirty="0">
                <a:solidFill>
                  <a:srgbClr val="000000"/>
                </a:solidFill>
                <a:latin typeface="Merriweather"/>
                <a:ea typeface="Merriweather"/>
                <a:cs typeface="Merriweather"/>
                <a:sym typeface="Merriweather"/>
              </a:rPr>
              <a:t>, you use personas to build empathy with target users and focus on their world. </a:t>
            </a:r>
            <a:endParaRPr sz="1800" dirty="0">
              <a:solidFill>
                <a:srgbClr val="000000"/>
              </a:solidFill>
              <a:latin typeface="Merriweather"/>
              <a:ea typeface="Merriweather"/>
              <a:cs typeface="Merriweather"/>
              <a:sym typeface="Merriweather"/>
            </a:endParaRPr>
          </a:p>
          <a:p>
            <a:pPr marL="457200" lvl="0" indent="-342900" algn="l" rtl="0">
              <a:spcBef>
                <a:spcPts val="0"/>
              </a:spcBef>
              <a:spcAft>
                <a:spcPts val="0"/>
              </a:spcAft>
              <a:buClr>
                <a:srgbClr val="000000"/>
              </a:buClr>
              <a:buSzPts val="1800"/>
              <a:buFont typeface="Merriweather"/>
              <a:buChar char="●"/>
            </a:pPr>
            <a:r>
              <a:rPr lang="en" sz="1800" dirty="0">
                <a:solidFill>
                  <a:srgbClr val="000000"/>
                </a:solidFill>
                <a:latin typeface="Merriweather"/>
                <a:ea typeface="Merriweather"/>
                <a:cs typeface="Merriweather"/>
                <a:sym typeface="Merriweather"/>
              </a:rPr>
              <a:t>You should always create personas from observations about real users, personas should never be invented out of your assumptions about your users. </a:t>
            </a:r>
            <a:endParaRPr sz="1800" dirty="0">
              <a:solidFill>
                <a:srgbClr val="000000"/>
              </a:solidFill>
              <a:latin typeface="Merriweather"/>
              <a:ea typeface="Merriweather"/>
              <a:cs typeface="Merriweather"/>
              <a:sym typeface="Merriweather"/>
            </a:endParaRPr>
          </a:p>
          <a:p>
            <a:pPr marL="457200" lvl="0" indent="-342900" algn="l" rtl="0">
              <a:spcBef>
                <a:spcPts val="0"/>
              </a:spcBef>
              <a:spcAft>
                <a:spcPts val="0"/>
              </a:spcAft>
              <a:buClr>
                <a:srgbClr val="000000"/>
              </a:buClr>
              <a:buSzPts val="1800"/>
              <a:buFont typeface="Merriweather"/>
              <a:buChar char="●"/>
            </a:pPr>
            <a:r>
              <a:rPr lang="en" sz="1800" dirty="0">
                <a:solidFill>
                  <a:srgbClr val="000000"/>
                </a:solidFill>
                <a:latin typeface="Merriweather"/>
                <a:ea typeface="Merriweather"/>
                <a:cs typeface="Merriweather"/>
                <a:sym typeface="Merriweather"/>
              </a:rPr>
              <a:t>Because you must map your users’ needs to your design’s functionality, you must first clearly define both the needs and the users.</a:t>
            </a:r>
            <a:endParaRPr sz="1800"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idx="4294967295"/>
          </p:nvPr>
        </p:nvSpPr>
        <p:spPr>
          <a:xfrm>
            <a:off x="311700" y="431325"/>
            <a:ext cx="8520600" cy="73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solidFill>
                  <a:srgbClr val="274E13"/>
                </a:solidFill>
              </a:rPr>
              <a:t>Types of Persona:</a:t>
            </a:r>
            <a:endParaRPr sz="3600">
              <a:solidFill>
                <a:srgbClr val="274E13"/>
              </a:solidFill>
            </a:endParaRPr>
          </a:p>
        </p:txBody>
      </p:sp>
      <p:sp>
        <p:nvSpPr>
          <p:cNvPr id="296" name="Google Shape;296;p16"/>
          <p:cNvSpPr txBox="1">
            <a:spLocks noGrp="1"/>
          </p:cNvSpPr>
          <p:nvPr>
            <p:ph type="body" idx="4294967295"/>
          </p:nvPr>
        </p:nvSpPr>
        <p:spPr>
          <a:xfrm>
            <a:off x="1810200" y="1417950"/>
            <a:ext cx="7555500" cy="524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Clr>
                <a:srgbClr val="000000"/>
              </a:buClr>
              <a:buSzPts val="3000"/>
              <a:buAutoNum type="arabicPeriod"/>
            </a:pPr>
            <a:r>
              <a:rPr lang="en" sz="3000">
                <a:solidFill>
                  <a:srgbClr val="000000"/>
                </a:solidFill>
              </a:rPr>
              <a:t>Goal Directed-Persona</a:t>
            </a:r>
            <a:endParaRPr sz="3000">
              <a:solidFill>
                <a:srgbClr val="000000"/>
              </a:solidFill>
            </a:endParaRPr>
          </a:p>
          <a:p>
            <a:pPr marL="457200" lvl="0" indent="-419100" algn="l" rtl="0">
              <a:spcBef>
                <a:spcPts val="0"/>
              </a:spcBef>
              <a:spcAft>
                <a:spcPts val="0"/>
              </a:spcAft>
              <a:buClr>
                <a:srgbClr val="000000"/>
              </a:buClr>
              <a:buSzPts val="3000"/>
              <a:buAutoNum type="arabicPeriod"/>
            </a:pPr>
            <a:r>
              <a:rPr lang="en" sz="3000">
                <a:solidFill>
                  <a:srgbClr val="000000"/>
                </a:solidFill>
              </a:rPr>
              <a:t>Role Based Persona </a:t>
            </a:r>
            <a:endParaRPr sz="3000">
              <a:solidFill>
                <a:srgbClr val="000000"/>
              </a:solidFill>
            </a:endParaRPr>
          </a:p>
          <a:p>
            <a:pPr marL="457200" lvl="0" indent="-419100" algn="l" rtl="0">
              <a:spcBef>
                <a:spcPts val="0"/>
              </a:spcBef>
              <a:spcAft>
                <a:spcPts val="0"/>
              </a:spcAft>
              <a:buClr>
                <a:srgbClr val="000000"/>
              </a:buClr>
              <a:buSzPts val="3000"/>
              <a:buAutoNum type="arabicPeriod"/>
            </a:pPr>
            <a:r>
              <a:rPr lang="en" sz="3000">
                <a:solidFill>
                  <a:srgbClr val="000000"/>
                </a:solidFill>
              </a:rPr>
              <a:t>Engaging Persona </a:t>
            </a:r>
            <a:endParaRPr sz="3000">
              <a:solidFill>
                <a:srgbClr val="000000"/>
              </a:solidFill>
            </a:endParaRPr>
          </a:p>
          <a:p>
            <a:pPr marL="457200" lvl="0" indent="-419100" algn="l" rtl="0">
              <a:spcBef>
                <a:spcPts val="0"/>
              </a:spcBef>
              <a:spcAft>
                <a:spcPts val="0"/>
              </a:spcAft>
              <a:buClr>
                <a:srgbClr val="000000"/>
              </a:buClr>
              <a:buSzPts val="3000"/>
              <a:buAutoNum type="arabicPeriod"/>
            </a:pPr>
            <a:r>
              <a:rPr lang="en" sz="3000">
                <a:solidFill>
                  <a:srgbClr val="000000"/>
                </a:solidFill>
              </a:rPr>
              <a:t>Fictional Persona</a:t>
            </a:r>
            <a:endParaRPr sz="3000">
              <a:solidFill>
                <a:srgbClr val="000000"/>
              </a:solidFill>
            </a:endParaRPr>
          </a:p>
        </p:txBody>
      </p:sp>
      <p:cxnSp>
        <p:nvCxnSpPr>
          <p:cNvPr id="297" name="Google Shape;297;p16"/>
          <p:cNvCxnSpPr/>
          <p:nvPr/>
        </p:nvCxnSpPr>
        <p:spPr>
          <a:xfrm>
            <a:off x="418675" y="1811883"/>
            <a:ext cx="270900" cy="0"/>
          </a:xfrm>
          <a:prstGeom prst="straightConnector1">
            <a:avLst/>
          </a:prstGeom>
          <a:noFill/>
          <a:ln w="9525" cap="flat" cmpd="sng">
            <a:solidFill>
              <a:schemeClr val="lt2"/>
            </a:solidFill>
            <a:prstDash val="solid"/>
            <a:round/>
            <a:headEnd type="none" w="sm" len="sm"/>
            <a:tailEnd type="none" w="sm" len="sm"/>
          </a:ln>
        </p:spPr>
      </p:cxnSp>
      <p:cxnSp>
        <p:nvCxnSpPr>
          <p:cNvPr id="298" name="Google Shape;298;p16"/>
          <p:cNvCxnSpPr/>
          <p:nvPr/>
        </p:nvCxnSpPr>
        <p:spPr>
          <a:xfrm>
            <a:off x="5012725" y="1811883"/>
            <a:ext cx="270900" cy="0"/>
          </a:xfrm>
          <a:prstGeom prst="straightConnector1">
            <a:avLst/>
          </a:prstGeom>
          <a:noFill/>
          <a:ln w="9525" cap="flat" cmpd="sng">
            <a:solidFill>
              <a:schemeClr val="lt2"/>
            </a:solidFill>
            <a:prstDash val="solid"/>
            <a:round/>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title" idx="4294967295"/>
          </p:nvPr>
        </p:nvSpPr>
        <p:spPr>
          <a:xfrm>
            <a:off x="-91125" y="370575"/>
            <a:ext cx="8520600" cy="7335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sz="3000">
                <a:solidFill>
                  <a:srgbClr val="274E13"/>
                </a:solidFill>
                <a:latin typeface="Nunito"/>
                <a:ea typeface="Nunito"/>
                <a:cs typeface="Nunito"/>
                <a:sym typeface="Nunito"/>
              </a:rPr>
              <a:t>Goal Directed-Persona</a:t>
            </a:r>
            <a:endParaRPr sz="3000">
              <a:solidFill>
                <a:srgbClr val="274E13"/>
              </a:solidFill>
              <a:latin typeface="Nunito"/>
              <a:ea typeface="Nunito"/>
              <a:cs typeface="Nunito"/>
              <a:sym typeface="Nunito"/>
            </a:endParaRPr>
          </a:p>
          <a:p>
            <a:pPr marL="0" lvl="0" indent="0" algn="l" rtl="0">
              <a:spcBef>
                <a:spcPts val="1200"/>
              </a:spcBef>
              <a:spcAft>
                <a:spcPts val="0"/>
              </a:spcAft>
              <a:buNone/>
            </a:pPr>
            <a:endParaRPr sz="3600">
              <a:solidFill>
                <a:srgbClr val="274E13"/>
              </a:solidFill>
            </a:endParaRPr>
          </a:p>
        </p:txBody>
      </p:sp>
      <p:cxnSp>
        <p:nvCxnSpPr>
          <p:cNvPr id="304" name="Google Shape;304;p17"/>
          <p:cNvCxnSpPr/>
          <p:nvPr/>
        </p:nvCxnSpPr>
        <p:spPr>
          <a:xfrm>
            <a:off x="418675" y="1811883"/>
            <a:ext cx="270900" cy="0"/>
          </a:xfrm>
          <a:prstGeom prst="straightConnector1">
            <a:avLst/>
          </a:prstGeom>
          <a:noFill/>
          <a:ln w="9525" cap="flat" cmpd="sng">
            <a:solidFill>
              <a:schemeClr val="lt2"/>
            </a:solidFill>
            <a:prstDash val="solid"/>
            <a:round/>
            <a:headEnd type="none" w="sm" len="sm"/>
            <a:tailEnd type="none" w="sm" len="sm"/>
          </a:ln>
        </p:spPr>
      </p:cxnSp>
      <p:cxnSp>
        <p:nvCxnSpPr>
          <p:cNvPr id="305" name="Google Shape;305;p17"/>
          <p:cNvCxnSpPr/>
          <p:nvPr/>
        </p:nvCxnSpPr>
        <p:spPr>
          <a:xfrm>
            <a:off x="5012725" y="1811883"/>
            <a:ext cx="270900" cy="0"/>
          </a:xfrm>
          <a:prstGeom prst="straightConnector1">
            <a:avLst/>
          </a:prstGeom>
          <a:noFill/>
          <a:ln w="9525" cap="flat" cmpd="sng">
            <a:solidFill>
              <a:schemeClr val="lt2"/>
            </a:solidFill>
            <a:prstDash val="solid"/>
            <a:round/>
            <a:headEnd type="none" w="sm" len="sm"/>
            <a:tailEnd type="none" w="sm" len="sm"/>
          </a:ln>
        </p:spPr>
      </p:cxnSp>
      <p:sp>
        <p:nvSpPr>
          <p:cNvPr id="306" name="Google Shape;306;p17"/>
          <p:cNvSpPr txBox="1"/>
          <p:nvPr/>
        </p:nvSpPr>
        <p:spPr>
          <a:xfrm>
            <a:off x="689575" y="1477750"/>
            <a:ext cx="30273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rgbClr val="2B2B2B"/>
                </a:solidFill>
                <a:highlight>
                  <a:srgbClr val="F9F9F9"/>
                </a:highlight>
                <a:latin typeface="Merriweather"/>
                <a:ea typeface="Merriweather"/>
                <a:cs typeface="Merriweather"/>
                <a:sym typeface="Merriweather"/>
              </a:rPr>
              <a:t> The objective of a goal-directed persona is to examine the process and workflow that your user would prefer to utilize to achieve their goals in interacting with your product or service.</a:t>
            </a:r>
            <a:endParaRPr sz="1800" dirty="0">
              <a:solidFill>
                <a:schemeClr val="dk2"/>
              </a:solidFill>
              <a:latin typeface="Nunito"/>
              <a:ea typeface="Nunito"/>
              <a:cs typeface="Nunito"/>
              <a:sym typeface="Nunito"/>
            </a:endParaRPr>
          </a:p>
        </p:txBody>
      </p:sp>
      <p:pic>
        <p:nvPicPr>
          <p:cNvPr id="307" name="Google Shape;307;p17"/>
          <p:cNvPicPr preferRelativeResize="0"/>
          <p:nvPr/>
        </p:nvPicPr>
        <p:blipFill>
          <a:blip r:embed="rId3">
            <a:alphaModFix/>
          </a:blip>
          <a:stretch>
            <a:fillRect/>
          </a:stretch>
        </p:blipFill>
        <p:spPr>
          <a:xfrm>
            <a:off x="3817125" y="263250"/>
            <a:ext cx="5194125" cy="4394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cxnSp>
        <p:nvCxnSpPr>
          <p:cNvPr id="312" name="Google Shape;312;p18"/>
          <p:cNvCxnSpPr/>
          <p:nvPr/>
        </p:nvCxnSpPr>
        <p:spPr>
          <a:xfrm>
            <a:off x="418675" y="1811883"/>
            <a:ext cx="270900" cy="0"/>
          </a:xfrm>
          <a:prstGeom prst="straightConnector1">
            <a:avLst/>
          </a:prstGeom>
          <a:noFill/>
          <a:ln w="9525" cap="flat" cmpd="sng">
            <a:solidFill>
              <a:schemeClr val="lt2"/>
            </a:solidFill>
            <a:prstDash val="solid"/>
            <a:round/>
            <a:headEnd type="none" w="sm" len="sm"/>
            <a:tailEnd type="none" w="sm" len="sm"/>
          </a:ln>
        </p:spPr>
      </p:cxnSp>
      <p:cxnSp>
        <p:nvCxnSpPr>
          <p:cNvPr id="313" name="Google Shape;313;p18"/>
          <p:cNvCxnSpPr/>
          <p:nvPr/>
        </p:nvCxnSpPr>
        <p:spPr>
          <a:xfrm>
            <a:off x="5012725" y="1811883"/>
            <a:ext cx="270900" cy="0"/>
          </a:xfrm>
          <a:prstGeom prst="straightConnector1">
            <a:avLst/>
          </a:prstGeom>
          <a:noFill/>
          <a:ln w="9525" cap="flat" cmpd="sng">
            <a:solidFill>
              <a:schemeClr val="lt2"/>
            </a:solidFill>
            <a:prstDash val="solid"/>
            <a:round/>
            <a:headEnd type="none" w="sm" len="sm"/>
            <a:tailEnd type="none" w="sm" len="sm"/>
          </a:ln>
        </p:spPr>
      </p:cxnSp>
      <p:sp>
        <p:nvSpPr>
          <p:cNvPr id="314" name="Google Shape;314;p18"/>
          <p:cNvSpPr txBox="1"/>
          <p:nvPr/>
        </p:nvSpPr>
        <p:spPr>
          <a:xfrm>
            <a:off x="374625" y="486000"/>
            <a:ext cx="5832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rgbClr val="274E13"/>
                </a:solidFill>
                <a:latin typeface="Nunito"/>
                <a:ea typeface="Nunito"/>
                <a:cs typeface="Nunito"/>
                <a:sym typeface="Nunito"/>
              </a:rPr>
              <a:t>Role based Persona:</a:t>
            </a:r>
            <a:endParaRPr sz="3000" b="1">
              <a:solidFill>
                <a:srgbClr val="274E13"/>
              </a:solidFill>
              <a:latin typeface="Nunito"/>
              <a:ea typeface="Nunito"/>
              <a:cs typeface="Nunito"/>
              <a:sym typeface="Nunito"/>
            </a:endParaRPr>
          </a:p>
        </p:txBody>
      </p:sp>
      <p:sp>
        <p:nvSpPr>
          <p:cNvPr id="315" name="Google Shape;315;p18"/>
          <p:cNvSpPr txBox="1"/>
          <p:nvPr/>
        </p:nvSpPr>
        <p:spPr>
          <a:xfrm>
            <a:off x="1391725" y="1174500"/>
            <a:ext cx="7512900" cy="35094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Font typeface="Merriweather"/>
              <a:buChar char="●"/>
            </a:pPr>
            <a:r>
              <a:rPr lang="en" sz="2400">
                <a:highlight>
                  <a:srgbClr val="F9F9F9"/>
                </a:highlight>
                <a:latin typeface="Merriweather"/>
                <a:ea typeface="Merriweather"/>
                <a:cs typeface="Merriweather"/>
                <a:sym typeface="Merriweather"/>
              </a:rPr>
              <a:t>The role-based perspective is also goal-directed, and it also focuses on behavior. </a:t>
            </a:r>
            <a:endParaRPr sz="2400">
              <a:highlight>
                <a:srgbClr val="F9F9F9"/>
              </a:highlight>
              <a:latin typeface="Merriweather"/>
              <a:ea typeface="Merriweather"/>
              <a:cs typeface="Merriweather"/>
              <a:sym typeface="Merriweather"/>
            </a:endParaRPr>
          </a:p>
          <a:p>
            <a:pPr marL="457200" lvl="0" indent="-381000" algn="l" rtl="0">
              <a:spcBef>
                <a:spcPts val="0"/>
              </a:spcBef>
              <a:spcAft>
                <a:spcPts val="0"/>
              </a:spcAft>
              <a:buSzPts val="2400"/>
              <a:buFont typeface="Merriweather"/>
              <a:buChar char="●"/>
            </a:pPr>
            <a:r>
              <a:rPr lang="en" sz="2400">
                <a:highlight>
                  <a:srgbClr val="F9F9F9"/>
                </a:highlight>
                <a:latin typeface="Merriweather"/>
                <a:ea typeface="Merriweather"/>
                <a:cs typeface="Merriweather"/>
                <a:sym typeface="Merriweather"/>
              </a:rPr>
              <a:t>The personas of the role-based perspectives are massively data-driven and incorporate data from both </a:t>
            </a:r>
            <a:r>
              <a:rPr lang="en" sz="2400" u="sng">
                <a:highlight>
                  <a:srgbClr val="F9F9F9"/>
                </a:highlight>
                <a:latin typeface="Merriweather"/>
                <a:ea typeface="Merriweather"/>
                <a:cs typeface="Merriweather"/>
                <a:sym typeface="Merriweather"/>
                <a:hlinkClick r:id="rId3"/>
              </a:rPr>
              <a:t>qualitative</a:t>
            </a:r>
            <a:r>
              <a:rPr lang="en" sz="2400">
                <a:highlight>
                  <a:srgbClr val="F9F9F9"/>
                </a:highlight>
                <a:latin typeface="Merriweather"/>
                <a:ea typeface="Merriweather"/>
                <a:cs typeface="Merriweather"/>
                <a:sym typeface="Merriweather"/>
              </a:rPr>
              <a:t> and </a:t>
            </a:r>
            <a:r>
              <a:rPr lang="en" sz="2400" u="sng">
                <a:highlight>
                  <a:srgbClr val="F9F9F9"/>
                </a:highlight>
                <a:latin typeface="Merriweather"/>
                <a:ea typeface="Merriweather"/>
                <a:cs typeface="Merriweather"/>
                <a:sym typeface="Merriweather"/>
                <a:hlinkClick r:id="rId3"/>
              </a:rPr>
              <a:t>quantitative</a:t>
            </a:r>
            <a:r>
              <a:rPr lang="en" sz="2400">
                <a:highlight>
                  <a:srgbClr val="F9F9F9"/>
                </a:highlight>
                <a:latin typeface="Merriweather"/>
                <a:ea typeface="Merriweather"/>
                <a:cs typeface="Merriweather"/>
                <a:sym typeface="Merriweather"/>
              </a:rPr>
              <a:t> sources. </a:t>
            </a:r>
            <a:endParaRPr sz="2400">
              <a:highlight>
                <a:srgbClr val="F9F9F9"/>
              </a:highlight>
              <a:latin typeface="Merriweather"/>
              <a:ea typeface="Merriweather"/>
              <a:cs typeface="Merriweather"/>
              <a:sym typeface="Merriweather"/>
            </a:endParaRPr>
          </a:p>
          <a:p>
            <a:pPr marL="457200" lvl="0" indent="-381000" algn="l" rtl="0">
              <a:spcBef>
                <a:spcPts val="0"/>
              </a:spcBef>
              <a:spcAft>
                <a:spcPts val="0"/>
              </a:spcAft>
              <a:buSzPts val="2400"/>
              <a:buFont typeface="Merriweather"/>
              <a:buChar char="●"/>
            </a:pPr>
            <a:r>
              <a:rPr lang="en" sz="2400">
                <a:highlight>
                  <a:srgbClr val="F9F9F9"/>
                </a:highlight>
                <a:latin typeface="Merriweather"/>
                <a:ea typeface="Merriweather"/>
                <a:cs typeface="Merriweather"/>
                <a:sym typeface="Merriweather"/>
              </a:rPr>
              <a:t>The role-based perspective focuses on the user’s role in the organization</a:t>
            </a:r>
            <a:endParaRPr sz="24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9"/>
          <p:cNvSpPr txBox="1">
            <a:spLocks noGrp="1"/>
          </p:cNvSpPr>
          <p:nvPr>
            <p:ph type="title" idx="4294967295"/>
          </p:nvPr>
        </p:nvSpPr>
        <p:spPr>
          <a:xfrm>
            <a:off x="311700" y="431325"/>
            <a:ext cx="8520600" cy="73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solidFill>
                  <a:srgbClr val="274E13"/>
                </a:solidFill>
                <a:latin typeface="Nunito"/>
                <a:ea typeface="Nunito"/>
                <a:cs typeface="Nunito"/>
                <a:sym typeface="Nunito"/>
              </a:rPr>
              <a:t>Engaging Persona</a:t>
            </a:r>
            <a:endParaRPr sz="3000">
              <a:solidFill>
                <a:srgbClr val="274E13"/>
              </a:solidFill>
            </a:endParaRPr>
          </a:p>
        </p:txBody>
      </p:sp>
      <p:cxnSp>
        <p:nvCxnSpPr>
          <p:cNvPr id="321" name="Google Shape;321;p19"/>
          <p:cNvCxnSpPr/>
          <p:nvPr/>
        </p:nvCxnSpPr>
        <p:spPr>
          <a:xfrm>
            <a:off x="418675" y="1811883"/>
            <a:ext cx="270900" cy="0"/>
          </a:xfrm>
          <a:prstGeom prst="straightConnector1">
            <a:avLst/>
          </a:prstGeom>
          <a:noFill/>
          <a:ln w="9525" cap="flat" cmpd="sng">
            <a:solidFill>
              <a:schemeClr val="lt2"/>
            </a:solidFill>
            <a:prstDash val="solid"/>
            <a:round/>
            <a:headEnd type="none" w="sm" len="sm"/>
            <a:tailEnd type="none" w="sm" len="sm"/>
          </a:ln>
        </p:spPr>
      </p:cxnSp>
      <p:cxnSp>
        <p:nvCxnSpPr>
          <p:cNvPr id="322" name="Google Shape;322;p19"/>
          <p:cNvCxnSpPr/>
          <p:nvPr/>
        </p:nvCxnSpPr>
        <p:spPr>
          <a:xfrm>
            <a:off x="5012725" y="1811883"/>
            <a:ext cx="270900" cy="0"/>
          </a:xfrm>
          <a:prstGeom prst="straightConnector1">
            <a:avLst/>
          </a:prstGeom>
          <a:noFill/>
          <a:ln w="9525" cap="flat" cmpd="sng">
            <a:solidFill>
              <a:schemeClr val="lt2"/>
            </a:solidFill>
            <a:prstDash val="solid"/>
            <a:round/>
            <a:headEnd type="none" w="sm" len="sm"/>
            <a:tailEnd type="none" w="sm" len="sm"/>
          </a:ln>
        </p:spPr>
      </p:cxnSp>
      <p:sp>
        <p:nvSpPr>
          <p:cNvPr id="323" name="Google Shape;323;p19"/>
          <p:cNvSpPr txBox="1"/>
          <p:nvPr/>
        </p:nvSpPr>
        <p:spPr>
          <a:xfrm>
            <a:off x="852779" y="986683"/>
            <a:ext cx="7317348" cy="3877954"/>
          </a:xfrm>
          <a:prstGeom prst="rect">
            <a:avLst/>
          </a:prstGeom>
          <a:noFill/>
          <a:ln>
            <a:noFill/>
          </a:ln>
        </p:spPr>
        <p:txBody>
          <a:bodyPr spcFirstLastPara="1" wrap="square" lIns="91425" tIns="91425" rIns="91425" bIns="91425" anchor="t" anchorCtr="0">
            <a:spAutoFit/>
          </a:bodyPr>
          <a:lstStyle/>
          <a:p>
            <a:pPr marL="342900" lvl="0" indent="-342900" algn="l" rtl="0">
              <a:spcBef>
                <a:spcPts val="0"/>
              </a:spcBef>
              <a:spcAft>
                <a:spcPts val="0"/>
              </a:spcAft>
              <a:buFont typeface="Arial" panose="020B0604020202020204" pitchFamily="34" charset="0"/>
              <a:buChar char="•"/>
            </a:pPr>
            <a:r>
              <a:rPr lang="en" sz="2000" dirty="0">
                <a:solidFill>
                  <a:srgbClr val="2B2B2B"/>
                </a:solidFill>
                <a:highlight>
                  <a:srgbClr val="F9F9F9"/>
                </a:highlight>
                <a:latin typeface="Merriweather"/>
                <a:ea typeface="Merriweather"/>
                <a:cs typeface="Merriweather"/>
                <a:sym typeface="Merriweather"/>
              </a:rPr>
              <a:t>Engaging personas can incorporate both goal and role-directed personas, as well as the more traditional rounded personas. </a:t>
            </a:r>
          </a:p>
          <a:p>
            <a:pPr marL="342900" lvl="0" indent="-342900" algn="l" rtl="0">
              <a:spcBef>
                <a:spcPts val="0"/>
              </a:spcBef>
              <a:spcAft>
                <a:spcPts val="0"/>
              </a:spcAft>
              <a:buFont typeface="Arial" panose="020B0604020202020204" pitchFamily="34" charset="0"/>
              <a:buChar char="•"/>
            </a:pPr>
            <a:r>
              <a:rPr lang="en" sz="2000" dirty="0">
                <a:solidFill>
                  <a:srgbClr val="2B2B2B"/>
                </a:solidFill>
                <a:highlight>
                  <a:srgbClr val="F9F9F9"/>
                </a:highlight>
                <a:latin typeface="Merriweather"/>
                <a:ea typeface="Merriweather"/>
                <a:cs typeface="Merriweather"/>
                <a:sym typeface="Merriweather"/>
              </a:rPr>
              <a:t>These engaging personas are designed so that the designers who use them can become more engaged with them. </a:t>
            </a:r>
          </a:p>
          <a:p>
            <a:pPr marL="342900" lvl="0" indent="-342900" algn="l" rtl="0">
              <a:spcBef>
                <a:spcPts val="0"/>
              </a:spcBef>
              <a:spcAft>
                <a:spcPts val="0"/>
              </a:spcAft>
              <a:buFont typeface="Arial" panose="020B0604020202020204" pitchFamily="34" charset="0"/>
              <a:buChar char="•"/>
            </a:pPr>
            <a:r>
              <a:rPr lang="en" sz="2000" dirty="0">
                <a:solidFill>
                  <a:srgbClr val="2B2B2B"/>
                </a:solidFill>
                <a:highlight>
                  <a:srgbClr val="F9F9F9"/>
                </a:highlight>
                <a:latin typeface="Merriweather"/>
                <a:ea typeface="Merriweather"/>
                <a:cs typeface="Merriweather"/>
                <a:sym typeface="Merriweather"/>
              </a:rPr>
              <a:t>The idea is to create a 3D rendering of a user through the use of personas. </a:t>
            </a:r>
          </a:p>
          <a:p>
            <a:pPr marL="342900" lvl="0" indent="-342900" algn="l" rtl="0">
              <a:spcBef>
                <a:spcPts val="0"/>
              </a:spcBef>
              <a:spcAft>
                <a:spcPts val="0"/>
              </a:spcAft>
              <a:buFont typeface="Arial" panose="020B0604020202020204" pitchFamily="34" charset="0"/>
              <a:buChar char="•"/>
            </a:pPr>
            <a:r>
              <a:rPr lang="en" sz="2000" dirty="0">
                <a:solidFill>
                  <a:srgbClr val="2B2B2B"/>
                </a:solidFill>
                <a:highlight>
                  <a:srgbClr val="F9F9F9"/>
                </a:highlight>
                <a:latin typeface="Merriweather"/>
                <a:ea typeface="Merriweather"/>
                <a:cs typeface="Merriweather"/>
                <a:sym typeface="Merriweather"/>
              </a:rPr>
              <a:t>The more people engage with the persona and see them as ’real’, the more likely they will be to consider them during the process design and want to serve them with the best product</a:t>
            </a:r>
            <a:endParaRPr sz="2000" dirty="0">
              <a:solidFill>
                <a:schemeClr val="dk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0"/>
          <p:cNvSpPr txBox="1">
            <a:spLocks noGrp="1"/>
          </p:cNvSpPr>
          <p:nvPr>
            <p:ph type="title" idx="4294967295"/>
          </p:nvPr>
        </p:nvSpPr>
        <p:spPr>
          <a:xfrm>
            <a:off x="418675" y="668515"/>
            <a:ext cx="8520600" cy="7335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3000" dirty="0">
                <a:solidFill>
                  <a:srgbClr val="274E13"/>
                </a:solidFill>
                <a:latin typeface="Nunito"/>
                <a:ea typeface="Nunito"/>
                <a:cs typeface="Nunito"/>
                <a:sym typeface="Nunito"/>
              </a:rPr>
              <a:t>Fictional Persona</a:t>
            </a:r>
            <a:endParaRPr sz="3000" dirty="0">
              <a:solidFill>
                <a:srgbClr val="274E13"/>
              </a:solidFill>
              <a:latin typeface="Nunito"/>
              <a:ea typeface="Nunito"/>
              <a:cs typeface="Nunito"/>
              <a:sym typeface="Nunito"/>
            </a:endParaRPr>
          </a:p>
          <a:p>
            <a:pPr marL="0" lvl="0" indent="0" algn="l" rtl="0">
              <a:spcBef>
                <a:spcPts val="1200"/>
              </a:spcBef>
              <a:spcAft>
                <a:spcPts val="0"/>
              </a:spcAft>
              <a:buNone/>
            </a:pPr>
            <a:endParaRPr sz="3600" dirty="0">
              <a:solidFill>
                <a:srgbClr val="274E13"/>
              </a:solidFill>
            </a:endParaRPr>
          </a:p>
        </p:txBody>
      </p:sp>
      <p:cxnSp>
        <p:nvCxnSpPr>
          <p:cNvPr id="329" name="Google Shape;329;p20"/>
          <p:cNvCxnSpPr/>
          <p:nvPr/>
        </p:nvCxnSpPr>
        <p:spPr>
          <a:xfrm>
            <a:off x="418675" y="1811883"/>
            <a:ext cx="270900" cy="0"/>
          </a:xfrm>
          <a:prstGeom prst="straightConnector1">
            <a:avLst/>
          </a:prstGeom>
          <a:noFill/>
          <a:ln w="9525" cap="flat" cmpd="sng">
            <a:solidFill>
              <a:schemeClr val="lt2"/>
            </a:solidFill>
            <a:prstDash val="solid"/>
            <a:round/>
            <a:headEnd type="none" w="sm" len="sm"/>
            <a:tailEnd type="none" w="sm" len="sm"/>
          </a:ln>
        </p:spPr>
      </p:cxnSp>
      <p:cxnSp>
        <p:nvCxnSpPr>
          <p:cNvPr id="330" name="Google Shape;330;p20"/>
          <p:cNvCxnSpPr/>
          <p:nvPr/>
        </p:nvCxnSpPr>
        <p:spPr>
          <a:xfrm>
            <a:off x="5012725" y="1811883"/>
            <a:ext cx="270900" cy="0"/>
          </a:xfrm>
          <a:prstGeom prst="straightConnector1">
            <a:avLst/>
          </a:prstGeom>
          <a:noFill/>
          <a:ln w="9525" cap="flat" cmpd="sng">
            <a:solidFill>
              <a:schemeClr val="lt2"/>
            </a:solidFill>
            <a:prstDash val="solid"/>
            <a:round/>
            <a:headEnd type="none" w="sm" len="sm"/>
            <a:tailEnd type="none" w="sm" len="sm"/>
          </a:ln>
        </p:spPr>
      </p:cxnSp>
      <p:sp>
        <p:nvSpPr>
          <p:cNvPr id="331" name="Google Shape;331;p20"/>
          <p:cNvSpPr txBox="1"/>
          <p:nvPr/>
        </p:nvSpPr>
        <p:spPr>
          <a:xfrm>
            <a:off x="850500" y="1680750"/>
            <a:ext cx="7163510" cy="2646848"/>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 sz="2000" dirty="0">
                <a:solidFill>
                  <a:schemeClr val="bg2">
                    <a:lumMod val="50000"/>
                  </a:schemeClr>
                </a:solidFill>
                <a:highlight>
                  <a:srgbClr val="F9F9F9"/>
                </a:highlight>
                <a:latin typeface="Merriweather"/>
                <a:ea typeface="Merriweather"/>
                <a:cs typeface="Merriweather"/>
                <a:sym typeface="Merriweather"/>
              </a:rPr>
              <a:t>The fictional persona does not emerge from user research (unlike the other personas), but it emerges from the experience of the </a:t>
            </a:r>
            <a:r>
              <a:rPr lang="en" sz="2000" u="sng" dirty="0">
                <a:solidFill>
                  <a:schemeClr val="bg2">
                    <a:lumMod val="50000"/>
                  </a:schemeClr>
                </a:solidFill>
                <a:highlight>
                  <a:srgbClr val="F9F9F9"/>
                </a:highlight>
                <a:latin typeface="Merriweather"/>
                <a:ea typeface="Merriweather"/>
                <a:cs typeface="Merriweather"/>
                <a:sym typeface="Merriweather"/>
                <a:hlinkClick r:id="rId3">
                  <a:extLst>
                    <a:ext uri="{A12FA001-AC4F-418D-AE19-62706E023703}">
                      <ahyp:hlinkClr xmlns:ahyp="http://schemas.microsoft.com/office/drawing/2018/hyperlinkcolor" val="tx"/>
                    </a:ext>
                  </a:extLst>
                </a:hlinkClick>
              </a:rPr>
              <a:t>UX design</a:t>
            </a:r>
            <a:r>
              <a:rPr lang="en" sz="2000" dirty="0">
                <a:solidFill>
                  <a:schemeClr val="bg2">
                    <a:lumMod val="50000"/>
                  </a:schemeClr>
                </a:solidFill>
                <a:highlight>
                  <a:srgbClr val="F9F9F9"/>
                </a:highlight>
                <a:latin typeface="Merriweather"/>
                <a:ea typeface="Merriweather"/>
                <a:cs typeface="Merriweather"/>
                <a:sym typeface="Merriweather"/>
              </a:rPr>
              <a:t> team. </a:t>
            </a:r>
          </a:p>
          <a:p>
            <a:pPr lvl="0" algn="l" rtl="0">
              <a:spcBef>
                <a:spcPts val="0"/>
              </a:spcBef>
              <a:spcAft>
                <a:spcPts val="0"/>
              </a:spcAft>
            </a:pPr>
            <a:endParaRPr lang="en" sz="2000" dirty="0">
              <a:solidFill>
                <a:schemeClr val="bg2">
                  <a:lumMod val="50000"/>
                </a:schemeClr>
              </a:solidFill>
              <a:highlight>
                <a:srgbClr val="F9F9F9"/>
              </a:highlight>
              <a:latin typeface="Merriweather"/>
              <a:ea typeface="Merriweather"/>
              <a:cs typeface="Merriweather"/>
              <a:sym typeface="Merriweather"/>
            </a:endParaRPr>
          </a:p>
          <a:p>
            <a:pPr marL="285750" lvl="0" indent="-285750" algn="l" rtl="0">
              <a:spcBef>
                <a:spcPts val="0"/>
              </a:spcBef>
              <a:spcAft>
                <a:spcPts val="0"/>
              </a:spcAft>
              <a:buFont typeface="Arial" panose="020B0604020202020204" pitchFamily="34" charset="0"/>
              <a:buChar char="•"/>
            </a:pPr>
            <a:r>
              <a:rPr lang="en" sz="2000" dirty="0">
                <a:solidFill>
                  <a:schemeClr val="bg2">
                    <a:lumMod val="50000"/>
                  </a:schemeClr>
                </a:solidFill>
                <a:highlight>
                  <a:srgbClr val="F9F9F9"/>
                </a:highlight>
                <a:latin typeface="Merriweather"/>
                <a:ea typeface="Merriweather"/>
                <a:cs typeface="Merriweather"/>
                <a:sym typeface="Merriweather"/>
              </a:rPr>
              <a:t>It requires the team to make </a:t>
            </a:r>
            <a:r>
              <a:rPr lang="en" sz="2000" u="sng" dirty="0">
                <a:solidFill>
                  <a:schemeClr val="bg2">
                    <a:lumMod val="50000"/>
                  </a:schemeClr>
                </a:solidFill>
                <a:highlight>
                  <a:srgbClr val="F9F9F9"/>
                </a:highlight>
                <a:latin typeface="Merriweather"/>
                <a:ea typeface="Merriweather"/>
                <a:cs typeface="Merriweather"/>
                <a:sym typeface="Merriweather"/>
                <a:hlinkClick r:id="rId3">
                  <a:extLst>
                    <a:ext uri="{A12FA001-AC4F-418D-AE19-62706E023703}">
                      <ahyp:hlinkClr xmlns:ahyp="http://schemas.microsoft.com/office/drawing/2018/hyperlinkcolor" val="tx"/>
                    </a:ext>
                  </a:extLst>
                </a:hlinkClick>
              </a:rPr>
              <a:t>assumptions</a:t>
            </a:r>
            <a:r>
              <a:rPr lang="en" sz="2000" dirty="0">
                <a:solidFill>
                  <a:schemeClr val="bg2">
                    <a:lumMod val="50000"/>
                  </a:schemeClr>
                </a:solidFill>
                <a:highlight>
                  <a:srgbClr val="F9F9F9"/>
                </a:highlight>
                <a:latin typeface="Merriweather"/>
                <a:ea typeface="Merriweather"/>
                <a:cs typeface="Merriweather"/>
                <a:sym typeface="Merriweather"/>
              </a:rPr>
              <a:t> based upon past interactions with the user base and products to deliver a picture of what, perhaps, typical users look like</a:t>
            </a:r>
            <a:endParaRPr sz="2000" dirty="0">
              <a:solidFill>
                <a:schemeClr val="bg2">
                  <a:lumMod val="50000"/>
                </a:schemeClr>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1"/>
          <p:cNvSpPr txBox="1">
            <a:spLocks noGrp="1"/>
          </p:cNvSpPr>
          <p:nvPr>
            <p:ph type="title"/>
          </p:nvPr>
        </p:nvSpPr>
        <p:spPr>
          <a:xfrm>
            <a:off x="1278000" y="-297525"/>
            <a:ext cx="7105500" cy="1506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3000" dirty="0">
                <a:solidFill>
                  <a:srgbClr val="274E13"/>
                </a:solidFill>
              </a:rPr>
              <a:t>To Create Effective Personas:</a:t>
            </a:r>
            <a:endParaRPr sz="3000" dirty="0">
              <a:solidFill>
                <a:srgbClr val="274E13"/>
              </a:solidFill>
            </a:endParaRPr>
          </a:p>
        </p:txBody>
      </p:sp>
      <p:sp>
        <p:nvSpPr>
          <p:cNvPr id="337" name="Google Shape;337;p21"/>
          <p:cNvSpPr txBox="1">
            <a:spLocks noGrp="1"/>
          </p:cNvSpPr>
          <p:nvPr>
            <p:ph type="body" idx="2"/>
          </p:nvPr>
        </p:nvSpPr>
        <p:spPr>
          <a:xfrm>
            <a:off x="965075" y="1025500"/>
            <a:ext cx="7843800" cy="3378900"/>
          </a:xfrm>
          <a:prstGeom prst="rect">
            <a:avLst/>
          </a:prstGeom>
        </p:spPr>
        <p:txBody>
          <a:bodyPr spcFirstLastPara="1" wrap="square" lIns="91425" tIns="91425" rIns="91425" bIns="91425" anchor="t" anchorCtr="0">
            <a:noAutofit/>
          </a:bodyPr>
          <a:lstStyle/>
          <a:p>
            <a:pPr marL="457200" lvl="0" indent="-342900" algn="l" rtl="0">
              <a:lnSpc>
                <a:spcPct val="178000"/>
              </a:lnSpc>
              <a:spcBef>
                <a:spcPts val="0"/>
              </a:spcBef>
              <a:spcAft>
                <a:spcPts val="0"/>
              </a:spcAft>
              <a:buClr>
                <a:srgbClr val="000000"/>
              </a:buClr>
              <a:buSzPts val="1800"/>
              <a:buFont typeface="Merriweather"/>
              <a:buChar char="●"/>
            </a:pPr>
            <a:r>
              <a:rPr lang="en" sz="1800" dirty="0">
                <a:solidFill>
                  <a:srgbClr val="000000"/>
                </a:solidFill>
                <a:highlight>
                  <a:srgbClr val="F9F9F9"/>
                </a:highlight>
                <a:latin typeface="Merriweather"/>
                <a:ea typeface="Merriweather"/>
                <a:cs typeface="Merriweather"/>
                <a:sym typeface="Merriweather"/>
              </a:rPr>
              <a:t>C</a:t>
            </a:r>
            <a:r>
              <a:rPr lang="en" sz="1800" dirty="0">
                <a:solidFill>
                  <a:srgbClr val="274E13"/>
                </a:solidFill>
                <a:highlight>
                  <a:srgbClr val="F9F9F9"/>
                </a:highlight>
                <a:latin typeface="Merriweather"/>
                <a:ea typeface="Merriweather"/>
                <a:cs typeface="Merriweather"/>
                <a:sym typeface="Merriweather"/>
              </a:rPr>
              <a:t>o</a:t>
            </a:r>
            <a:r>
              <a:rPr lang="en" sz="1800" dirty="0">
                <a:solidFill>
                  <a:srgbClr val="000000"/>
                </a:solidFill>
                <a:highlight>
                  <a:srgbClr val="F9F9F9"/>
                </a:highlight>
                <a:latin typeface="Merriweather"/>
                <a:ea typeface="Merriweather"/>
                <a:cs typeface="Merriweather"/>
                <a:sym typeface="Merriweather"/>
              </a:rPr>
              <a:t>llect </a:t>
            </a:r>
            <a:r>
              <a:rPr lang="en" sz="1800" dirty="0">
                <a:solidFill>
                  <a:srgbClr val="FF0000"/>
                </a:solidFill>
                <a:highlight>
                  <a:srgbClr val="F9F9F9"/>
                </a:highlight>
                <a:latin typeface="Merriweather"/>
                <a:ea typeface="Merriweather"/>
                <a:cs typeface="Merriweather"/>
                <a:sym typeface="Merriweather"/>
              </a:rPr>
              <a:t>extensive data </a:t>
            </a:r>
            <a:r>
              <a:rPr lang="en" sz="1800" dirty="0">
                <a:solidFill>
                  <a:srgbClr val="000000"/>
                </a:solidFill>
                <a:highlight>
                  <a:srgbClr val="F9F9F9"/>
                </a:highlight>
                <a:latin typeface="Merriweather"/>
                <a:ea typeface="Merriweather"/>
                <a:cs typeface="Merriweather"/>
                <a:sym typeface="Merriweather"/>
              </a:rPr>
              <a:t>on target users.</a:t>
            </a:r>
            <a:endParaRPr sz="1800" dirty="0">
              <a:solidFill>
                <a:srgbClr val="000000"/>
              </a:solidFill>
              <a:highlight>
                <a:srgbClr val="F9F9F9"/>
              </a:highlight>
              <a:latin typeface="Merriweather"/>
              <a:ea typeface="Merriweather"/>
              <a:cs typeface="Merriweather"/>
              <a:sym typeface="Merriweather"/>
            </a:endParaRPr>
          </a:p>
          <a:p>
            <a:pPr marL="457200" lvl="0" indent="-342900" algn="l" rtl="0">
              <a:lnSpc>
                <a:spcPct val="178000"/>
              </a:lnSpc>
              <a:spcBef>
                <a:spcPts val="0"/>
              </a:spcBef>
              <a:spcAft>
                <a:spcPts val="0"/>
              </a:spcAft>
              <a:buClr>
                <a:srgbClr val="000000"/>
              </a:buClr>
              <a:buSzPts val="1800"/>
              <a:buFont typeface="Merriweather"/>
              <a:buChar char="●"/>
            </a:pPr>
            <a:r>
              <a:rPr lang="en" sz="1800" dirty="0">
                <a:solidFill>
                  <a:srgbClr val="000000"/>
                </a:solidFill>
                <a:highlight>
                  <a:srgbClr val="F9F9F9"/>
                </a:highlight>
                <a:latin typeface="Merriweather"/>
                <a:ea typeface="Merriweather"/>
                <a:cs typeface="Merriweather"/>
                <a:sym typeface="Merriweather"/>
              </a:rPr>
              <a:t>Determine the </a:t>
            </a:r>
            <a:r>
              <a:rPr lang="en" sz="1800" dirty="0">
                <a:solidFill>
                  <a:srgbClr val="FF0000"/>
                </a:solidFill>
                <a:highlight>
                  <a:srgbClr val="F9F9F9"/>
                </a:highlight>
                <a:latin typeface="Merriweather"/>
                <a:ea typeface="Merriweather"/>
                <a:cs typeface="Merriweather"/>
                <a:sym typeface="Merriweather"/>
              </a:rPr>
              <a:t>qualities</a:t>
            </a:r>
            <a:r>
              <a:rPr lang="en" sz="1800" dirty="0">
                <a:solidFill>
                  <a:srgbClr val="000000"/>
                </a:solidFill>
                <a:highlight>
                  <a:srgbClr val="F9F9F9"/>
                </a:highlight>
                <a:latin typeface="Merriweather"/>
                <a:ea typeface="Merriweather"/>
                <a:cs typeface="Merriweather"/>
                <a:sym typeface="Merriweather"/>
              </a:rPr>
              <a:t> of and differences between users.</a:t>
            </a:r>
            <a:endParaRPr sz="1800" dirty="0">
              <a:solidFill>
                <a:srgbClr val="000000"/>
              </a:solidFill>
              <a:highlight>
                <a:srgbClr val="F9F9F9"/>
              </a:highlight>
              <a:latin typeface="Merriweather"/>
              <a:ea typeface="Merriweather"/>
              <a:cs typeface="Merriweather"/>
              <a:sym typeface="Merriweather"/>
            </a:endParaRPr>
          </a:p>
          <a:p>
            <a:pPr marL="457200" lvl="0" indent="-342900" algn="l" rtl="0">
              <a:lnSpc>
                <a:spcPct val="178000"/>
              </a:lnSpc>
              <a:spcBef>
                <a:spcPts val="0"/>
              </a:spcBef>
              <a:spcAft>
                <a:spcPts val="0"/>
              </a:spcAft>
              <a:buClr>
                <a:srgbClr val="000000"/>
              </a:buClr>
              <a:buSzPts val="1800"/>
              <a:buFont typeface="Merriweather"/>
              <a:buChar char="●"/>
            </a:pPr>
            <a:r>
              <a:rPr lang="en" sz="1800" dirty="0">
                <a:solidFill>
                  <a:srgbClr val="000000"/>
                </a:solidFill>
                <a:highlight>
                  <a:srgbClr val="F9F9F9"/>
                </a:highlight>
                <a:latin typeface="Merriweather"/>
                <a:ea typeface="Merriweather"/>
                <a:cs typeface="Merriweather"/>
                <a:sym typeface="Merriweather"/>
              </a:rPr>
              <a:t>Develop a </a:t>
            </a:r>
            <a:r>
              <a:rPr lang="en" sz="1800" dirty="0">
                <a:solidFill>
                  <a:srgbClr val="FF0000"/>
                </a:solidFill>
                <a:highlight>
                  <a:srgbClr val="F9F9F9"/>
                </a:highlight>
                <a:latin typeface="Merriweather"/>
                <a:ea typeface="Merriweather"/>
                <a:cs typeface="Merriweather"/>
                <a:sym typeface="Merriweather"/>
              </a:rPr>
              <a:t>hypothesis</a:t>
            </a:r>
            <a:r>
              <a:rPr lang="en" sz="1800" dirty="0">
                <a:solidFill>
                  <a:srgbClr val="000000"/>
                </a:solidFill>
                <a:highlight>
                  <a:srgbClr val="F9F9F9"/>
                </a:highlight>
                <a:latin typeface="Merriweather"/>
                <a:ea typeface="Merriweather"/>
                <a:cs typeface="Merriweather"/>
                <a:sym typeface="Merriweather"/>
              </a:rPr>
              <a:t> from the research, determining the qualities of and differences between users.</a:t>
            </a:r>
            <a:endParaRPr sz="1800" dirty="0">
              <a:solidFill>
                <a:srgbClr val="000000"/>
              </a:solidFill>
              <a:highlight>
                <a:srgbClr val="F9F9F9"/>
              </a:highlight>
              <a:latin typeface="Merriweather"/>
              <a:ea typeface="Merriweather"/>
              <a:cs typeface="Merriweather"/>
              <a:sym typeface="Merriweather"/>
            </a:endParaRPr>
          </a:p>
          <a:p>
            <a:pPr marL="457200" lvl="0" indent="-342900" algn="l" rtl="0">
              <a:lnSpc>
                <a:spcPct val="178000"/>
              </a:lnSpc>
              <a:spcBef>
                <a:spcPts val="0"/>
              </a:spcBef>
              <a:spcAft>
                <a:spcPts val="0"/>
              </a:spcAft>
              <a:buClr>
                <a:srgbClr val="000000"/>
              </a:buClr>
              <a:buSzPts val="1800"/>
              <a:buFont typeface="Merriweather"/>
              <a:buChar char="●"/>
            </a:pPr>
            <a:r>
              <a:rPr lang="en" sz="1800" dirty="0">
                <a:solidFill>
                  <a:srgbClr val="FF0000"/>
                </a:solidFill>
                <a:highlight>
                  <a:srgbClr val="F9F9F9"/>
                </a:highlight>
                <a:latin typeface="Merriweather"/>
                <a:ea typeface="Merriweather"/>
                <a:cs typeface="Merriweather"/>
                <a:sym typeface="Merriweather"/>
              </a:rPr>
              <a:t>Ensure stakeholders </a:t>
            </a:r>
            <a:r>
              <a:rPr lang="en" sz="1800" dirty="0">
                <a:solidFill>
                  <a:srgbClr val="000000"/>
                </a:solidFill>
                <a:highlight>
                  <a:srgbClr val="F9F9F9"/>
                </a:highlight>
                <a:latin typeface="Merriweather"/>
                <a:ea typeface="Merriweather"/>
                <a:cs typeface="Merriweather"/>
                <a:sym typeface="Merriweather"/>
              </a:rPr>
              <a:t>agree on the hypothesis about the users.</a:t>
            </a:r>
            <a:endParaRPr sz="1800" dirty="0">
              <a:solidFill>
                <a:srgbClr val="000000"/>
              </a:solidFill>
              <a:highlight>
                <a:srgbClr val="F9F9F9"/>
              </a:highlight>
              <a:latin typeface="Merriweather"/>
              <a:ea typeface="Merriweather"/>
              <a:cs typeface="Merriweather"/>
              <a:sym typeface="Merriweather"/>
            </a:endParaRPr>
          </a:p>
          <a:p>
            <a:pPr marL="457200" lvl="0" indent="-342900" algn="l" rtl="0">
              <a:lnSpc>
                <a:spcPct val="178000"/>
              </a:lnSpc>
              <a:spcBef>
                <a:spcPts val="0"/>
              </a:spcBef>
              <a:spcAft>
                <a:spcPts val="0"/>
              </a:spcAft>
              <a:buClr>
                <a:srgbClr val="000000"/>
              </a:buClr>
              <a:buSzPts val="1800"/>
              <a:buFont typeface="Merriweather"/>
              <a:buChar char="●"/>
            </a:pPr>
            <a:r>
              <a:rPr lang="en" sz="1800" dirty="0">
                <a:solidFill>
                  <a:srgbClr val="FF0000"/>
                </a:solidFill>
                <a:highlight>
                  <a:srgbClr val="F9F9F9"/>
                </a:highlight>
                <a:latin typeface="Merriweather"/>
                <a:ea typeface="Merriweather"/>
                <a:cs typeface="Merriweather"/>
                <a:sym typeface="Merriweather"/>
              </a:rPr>
              <a:t>Determine</a:t>
            </a:r>
            <a:r>
              <a:rPr lang="en" sz="1800" dirty="0">
                <a:solidFill>
                  <a:srgbClr val="000000"/>
                </a:solidFill>
                <a:highlight>
                  <a:srgbClr val="F9F9F9"/>
                </a:highlight>
                <a:latin typeface="Merriweather"/>
                <a:ea typeface="Merriweather"/>
                <a:cs typeface="Merriweather"/>
                <a:sym typeface="Merriweather"/>
              </a:rPr>
              <a:t> a number of personas – more than one per project, but focus especially on one.</a:t>
            </a:r>
            <a:endParaRPr sz="1800" dirty="0">
              <a:solidFill>
                <a:srgbClr val="000000"/>
              </a:solidFill>
              <a:highlight>
                <a:srgbClr val="F9F9F9"/>
              </a:highlight>
              <a:latin typeface="Merriweather"/>
              <a:ea typeface="Merriweather"/>
              <a:cs typeface="Merriweather"/>
              <a:sym typeface="Merriweather"/>
            </a:endParaRPr>
          </a:p>
          <a:p>
            <a:pPr marL="0" lvl="0" indent="0" algn="l" rtl="0">
              <a:spcBef>
                <a:spcPts val="2400"/>
              </a:spcBef>
              <a:spcAft>
                <a:spcPts val="1200"/>
              </a:spcAft>
              <a:buNone/>
            </a:pPr>
            <a:endParaRPr sz="1800" dirty="0">
              <a:solidFill>
                <a:srgbClr val="000000"/>
              </a:solidFill>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682</Words>
  <Application>Microsoft Office PowerPoint</Application>
  <PresentationFormat>On-screen Show (16:9)</PresentationFormat>
  <Paragraphs>55</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Merriweather</vt:lpstr>
      <vt:lpstr>Arial</vt:lpstr>
      <vt:lpstr>Nunito</vt:lpstr>
      <vt:lpstr>Maven Pro</vt:lpstr>
      <vt:lpstr>Momentum</vt:lpstr>
      <vt:lpstr>Design Thinking-Persona</vt:lpstr>
      <vt:lpstr>What is Persona?</vt:lpstr>
      <vt:lpstr>Personas Are More Than “People” </vt:lpstr>
      <vt:lpstr>Types of Persona:</vt:lpstr>
      <vt:lpstr>Goal Directed-Persona </vt:lpstr>
      <vt:lpstr>PowerPoint Presentation</vt:lpstr>
      <vt:lpstr>Engaging Persona</vt:lpstr>
      <vt:lpstr>Fictional Persona </vt:lpstr>
      <vt:lpstr>To Create Effective Personas:</vt:lpstr>
      <vt:lpstr>PowerPoint Presentation</vt:lpstr>
      <vt:lpstr>How to use Personas in Design Projects: </vt:lpstr>
      <vt:lpstr>PowerPoint Presentation</vt:lpstr>
      <vt:lpstr>Difference between persona and personality: Persona is a tool in user-centered design,representing idealized characters to epitomize user types It aids designers in crafting user centric solutions,focusing on user needs,goals and behaviours. Conversely Personality refers to the unique characteristics,thoughts, and feelings that differentiate one person  another,inherently influencing their interactions and reactions.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Thinking-Persona</dc:title>
  <dc:creator>SARMILA K</dc:creator>
  <cp:lastModifiedBy>SARMILA KESAVAN</cp:lastModifiedBy>
  <cp:revision>1</cp:revision>
  <dcterms:modified xsi:type="dcterms:W3CDTF">2024-01-23T11:46:30Z</dcterms:modified>
</cp:coreProperties>
</file>