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5033" autoAdjust="0"/>
  </p:normalViewPr>
  <p:slideViewPr>
    <p:cSldViewPr snapToGrid="0" snapToObjects="1">
      <p:cViewPr varScale="1">
        <p:scale>
          <a:sx n="69" d="100"/>
          <a:sy n="69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5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33453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5" name="Text 2"/>
          <p:cNvSpPr/>
          <p:nvPr/>
        </p:nvSpPr>
        <p:spPr>
          <a:xfrm>
            <a:off x="3342223" y="286459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7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Design Thinking</a:t>
            </a:r>
            <a:endParaRPr lang="en-US" sz="7200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8771003" y="4735209"/>
            <a:ext cx="23926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40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-Sarmila K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4000" b="1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062"/>
              </a:lnSpc>
              <a:buNone/>
            </a:pPr>
            <a:r>
              <a:rPr lang="en-US" sz="4000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  111622201095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6980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8878"/>
            <a:ext cx="86487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Benefits of using Design Thinking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2748677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User-Centric Solutions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3229094"/>
            <a:ext cx="40977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fosters the creation of products and solutions that truly meet the needs and desires of the end-users, leading to higher satisfaction.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2526506"/>
            <a:ext cx="4542115" cy="2346365"/>
          </a:xfrm>
          <a:prstGeom prst="roundRect">
            <a:avLst>
              <a:gd name="adj" fmla="val 2841"/>
            </a:avLst>
          </a:prstGeom>
          <a:solidFill>
            <a:srgbClr val="F6E9D5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2748677"/>
            <a:ext cx="35661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Innovative Problem-Solving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3229094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Encourages innovative and out-of-the-box thinking, resulting in unique and effective solutions to complex problems.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095042"/>
            <a:ext cx="9306401" cy="1635562"/>
          </a:xfrm>
          <a:prstGeom prst="roundRect">
            <a:avLst>
              <a:gd name="adj" fmla="val 4076"/>
            </a:avLst>
          </a:prstGeom>
          <a:solidFill>
            <a:srgbClr val="F6E9D5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317212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Iterative Approach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797629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for iterative development, reducing the risk of costly mistakes and ensuring the final solution aligns closely with user needs.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78333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7" name="Text 4"/>
          <p:cNvSpPr/>
          <p:nvPr/>
        </p:nvSpPr>
        <p:spPr>
          <a:xfrm>
            <a:off x="4679752" y="293620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34137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Human-Centered Mindset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Emphasizes human needs and experiences, placing users at the center of the design and problem-solving process.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9417368" y="293620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3329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Continuous Improvement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Thinking is an iterative process, promoting continuous learning and improvement through prototyping and testing.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5" name="Text 12"/>
          <p:cNvSpPr/>
          <p:nvPr/>
        </p:nvSpPr>
        <p:spPr>
          <a:xfrm>
            <a:off x="4649272" y="531030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4221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Cross-Disciplinary Collaboration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Encourages collaboration among diverse disciplines, bringing various perspectives together to solve complex challenges.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Design Thinking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Thinking is a human-centered approach to problem-solving that puts empathy for users at the core. It involves a series of steps to understand complex problems, develop innovative ideas, and deliver effective solutions.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5948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786086" y="5578197"/>
            <a:ext cx="239268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Sarmila K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111622201095</a:t>
            </a:r>
            <a:endParaRPr lang="en-US" sz="218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79843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the Design Thinking process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2631519"/>
            <a:ext cx="3088958" cy="1909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8182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Empathize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298638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first step is to empathize with the users to understand their experiences, needs, and emotions. This helps in gaining insights to define the real problem.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2631519"/>
            <a:ext cx="3088958" cy="19090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481822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5298638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Defining the problem statement based on the insights and observations gathered from the empathize phase. This phase is crucial for framing the core issue to be solved.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2631519"/>
            <a:ext cx="3089077" cy="190916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481834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Ideate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5298758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Generating creative and varied solutions through brainstorming and exploring multiple perspectives, fostering an environment of free thinking and idea generation.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6442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623429" y="2518529"/>
            <a:ext cx="7383542" cy="1032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064"/>
              </a:lnSpc>
              <a:buNone/>
            </a:pPr>
            <a:r>
              <a:rPr lang="en-US" sz="325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Empathize: The first step in Design Thinking</a:t>
            </a:r>
            <a:endParaRPr lang="en-US" sz="3251" dirty="0"/>
          </a:p>
        </p:txBody>
      </p:sp>
      <p:sp>
        <p:nvSpPr>
          <p:cNvPr id="6" name="Shape 3"/>
          <p:cNvSpPr/>
          <p:nvPr/>
        </p:nvSpPr>
        <p:spPr>
          <a:xfrm>
            <a:off x="3860840" y="3798451"/>
            <a:ext cx="20598" cy="3977521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4"/>
          <p:cNvSpPr/>
          <p:nvPr/>
        </p:nvSpPr>
        <p:spPr>
          <a:xfrm>
            <a:off x="4056876" y="4102834"/>
            <a:ext cx="578048" cy="20598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8" name="Shape 5"/>
          <p:cNvSpPr/>
          <p:nvPr/>
        </p:nvSpPr>
        <p:spPr>
          <a:xfrm>
            <a:off x="3685282" y="3927396"/>
            <a:ext cx="371594" cy="371594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9" name="Text 6"/>
          <p:cNvSpPr/>
          <p:nvPr/>
        </p:nvSpPr>
        <p:spPr>
          <a:xfrm>
            <a:off x="3825300" y="3958352"/>
            <a:ext cx="91440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8"/>
              </a:lnSpc>
              <a:buNone/>
            </a:pPr>
            <a:r>
              <a:rPr lang="en-US" sz="195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951" dirty="0"/>
          </a:p>
        </p:txBody>
      </p:sp>
      <p:sp>
        <p:nvSpPr>
          <p:cNvPr id="10" name="Text 7"/>
          <p:cNvSpPr/>
          <p:nvPr/>
        </p:nvSpPr>
        <p:spPr>
          <a:xfrm>
            <a:off x="4779407" y="3963591"/>
            <a:ext cx="1651516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Research</a:t>
            </a:r>
            <a:endParaRPr lang="en-US" sz="1626" dirty="0"/>
          </a:p>
        </p:txBody>
      </p:sp>
      <p:sp>
        <p:nvSpPr>
          <p:cNvPr id="11" name="Text 8"/>
          <p:cNvSpPr/>
          <p:nvPr/>
        </p:nvSpPr>
        <p:spPr>
          <a:xfrm>
            <a:off x="4779407" y="4320659"/>
            <a:ext cx="6227564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Engage with users to gather insights about their experiences, behaviors, and needs. Observations and interviews are key methods used in this process.</a:t>
            </a:r>
            <a:endParaRPr lang="en-US" sz="1300" dirty="0"/>
          </a:p>
        </p:txBody>
      </p:sp>
      <p:sp>
        <p:nvSpPr>
          <p:cNvPr id="12" name="Shape 9"/>
          <p:cNvSpPr/>
          <p:nvPr/>
        </p:nvSpPr>
        <p:spPr>
          <a:xfrm>
            <a:off x="4056876" y="5483721"/>
            <a:ext cx="578048" cy="20598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3" name="Shape 10"/>
          <p:cNvSpPr/>
          <p:nvPr/>
        </p:nvSpPr>
        <p:spPr>
          <a:xfrm>
            <a:off x="3685282" y="5308283"/>
            <a:ext cx="371594" cy="371594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3806250" y="5339239"/>
            <a:ext cx="129540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8"/>
              </a:lnSpc>
              <a:buNone/>
            </a:pPr>
            <a:r>
              <a:rPr lang="en-US" sz="195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951" dirty="0"/>
          </a:p>
        </p:txBody>
      </p:sp>
      <p:sp>
        <p:nvSpPr>
          <p:cNvPr id="15" name="Text 12"/>
          <p:cNvSpPr/>
          <p:nvPr/>
        </p:nvSpPr>
        <p:spPr>
          <a:xfrm>
            <a:off x="4779407" y="5344478"/>
            <a:ext cx="1760220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Creating Personas</a:t>
            </a:r>
            <a:endParaRPr lang="en-US" sz="1626" dirty="0"/>
          </a:p>
        </p:txBody>
      </p:sp>
      <p:sp>
        <p:nvSpPr>
          <p:cNvPr id="16" name="Text 13"/>
          <p:cNvSpPr/>
          <p:nvPr/>
        </p:nvSpPr>
        <p:spPr>
          <a:xfrm>
            <a:off x="4779407" y="5701546"/>
            <a:ext cx="6227564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Mapping out the characteristics, goals, and frustrations of potential users as a way to better understand and empathize with their perspectives.</a:t>
            </a:r>
            <a:endParaRPr lang="en-US" sz="1300" dirty="0"/>
          </a:p>
        </p:txBody>
      </p:sp>
      <p:sp>
        <p:nvSpPr>
          <p:cNvPr id="17" name="Shape 14"/>
          <p:cNvSpPr/>
          <p:nvPr/>
        </p:nvSpPr>
        <p:spPr>
          <a:xfrm>
            <a:off x="4056876" y="6864608"/>
            <a:ext cx="578048" cy="20598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8" name="Shape 15"/>
          <p:cNvSpPr/>
          <p:nvPr/>
        </p:nvSpPr>
        <p:spPr>
          <a:xfrm>
            <a:off x="3685282" y="6689169"/>
            <a:ext cx="371594" cy="371594"/>
          </a:xfrm>
          <a:prstGeom prst="roundRect">
            <a:avLst>
              <a:gd name="adj" fmla="val 13334"/>
            </a:avLst>
          </a:prstGeom>
          <a:solidFill>
            <a:srgbClr val="F6E9D5"/>
          </a:solidFill>
          <a:ln/>
        </p:spPr>
      </p:sp>
      <p:sp>
        <p:nvSpPr>
          <p:cNvPr id="19" name="Text 16"/>
          <p:cNvSpPr/>
          <p:nvPr/>
        </p:nvSpPr>
        <p:spPr>
          <a:xfrm>
            <a:off x="3802440" y="6720126"/>
            <a:ext cx="137160" cy="309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38"/>
              </a:lnSpc>
              <a:buNone/>
            </a:pPr>
            <a:r>
              <a:rPr lang="en-US" sz="195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951" dirty="0"/>
          </a:p>
        </p:txBody>
      </p:sp>
      <p:sp>
        <p:nvSpPr>
          <p:cNvPr id="20" name="Text 17"/>
          <p:cNvSpPr/>
          <p:nvPr/>
        </p:nvSpPr>
        <p:spPr>
          <a:xfrm>
            <a:off x="4779407" y="6725364"/>
            <a:ext cx="2095500" cy="2580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2"/>
              </a:lnSpc>
              <a:buNone/>
            </a:pPr>
            <a:r>
              <a:rPr lang="en-US" sz="162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Immersion in Context</a:t>
            </a:r>
            <a:endParaRPr lang="en-US" sz="1626" dirty="0"/>
          </a:p>
        </p:txBody>
      </p:sp>
      <p:sp>
        <p:nvSpPr>
          <p:cNvPr id="21" name="Text 18"/>
          <p:cNvSpPr/>
          <p:nvPr/>
        </p:nvSpPr>
        <p:spPr>
          <a:xfrm>
            <a:off x="4779407" y="7082433"/>
            <a:ext cx="6227564" cy="528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1"/>
              </a:lnSpc>
              <a:buNone/>
            </a:pPr>
            <a:r>
              <a:rPr lang="en-US" sz="13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involves immersing yourself in the user's environment to truly understand their needs, challenges, and motivations.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348389" y="1551623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Define: Defining the problem statement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348389" y="3273623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8" name="Text 5"/>
          <p:cNvSpPr/>
          <p:nvPr/>
        </p:nvSpPr>
        <p:spPr>
          <a:xfrm>
            <a:off x="2570559" y="3495794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Statement Clarity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570559" y="4323398"/>
            <a:ext cx="2718673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Clearly articulating the problem, ensuring that it aligns with the insights gained from the empathize phase. It sets the direction for the next stages.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733574" y="3273623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1" name="Text 8"/>
          <p:cNvSpPr/>
          <p:nvPr/>
        </p:nvSpPr>
        <p:spPr>
          <a:xfrm>
            <a:off x="5955744" y="3495794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Constraints Identification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955744" y="432339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Identifying the limitations and boundaries within which the solution must exist, providing a framework for the ideation phase.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273623"/>
            <a:ext cx="3163014" cy="3404354"/>
          </a:xfrm>
          <a:prstGeom prst="roundRect">
            <a:avLst>
              <a:gd name="adj" fmla="val 2107"/>
            </a:avLst>
          </a:prstGeom>
          <a:solidFill>
            <a:srgbClr val="F6E9D5"/>
          </a:solidFill>
          <a:ln/>
        </p:spPr>
      </p:sp>
      <p:sp>
        <p:nvSpPr>
          <p:cNvPr id="14" name="Text 11"/>
          <p:cNvSpPr/>
          <p:nvPr/>
        </p:nvSpPr>
        <p:spPr>
          <a:xfrm>
            <a:off x="9340929" y="3495794"/>
            <a:ext cx="271867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Insights Synthesis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340929" y="4323398"/>
            <a:ext cx="271867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Organizing and synthesizing the information collected during empathize to draw out meaningful patterns and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62720"/>
            <a:ext cx="9502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Ideate: Generating creative solutions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0750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6" name="Text 4"/>
          <p:cNvSpPr/>
          <p:nvPr/>
        </p:nvSpPr>
        <p:spPr>
          <a:xfrm>
            <a:off x="2537341" y="3116699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3070503" y="315134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Brainstorming Sessions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3070503" y="3978950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Conducting group brainstorming sessions to generate diverse and innovative solutions to the defined problem. Everyone's input is valued in this phase.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733574" y="30750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0" name="Text 8"/>
          <p:cNvSpPr/>
          <p:nvPr/>
        </p:nvSpPr>
        <p:spPr>
          <a:xfrm>
            <a:off x="5895856" y="3116699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455688" y="31513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Mind Mapping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455688" y="3631763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Utilizing visual diagrams to generate, organize, and explore ideas, linking concepts and sparking creativity through visualization.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118759" y="307502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14" name="Text 12"/>
          <p:cNvSpPr/>
          <p:nvPr/>
        </p:nvSpPr>
        <p:spPr>
          <a:xfrm>
            <a:off x="9277231" y="311669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840873" y="3151346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Creative Prototyping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840873" y="3978950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Encouraging unconventional thinking and embodiment of ideas through creative, low-fidelity prototypes.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753797" y="561142"/>
            <a:ext cx="9122688" cy="1275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21"/>
              </a:lnSpc>
              <a:buNone/>
            </a:pPr>
            <a:r>
              <a:rPr lang="en-US" sz="401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Prototype: Building and testing prototypes</a:t>
            </a:r>
            <a:endParaRPr lang="en-US" sz="4017" dirty="0"/>
          </a:p>
        </p:txBody>
      </p:sp>
      <p:sp>
        <p:nvSpPr>
          <p:cNvPr id="5" name="Text 3"/>
          <p:cNvSpPr/>
          <p:nvPr/>
        </p:nvSpPr>
        <p:spPr>
          <a:xfrm>
            <a:off x="2753797" y="2346484"/>
            <a:ext cx="2636520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1"/>
              </a:lnSpc>
              <a:buNone/>
            </a:pPr>
            <a:r>
              <a:rPr lang="en-US" sz="200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Iterative Development</a:t>
            </a:r>
            <a:endParaRPr lang="en-US" sz="2008" dirty="0"/>
          </a:p>
        </p:txBody>
      </p:sp>
      <p:sp>
        <p:nvSpPr>
          <p:cNvPr id="6" name="Text 4"/>
          <p:cNvSpPr/>
          <p:nvPr/>
        </p:nvSpPr>
        <p:spPr>
          <a:xfrm>
            <a:off x="2753797" y="2869168"/>
            <a:ext cx="2708672" cy="1632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16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multiple iterations of the prototype, testing, gathering feedback, and refining the design based on user insights and interactions.</a:t>
            </a:r>
            <a:endParaRPr lang="en-US" sz="1607" dirty="0"/>
          </a:p>
        </p:txBody>
      </p:sp>
      <p:sp>
        <p:nvSpPr>
          <p:cNvPr id="7" name="Text 5"/>
          <p:cNvSpPr/>
          <p:nvPr/>
        </p:nvSpPr>
        <p:spPr>
          <a:xfrm>
            <a:off x="5967770" y="2346484"/>
            <a:ext cx="2040493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1"/>
              </a:lnSpc>
              <a:buNone/>
            </a:pPr>
            <a:r>
              <a:rPr lang="en-US" sz="200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Feedback Loops</a:t>
            </a:r>
            <a:endParaRPr lang="en-US" sz="2008" dirty="0"/>
          </a:p>
        </p:txBody>
      </p:sp>
      <p:sp>
        <p:nvSpPr>
          <p:cNvPr id="8" name="Text 6"/>
          <p:cNvSpPr/>
          <p:nvPr/>
        </p:nvSpPr>
        <p:spPr>
          <a:xfrm>
            <a:off x="5967770" y="2869168"/>
            <a:ext cx="2708672" cy="1632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16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Creating feedback mechanisms to gather user feedback on the prototype's usability, functionality, and overall experience.</a:t>
            </a:r>
            <a:endParaRPr lang="en-US" sz="1607" dirty="0"/>
          </a:p>
        </p:txBody>
      </p:sp>
      <p:sp>
        <p:nvSpPr>
          <p:cNvPr id="9" name="Text 7"/>
          <p:cNvSpPr/>
          <p:nvPr/>
        </p:nvSpPr>
        <p:spPr>
          <a:xfrm>
            <a:off x="9181743" y="2346484"/>
            <a:ext cx="2040493" cy="3187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1"/>
              </a:lnSpc>
              <a:buNone/>
            </a:pPr>
            <a:r>
              <a:rPr lang="en-US" sz="200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Rapid Iteration</a:t>
            </a:r>
            <a:endParaRPr lang="en-US" sz="2008" dirty="0"/>
          </a:p>
        </p:txBody>
      </p:sp>
      <p:sp>
        <p:nvSpPr>
          <p:cNvPr id="10" name="Text 8"/>
          <p:cNvSpPr/>
          <p:nvPr/>
        </p:nvSpPr>
        <p:spPr>
          <a:xfrm>
            <a:off x="9181743" y="2869168"/>
            <a:ext cx="2708672" cy="16323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71"/>
              </a:lnSpc>
              <a:buNone/>
            </a:pPr>
            <a:r>
              <a:rPr lang="en-US" sz="160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Quick and continuous iterations and improvements to the prototype based on feedback, allowing for rapid learning and evolution of the design.</a:t>
            </a:r>
            <a:endParaRPr lang="en-US" sz="1607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934" y="5022372"/>
            <a:ext cx="2708672" cy="2708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859203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85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11304" y="3072527"/>
            <a:ext cx="9007793" cy="1259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58"/>
              </a:lnSpc>
              <a:buNone/>
            </a:pPr>
            <a:r>
              <a:rPr lang="en-US" sz="3966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Test: Gathering feedback and iterating</a:t>
            </a:r>
            <a:endParaRPr lang="en-US" sz="396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304" y="4633913"/>
            <a:ext cx="3002518" cy="80593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012758" y="5742027"/>
            <a:ext cx="2014895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Usability Testing</a:t>
            </a:r>
            <a:endParaRPr lang="en-US" sz="1983" dirty="0"/>
          </a:p>
        </p:txBody>
      </p:sp>
      <p:sp>
        <p:nvSpPr>
          <p:cNvPr id="8" name="Text 4"/>
          <p:cNvSpPr/>
          <p:nvPr/>
        </p:nvSpPr>
        <p:spPr>
          <a:xfrm>
            <a:off x="3012758" y="6177558"/>
            <a:ext cx="2599611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8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Involve users in testing the prototype to uncover issues, discover usability problems, and validate the effectiveness of the design.</a:t>
            </a:r>
            <a:endParaRPr lang="en-US" sz="15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3822" y="4633913"/>
            <a:ext cx="3002637" cy="8059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15276" y="5742027"/>
            <a:ext cx="2014895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</a:t>
            </a:r>
            <a:endParaRPr lang="en-US" sz="1983" dirty="0"/>
          </a:p>
        </p:txBody>
      </p:sp>
      <p:sp>
        <p:nvSpPr>
          <p:cNvPr id="11" name="Text 6"/>
          <p:cNvSpPr/>
          <p:nvPr/>
        </p:nvSpPr>
        <p:spPr>
          <a:xfrm>
            <a:off x="6015276" y="6177558"/>
            <a:ext cx="2599730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8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Collecting and analyzing data from tests, interviews, and user observations to identify trends and patterns, informing further iterations.</a:t>
            </a:r>
            <a:endParaRPr lang="en-US" sz="1587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459" y="4633913"/>
            <a:ext cx="3002637" cy="80593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017913" y="5742027"/>
            <a:ext cx="2599730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Continuous Improvement</a:t>
            </a:r>
            <a:endParaRPr lang="en-US" sz="1983" dirty="0"/>
          </a:p>
        </p:txBody>
      </p:sp>
      <p:sp>
        <p:nvSpPr>
          <p:cNvPr id="14" name="Text 8"/>
          <p:cNvSpPr/>
          <p:nvPr/>
        </p:nvSpPr>
        <p:spPr>
          <a:xfrm>
            <a:off x="9017913" y="6492240"/>
            <a:ext cx="2599730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87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the insights gathered to refine and improve the prototype, ensuring that it aligns with user needs and expectations.</a:t>
            </a:r>
            <a:endParaRPr lang="en-US" sz="158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91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4" name="Text 2"/>
          <p:cNvSpPr/>
          <p:nvPr/>
        </p:nvSpPr>
        <p:spPr>
          <a:xfrm>
            <a:off x="2451973" y="598289"/>
            <a:ext cx="9726454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Implement: Bringing the solution to life</a:t>
            </a:r>
            <a:endParaRPr lang="en-US" sz="4283" dirty="0"/>
          </a:p>
        </p:txBody>
      </p:sp>
      <p:sp>
        <p:nvSpPr>
          <p:cNvPr id="5" name="Shape 3"/>
          <p:cNvSpPr/>
          <p:nvPr/>
        </p:nvSpPr>
        <p:spPr>
          <a:xfrm>
            <a:off x="2764631" y="2393037"/>
            <a:ext cx="27146" cy="5239583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6" name="Shape 4"/>
          <p:cNvSpPr/>
          <p:nvPr/>
        </p:nvSpPr>
        <p:spPr>
          <a:xfrm>
            <a:off x="3022937" y="2794040"/>
            <a:ext cx="761405" cy="27146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7" name="Shape 5"/>
          <p:cNvSpPr/>
          <p:nvPr/>
        </p:nvSpPr>
        <p:spPr>
          <a:xfrm>
            <a:off x="2533471" y="2562939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8" name="Text 6"/>
          <p:cNvSpPr/>
          <p:nvPr/>
        </p:nvSpPr>
        <p:spPr>
          <a:xfrm>
            <a:off x="2717185" y="2603659"/>
            <a:ext cx="12192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570" dirty="0"/>
          </a:p>
        </p:txBody>
      </p:sp>
      <p:sp>
        <p:nvSpPr>
          <p:cNvPr id="9" name="Text 7"/>
          <p:cNvSpPr/>
          <p:nvPr/>
        </p:nvSpPr>
        <p:spPr>
          <a:xfrm>
            <a:off x="3974783" y="2610564"/>
            <a:ext cx="2175629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Launch Strategy</a:t>
            </a:r>
            <a:endParaRPr lang="en-US" sz="2141" dirty="0"/>
          </a:p>
        </p:txBody>
      </p:sp>
      <p:sp>
        <p:nvSpPr>
          <p:cNvPr id="10" name="Text 8"/>
          <p:cNvSpPr/>
          <p:nvPr/>
        </p:nvSpPr>
        <p:spPr>
          <a:xfrm>
            <a:off x="3974783" y="3080980"/>
            <a:ext cx="820364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a comprehensive plan for introducing the solution to the market or users, considering factors like timing and promotion.</a:t>
            </a:r>
            <a:endParaRPr lang="en-US" sz="1713" dirty="0"/>
          </a:p>
        </p:txBody>
      </p:sp>
      <p:sp>
        <p:nvSpPr>
          <p:cNvPr id="11" name="Shape 9"/>
          <p:cNvSpPr/>
          <p:nvPr/>
        </p:nvSpPr>
        <p:spPr>
          <a:xfrm>
            <a:off x="3022937" y="4613077"/>
            <a:ext cx="761405" cy="27146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2" name="Shape 10"/>
          <p:cNvSpPr/>
          <p:nvPr/>
        </p:nvSpPr>
        <p:spPr>
          <a:xfrm>
            <a:off x="2533471" y="4381976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3" name="Text 11"/>
          <p:cNvSpPr/>
          <p:nvPr/>
        </p:nvSpPr>
        <p:spPr>
          <a:xfrm>
            <a:off x="2690515" y="4422696"/>
            <a:ext cx="17526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570" dirty="0"/>
          </a:p>
        </p:txBody>
      </p:sp>
      <p:sp>
        <p:nvSpPr>
          <p:cNvPr id="14" name="Text 12"/>
          <p:cNvSpPr/>
          <p:nvPr/>
        </p:nvSpPr>
        <p:spPr>
          <a:xfrm>
            <a:off x="3974783" y="4429601"/>
            <a:ext cx="2175629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Training</a:t>
            </a:r>
            <a:endParaRPr lang="en-US" sz="2141" dirty="0"/>
          </a:p>
        </p:txBody>
      </p:sp>
      <p:sp>
        <p:nvSpPr>
          <p:cNvPr id="15" name="Text 13"/>
          <p:cNvSpPr/>
          <p:nvPr/>
        </p:nvSpPr>
        <p:spPr>
          <a:xfrm>
            <a:off x="3974783" y="4900017"/>
            <a:ext cx="820364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Providing necessary training and support to users to ensure a smooth transition and adoption of the solution.</a:t>
            </a:r>
            <a:endParaRPr lang="en-US" sz="1713" dirty="0"/>
          </a:p>
        </p:txBody>
      </p:sp>
      <p:sp>
        <p:nvSpPr>
          <p:cNvPr id="16" name="Shape 14"/>
          <p:cNvSpPr/>
          <p:nvPr/>
        </p:nvSpPr>
        <p:spPr>
          <a:xfrm>
            <a:off x="3022937" y="6432113"/>
            <a:ext cx="761405" cy="27146"/>
          </a:xfrm>
          <a:prstGeom prst="rect">
            <a:avLst/>
          </a:prstGeom>
          <a:solidFill>
            <a:srgbClr val="38512F"/>
          </a:solidFill>
          <a:ln/>
        </p:spPr>
      </p:sp>
      <p:sp>
        <p:nvSpPr>
          <p:cNvPr id="17" name="Shape 15"/>
          <p:cNvSpPr/>
          <p:nvPr/>
        </p:nvSpPr>
        <p:spPr>
          <a:xfrm>
            <a:off x="2533471" y="6201013"/>
            <a:ext cx="489466" cy="489466"/>
          </a:xfrm>
          <a:prstGeom prst="roundRect">
            <a:avLst>
              <a:gd name="adj" fmla="val 13335"/>
            </a:avLst>
          </a:prstGeom>
          <a:solidFill>
            <a:srgbClr val="F6E9D5"/>
          </a:solidFill>
          <a:ln/>
        </p:spPr>
      </p:sp>
      <p:sp>
        <p:nvSpPr>
          <p:cNvPr id="18" name="Text 16"/>
          <p:cNvSpPr/>
          <p:nvPr/>
        </p:nvSpPr>
        <p:spPr>
          <a:xfrm>
            <a:off x="2686705" y="6241733"/>
            <a:ext cx="182880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r>
              <a:rPr lang="en-US" sz="257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570" dirty="0"/>
          </a:p>
        </p:txBody>
      </p:sp>
      <p:sp>
        <p:nvSpPr>
          <p:cNvPr id="19" name="Text 17"/>
          <p:cNvSpPr/>
          <p:nvPr/>
        </p:nvSpPr>
        <p:spPr>
          <a:xfrm>
            <a:off x="3974783" y="6248638"/>
            <a:ext cx="3368040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Monitoring and Evaluation</a:t>
            </a:r>
            <a:endParaRPr lang="en-US" sz="2141" dirty="0"/>
          </a:p>
        </p:txBody>
      </p:sp>
      <p:sp>
        <p:nvSpPr>
          <p:cNvPr id="20" name="Text 18"/>
          <p:cNvSpPr/>
          <p:nvPr/>
        </p:nvSpPr>
        <p:spPr>
          <a:xfrm>
            <a:off x="3974783" y="6719054"/>
            <a:ext cx="8203644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Establishing processes to monitor the performance of the solution and gathering user feedback post-implementation for further enhancements.</a:t>
            </a:r>
            <a:endParaRPr lang="en-US" sz="17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748</Words>
  <Application>Microsoft Office PowerPoint</Application>
  <PresentationFormat>Custom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SARMILA KESAVAN</cp:lastModifiedBy>
  <cp:revision>3</cp:revision>
  <dcterms:created xsi:type="dcterms:W3CDTF">2024-01-10T11:15:57Z</dcterms:created>
  <dcterms:modified xsi:type="dcterms:W3CDTF">2024-01-10T11:55:47Z</dcterms:modified>
</cp:coreProperties>
</file>