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5"/>
  </p:notesMasterIdLst>
  <p:handoutMasterIdLst>
    <p:handoutMasterId r:id="rId76"/>
  </p:handoutMasterIdLst>
  <p:sldIdLst>
    <p:sldId id="256" r:id="rId5"/>
    <p:sldId id="310" r:id="rId6"/>
    <p:sldId id="338" r:id="rId7"/>
    <p:sldId id="339" r:id="rId8"/>
    <p:sldId id="341" r:id="rId9"/>
    <p:sldId id="342" r:id="rId10"/>
    <p:sldId id="344" r:id="rId11"/>
    <p:sldId id="343" r:id="rId12"/>
    <p:sldId id="345" r:id="rId13"/>
    <p:sldId id="346" r:id="rId14"/>
    <p:sldId id="347" r:id="rId15"/>
    <p:sldId id="348" r:id="rId16"/>
    <p:sldId id="349" r:id="rId17"/>
    <p:sldId id="350" r:id="rId18"/>
    <p:sldId id="351" r:id="rId19"/>
    <p:sldId id="352" r:id="rId20"/>
    <p:sldId id="353" r:id="rId21"/>
    <p:sldId id="355" r:id="rId22"/>
    <p:sldId id="354"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382" r:id="rId48"/>
    <p:sldId id="381" r:id="rId49"/>
    <p:sldId id="383" r:id="rId50"/>
    <p:sldId id="384" r:id="rId51"/>
    <p:sldId id="385" r:id="rId52"/>
    <p:sldId id="386" r:id="rId53"/>
    <p:sldId id="387" r:id="rId54"/>
    <p:sldId id="389" r:id="rId55"/>
    <p:sldId id="390" r:id="rId56"/>
    <p:sldId id="393" r:id="rId57"/>
    <p:sldId id="391" r:id="rId58"/>
    <p:sldId id="392" r:id="rId59"/>
    <p:sldId id="396" r:id="rId60"/>
    <p:sldId id="397" r:id="rId61"/>
    <p:sldId id="398" r:id="rId62"/>
    <p:sldId id="399" r:id="rId63"/>
    <p:sldId id="406" r:id="rId64"/>
    <p:sldId id="404" r:id="rId65"/>
    <p:sldId id="405" r:id="rId66"/>
    <p:sldId id="400" r:id="rId67"/>
    <p:sldId id="401" r:id="rId68"/>
    <p:sldId id="402" r:id="rId69"/>
    <p:sldId id="403" r:id="rId70"/>
    <p:sldId id="394" r:id="rId71"/>
    <p:sldId id="395" r:id="rId72"/>
    <p:sldId id="340" r:id="rId73"/>
    <p:sldId id="30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4" autoAdjust="0"/>
    <p:restoredTop sz="91311" autoAdjust="0"/>
  </p:normalViewPr>
  <p:slideViewPr>
    <p:cSldViewPr snapToGrid="0" showGuides="1">
      <p:cViewPr varScale="1">
        <p:scale>
          <a:sx n="54" d="100"/>
          <a:sy n="54" d="100"/>
        </p:scale>
        <p:origin x="936"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1/24/2024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1/24/2024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0F64189C-EB68-437E-91A6-7A35BC39F857}" type="datetime1">
              <a:rPr lang="en-US" smtClean="0"/>
              <a:pPr/>
              <a:t>1/24/2024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B110379F-CAF8-4E78-B8A1-81F88419279B}" type="datetime1">
              <a:rPr lang="en-US" smtClean="0"/>
              <a:pPr/>
              <a:t>1/24/2024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DE6F055-F0DA-41C5-BC54-E4620A2FE088}" type="datetime1">
              <a:rPr lang="en-US" smtClean="0"/>
              <a:pPr/>
              <a:t>1/24/2024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512F00B-697B-400F-AF2F-597AD43D9B24}" type="datetime1">
              <a:rPr lang="en-US" smtClean="0"/>
              <a:pPr/>
              <a:t>1/24/2024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E3A187-6742-4216-83D0-4DB641E3CBF2}" type="datetime1">
              <a:rPr lang="en-US" smtClean="0"/>
              <a:pPr/>
              <a:t>1/24/2024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D159CB-D1FF-457F-8B7E-0863339C7EF0}" type="datetime1">
              <a:rPr lang="en-US" smtClean="0"/>
              <a:pPr/>
              <a:t>1/24/2024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172FE0C-B041-42D2-98F0-838F3E27D292}" type="datetime1">
              <a:rPr lang="en-US" smtClean="0"/>
              <a:pPr/>
              <a:t>1/24/2024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0B47979-3D78-4635-B418-05849D4AC6DA}" type="datetime1">
              <a:rPr lang="en-US" smtClean="0"/>
              <a:pPr/>
              <a:t>1/24/2024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FF8AD2D-D737-4E02-B143-95ED591BB4AF}" type="datetime1">
              <a:rPr lang="en-US" smtClean="0"/>
              <a:pPr/>
              <a:t>1/24/2024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44698-C097-46D7-B263-689BE8994C88}" type="datetime1">
              <a:rPr lang="en-US" smtClean="0"/>
              <a:pPr/>
              <a:t>1/24/2024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6CCFC3-2380-4824-9CB6-933DDB0E2C82}" type="datetime1">
              <a:rPr lang="en-US" smtClean="0"/>
              <a:pPr/>
              <a:t>1/24/2024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6814558B-20A7-42BF-B903-11FABBBDB414}" type="datetime1">
              <a:rPr lang="en-US" smtClean="0"/>
              <a:pPr/>
              <a:t>1/24/2024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26934" y="2170323"/>
            <a:ext cx="10121288" cy="958467"/>
          </a:xfrm>
        </p:spPr>
        <p:txBody>
          <a:bodyPr anchor="ctr">
            <a:normAutofit fontScale="90000"/>
          </a:bodyPr>
          <a:lstStyle/>
          <a:p>
            <a:pPr algn="ctr"/>
            <a:r>
              <a:rPr lang="en-US" dirty="0"/>
              <a:t>DISTRIBUTED AND CLOUD COMPUTING</a:t>
            </a:r>
          </a:p>
        </p:txBody>
      </p:sp>
      <p:sp>
        <p:nvSpPr>
          <p:cNvPr id="5" name="Rectangle 4"/>
          <p:cNvSpPr/>
          <p:nvPr/>
        </p:nvSpPr>
        <p:spPr>
          <a:xfrm>
            <a:off x="1126934" y="3213249"/>
            <a:ext cx="10121288" cy="369332"/>
          </a:xfrm>
          <a:prstGeom prst="rect">
            <a:avLst/>
          </a:prstGeom>
        </p:spPr>
        <p:txBody>
          <a:bodyPr wrap="square">
            <a:spAutoFit/>
          </a:bodyPr>
          <a:lstStyle/>
          <a:p>
            <a:pPr algn="ctr"/>
            <a:r>
              <a:rPr lang="en-US" b="1" dirty="0">
                <a:solidFill>
                  <a:schemeClr val="tx2">
                    <a:shade val="30000"/>
                    <a:satMod val="150000"/>
                  </a:schemeClr>
                </a:solidFill>
                <a:latin typeface="Times New Roman" pitchFamily="18" charset="0"/>
                <a:cs typeface="Times New Roman" pitchFamily="18" charset="0"/>
              </a:rPr>
              <a:t>UNIT – 1 – </a:t>
            </a:r>
            <a:r>
              <a:rPr lang="en-IN" b="1" dirty="0">
                <a:solidFill>
                  <a:schemeClr val="tx2">
                    <a:shade val="30000"/>
                    <a:satMod val="150000"/>
                  </a:schemeClr>
                </a:solidFill>
                <a:latin typeface="Times New Roman" pitchFamily="18" charset="0"/>
                <a:cs typeface="Times New Roman" pitchFamily="18" charset="0"/>
              </a:rPr>
              <a:t>INTRODUCTION</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MOTIVATION – DISTRIBUTED SYSTEM</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Inherently distributed computations </a:t>
            </a:r>
            <a:r>
              <a:rPr lang="en-IN" altLang="en-US" sz="2400" dirty="0">
                <a:latin typeface="Times New Roman" panose="02020603050405020304" pitchFamily="18" charset="0"/>
                <a:cs typeface="Times New Roman" panose="02020603050405020304" pitchFamily="18" charset="0"/>
              </a:rPr>
              <a:t>In many applications such as money transfer in banking, or reaching consensus among parties that are geographically distant, the computation is inherently distributed.</a:t>
            </a:r>
          </a:p>
          <a:p>
            <a:pPr algn="just">
              <a:spcBef>
                <a:spcPts val="600"/>
              </a:spcBef>
            </a:pPr>
            <a:r>
              <a:rPr lang="en-IN" altLang="en-US" sz="2400" b="1" dirty="0">
                <a:latin typeface="Times New Roman" panose="02020603050405020304" pitchFamily="18" charset="0"/>
                <a:cs typeface="Times New Roman" panose="02020603050405020304" pitchFamily="18" charset="0"/>
              </a:rPr>
              <a:t>Resource sharing </a:t>
            </a:r>
            <a:r>
              <a:rPr lang="en-IN" altLang="en-US" sz="2400" dirty="0">
                <a:latin typeface="Times New Roman" panose="02020603050405020304" pitchFamily="18" charset="0"/>
                <a:cs typeface="Times New Roman" panose="02020603050405020304" pitchFamily="18" charset="0"/>
              </a:rPr>
              <a:t>Resources such as peripherals, complete data sets in databases, special libraries, as well as data (variable/files) cannot be fully replicated at all the sites because it is often neither practical nor cost-effective.</a:t>
            </a:r>
          </a:p>
          <a:p>
            <a:pPr algn="just">
              <a:spcBef>
                <a:spcPts val="600"/>
              </a:spcBef>
            </a:pPr>
            <a:r>
              <a:rPr lang="en-IN" altLang="en-US" sz="2400" b="1" dirty="0">
                <a:latin typeface="Times New Roman" panose="02020603050405020304" pitchFamily="18" charset="0"/>
                <a:cs typeface="Times New Roman" panose="02020603050405020304" pitchFamily="18" charset="0"/>
              </a:rPr>
              <a:t>Access to geographically remote data and resources </a:t>
            </a:r>
            <a:r>
              <a:rPr lang="en-IN" altLang="en-US" sz="2400" dirty="0">
                <a:latin typeface="Times New Roman" panose="02020603050405020304" pitchFamily="18" charset="0"/>
                <a:cs typeface="Times New Roman" panose="02020603050405020304" pitchFamily="18" charset="0"/>
              </a:rPr>
              <a:t>In many scenarios, the data cannot be replicated at every site participating in the distributed execution because it may be too large or too sensitive to be replicated.</a:t>
            </a:r>
          </a:p>
          <a:p>
            <a:pPr algn="just">
              <a:spcBef>
                <a:spcPts val="600"/>
              </a:spcBef>
            </a:pPr>
            <a:r>
              <a:rPr lang="en-IN" altLang="en-US" sz="2400" b="1" dirty="0">
                <a:latin typeface="Times New Roman" panose="02020603050405020304" pitchFamily="18" charset="0"/>
                <a:cs typeface="Times New Roman" panose="02020603050405020304" pitchFamily="18" charset="0"/>
              </a:rPr>
              <a:t>Enhanced reliability </a:t>
            </a:r>
            <a:r>
              <a:rPr lang="en-IN" altLang="en-US" sz="2400" dirty="0">
                <a:latin typeface="Times New Roman" panose="02020603050405020304" pitchFamily="18" charset="0"/>
                <a:cs typeface="Times New Roman" panose="02020603050405020304" pitchFamily="18" charset="0"/>
              </a:rPr>
              <a:t>A distributed system has the inherent potential to provide increased reliability because of the possibility of replicating resources and executions, as well as the reality that geographically distributed resources are not likely to crash/malfunction at the same time under normal circumstances.</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10</a:t>
            </a:fld>
            <a:endParaRPr lang="en-IN" altLang="en-US" sz="1200">
              <a:solidFill>
                <a:srgbClr val="3D3632"/>
              </a:solidFill>
            </a:endParaRPr>
          </a:p>
        </p:txBody>
      </p:sp>
    </p:spTree>
    <p:extLst>
      <p:ext uri="{BB962C8B-B14F-4D97-AF65-F5344CB8AC3E}">
        <p14:creationId xmlns:p14="http://schemas.microsoft.com/office/powerpoint/2010/main" val="79478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MOTIVATION – DISTRIBUTED SYSTEM</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Increased performance/cost ratio </a:t>
            </a:r>
            <a:r>
              <a:rPr lang="en-IN" altLang="en-US" sz="2400" dirty="0">
                <a:latin typeface="Times New Roman" panose="02020603050405020304" pitchFamily="18" charset="0"/>
                <a:cs typeface="Times New Roman" panose="02020603050405020304" pitchFamily="18" charset="0"/>
              </a:rPr>
              <a:t>By resource sharing and accessing geographically remote data and resources, the performance/cost ratio is increased.</a:t>
            </a:r>
          </a:p>
          <a:p>
            <a:pPr algn="just">
              <a:spcBef>
                <a:spcPts val="600"/>
              </a:spcBef>
            </a:pPr>
            <a:r>
              <a:rPr lang="en-IN" altLang="en-US" sz="2400" b="1" dirty="0">
                <a:latin typeface="Times New Roman" panose="02020603050405020304" pitchFamily="18" charset="0"/>
                <a:cs typeface="Times New Roman" panose="02020603050405020304" pitchFamily="18" charset="0"/>
              </a:rPr>
              <a:t>Scalability</a:t>
            </a:r>
            <a:r>
              <a:rPr lang="en-IN" altLang="en-US" sz="2400" dirty="0">
                <a:latin typeface="Times New Roman" panose="02020603050405020304" pitchFamily="18" charset="0"/>
                <a:cs typeface="Times New Roman" panose="02020603050405020304" pitchFamily="18" charset="0"/>
              </a:rPr>
              <a:t> As the processors are usually connected by a wide-area network, adding more processors does not pose a direct bottleneck for the communication network.</a:t>
            </a:r>
          </a:p>
          <a:p>
            <a:pPr algn="just">
              <a:spcBef>
                <a:spcPts val="600"/>
              </a:spcBef>
            </a:pPr>
            <a:r>
              <a:rPr lang="en-IN" altLang="en-US" sz="2400" b="1" dirty="0">
                <a:latin typeface="Times New Roman" panose="02020603050405020304" pitchFamily="18" charset="0"/>
                <a:cs typeface="Times New Roman" panose="02020603050405020304" pitchFamily="18" charset="0"/>
              </a:rPr>
              <a:t>Modularity and incremental expandability </a:t>
            </a:r>
            <a:r>
              <a:rPr lang="en-IN" altLang="en-US" sz="2400" dirty="0">
                <a:latin typeface="Times New Roman" panose="02020603050405020304" pitchFamily="18" charset="0"/>
                <a:cs typeface="Times New Roman" panose="02020603050405020304" pitchFamily="18" charset="0"/>
              </a:rPr>
              <a:t>Heterogeneous processors may be easily added into the system without affecting the performance, as long as those processors are running the same middleware algorithms. Similarly, existing processors may be easily replaced by other processors.</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11</a:t>
            </a:fld>
            <a:endParaRPr lang="en-IN" altLang="en-US" sz="1200">
              <a:solidFill>
                <a:srgbClr val="3D3632"/>
              </a:solidFill>
            </a:endParaRPr>
          </a:p>
        </p:txBody>
      </p:sp>
    </p:spTree>
    <p:extLst>
      <p:ext uri="{BB962C8B-B14F-4D97-AF65-F5344CB8AC3E}">
        <p14:creationId xmlns:p14="http://schemas.microsoft.com/office/powerpoint/2010/main" val="154082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Characteristics of parallel systems</a:t>
            </a:r>
          </a:p>
          <a:p>
            <a:pPr algn="just">
              <a:spcBef>
                <a:spcPts val="600"/>
              </a:spcBef>
            </a:pPr>
            <a:r>
              <a:rPr lang="en-US" altLang="en-US" sz="2400" dirty="0">
                <a:latin typeface="Times New Roman" panose="02020603050405020304" pitchFamily="18" charset="0"/>
                <a:cs typeface="Times New Roman" panose="02020603050405020304" pitchFamily="18" charset="0"/>
              </a:rPr>
              <a:t>Flynn’s taxonomy</a:t>
            </a:r>
          </a:p>
          <a:p>
            <a:pPr algn="just">
              <a:spcBef>
                <a:spcPts val="600"/>
              </a:spcBef>
            </a:pPr>
            <a:r>
              <a:rPr lang="en-IN" altLang="en-US" sz="2400" dirty="0">
                <a:latin typeface="Times New Roman" panose="02020603050405020304" pitchFamily="18" charset="0"/>
                <a:cs typeface="Times New Roman" panose="02020603050405020304" pitchFamily="18" charset="0"/>
              </a:rPr>
              <a:t>Coupling, parallelism, concurrency, and granularity</a:t>
            </a:r>
          </a:p>
          <a:p>
            <a:pPr algn="just">
              <a:spcBef>
                <a:spcPts val="600"/>
              </a:spcBef>
            </a:pPr>
            <a:endParaRPr lang="en-US" altLang="en-US" sz="2400" dirty="0">
              <a:latin typeface="Times New Roman" panose="02020603050405020304" pitchFamily="18" charset="0"/>
              <a:cs typeface="Times New Roman" panose="02020603050405020304" pitchFamily="18" charset="0"/>
            </a:endParaRPr>
          </a:p>
          <a:p>
            <a:pPr algn="just">
              <a:spcBef>
                <a:spcPts val="600"/>
              </a:spcBef>
            </a:pPr>
            <a:r>
              <a:rPr lang="en-US" altLang="en-US" sz="2400" b="1" dirty="0">
                <a:latin typeface="Times New Roman" panose="02020603050405020304" pitchFamily="18" charset="0"/>
                <a:cs typeface="Times New Roman" panose="02020603050405020304" pitchFamily="18" charset="0"/>
              </a:rPr>
              <a:t>Characteristics of parallel systems</a:t>
            </a:r>
          </a:p>
          <a:p>
            <a:pPr algn="just">
              <a:spcBef>
                <a:spcPts val="600"/>
              </a:spcBef>
            </a:pPr>
            <a:r>
              <a:rPr lang="en-IN" altLang="en-US" sz="2400" dirty="0">
                <a:latin typeface="Times New Roman" panose="02020603050405020304" pitchFamily="18" charset="0"/>
                <a:cs typeface="Times New Roman" panose="02020603050405020304" pitchFamily="18" charset="0"/>
              </a:rPr>
              <a:t>A multiprocessor system is a parallel system in which the multiple processors have direct access to shared memory which forms a common address space.</a:t>
            </a:r>
          </a:p>
          <a:p>
            <a:pPr algn="just">
              <a:spcBef>
                <a:spcPts val="600"/>
              </a:spcBef>
            </a:pPr>
            <a:r>
              <a:rPr lang="en-IN" altLang="en-US" sz="2400" b="1" dirty="0">
                <a:latin typeface="Times New Roman" panose="02020603050405020304" pitchFamily="18" charset="0"/>
                <a:cs typeface="Times New Roman" panose="02020603050405020304" pitchFamily="18" charset="0"/>
              </a:rPr>
              <a:t>Uniform Memory Access (UMA)</a:t>
            </a:r>
          </a:p>
          <a:p>
            <a:pPr algn="just">
              <a:spcBef>
                <a:spcPts val="600"/>
              </a:spcBef>
            </a:pPr>
            <a:r>
              <a:rPr lang="en-IN" altLang="en-US" sz="2400" dirty="0">
                <a:latin typeface="Times New Roman" panose="02020603050405020304" pitchFamily="18" charset="0"/>
                <a:cs typeface="Times New Roman" panose="02020603050405020304" pitchFamily="18" charset="0"/>
              </a:rPr>
              <a:t>A multiprocessor system usually corresponds to a uniform memory access (UMA) architecture in which the access latency, i.e., waiting time, to complete an access to any memory location from any processor is the same.</a:t>
            </a:r>
          </a:p>
          <a:p>
            <a:pPr algn="just">
              <a:spcBef>
                <a:spcPts val="600"/>
              </a:spcBef>
            </a:pPr>
            <a:r>
              <a:rPr lang="en-IN" altLang="en-US" sz="2400" dirty="0">
                <a:latin typeface="Times New Roman" panose="02020603050405020304" pitchFamily="18" charset="0"/>
                <a:cs typeface="Times New Roman" panose="02020603050405020304" pitchFamily="18" charset="0"/>
              </a:rPr>
              <a:t>The processors are in very close physical proximity and are connected by an interconnection network.</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12</a:t>
            </a:fld>
            <a:endParaRPr lang="en-IN" altLang="en-US" sz="1200">
              <a:solidFill>
                <a:srgbClr val="3D3632"/>
              </a:solidFill>
            </a:endParaRPr>
          </a:p>
        </p:txBody>
      </p:sp>
    </p:spTree>
    <p:extLst>
      <p:ext uri="{BB962C8B-B14F-4D97-AF65-F5344CB8AC3E}">
        <p14:creationId xmlns:p14="http://schemas.microsoft.com/office/powerpoint/2010/main" val="114466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fontScale="92500" lnSpcReduction="10000"/>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Characteristics of parallel systems</a:t>
            </a: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endParaRPr lang="en-US" altLang="en-US" sz="2400" b="1" dirty="0">
              <a:latin typeface="Times New Roman" panose="02020603050405020304" pitchFamily="18" charset="0"/>
              <a:cs typeface="Times New Roman" panose="02020603050405020304" pitchFamily="18" charset="0"/>
            </a:endParaRPr>
          </a:p>
          <a:p>
            <a:pPr marL="0" indent="0" algn="just">
              <a:spcBef>
                <a:spcPts val="600"/>
              </a:spcBef>
              <a:buNone/>
            </a:pPr>
            <a:endParaRPr lang="en-US" altLang="en-US" sz="2400" b="1" dirty="0">
              <a:latin typeface="Times New Roman" panose="02020603050405020304" pitchFamily="18" charset="0"/>
              <a:cs typeface="Times New Roman" panose="02020603050405020304" pitchFamily="18" charset="0"/>
            </a:endParaRPr>
          </a:p>
          <a:p>
            <a:pPr marL="0" indent="0" algn="just">
              <a:spcBef>
                <a:spcPts val="600"/>
              </a:spcBef>
              <a:buNone/>
            </a:pPr>
            <a:endParaRPr lang="en-US" altLang="en-US" sz="2400" b="1" dirty="0">
              <a:latin typeface="Times New Roman" panose="02020603050405020304" pitchFamily="18" charset="0"/>
              <a:cs typeface="Times New Roman" panose="02020603050405020304" pitchFamily="18" charset="0"/>
            </a:endParaRPr>
          </a:p>
          <a:p>
            <a:pPr marL="0" indent="0" algn="just">
              <a:spcBef>
                <a:spcPts val="600"/>
              </a:spcBef>
              <a:buNone/>
            </a:pPr>
            <a:r>
              <a:rPr lang="en-US" altLang="en-US" sz="2400" b="1" dirty="0">
                <a:latin typeface="Times New Roman" panose="02020603050405020304" pitchFamily="18" charset="0"/>
                <a:cs typeface="Times New Roman" panose="02020603050405020304" pitchFamily="18" charset="0"/>
              </a:rPr>
              <a:t>	Uniform memory access (UMA)         </a:t>
            </a:r>
            <a:r>
              <a:rPr lang="it-IT" altLang="en-US" sz="2400" b="1" dirty="0">
                <a:latin typeface="Times New Roman" panose="02020603050405020304" pitchFamily="18" charset="0"/>
                <a:cs typeface="Times New Roman" panose="02020603050405020304" pitchFamily="18" charset="0"/>
              </a:rPr>
              <a:t>Non-uniform memory access (NUMA) </a:t>
            </a:r>
            <a:endParaRPr lang="en-US" altLang="en-US" sz="2400" b="1" dirty="0">
              <a:latin typeface="Times New Roman" panose="02020603050405020304" pitchFamily="18" charset="0"/>
              <a:cs typeface="Times New Roman" panose="02020603050405020304" pitchFamily="18" charset="0"/>
            </a:endParaRPr>
          </a:p>
          <a:p>
            <a:pPr marL="0" indent="0" algn="just">
              <a:spcBef>
                <a:spcPts val="600"/>
              </a:spcBef>
              <a:buNone/>
            </a:pPr>
            <a:r>
              <a:rPr lang="en-US" altLang="en-US" sz="2400" b="1" dirty="0">
                <a:latin typeface="Times New Roman" panose="02020603050405020304" pitchFamily="18" charset="0"/>
                <a:cs typeface="Times New Roman" panose="02020603050405020304" pitchFamily="18" charset="0"/>
              </a:rPr>
              <a:t>	multiprocessor system                          </a:t>
            </a:r>
            <a:r>
              <a:rPr lang="it-IT" altLang="en-US" sz="2400" b="1" dirty="0">
                <a:latin typeface="Times New Roman" panose="02020603050405020304" pitchFamily="18" charset="0"/>
                <a:cs typeface="Times New Roman" panose="02020603050405020304" pitchFamily="18" charset="0"/>
              </a:rPr>
              <a:t>multiprocessor</a:t>
            </a:r>
            <a:endParaRPr lang="en-US" altLang="en-US" sz="2400" b="1"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13</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2223560" y="1793577"/>
            <a:ext cx="7743292" cy="3686806"/>
          </a:xfrm>
          <a:prstGeom prst="rect">
            <a:avLst/>
          </a:prstGeom>
        </p:spPr>
      </p:pic>
    </p:spTree>
    <p:extLst>
      <p:ext uri="{BB962C8B-B14F-4D97-AF65-F5344CB8AC3E}">
        <p14:creationId xmlns:p14="http://schemas.microsoft.com/office/powerpoint/2010/main" val="195456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Characteristics of parallel systems</a:t>
            </a:r>
          </a:p>
          <a:p>
            <a:pPr algn="just">
              <a:spcBef>
                <a:spcPts val="600"/>
              </a:spcBef>
            </a:pPr>
            <a:r>
              <a:rPr lang="en-IN" altLang="en-US" sz="2400" b="1" dirty="0">
                <a:latin typeface="Times New Roman" panose="02020603050405020304" pitchFamily="18" charset="0"/>
                <a:cs typeface="Times New Roman" panose="02020603050405020304" pitchFamily="18" charset="0"/>
              </a:rPr>
              <a:t>Non-Uniform Memory Access (NUMA)</a:t>
            </a:r>
            <a:endParaRPr lang="en-US" altLang="en-US" sz="2400" b="1" dirty="0">
              <a:latin typeface="Times New Roman" panose="02020603050405020304" pitchFamily="18" charset="0"/>
              <a:cs typeface="Times New Roman" panose="02020603050405020304" pitchFamily="18" charset="0"/>
            </a:endParaRPr>
          </a:p>
          <a:p>
            <a:pPr algn="just">
              <a:spcBef>
                <a:spcPts val="600"/>
              </a:spcBef>
            </a:pPr>
            <a:r>
              <a:rPr lang="en-IN" altLang="en-US" sz="2400" dirty="0">
                <a:latin typeface="Times New Roman" panose="02020603050405020304" pitchFamily="18" charset="0"/>
                <a:cs typeface="Times New Roman" panose="02020603050405020304" pitchFamily="18" charset="0"/>
              </a:rPr>
              <a:t>A multicomputer parallel system is a parallel system in which the multiple processors do not have direct access to shared memory. </a:t>
            </a:r>
          </a:p>
          <a:p>
            <a:pPr algn="just">
              <a:spcBef>
                <a:spcPts val="600"/>
              </a:spcBef>
            </a:pPr>
            <a:r>
              <a:rPr lang="en-IN" altLang="en-US" sz="2400" dirty="0">
                <a:latin typeface="Times New Roman" panose="02020603050405020304" pitchFamily="18" charset="0"/>
                <a:cs typeface="Times New Roman" panose="02020603050405020304" pitchFamily="18" charset="0"/>
              </a:rPr>
              <a:t>The memory of the multiple processors may or may not form a common address space. </a:t>
            </a:r>
          </a:p>
          <a:p>
            <a:pPr algn="just">
              <a:spcBef>
                <a:spcPts val="600"/>
              </a:spcBef>
            </a:pPr>
            <a:r>
              <a:rPr lang="en-IN" altLang="en-US" sz="2400" dirty="0">
                <a:latin typeface="Times New Roman" panose="02020603050405020304" pitchFamily="18" charset="0"/>
                <a:cs typeface="Times New Roman" panose="02020603050405020304" pitchFamily="18" charset="0"/>
              </a:rPr>
              <a:t>Such computers usually do not have a common clock.</a:t>
            </a:r>
          </a:p>
          <a:p>
            <a:pPr algn="just">
              <a:spcBef>
                <a:spcPts val="600"/>
              </a:spcBef>
            </a:pPr>
            <a:r>
              <a:rPr lang="en-IN" altLang="en-US" sz="2400" dirty="0">
                <a:latin typeface="Times New Roman" panose="02020603050405020304" pitchFamily="18" charset="0"/>
                <a:cs typeface="Times New Roman" panose="02020603050405020304" pitchFamily="18" charset="0"/>
              </a:rPr>
              <a:t>The processors communicate either via a common address space or via message-passing. </a:t>
            </a:r>
          </a:p>
          <a:p>
            <a:pPr algn="just">
              <a:spcBef>
                <a:spcPts val="600"/>
              </a:spcBef>
            </a:pPr>
            <a:r>
              <a:rPr lang="en-IN" altLang="en-US" sz="2400" dirty="0">
                <a:latin typeface="Times New Roman" panose="02020603050405020304" pitchFamily="18" charset="0"/>
                <a:cs typeface="Times New Roman" panose="02020603050405020304" pitchFamily="18" charset="0"/>
              </a:rPr>
              <a:t>A multicomputer system that has a common address space usually corresponds to a non-uniform memory access (NUMA) architecture in which the latency to access various shared memory locations from the different processors varies.</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14</a:t>
            </a:fld>
            <a:endParaRPr lang="en-IN" altLang="en-US" sz="1200">
              <a:solidFill>
                <a:srgbClr val="3D3632"/>
              </a:solidFill>
            </a:endParaRPr>
          </a:p>
        </p:txBody>
      </p:sp>
    </p:spTree>
    <p:extLst>
      <p:ext uri="{BB962C8B-B14F-4D97-AF65-F5344CB8AC3E}">
        <p14:creationId xmlns:p14="http://schemas.microsoft.com/office/powerpoint/2010/main" val="113288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Characteristics of parallel systems</a:t>
            </a:r>
          </a:p>
          <a:p>
            <a:pPr algn="just">
              <a:spcBef>
                <a:spcPts val="600"/>
              </a:spcBef>
            </a:pPr>
            <a:r>
              <a:rPr lang="en-IN" altLang="en-US" sz="2400" b="1" dirty="0">
                <a:latin typeface="Times New Roman" panose="02020603050405020304" pitchFamily="18" charset="0"/>
                <a:cs typeface="Times New Roman" panose="02020603050405020304" pitchFamily="18" charset="0"/>
              </a:rPr>
              <a:t>Array processors</a:t>
            </a:r>
          </a:p>
          <a:p>
            <a:pPr algn="just">
              <a:spcBef>
                <a:spcPts val="600"/>
              </a:spcBef>
            </a:pPr>
            <a:r>
              <a:rPr lang="en-IN" altLang="en-US" sz="2400" dirty="0">
                <a:latin typeface="Times New Roman" panose="02020603050405020304" pitchFamily="18" charset="0"/>
                <a:cs typeface="Times New Roman" panose="02020603050405020304" pitchFamily="18" charset="0"/>
              </a:rPr>
              <a:t>Array processors belong to a class of parallel computers that are physically co-located, are very tightly coupled, and have a common system clock (but may not share memory and communicate by passing data using messages). </a:t>
            </a:r>
          </a:p>
          <a:p>
            <a:pPr algn="just">
              <a:spcBef>
                <a:spcPts val="600"/>
              </a:spcBef>
            </a:pPr>
            <a:r>
              <a:rPr lang="en-IN" altLang="en-US" sz="2400" dirty="0">
                <a:latin typeface="Times New Roman" panose="02020603050405020304" pitchFamily="18" charset="0"/>
                <a:cs typeface="Times New Roman" panose="02020603050405020304" pitchFamily="18" charset="0"/>
              </a:rPr>
              <a:t>Array processors and systolic arrays that perform tightly synchronized processing and data exchange in lock-step for applications such as DSP and image processing belong to this category. </a:t>
            </a:r>
          </a:p>
          <a:p>
            <a:pPr algn="just">
              <a:spcBef>
                <a:spcPts val="600"/>
              </a:spcBef>
            </a:pPr>
            <a:r>
              <a:rPr lang="en-IN" altLang="en-US" sz="2400" dirty="0">
                <a:latin typeface="Times New Roman" panose="02020603050405020304" pitchFamily="18" charset="0"/>
                <a:cs typeface="Times New Roman" panose="02020603050405020304" pitchFamily="18" charset="0"/>
              </a:rPr>
              <a:t>These applications usually involve a large number of iterations on the data.</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15</a:t>
            </a:fld>
            <a:endParaRPr lang="en-IN" altLang="en-US" sz="1200">
              <a:solidFill>
                <a:srgbClr val="3D3632"/>
              </a:solidFill>
            </a:endParaRPr>
          </a:p>
        </p:txBody>
      </p:sp>
    </p:spTree>
    <p:extLst>
      <p:ext uri="{BB962C8B-B14F-4D97-AF65-F5344CB8AC3E}">
        <p14:creationId xmlns:p14="http://schemas.microsoft.com/office/powerpoint/2010/main" val="31252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r>
              <a:rPr lang="en-IN" altLang="en-US" sz="2400" dirty="0">
                <a:latin typeface="Times New Roman" panose="02020603050405020304" pitchFamily="18" charset="0"/>
                <a:cs typeface="Times New Roman" panose="02020603050405020304" pitchFamily="18" charset="0"/>
              </a:rPr>
              <a:t>Flynn identified four processing modes, based on whether the processors execute the same or different instruction streams at the same time, and whether or not the processors processed the same (identical) data at the same time.</a:t>
            </a:r>
          </a:p>
          <a:p>
            <a:pPr lvl="1" algn="just"/>
            <a:r>
              <a:rPr lang="en-IN" altLang="en-US" sz="2400" dirty="0">
                <a:latin typeface="Times New Roman" panose="02020603050405020304" pitchFamily="18" charset="0"/>
                <a:cs typeface="Times New Roman" panose="02020603050405020304" pitchFamily="18" charset="0"/>
              </a:rPr>
              <a:t>Single instruction stream, single data stream (SISD)</a:t>
            </a:r>
          </a:p>
          <a:p>
            <a:pPr lvl="1" algn="just"/>
            <a:r>
              <a:rPr lang="en-IN" altLang="en-US" sz="2400" dirty="0">
                <a:latin typeface="Times New Roman" panose="02020603050405020304" pitchFamily="18" charset="0"/>
                <a:cs typeface="Times New Roman" panose="02020603050405020304" pitchFamily="18" charset="0"/>
              </a:rPr>
              <a:t>Single instruction stream, multiple data stream (SIMD)</a:t>
            </a:r>
          </a:p>
          <a:p>
            <a:pPr lvl="1" algn="just"/>
            <a:r>
              <a:rPr lang="en-IN" altLang="en-US" sz="2400" dirty="0">
                <a:latin typeface="Times New Roman" panose="02020603050405020304" pitchFamily="18" charset="0"/>
                <a:cs typeface="Times New Roman" panose="02020603050405020304" pitchFamily="18" charset="0"/>
              </a:rPr>
              <a:t>Multiple instruction stream, single data stream (MISD)</a:t>
            </a:r>
          </a:p>
          <a:p>
            <a:pPr lvl="1" algn="just"/>
            <a:r>
              <a:rPr lang="en-IN" altLang="en-US" sz="2400" dirty="0">
                <a:latin typeface="Times New Roman" panose="02020603050405020304" pitchFamily="18" charset="0"/>
                <a:cs typeface="Times New Roman" panose="02020603050405020304" pitchFamily="18" charset="0"/>
              </a:rPr>
              <a:t>Multiple instruction stream, multiple data stream (MIMD)</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16</a:t>
            </a:fld>
            <a:endParaRPr lang="en-IN" altLang="en-US" sz="1200">
              <a:solidFill>
                <a:srgbClr val="3D3632"/>
              </a:solidFill>
            </a:endParaRPr>
          </a:p>
        </p:txBody>
      </p:sp>
    </p:spTree>
    <p:extLst>
      <p:ext uri="{BB962C8B-B14F-4D97-AF65-F5344CB8AC3E}">
        <p14:creationId xmlns:p14="http://schemas.microsoft.com/office/powerpoint/2010/main" val="379236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17</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466056" y="2389735"/>
            <a:ext cx="9258300" cy="2943225"/>
          </a:xfrm>
          <a:prstGeom prst="rect">
            <a:avLst/>
          </a:prstGeom>
        </p:spPr>
      </p:pic>
    </p:spTree>
    <p:extLst>
      <p:ext uri="{BB962C8B-B14F-4D97-AF65-F5344CB8AC3E}">
        <p14:creationId xmlns:p14="http://schemas.microsoft.com/office/powerpoint/2010/main" val="81405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18</a:t>
            </a:fld>
            <a:endParaRPr lang="en-IN" altLang="en-US" sz="1200">
              <a:solidFill>
                <a:srgbClr val="3D3632"/>
              </a:solidFill>
            </a:endParaRPr>
          </a:p>
        </p:txBody>
      </p:sp>
      <p:pic>
        <p:nvPicPr>
          <p:cNvPr id="1026" name="Picture 2" descr="s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234" y="1366345"/>
            <a:ext cx="7291279" cy="528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86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r>
              <a:rPr lang="en-IN" altLang="en-US" sz="2400" b="1" dirty="0">
                <a:latin typeface="Times New Roman" panose="02020603050405020304" pitchFamily="18" charset="0"/>
                <a:cs typeface="Times New Roman" panose="02020603050405020304" pitchFamily="18" charset="0"/>
              </a:rPr>
              <a:t>Single instruction stream, single data stream (SISD)</a:t>
            </a:r>
          </a:p>
          <a:p>
            <a:pPr lvl="1" algn="just"/>
            <a:r>
              <a:rPr lang="en-IN" altLang="en-US" sz="2400" dirty="0">
                <a:latin typeface="Times New Roman" panose="02020603050405020304" pitchFamily="18" charset="0"/>
                <a:cs typeface="Times New Roman" panose="02020603050405020304" pitchFamily="18" charset="0"/>
              </a:rPr>
              <a:t>This mode corresponds to the conventional processing in the von Neumann paradigm with a single CPU, and a single memory unit connected by a system bus.</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19</a:t>
            </a:fld>
            <a:endParaRPr lang="en-IN" altLang="en-US" sz="1200">
              <a:solidFill>
                <a:srgbClr val="3D3632"/>
              </a:solidFill>
            </a:endParaRPr>
          </a:p>
        </p:txBody>
      </p:sp>
    </p:spTree>
    <p:extLst>
      <p:ext uri="{BB962C8B-B14F-4D97-AF65-F5344CB8AC3E}">
        <p14:creationId xmlns:p14="http://schemas.microsoft.com/office/powerpoint/2010/main" val="254844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lstStyle/>
          <a:p>
            <a:pPr>
              <a:defRPr/>
            </a:pPr>
            <a:r>
              <a:rPr lang="en-US" altLang="en-US" sz="4000" b="1" dirty="0">
                <a:solidFill>
                  <a:schemeClr val="tx2">
                    <a:satMod val="130000"/>
                  </a:schemeClr>
                </a:solidFill>
                <a:latin typeface="Times New Roman" pitchFamily="18" charset="0"/>
                <a:cs typeface="Times New Roman" pitchFamily="18" charset="0"/>
              </a:rPr>
              <a:t>INTRODUCTION</a:t>
            </a:r>
          </a:p>
        </p:txBody>
      </p:sp>
      <p:sp>
        <p:nvSpPr>
          <p:cNvPr id="18435" name="Content Placeholder 13"/>
          <p:cNvSpPr>
            <a:spLocks noGrp="1"/>
          </p:cNvSpPr>
          <p:nvPr>
            <p:ph idx="1"/>
          </p:nvPr>
        </p:nvSpPr>
        <p:spPr>
          <a:xfrm>
            <a:off x="1104900" y="1366345"/>
            <a:ext cx="9982200" cy="4990006"/>
          </a:xfrm>
        </p:spPr>
        <p:txBody>
          <a:bodyPr/>
          <a:lstStyle/>
          <a:p>
            <a:pPr>
              <a:spcBef>
                <a:spcPts val="600"/>
              </a:spcBef>
            </a:pPr>
            <a:r>
              <a:rPr lang="en-IN" altLang="en-US" sz="2400" b="1" dirty="0">
                <a:latin typeface="Times New Roman" panose="02020603050405020304" pitchFamily="18" charset="0"/>
                <a:cs typeface="Times New Roman" panose="02020603050405020304" pitchFamily="18" charset="0"/>
              </a:rPr>
              <a:t>Definition - Distributed System</a:t>
            </a:r>
          </a:p>
          <a:p>
            <a:pPr>
              <a:spcBef>
                <a:spcPts val="600"/>
              </a:spcBef>
            </a:pPr>
            <a:r>
              <a:rPr lang="en-IN" altLang="en-US" sz="2400" dirty="0">
                <a:latin typeface="Times New Roman" panose="02020603050405020304" pitchFamily="18" charset="0"/>
                <a:cs typeface="Times New Roman" panose="02020603050405020304" pitchFamily="18" charset="0"/>
              </a:rPr>
              <a:t>Relation to computer system components</a:t>
            </a:r>
          </a:p>
          <a:p>
            <a:pPr>
              <a:spcBef>
                <a:spcPts val="600"/>
              </a:spcBef>
            </a:pPr>
            <a:r>
              <a:rPr lang="en-IN" altLang="en-US" sz="2400" dirty="0">
                <a:latin typeface="Times New Roman" panose="02020603050405020304" pitchFamily="18" charset="0"/>
                <a:cs typeface="Times New Roman" panose="02020603050405020304" pitchFamily="18" charset="0"/>
              </a:rPr>
              <a:t>Message-passing systems versus shared memory systems</a:t>
            </a:r>
          </a:p>
          <a:p>
            <a:pPr>
              <a:spcBef>
                <a:spcPts val="600"/>
              </a:spcBef>
            </a:pPr>
            <a:r>
              <a:rPr lang="en-IN" altLang="en-US" sz="2400" dirty="0">
                <a:latin typeface="Times New Roman" panose="02020603050405020304" pitchFamily="18" charset="0"/>
                <a:cs typeface="Times New Roman" panose="02020603050405020304" pitchFamily="18" charset="0"/>
              </a:rPr>
              <a:t>Primitives for distributed communication</a:t>
            </a:r>
          </a:p>
          <a:p>
            <a:pPr>
              <a:spcBef>
                <a:spcPts val="600"/>
              </a:spcBef>
            </a:pPr>
            <a:r>
              <a:rPr lang="en-IN" altLang="en-US" sz="2400" dirty="0">
                <a:latin typeface="Times New Roman" panose="02020603050405020304" pitchFamily="18" charset="0"/>
                <a:cs typeface="Times New Roman" panose="02020603050405020304" pitchFamily="18" charset="0"/>
              </a:rPr>
              <a:t>Synchronous versus asynchronous executions. </a:t>
            </a:r>
          </a:p>
          <a:p>
            <a:pPr>
              <a:spcBef>
                <a:spcPts val="600"/>
              </a:spcBef>
            </a:pPr>
            <a:r>
              <a:rPr lang="en-IN" altLang="en-US" sz="2400" b="1" dirty="0">
                <a:latin typeface="Times New Roman" panose="02020603050405020304" pitchFamily="18" charset="0"/>
                <a:cs typeface="Times New Roman" panose="02020603050405020304" pitchFamily="18" charset="0"/>
              </a:rPr>
              <a:t>A model of distributed computations: </a:t>
            </a:r>
          </a:p>
          <a:p>
            <a:pPr>
              <a:spcBef>
                <a:spcPts val="600"/>
              </a:spcBef>
            </a:pPr>
            <a:r>
              <a:rPr lang="en-IN" altLang="en-US" sz="2400" dirty="0">
                <a:latin typeface="Times New Roman" panose="02020603050405020304" pitchFamily="18" charset="0"/>
                <a:cs typeface="Times New Roman" panose="02020603050405020304" pitchFamily="18" charset="0"/>
              </a:rPr>
              <a:t>A distributed program</a:t>
            </a:r>
          </a:p>
          <a:p>
            <a:pPr>
              <a:spcBef>
                <a:spcPts val="600"/>
              </a:spcBef>
            </a:pPr>
            <a:r>
              <a:rPr lang="en-IN" altLang="en-US" sz="2400" dirty="0">
                <a:latin typeface="Times New Roman" panose="02020603050405020304" pitchFamily="18" charset="0"/>
                <a:cs typeface="Times New Roman" panose="02020603050405020304" pitchFamily="18" charset="0"/>
              </a:rPr>
              <a:t>A model of distributed executions</a:t>
            </a:r>
          </a:p>
          <a:p>
            <a:pPr>
              <a:spcBef>
                <a:spcPts val="600"/>
              </a:spcBef>
            </a:pPr>
            <a:r>
              <a:rPr lang="en-IN" altLang="en-US" sz="2400" dirty="0">
                <a:latin typeface="Times New Roman" panose="02020603050405020304" pitchFamily="18" charset="0"/>
                <a:cs typeface="Times New Roman" panose="02020603050405020304" pitchFamily="18" charset="0"/>
              </a:rPr>
              <a:t>Models of communication networks</a:t>
            </a:r>
          </a:p>
          <a:p>
            <a:pPr>
              <a:spcBef>
                <a:spcPts val="600"/>
              </a:spcBef>
            </a:pPr>
            <a:r>
              <a:rPr lang="en-IN" altLang="en-US" sz="2400" dirty="0">
                <a:latin typeface="Times New Roman" panose="02020603050405020304" pitchFamily="18" charset="0"/>
                <a:cs typeface="Times New Roman" panose="02020603050405020304" pitchFamily="18" charset="0"/>
              </a:rPr>
              <a:t>Global state of a distributed system.</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a:t>
            </a:fld>
            <a:endParaRPr lang="en-IN" altLang="en-US" sz="1200">
              <a:solidFill>
                <a:srgbClr val="3D3632"/>
              </a:solidFill>
            </a:endParaRPr>
          </a:p>
        </p:txBody>
      </p:sp>
    </p:spTree>
    <p:extLst>
      <p:ext uri="{BB962C8B-B14F-4D97-AF65-F5344CB8AC3E}">
        <p14:creationId xmlns:p14="http://schemas.microsoft.com/office/powerpoint/2010/main" val="374018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r>
              <a:rPr lang="en-IN" altLang="en-US" sz="2400" b="1" dirty="0">
                <a:latin typeface="Times New Roman" panose="02020603050405020304" pitchFamily="18" charset="0"/>
                <a:cs typeface="Times New Roman" panose="02020603050405020304" pitchFamily="18" charset="0"/>
              </a:rPr>
              <a:t>Single instruction stream, multiple data stream (SIMD)</a:t>
            </a:r>
          </a:p>
          <a:p>
            <a:pPr lvl="1" algn="just"/>
            <a:r>
              <a:rPr lang="en-IN" altLang="en-US" sz="2400" dirty="0">
                <a:latin typeface="Times New Roman" panose="02020603050405020304" pitchFamily="18" charset="0"/>
                <a:cs typeface="Times New Roman" panose="02020603050405020304" pitchFamily="18" charset="0"/>
              </a:rPr>
              <a:t>This mode corresponds to the processing by multiple homogenous processors which execute in lock-step on different data items. </a:t>
            </a:r>
          </a:p>
          <a:p>
            <a:pPr lvl="1" algn="just"/>
            <a:r>
              <a:rPr lang="en-IN" altLang="en-US" sz="2400" dirty="0">
                <a:latin typeface="Times New Roman" panose="02020603050405020304" pitchFamily="18" charset="0"/>
                <a:cs typeface="Times New Roman" panose="02020603050405020304" pitchFamily="18" charset="0"/>
              </a:rPr>
              <a:t>Applications that involve operations on large arrays and matrices, such as scientific applications, can best exploit systems that provide the SIMD mode of operation because the data sets can be partitioned easily.</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20</a:t>
            </a:fld>
            <a:endParaRPr lang="en-IN" altLang="en-US" sz="1200">
              <a:solidFill>
                <a:srgbClr val="3D3632"/>
              </a:solidFill>
            </a:endParaRPr>
          </a:p>
        </p:txBody>
      </p:sp>
    </p:spTree>
    <p:extLst>
      <p:ext uri="{BB962C8B-B14F-4D97-AF65-F5344CB8AC3E}">
        <p14:creationId xmlns:p14="http://schemas.microsoft.com/office/powerpoint/2010/main" val="287165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r>
              <a:rPr lang="en-IN" altLang="en-US" sz="2400" b="1" dirty="0">
                <a:latin typeface="Times New Roman" panose="02020603050405020304" pitchFamily="18" charset="0"/>
                <a:cs typeface="Times New Roman" panose="02020603050405020304" pitchFamily="18" charset="0"/>
              </a:rPr>
              <a:t>Multiple instruction stream, single data stream (MISD)</a:t>
            </a:r>
          </a:p>
          <a:p>
            <a:pPr lvl="1" algn="just"/>
            <a:r>
              <a:rPr lang="en-IN" altLang="en-US" sz="2400" dirty="0">
                <a:latin typeface="Times New Roman" panose="02020603050405020304" pitchFamily="18" charset="0"/>
                <a:cs typeface="Times New Roman" panose="02020603050405020304" pitchFamily="18" charset="0"/>
              </a:rPr>
              <a:t>This mode corresponds to the execution of different operations in parallel on the same data. This is a specialized mode of operation with limited but niche applications, e.g., visualization.</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21</a:t>
            </a:fld>
            <a:endParaRPr lang="en-IN" altLang="en-US" sz="1200">
              <a:solidFill>
                <a:srgbClr val="3D3632"/>
              </a:solidFill>
            </a:endParaRPr>
          </a:p>
        </p:txBody>
      </p:sp>
    </p:spTree>
    <p:extLst>
      <p:ext uri="{BB962C8B-B14F-4D97-AF65-F5344CB8AC3E}">
        <p14:creationId xmlns:p14="http://schemas.microsoft.com/office/powerpoint/2010/main" val="397640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Flynn’s taxonomy</a:t>
            </a:r>
          </a:p>
          <a:p>
            <a:pPr algn="just">
              <a:spcBef>
                <a:spcPts val="600"/>
              </a:spcBef>
            </a:pPr>
            <a:r>
              <a:rPr lang="en-IN" altLang="en-US" sz="2400" dirty="0">
                <a:latin typeface="Times New Roman" panose="02020603050405020304" pitchFamily="18" charset="0"/>
                <a:cs typeface="Times New Roman" panose="02020603050405020304" pitchFamily="18" charset="0"/>
              </a:rPr>
              <a:t>Multiple instruction stream, multiple data stream (MIMD)</a:t>
            </a:r>
          </a:p>
          <a:p>
            <a:pPr lvl="1" algn="just"/>
            <a:r>
              <a:rPr lang="en-IN" altLang="en-US" sz="2400" dirty="0">
                <a:latin typeface="Times New Roman" panose="02020603050405020304" pitchFamily="18" charset="0"/>
                <a:cs typeface="Times New Roman" panose="02020603050405020304" pitchFamily="18" charset="0"/>
              </a:rPr>
              <a:t>In this mode, the various processors execute different code on different data. </a:t>
            </a:r>
          </a:p>
          <a:p>
            <a:pPr lvl="1" algn="just"/>
            <a:r>
              <a:rPr lang="en-IN" altLang="en-US" sz="2400" dirty="0">
                <a:latin typeface="Times New Roman" panose="02020603050405020304" pitchFamily="18" charset="0"/>
                <a:cs typeface="Times New Roman" panose="02020603050405020304" pitchFamily="18" charset="0"/>
              </a:rPr>
              <a:t>This is the mode of operation in distributed systems as well as in the vast majority of parallel systems. </a:t>
            </a:r>
          </a:p>
          <a:p>
            <a:pPr lvl="1" algn="just"/>
            <a:r>
              <a:rPr lang="en-IN" altLang="en-US" sz="2400" dirty="0">
                <a:latin typeface="Times New Roman" panose="02020603050405020304" pitchFamily="18" charset="0"/>
                <a:cs typeface="Times New Roman" panose="02020603050405020304" pitchFamily="18" charset="0"/>
              </a:rPr>
              <a:t>There is no common clock among the system processors. </a:t>
            </a:r>
          </a:p>
          <a:p>
            <a:pPr lvl="1" algn="just"/>
            <a:r>
              <a:rPr lang="en-IN" altLang="en-US" sz="2400" dirty="0">
                <a:latin typeface="Times New Roman" panose="02020603050405020304" pitchFamily="18" charset="0"/>
                <a:cs typeface="Times New Roman" panose="02020603050405020304" pitchFamily="18" charset="0"/>
              </a:rPr>
              <a:t>Sun Ultra servers, multicomputer PCs, and IBM SP machines are examples of machines that execute in MIMD mode.</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22</a:t>
            </a:fld>
            <a:endParaRPr lang="en-IN" altLang="en-US" sz="1200">
              <a:solidFill>
                <a:srgbClr val="3D3632"/>
              </a:solidFill>
            </a:endParaRPr>
          </a:p>
        </p:txBody>
      </p:sp>
    </p:spTree>
    <p:extLst>
      <p:ext uri="{BB962C8B-B14F-4D97-AF65-F5344CB8AC3E}">
        <p14:creationId xmlns:p14="http://schemas.microsoft.com/office/powerpoint/2010/main" val="216621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Coupling, parallelism, concurrency, and granularity</a:t>
            </a:r>
          </a:p>
          <a:p>
            <a:pPr algn="just">
              <a:spcBef>
                <a:spcPts val="600"/>
              </a:spcBef>
            </a:pPr>
            <a:r>
              <a:rPr lang="en-IN" altLang="en-US" sz="2400" b="1" dirty="0">
                <a:latin typeface="Times New Roman" panose="02020603050405020304" pitchFamily="18" charset="0"/>
                <a:cs typeface="Times New Roman" panose="02020603050405020304" pitchFamily="18" charset="0"/>
              </a:rPr>
              <a:t>Coupling</a:t>
            </a:r>
          </a:p>
          <a:p>
            <a:pPr lvl="1" algn="just"/>
            <a:r>
              <a:rPr lang="en-IN" altLang="en-US" sz="2400" dirty="0">
                <a:latin typeface="Times New Roman" panose="02020603050405020304" pitchFamily="18" charset="0"/>
                <a:cs typeface="Times New Roman" panose="02020603050405020304" pitchFamily="18" charset="0"/>
              </a:rPr>
              <a:t>The degree of coupling among a set of modules, whether hardware or software, is measured in terms of the interdependency and binding and/or homogeneity among the modules. </a:t>
            </a:r>
          </a:p>
          <a:p>
            <a:pPr lvl="1" algn="just"/>
            <a:r>
              <a:rPr lang="en-IN" altLang="en-US" sz="2400" dirty="0">
                <a:latin typeface="Times New Roman" panose="02020603050405020304" pitchFamily="18" charset="0"/>
                <a:cs typeface="Times New Roman" panose="02020603050405020304" pitchFamily="18" charset="0"/>
              </a:rPr>
              <a:t>When the degree of coupling is high (low), the modules are said to be tightly (loosely) coupled. </a:t>
            </a:r>
          </a:p>
          <a:p>
            <a:pPr lvl="1" algn="just"/>
            <a:r>
              <a:rPr lang="en-IN" altLang="en-US" sz="2400" dirty="0">
                <a:latin typeface="Times New Roman" panose="02020603050405020304" pitchFamily="18" charset="0"/>
                <a:cs typeface="Times New Roman" panose="02020603050405020304" pitchFamily="18" charset="0"/>
              </a:rPr>
              <a:t>SIMD and MISD architectures generally tend to be tightly coupled because of the common clocking of the shared instruction stream or the shared data stream.</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23</a:t>
            </a:fld>
            <a:endParaRPr lang="en-IN" altLang="en-US" sz="1200">
              <a:solidFill>
                <a:srgbClr val="3D3632"/>
              </a:solidFill>
            </a:endParaRPr>
          </a:p>
        </p:txBody>
      </p:sp>
    </p:spTree>
    <p:extLst>
      <p:ext uri="{BB962C8B-B14F-4D97-AF65-F5344CB8AC3E}">
        <p14:creationId xmlns:p14="http://schemas.microsoft.com/office/powerpoint/2010/main" val="108057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Coupling, parallelism, concurrency, and granularity</a:t>
            </a:r>
          </a:p>
          <a:p>
            <a:pPr algn="just">
              <a:spcBef>
                <a:spcPts val="600"/>
              </a:spcBef>
            </a:pPr>
            <a:r>
              <a:rPr lang="en-IN" altLang="en-US" sz="2400" b="1" dirty="0">
                <a:latin typeface="Times New Roman" panose="02020603050405020304" pitchFamily="18" charset="0"/>
                <a:cs typeface="Times New Roman" panose="02020603050405020304" pitchFamily="18" charset="0"/>
              </a:rPr>
              <a:t>Parallelism</a:t>
            </a:r>
          </a:p>
          <a:p>
            <a:pPr lvl="1" algn="just"/>
            <a:r>
              <a:rPr lang="en-IN" altLang="en-US" sz="2400" dirty="0">
                <a:latin typeface="Times New Roman" panose="02020603050405020304" pitchFamily="18" charset="0"/>
                <a:cs typeface="Times New Roman" panose="02020603050405020304" pitchFamily="18" charset="0"/>
              </a:rPr>
              <a:t>This is a measure of the relative speedup of a specific program, on a given machine. </a:t>
            </a:r>
          </a:p>
          <a:p>
            <a:pPr lvl="1" algn="just"/>
            <a:r>
              <a:rPr lang="en-IN" altLang="en-US" sz="2400" dirty="0">
                <a:latin typeface="Times New Roman" panose="02020603050405020304" pitchFamily="18" charset="0"/>
                <a:cs typeface="Times New Roman" panose="02020603050405020304" pitchFamily="18" charset="0"/>
              </a:rPr>
              <a:t>The speedup depends on the number of processors and the mapping of the code to the processors. </a:t>
            </a:r>
          </a:p>
          <a:p>
            <a:pPr lvl="1" algn="just"/>
            <a:r>
              <a:rPr lang="en-IN" altLang="en-US" sz="2400" dirty="0">
                <a:latin typeface="Times New Roman" panose="02020603050405020304" pitchFamily="18" charset="0"/>
                <a:cs typeface="Times New Roman" panose="02020603050405020304" pitchFamily="18" charset="0"/>
              </a:rPr>
              <a:t>It is expressed as the ratio of the time T(1) with a single processor, to the time T(n) with n processors.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24</a:t>
            </a:fld>
            <a:endParaRPr lang="en-IN" altLang="en-US" sz="1200">
              <a:solidFill>
                <a:srgbClr val="3D3632"/>
              </a:solidFill>
            </a:endParaRPr>
          </a:p>
        </p:txBody>
      </p:sp>
    </p:spTree>
    <p:extLst>
      <p:ext uri="{BB962C8B-B14F-4D97-AF65-F5344CB8AC3E}">
        <p14:creationId xmlns:p14="http://schemas.microsoft.com/office/powerpoint/2010/main" val="3151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Coupling, parallelism, concurrency, and granularity</a:t>
            </a:r>
          </a:p>
          <a:p>
            <a:pPr algn="just">
              <a:spcBef>
                <a:spcPts val="600"/>
              </a:spcBef>
            </a:pPr>
            <a:r>
              <a:rPr lang="en-IN" altLang="en-US" sz="2400" b="1" dirty="0">
                <a:latin typeface="Times New Roman" panose="02020603050405020304" pitchFamily="18" charset="0"/>
                <a:cs typeface="Times New Roman" panose="02020603050405020304" pitchFamily="18" charset="0"/>
              </a:rPr>
              <a:t>Concurrency</a:t>
            </a:r>
          </a:p>
          <a:p>
            <a:pPr lvl="1" algn="just"/>
            <a:r>
              <a:rPr lang="en-IN" altLang="en-US" sz="2400" dirty="0">
                <a:latin typeface="Times New Roman" panose="02020603050405020304" pitchFamily="18" charset="0"/>
                <a:cs typeface="Times New Roman" panose="02020603050405020304" pitchFamily="18" charset="0"/>
              </a:rPr>
              <a:t>This is a broader term that means roughly the same as parallelism of a program, but is used in the context of distributed programs. </a:t>
            </a:r>
          </a:p>
          <a:p>
            <a:pPr lvl="1" algn="just"/>
            <a:r>
              <a:rPr lang="en-IN" altLang="en-US" sz="2400" dirty="0">
                <a:latin typeface="Times New Roman" panose="02020603050405020304" pitchFamily="18" charset="0"/>
                <a:cs typeface="Times New Roman" panose="02020603050405020304" pitchFamily="18" charset="0"/>
              </a:rPr>
              <a:t>The parallelism/concurrency in a parallel/distributed program can be measured by the ratio of the number of local (non-communication and non-shared memory access) operations to the total number of operations, including the communication or shared memory access operations.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25</a:t>
            </a:fld>
            <a:endParaRPr lang="en-IN" altLang="en-US" sz="1200">
              <a:solidFill>
                <a:srgbClr val="3D3632"/>
              </a:solidFill>
            </a:endParaRPr>
          </a:p>
        </p:txBody>
      </p:sp>
    </p:spTree>
    <p:extLst>
      <p:ext uri="{BB962C8B-B14F-4D97-AF65-F5344CB8AC3E}">
        <p14:creationId xmlns:p14="http://schemas.microsoft.com/office/powerpoint/2010/main" val="92298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parallel multiprocessor/multicomputer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Coupling, parallelism, concurrency, and granularity</a:t>
            </a:r>
          </a:p>
          <a:p>
            <a:pPr algn="just">
              <a:spcBef>
                <a:spcPts val="600"/>
              </a:spcBef>
            </a:pPr>
            <a:r>
              <a:rPr lang="en-IN" altLang="en-US" sz="2400" b="1" dirty="0">
                <a:latin typeface="Times New Roman" panose="02020603050405020304" pitchFamily="18" charset="0"/>
                <a:cs typeface="Times New Roman" panose="02020603050405020304" pitchFamily="18" charset="0"/>
              </a:rPr>
              <a:t>Granularity</a:t>
            </a:r>
          </a:p>
          <a:p>
            <a:pPr lvl="1" algn="just"/>
            <a:r>
              <a:rPr lang="en-IN" altLang="en-US" sz="2400" dirty="0">
                <a:latin typeface="Times New Roman" panose="02020603050405020304" pitchFamily="18" charset="0"/>
                <a:cs typeface="Times New Roman" panose="02020603050405020304" pitchFamily="18" charset="0"/>
              </a:rPr>
              <a:t>The ratio of the amount of computation to the amount of communication within the parallel/distributed program is termed as granularity. </a:t>
            </a:r>
          </a:p>
          <a:p>
            <a:pPr lvl="1" algn="just"/>
            <a:r>
              <a:rPr lang="en-IN" altLang="en-US" sz="2400" dirty="0">
                <a:latin typeface="Times New Roman" panose="02020603050405020304" pitchFamily="18" charset="0"/>
                <a:cs typeface="Times New Roman" panose="02020603050405020304" pitchFamily="18" charset="0"/>
              </a:rPr>
              <a:t>If the degree of parallelism is coarse-grained (fine-grained), there are relatively many more (fewer) productive CPU instruction executions, compared to the number of times the processors communicate either via shared memory or message passing and wait to get synchronized with the other processors.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26</a:t>
            </a:fld>
            <a:endParaRPr lang="en-IN" altLang="en-US" sz="1200">
              <a:solidFill>
                <a:srgbClr val="3D3632"/>
              </a:solidFill>
            </a:endParaRPr>
          </a:p>
        </p:txBody>
      </p:sp>
    </p:spTree>
    <p:extLst>
      <p:ext uri="{BB962C8B-B14F-4D97-AF65-F5344CB8AC3E}">
        <p14:creationId xmlns:p14="http://schemas.microsoft.com/office/powerpoint/2010/main" val="271763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Message-passing systems versus shared memory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Shared memory systems are those in which there is a (common) shared address space throughout the system. </a:t>
            </a:r>
          </a:p>
          <a:p>
            <a:pPr algn="just">
              <a:spcBef>
                <a:spcPts val="600"/>
              </a:spcBef>
            </a:pPr>
            <a:r>
              <a:rPr lang="en-IN" altLang="en-US" sz="2400" dirty="0">
                <a:latin typeface="Times New Roman" panose="02020603050405020304" pitchFamily="18" charset="0"/>
                <a:cs typeface="Times New Roman" panose="02020603050405020304" pitchFamily="18" charset="0"/>
              </a:rPr>
              <a:t>Communication among processors takes place via shared data variables, and control variables for synchronization among the processors. </a:t>
            </a:r>
          </a:p>
          <a:p>
            <a:pPr algn="just">
              <a:spcBef>
                <a:spcPts val="600"/>
              </a:spcBef>
            </a:pPr>
            <a:r>
              <a:rPr lang="en-IN" altLang="en-US" sz="2400" dirty="0">
                <a:latin typeface="Times New Roman" panose="02020603050405020304" pitchFamily="18" charset="0"/>
                <a:cs typeface="Times New Roman" panose="02020603050405020304" pitchFamily="18" charset="0"/>
              </a:rPr>
              <a:t>Semaphores and monitors that were originally designed for shared memory uniprocessors and multiprocessors are examples of how synchronization can be achieved in shared memory systems.</a:t>
            </a:r>
          </a:p>
          <a:p>
            <a:pPr lvl="1" algn="just"/>
            <a:r>
              <a:rPr lang="en-IN" altLang="en-US" sz="2400" dirty="0">
                <a:latin typeface="Times New Roman" panose="02020603050405020304" pitchFamily="18" charset="0"/>
                <a:cs typeface="Times New Roman" panose="02020603050405020304" pitchFamily="18" charset="0"/>
              </a:rPr>
              <a:t>Emulating message-passing on a shared memory system (MP →SM)</a:t>
            </a:r>
          </a:p>
          <a:p>
            <a:pPr lvl="1" algn="just"/>
            <a:r>
              <a:rPr lang="en-IN" altLang="en-US" sz="2400" dirty="0">
                <a:latin typeface="Times New Roman" panose="02020603050405020304" pitchFamily="18" charset="0"/>
                <a:cs typeface="Times New Roman" panose="02020603050405020304" pitchFamily="18" charset="0"/>
              </a:rPr>
              <a:t>Emulating shared memory on a message-passing system (SM →MP)</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27</a:t>
            </a:fld>
            <a:endParaRPr lang="en-IN" altLang="en-US" sz="1200">
              <a:solidFill>
                <a:srgbClr val="3D3632"/>
              </a:solidFill>
            </a:endParaRPr>
          </a:p>
        </p:txBody>
      </p:sp>
    </p:spTree>
    <p:extLst>
      <p:ext uri="{BB962C8B-B14F-4D97-AF65-F5344CB8AC3E}">
        <p14:creationId xmlns:p14="http://schemas.microsoft.com/office/powerpoint/2010/main" val="98090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Message-passing systems versus shared memory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Emulating message-passing on a shared memory system (MP →SM)</a:t>
            </a:r>
          </a:p>
          <a:p>
            <a:pPr algn="just">
              <a:spcBef>
                <a:spcPts val="600"/>
              </a:spcBef>
            </a:pPr>
            <a:r>
              <a:rPr lang="en-IN" altLang="en-US" sz="2400" dirty="0">
                <a:latin typeface="Times New Roman" panose="02020603050405020304" pitchFamily="18" charset="0"/>
                <a:cs typeface="Times New Roman" panose="02020603050405020304" pitchFamily="18" charset="0"/>
              </a:rPr>
              <a:t>The shared address space can be partitioned into disjoint parts, one part being assigned to each processor. </a:t>
            </a:r>
          </a:p>
          <a:p>
            <a:pPr algn="just">
              <a:spcBef>
                <a:spcPts val="600"/>
              </a:spcBef>
            </a:pPr>
            <a:r>
              <a:rPr lang="en-IN" altLang="en-US" sz="2400" dirty="0">
                <a:latin typeface="Times New Roman" panose="02020603050405020304" pitchFamily="18" charset="0"/>
                <a:cs typeface="Times New Roman" panose="02020603050405020304" pitchFamily="18" charset="0"/>
              </a:rPr>
              <a:t>“Send” and “receive” operations can be implemented by writing to and reading from the destination/sender processor’s address space, respectively. </a:t>
            </a:r>
          </a:p>
          <a:p>
            <a:pPr algn="just">
              <a:spcBef>
                <a:spcPts val="600"/>
              </a:spcBef>
            </a:pPr>
            <a:r>
              <a:rPr lang="en-IN" altLang="en-US" sz="2400" dirty="0">
                <a:latin typeface="Times New Roman" panose="02020603050405020304" pitchFamily="18" charset="0"/>
                <a:cs typeface="Times New Roman" panose="02020603050405020304" pitchFamily="18" charset="0"/>
              </a:rPr>
              <a:t>Specifically, a separate location can be reserved as the mailbox for each ordered pair of processes. </a:t>
            </a:r>
          </a:p>
          <a:p>
            <a:pPr algn="just">
              <a:spcBef>
                <a:spcPts val="600"/>
              </a:spcBef>
            </a:pPr>
            <a:r>
              <a:rPr lang="en-IN" altLang="en-US" sz="2400" dirty="0">
                <a:latin typeface="Times New Roman" panose="02020603050405020304" pitchFamily="18" charset="0"/>
                <a:cs typeface="Times New Roman" panose="02020603050405020304" pitchFamily="18" charset="0"/>
              </a:rPr>
              <a:t>A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P</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message-passing can be emulated by a write by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to the mailbox and then a read by </a:t>
            </a:r>
            <a:r>
              <a:rPr lang="en-IN" altLang="en-US" sz="2400" dirty="0" err="1">
                <a:latin typeface="Times New Roman" panose="02020603050405020304" pitchFamily="18" charset="0"/>
                <a:cs typeface="Times New Roman" panose="02020603050405020304" pitchFamily="18" charset="0"/>
              </a:rPr>
              <a:t>P</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from the mailbox. </a:t>
            </a:r>
          </a:p>
          <a:p>
            <a:pPr algn="just">
              <a:spcBef>
                <a:spcPts val="600"/>
              </a:spcBef>
            </a:pPr>
            <a:r>
              <a:rPr lang="en-IN" altLang="en-US" sz="2400" dirty="0">
                <a:latin typeface="Times New Roman" panose="02020603050405020304" pitchFamily="18" charset="0"/>
                <a:cs typeface="Times New Roman" panose="02020603050405020304" pitchFamily="18" charset="0"/>
              </a:rPr>
              <a:t>In the simplest case, these mailboxes can be assumed to have unbounded size. </a:t>
            </a:r>
          </a:p>
          <a:p>
            <a:pPr algn="just">
              <a:spcBef>
                <a:spcPts val="600"/>
              </a:spcBef>
            </a:pPr>
            <a:r>
              <a:rPr lang="en-IN" altLang="en-US" sz="2400" dirty="0">
                <a:latin typeface="Times New Roman" panose="02020603050405020304" pitchFamily="18" charset="0"/>
                <a:cs typeface="Times New Roman" panose="02020603050405020304" pitchFamily="18" charset="0"/>
              </a:rPr>
              <a:t>The write and read operations need to be controlled using synchronization primitives to inform the receiver/sender after the data has been sent/received.</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28</a:t>
            </a:fld>
            <a:endParaRPr lang="en-IN" altLang="en-US" sz="1200">
              <a:solidFill>
                <a:srgbClr val="3D3632"/>
              </a:solidFill>
            </a:endParaRPr>
          </a:p>
        </p:txBody>
      </p:sp>
    </p:spTree>
    <p:extLst>
      <p:ext uri="{BB962C8B-B14F-4D97-AF65-F5344CB8AC3E}">
        <p14:creationId xmlns:p14="http://schemas.microsoft.com/office/powerpoint/2010/main" val="61054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Message-passing systems versus shared memory systems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lnSpcReduction="10000"/>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Emulating shared memory on a message-passing system (SM →MP)</a:t>
            </a:r>
          </a:p>
          <a:p>
            <a:pPr algn="just">
              <a:spcBef>
                <a:spcPts val="600"/>
              </a:spcBef>
            </a:pPr>
            <a:r>
              <a:rPr lang="en-IN" altLang="en-US" sz="2400" dirty="0">
                <a:latin typeface="Times New Roman" panose="02020603050405020304" pitchFamily="18" charset="0"/>
                <a:cs typeface="Times New Roman" panose="02020603050405020304" pitchFamily="18" charset="0"/>
              </a:rPr>
              <a:t>This involves the use of “send” and “receive” operations for “write” and “read” operations. </a:t>
            </a:r>
          </a:p>
          <a:p>
            <a:pPr algn="just">
              <a:spcBef>
                <a:spcPts val="600"/>
              </a:spcBef>
            </a:pPr>
            <a:r>
              <a:rPr lang="en-IN" altLang="en-US" sz="2400" dirty="0">
                <a:latin typeface="Times New Roman" panose="02020603050405020304" pitchFamily="18" charset="0"/>
                <a:cs typeface="Times New Roman" panose="02020603050405020304" pitchFamily="18" charset="0"/>
              </a:rPr>
              <a:t>Each shared location can be modelled as a separate process; “write” to a shared location is emulated by sending an update message to the corresponding owner process; a “read” to a shared location is emulated by sending a query message to the owner process. </a:t>
            </a:r>
          </a:p>
          <a:p>
            <a:pPr algn="just">
              <a:spcBef>
                <a:spcPts val="600"/>
              </a:spcBef>
            </a:pPr>
            <a:r>
              <a:rPr lang="en-IN" altLang="en-US" sz="2400" dirty="0">
                <a:latin typeface="Times New Roman" panose="02020603050405020304" pitchFamily="18" charset="0"/>
                <a:cs typeface="Times New Roman" panose="02020603050405020304" pitchFamily="18" charset="0"/>
              </a:rPr>
              <a:t>As accessing another processor’s memory requires send and receive operations, this emulation is expensive. </a:t>
            </a:r>
          </a:p>
          <a:p>
            <a:pPr algn="just">
              <a:spcBef>
                <a:spcPts val="600"/>
              </a:spcBef>
            </a:pPr>
            <a:r>
              <a:rPr lang="en-IN" altLang="en-US" sz="2400" dirty="0">
                <a:latin typeface="Times New Roman" panose="02020603050405020304" pitchFamily="18" charset="0"/>
                <a:cs typeface="Times New Roman" panose="02020603050405020304" pitchFamily="18" charset="0"/>
              </a:rPr>
              <a:t>Although emulating shared memory might seem to be more attractive from a programmer’s perspective, it must be remembered that in a distributed system, it is only an abstraction. </a:t>
            </a:r>
          </a:p>
          <a:p>
            <a:pPr algn="just">
              <a:spcBef>
                <a:spcPts val="600"/>
              </a:spcBef>
            </a:pPr>
            <a:r>
              <a:rPr lang="en-IN" altLang="en-US" sz="2400" dirty="0">
                <a:latin typeface="Times New Roman" panose="02020603050405020304" pitchFamily="18" charset="0"/>
                <a:cs typeface="Times New Roman" panose="02020603050405020304" pitchFamily="18" charset="0"/>
              </a:rPr>
              <a:t>Thus, the latencies involved in read and write operations may be high even when using shared memory emulation because the read and write operations are implemented by using network-wide communication under the covers.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29</a:t>
            </a:fld>
            <a:endParaRPr lang="en-IN" altLang="en-US" sz="1200">
              <a:solidFill>
                <a:srgbClr val="3D3632"/>
              </a:solidFill>
            </a:endParaRPr>
          </a:p>
        </p:txBody>
      </p:sp>
    </p:spTree>
    <p:extLst>
      <p:ext uri="{BB962C8B-B14F-4D97-AF65-F5344CB8AC3E}">
        <p14:creationId xmlns:p14="http://schemas.microsoft.com/office/powerpoint/2010/main" val="108386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lstStyle/>
          <a:p>
            <a:pPr>
              <a:defRPr/>
            </a:pPr>
            <a:r>
              <a:rPr lang="en-IN" altLang="en-US" sz="4000" b="1" dirty="0">
                <a:solidFill>
                  <a:schemeClr val="tx2">
                    <a:satMod val="130000"/>
                  </a:schemeClr>
                </a:solidFill>
                <a:latin typeface="Times New Roman" pitchFamily="18" charset="0"/>
                <a:cs typeface="Times New Roman" pitchFamily="18" charset="0"/>
              </a:rPr>
              <a:t>DEFINITION – DISTRIBUTED SYSTEM</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Definition</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a:latin typeface="Times New Roman" panose="02020603050405020304" pitchFamily="18" charset="0"/>
                <a:cs typeface="Times New Roman" panose="02020603050405020304" pitchFamily="18" charset="0"/>
              </a:rPr>
              <a:t>A distributed system is a collection of independent entities that cooperate to solve a problem that cannot be individually solved. </a:t>
            </a:r>
          </a:p>
          <a:p>
            <a:pPr algn="just">
              <a:spcBef>
                <a:spcPts val="600"/>
              </a:spcBef>
            </a:pPr>
            <a:r>
              <a:rPr lang="en-IN" altLang="en-US" sz="2400" dirty="0">
                <a:latin typeface="Times New Roman" panose="02020603050405020304" pitchFamily="18" charset="0"/>
                <a:cs typeface="Times New Roman" panose="02020603050405020304" pitchFamily="18" charset="0"/>
              </a:rPr>
              <a:t>Distributed systems have been in existence since the start of the universe.</a:t>
            </a:r>
          </a:p>
          <a:p>
            <a:pPr algn="just">
              <a:spcBef>
                <a:spcPts val="600"/>
              </a:spcBef>
            </a:pPr>
            <a:r>
              <a:rPr lang="en-IN" altLang="en-US" sz="2400" b="1" dirty="0">
                <a:latin typeface="Times New Roman" panose="02020603050405020304" pitchFamily="18" charset="0"/>
                <a:cs typeface="Times New Roman" panose="02020603050405020304" pitchFamily="18" charset="0"/>
              </a:rPr>
              <a:t>Distributed systems </a:t>
            </a:r>
            <a:r>
              <a:rPr lang="en-US" altLang="en-US" sz="2400" b="1" dirty="0">
                <a:latin typeface="Times New Roman" panose="02020603050405020304" pitchFamily="18" charset="0"/>
                <a:cs typeface="Times New Roman" panose="02020603050405020304" pitchFamily="18" charset="0"/>
              </a:rPr>
              <a:t>characterized</a:t>
            </a:r>
          </a:p>
          <a:p>
            <a:pPr lvl="1" algn="just"/>
            <a:r>
              <a:rPr lang="en-IN" altLang="en-US" sz="2400" dirty="0">
                <a:latin typeface="Times New Roman" panose="02020603050405020304" pitchFamily="18" charset="0"/>
                <a:cs typeface="Times New Roman" panose="02020603050405020304" pitchFamily="18" charset="0"/>
              </a:rPr>
              <a:t>You know you are using one when the crash of a computer you have never heard of prevents you from doing work.</a:t>
            </a:r>
          </a:p>
          <a:p>
            <a:pPr lvl="1" algn="just"/>
            <a:r>
              <a:rPr lang="en-IN" altLang="en-US" sz="2400" dirty="0">
                <a:latin typeface="Times New Roman" panose="02020603050405020304" pitchFamily="18" charset="0"/>
                <a:cs typeface="Times New Roman" panose="02020603050405020304" pitchFamily="18" charset="0"/>
              </a:rPr>
              <a:t>A collection of independent computers that appears to the users of the system as a single coherent computer</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a:t>
            </a:fld>
            <a:endParaRPr lang="en-IN" altLang="en-US" sz="1200">
              <a:solidFill>
                <a:srgbClr val="3D3632"/>
              </a:solidFill>
            </a:endParaRPr>
          </a:p>
        </p:txBody>
      </p:sp>
    </p:spTree>
    <p:extLst>
      <p:ext uri="{BB962C8B-B14F-4D97-AF65-F5344CB8AC3E}">
        <p14:creationId xmlns:p14="http://schemas.microsoft.com/office/powerpoint/2010/main" val="127011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Blocking/non-blocking, synchronous/asynchronous primitives</a:t>
            </a:r>
          </a:p>
          <a:p>
            <a:pPr algn="just">
              <a:spcBef>
                <a:spcPts val="600"/>
              </a:spcBef>
            </a:pPr>
            <a:r>
              <a:rPr lang="en-IN" altLang="en-US" sz="2400" dirty="0">
                <a:latin typeface="Times New Roman" panose="02020603050405020304" pitchFamily="18" charset="0"/>
                <a:cs typeface="Times New Roman" panose="02020603050405020304" pitchFamily="18" charset="0"/>
              </a:rPr>
              <a:t>Processor synchrony</a:t>
            </a:r>
          </a:p>
          <a:p>
            <a:pPr algn="just">
              <a:spcBef>
                <a:spcPts val="600"/>
              </a:spcBef>
            </a:pPr>
            <a:r>
              <a:rPr lang="en-IN" altLang="en-US" sz="2400" dirty="0">
                <a:latin typeface="Times New Roman" panose="02020603050405020304" pitchFamily="18" charset="0"/>
                <a:cs typeface="Times New Roman" panose="02020603050405020304" pitchFamily="18" charset="0"/>
              </a:rPr>
              <a:t>Libraries and standards</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a:p>
            <a:pPr algn="just">
              <a:spcBef>
                <a:spcPts val="600"/>
              </a:spcBef>
            </a:pPr>
            <a:r>
              <a:rPr lang="en-IN" altLang="en-US" sz="2400" b="1" dirty="0">
                <a:latin typeface="Times New Roman" panose="02020603050405020304" pitchFamily="18" charset="0"/>
                <a:cs typeface="Times New Roman" panose="02020603050405020304" pitchFamily="18" charset="0"/>
              </a:rPr>
              <a:t>Blocking/non-blocking, synchronous/asynchronous primitives</a:t>
            </a:r>
          </a:p>
          <a:p>
            <a:pPr algn="just">
              <a:spcBef>
                <a:spcPts val="600"/>
              </a:spcBef>
            </a:pPr>
            <a:r>
              <a:rPr lang="en-IN" altLang="en-US" sz="2400" dirty="0">
                <a:latin typeface="Times New Roman" panose="02020603050405020304" pitchFamily="18" charset="0"/>
                <a:cs typeface="Times New Roman" panose="02020603050405020304" pitchFamily="18" charset="0"/>
              </a:rPr>
              <a:t>Message send and message receive communication primitives are denoted Send() and Receive(), respectively. </a:t>
            </a:r>
          </a:p>
          <a:p>
            <a:pPr algn="just">
              <a:spcBef>
                <a:spcPts val="600"/>
              </a:spcBef>
            </a:pPr>
            <a:r>
              <a:rPr lang="en-IN" altLang="en-US" sz="2400" dirty="0">
                <a:latin typeface="Times New Roman" panose="02020603050405020304" pitchFamily="18" charset="0"/>
                <a:cs typeface="Times New Roman" panose="02020603050405020304" pitchFamily="18" charset="0"/>
              </a:rPr>
              <a:t>A Send primitive has at least two parameters – the destination, and the buffer in the user space, containing the data to be sent. </a:t>
            </a:r>
          </a:p>
          <a:p>
            <a:pPr algn="just">
              <a:spcBef>
                <a:spcPts val="600"/>
              </a:spcBef>
            </a:pPr>
            <a:r>
              <a:rPr lang="en-IN" altLang="en-US" sz="2400" dirty="0">
                <a:latin typeface="Times New Roman" panose="02020603050405020304" pitchFamily="18" charset="0"/>
                <a:cs typeface="Times New Roman" panose="02020603050405020304" pitchFamily="18" charset="0"/>
              </a:rPr>
              <a:t>Similarly, a Receive primitive has at least two parameters – the source from which the data is to be received (this could be a wildcard), and the user buffer into which the data is to be received.</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30</a:t>
            </a:fld>
            <a:endParaRPr lang="en-IN" altLang="en-US" sz="1200">
              <a:solidFill>
                <a:srgbClr val="3D3632"/>
              </a:solidFill>
            </a:endParaRPr>
          </a:p>
        </p:txBody>
      </p:sp>
    </p:spTree>
    <p:extLst>
      <p:ext uri="{BB962C8B-B14F-4D97-AF65-F5344CB8AC3E}">
        <p14:creationId xmlns:p14="http://schemas.microsoft.com/office/powerpoint/2010/main" val="305462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Blocking/non-blocking, synchronous/asynchronous primitives</a:t>
            </a:r>
          </a:p>
          <a:p>
            <a:pPr algn="just">
              <a:spcBef>
                <a:spcPts val="600"/>
              </a:spcBef>
            </a:pPr>
            <a:r>
              <a:rPr lang="en-IN" altLang="en-US" sz="2400" dirty="0">
                <a:latin typeface="Times New Roman" panose="02020603050405020304" pitchFamily="18" charset="0"/>
                <a:cs typeface="Times New Roman" panose="02020603050405020304" pitchFamily="18" charset="0"/>
              </a:rPr>
              <a:t>There are two ways of sending data when the Send primitive is invoked – the buffered option and the </a:t>
            </a:r>
            <a:r>
              <a:rPr lang="en-IN" altLang="en-US" sz="2400" dirty="0" err="1">
                <a:latin typeface="Times New Roman" panose="02020603050405020304" pitchFamily="18" charset="0"/>
                <a:cs typeface="Times New Roman" panose="02020603050405020304" pitchFamily="18" charset="0"/>
              </a:rPr>
              <a:t>unbuffered</a:t>
            </a:r>
            <a:r>
              <a:rPr lang="en-IN" altLang="en-US" sz="2400" dirty="0">
                <a:latin typeface="Times New Roman" panose="02020603050405020304" pitchFamily="18" charset="0"/>
                <a:cs typeface="Times New Roman" panose="02020603050405020304" pitchFamily="18" charset="0"/>
              </a:rPr>
              <a:t> option. </a:t>
            </a:r>
          </a:p>
          <a:p>
            <a:pPr algn="just">
              <a:spcBef>
                <a:spcPts val="600"/>
              </a:spcBef>
            </a:pPr>
            <a:r>
              <a:rPr lang="en-IN" altLang="en-US" sz="2400" dirty="0">
                <a:latin typeface="Times New Roman" panose="02020603050405020304" pitchFamily="18" charset="0"/>
                <a:cs typeface="Times New Roman" panose="02020603050405020304" pitchFamily="18" charset="0"/>
              </a:rPr>
              <a:t>The buffered option which is the standard option copies the data from the user buffer to the kernel buffer. </a:t>
            </a:r>
          </a:p>
          <a:p>
            <a:pPr algn="just">
              <a:spcBef>
                <a:spcPts val="600"/>
              </a:spcBef>
            </a:pPr>
            <a:r>
              <a:rPr lang="en-IN" altLang="en-US" sz="2400" dirty="0">
                <a:latin typeface="Times New Roman" panose="02020603050405020304" pitchFamily="18" charset="0"/>
                <a:cs typeface="Times New Roman" panose="02020603050405020304" pitchFamily="18" charset="0"/>
              </a:rPr>
              <a:t>The data later gets copied from the kernel buffer onto the network. </a:t>
            </a:r>
          </a:p>
          <a:p>
            <a:pPr algn="just">
              <a:spcBef>
                <a:spcPts val="600"/>
              </a:spcBef>
            </a:pPr>
            <a:r>
              <a:rPr lang="en-IN" altLang="en-US" sz="2400" dirty="0">
                <a:latin typeface="Times New Roman" panose="02020603050405020304" pitchFamily="18" charset="0"/>
                <a:cs typeface="Times New Roman" panose="02020603050405020304" pitchFamily="18" charset="0"/>
              </a:rPr>
              <a:t>In the </a:t>
            </a:r>
            <a:r>
              <a:rPr lang="en-IN" altLang="en-US" sz="2400" dirty="0" err="1">
                <a:latin typeface="Times New Roman" panose="02020603050405020304" pitchFamily="18" charset="0"/>
                <a:cs typeface="Times New Roman" panose="02020603050405020304" pitchFamily="18" charset="0"/>
              </a:rPr>
              <a:t>unbuffered</a:t>
            </a:r>
            <a:r>
              <a:rPr lang="en-IN" altLang="en-US" sz="2400" dirty="0">
                <a:latin typeface="Times New Roman" panose="02020603050405020304" pitchFamily="18" charset="0"/>
                <a:cs typeface="Times New Roman" panose="02020603050405020304" pitchFamily="18" charset="0"/>
              </a:rPr>
              <a:t> option, the data gets copied directly from the user buffer onto the network. </a:t>
            </a:r>
          </a:p>
          <a:p>
            <a:pPr algn="just">
              <a:spcBef>
                <a:spcPts val="600"/>
              </a:spcBef>
            </a:pPr>
            <a:r>
              <a:rPr lang="en-IN" altLang="en-US" sz="2400" dirty="0">
                <a:latin typeface="Times New Roman" panose="02020603050405020304" pitchFamily="18" charset="0"/>
                <a:cs typeface="Times New Roman" panose="02020603050405020304" pitchFamily="18" charset="0"/>
              </a:rPr>
              <a:t>For the Receive primitive, the buffered option is usually required because the data may already have arrived when the primitive is invoked, and needs a storage place in the kernel. </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31</a:t>
            </a:fld>
            <a:endParaRPr lang="en-IN" altLang="en-US" sz="1200">
              <a:solidFill>
                <a:srgbClr val="3D3632"/>
              </a:solidFill>
            </a:endParaRPr>
          </a:p>
        </p:txBody>
      </p:sp>
    </p:spTree>
    <p:extLst>
      <p:ext uri="{BB962C8B-B14F-4D97-AF65-F5344CB8AC3E}">
        <p14:creationId xmlns:p14="http://schemas.microsoft.com/office/powerpoint/2010/main" val="412245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Synchronous primitives </a:t>
            </a:r>
          </a:p>
          <a:p>
            <a:pPr lvl="1" algn="just"/>
            <a:r>
              <a:rPr lang="en-IN" altLang="en-US" sz="2400" dirty="0">
                <a:latin typeface="Times New Roman" panose="02020603050405020304" pitchFamily="18" charset="0"/>
                <a:cs typeface="Times New Roman" panose="02020603050405020304" pitchFamily="18" charset="0"/>
              </a:rPr>
              <a:t>A Send or a Receive primitive is synchronous if both the Send() and Receive() handshake with each other. </a:t>
            </a:r>
          </a:p>
          <a:p>
            <a:pPr lvl="1" algn="just"/>
            <a:r>
              <a:rPr lang="en-IN" altLang="en-US" sz="2400" dirty="0">
                <a:latin typeface="Times New Roman" panose="02020603050405020304" pitchFamily="18" charset="0"/>
                <a:cs typeface="Times New Roman" panose="02020603050405020304" pitchFamily="18" charset="0"/>
              </a:rPr>
              <a:t>The processing for the Send primitive completes only after the invoking processor learns that the other corresponding Receive primitive has also been invoked and that the receive operation has been completed. </a:t>
            </a:r>
          </a:p>
          <a:p>
            <a:pPr lvl="1" algn="just"/>
            <a:r>
              <a:rPr lang="en-IN" altLang="en-US" sz="2400" dirty="0">
                <a:latin typeface="Times New Roman" panose="02020603050405020304" pitchFamily="18" charset="0"/>
                <a:cs typeface="Times New Roman" panose="02020603050405020304" pitchFamily="18" charset="0"/>
              </a:rPr>
              <a:t>The processing for the Receive primitive completes when the data to be received is copied into the receiver’s user buffer.</a:t>
            </a:r>
          </a:p>
          <a:p>
            <a:pPr algn="just">
              <a:spcBef>
                <a:spcPts val="600"/>
              </a:spcBef>
            </a:pPr>
            <a:r>
              <a:rPr lang="en-IN" altLang="en-US" sz="2400" b="1" dirty="0">
                <a:latin typeface="Times New Roman" panose="02020603050405020304" pitchFamily="18" charset="0"/>
                <a:cs typeface="Times New Roman" panose="02020603050405020304" pitchFamily="18" charset="0"/>
              </a:rPr>
              <a:t>Asynchronous primitives </a:t>
            </a:r>
          </a:p>
          <a:p>
            <a:pPr lvl="1" algn="just"/>
            <a:r>
              <a:rPr lang="en-IN" altLang="en-US" sz="2400" dirty="0">
                <a:latin typeface="Times New Roman" panose="02020603050405020304" pitchFamily="18" charset="0"/>
                <a:cs typeface="Times New Roman" panose="02020603050405020304" pitchFamily="18" charset="0"/>
              </a:rPr>
              <a:t>A Send primitive is said to be asynchronous if control returns back to the invoking process after the data item to be sent has been copied out of the user-specified buffer. </a:t>
            </a:r>
          </a:p>
          <a:p>
            <a:pPr lvl="1" algn="just"/>
            <a:r>
              <a:rPr lang="en-IN" altLang="en-US" sz="2400" dirty="0">
                <a:latin typeface="Times New Roman" panose="02020603050405020304" pitchFamily="18" charset="0"/>
                <a:cs typeface="Times New Roman" panose="02020603050405020304" pitchFamily="18" charset="0"/>
              </a:rPr>
              <a:t>It does not make sense to define asynchronous Receive primitives.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32</a:t>
            </a:fld>
            <a:endParaRPr lang="en-IN" altLang="en-US" sz="1200">
              <a:solidFill>
                <a:srgbClr val="3D3632"/>
              </a:solidFill>
            </a:endParaRPr>
          </a:p>
        </p:txBody>
      </p:sp>
    </p:spTree>
    <p:extLst>
      <p:ext uri="{BB962C8B-B14F-4D97-AF65-F5344CB8AC3E}">
        <p14:creationId xmlns:p14="http://schemas.microsoft.com/office/powerpoint/2010/main" val="175798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Blocking primitives </a:t>
            </a:r>
          </a:p>
          <a:p>
            <a:pPr lvl="1" algn="just"/>
            <a:r>
              <a:rPr lang="en-IN" altLang="en-US" sz="2400" dirty="0">
                <a:latin typeface="Times New Roman" panose="02020603050405020304" pitchFamily="18" charset="0"/>
                <a:cs typeface="Times New Roman" panose="02020603050405020304" pitchFamily="18" charset="0"/>
              </a:rPr>
              <a:t>A primitive is blocking if control returns to the invoking process after the processing for the primitive (whether in synchronous or asynchronous mode) completes.</a:t>
            </a:r>
          </a:p>
          <a:p>
            <a:pPr algn="just">
              <a:spcBef>
                <a:spcPts val="600"/>
              </a:spcBef>
            </a:pPr>
            <a:r>
              <a:rPr lang="en-IN" altLang="en-US" sz="2400" b="1" dirty="0">
                <a:latin typeface="Times New Roman" panose="02020603050405020304" pitchFamily="18" charset="0"/>
                <a:cs typeface="Times New Roman" panose="02020603050405020304" pitchFamily="18" charset="0"/>
              </a:rPr>
              <a:t>Non-blocking primitives </a:t>
            </a:r>
          </a:p>
          <a:p>
            <a:pPr lvl="1" algn="just"/>
            <a:r>
              <a:rPr lang="en-IN" altLang="en-US" sz="2400" dirty="0">
                <a:latin typeface="Times New Roman" panose="02020603050405020304" pitchFamily="18" charset="0"/>
                <a:cs typeface="Times New Roman" panose="02020603050405020304" pitchFamily="18" charset="0"/>
              </a:rPr>
              <a:t>A primitive is non-blocking if control returns back to the invoking process immediately after invocation, even though the operation has not completed. </a:t>
            </a:r>
          </a:p>
          <a:p>
            <a:pPr lvl="1" algn="just"/>
            <a:r>
              <a:rPr lang="en-IN" altLang="en-US" sz="2400" dirty="0">
                <a:latin typeface="Times New Roman" panose="02020603050405020304" pitchFamily="18" charset="0"/>
                <a:cs typeface="Times New Roman" panose="02020603050405020304" pitchFamily="18" charset="0"/>
              </a:rPr>
              <a:t>For a non-blocking Send, control returns to the process even before the data is copied out of the user buffer. </a:t>
            </a:r>
          </a:p>
          <a:p>
            <a:pPr lvl="1" algn="just"/>
            <a:r>
              <a:rPr lang="en-IN" altLang="en-US" sz="2400" dirty="0">
                <a:latin typeface="Times New Roman" panose="02020603050405020304" pitchFamily="18" charset="0"/>
                <a:cs typeface="Times New Roman" panose="02020603050405020304" pitchFamily="18" charset="0"/>
              </a:rPr>
              <a:t>For a non-blocking Receive, control returns to the process even before the data may have arrived from the sender.</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33</a:t>
            </a:fld>
            <a:endParaRPr lang="en-IN" altLang="en-US" sz="1200">
              <a:solidFill>
                <a:srgbClr val="3D3632"/>
              </a:solidFill>
            </a:endParaRPr>
          </a:p>
        </p:txBody>
      </p:sp>
    </p:spTree>
    <p:extLst>
      <p:ext uri="{BB962C8B-B14F-4D97-AF65-F5344CB8AC3E}">
        <p14:creationId xmlns:p14="http://schemas.microsoft.com/office/powerpoint/2010/main" val="371203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is sending and process </a:t>
            </a:r>
            <a:r>
              <a:rPr lang="en-IN" altLang="en-US" sz="2400" dirty="0" err="1">
                <a:latin typeface="Times New Roman" panose="02020603050405020304" pitchFamily="18" charset="0"/>
                <a:cs typeface="Times New Roman" panose="02020603050405020304" pitchFamily="18" charset="0"/>
              </a:rPr>
              <a:t>P</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is receiving.</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34</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547018" y="1878396"/>
            <a:ext cx="9096375" cy="4362450"/>
          </a:xfrm>
          <a:prstGeom prst="rect">
            <a:avLst/>
          </a:prstGeom>
        </p:spPr>
      </p:pic>
    </p:spTree>
    <p:extLst>
      <p:ext uri="{BB962C8B-B14F-4D97-AF65-F5344CB8AC3E}">
        <p14:creationId xmlns:p14="http://schemas.microsoft.com/office/powerpoint/2010/main" val="303455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is sending and process </a:t>
            </a:r>
            <a:r>
              <a:rPr lang="en-IN" altLang="en-US" sz="2400" dirty="0" err="1">
                <a:latin typeface="Times New Roman" panose="02020603050405020304" pitchFamily="18" charset="0"/>
                <a:cs typeface="Times New Roman" panose="02020603050405020304" pitchFamily="18" charset="0"/>
              </a:rPr>
              <a:t>P</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is receiving.</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35</a:t>
            </a:fld>
            <a:endParaRPr lang="en-IN" altLang="en-US" sz="1200">
              <a:solidFill>
                <a:srgbClr val="3D3632"/>
              </a:solidFill>
            </a:endParaRPr>
          </a:p>
        </p:txBody>
      </p:sp>
      <p:pic>
        <p:nvPicPr>
          <p:cNvPr id="3" name="Picture 2"/>
          <p:cNvPicPr>
            <a:picLocks noChangeAspect="1"/>
          </p:cNvPicPr>
          <p:nvPr/>
        </p:nvPicPr>
        <p:blipFill>
          <a:blip r:embed="rId2"/>
          <a:stretch>
            <a:fillRect/>
          </a:stretch>
        </p:blipFill>
        <p:spPr>
          <a:xfrm>
            <a:off x="1485106" y="1858524"/>
            <a:ext cx="9220200" cy="2657475"/>
          </a:xfrm>
          <a:prstGeom prst="rect">
            <a:avLst/>
          </a:prstGeom>
        </p:spPr>
      </p:pic>
      <p:pic>
        <p:nvPicPr>
          <p:cNvPr id="4" name="Picture 3"/>
          <p:cNvPicPr>
            <a:picLocks noChangeAspect="1"/>
          </p:cNvPicPr>
          <p:nvPr/>
        </p:nvPicPr>
        <p:blipFill>
          <a:blip r:embed="rId3"/>
          <a:stretch>
            <a:fillRect/>
          </a:stretch>
        </p:blipFill>
        <p:spPr>
          <a:xfrm>
            <a:off x="1485106" y="4461890"/>
            <a:ext cx="8391525" cy="1876425"/>
          </a:xfrm>
          <a:prstGeom prst="rect">
            <a:avLst/>
          </a:prstGeom>
        </p:spPr>
      </p:pic>
    </p:spTree>
    <p:extLst>
      <p:ext uri="{BB962C8B-B14F-4D97-AF65-F5344CB8AC3E}">
        <p14:creationId xmlns:p14="http://schemas.microsoft.com/office/powerpoint/2010/main" val="231559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(1) for the process execution</a:t>
            </a:r>
          </a:p>
          <a:p>
            <a:pPr algn="just">
              <a:spcBef>
                <a:spcPts val="600"/>
              </a:spcBef>
            </a:pPr>
            <a:r>
              <a:rPr lang="en-IN" altLang="en-US" sz="2400" dirty="0">
                <a:latin typeface="Times New Roman" panose="02020603050405020304" pitchFamily="18" charset="0"/>
                <a:cs typeface="Times New Roman" panose="02020603050405020304" pitchFamily="18" charset="0"/>
              </a:rPr>
              <a:t>(2) for the user buffer from/to which data is sent/received</a:t>
            </a:r>
          </a:p>
          <a:p>
            <a:pPr algn="just">
              <a:spcBef>
                <a:spcPts val="600"/>
              </a:spcBef>
            </a:pPr>
            <a:r>
              <a:rPr lang="en-IN" altLang="en-US" sz="2400" dirty="0">
                <a:latin typeface="Times New Roman" panose="02020603050405020304" pitchFamily="18" charset="0"/>
                <a:cs typeface="Times New Roman" panose="02020603050405020304" pitchFamily="18" charset="0"/>
              </a:rPr>
              <a:t>(3) for the kernel/communication subsystem.</a:t>
            </a:r>
          </a:p>
          <a:p>
            <a:pPr algn="just">
              <a:spcBef>
                <a:spcPts val="600"/>
              </a:spcBef>
            </a:pPr>
            <a:r>
              <a:rPr lang="en-IN" altLang="en-US" sz="2400" b="1" dirty="0">
                <a:latin typeface="Times New Roman" panose="02020603050405020304" pitchFamily="18" charset="0"/>
                <a:cs typeface="Times New Roman" panose="02020603050405020304" pitchFamily="18" charset="0"/>
              </a:rPr>
              <a:t>Blocking synchronous Send</a:t>
            </a:r>
          </a:p>
          <a:p>
            <a:pPr algn="just">
              <a:spcBef>
                <a:spcPts val="600"/>
              </a:spcBef>
            </a:pPr>
            <a:r>
              <a:rPr lang="en-IN" altLang="en-US" sz="2400" dirty="0">
                <a:latin typeface="Times New Roman" panose="02020603050405020304" pitchFamily="18" charset="0"/>
                <a:cs typeface="Times New Roman" panose="02020603050405020304" pitchFamily="18" charset="0"/>
              </a:rPr>
              <a:t>The data gets copied from the user buffer to the kernel buffer and is then sent over the network. </a:t>
            </a:r>
          </a:p>
          <a:p>
            <a:pPr algn="just">
              <a:spcBef>
                <a:spcPts val="600"/>
              </a:spcBef>
            </a:pPr>
            <a:r>
              <a:rPr lang="en-IN" altLang="en-US" sz="2400" dirty="0">
                <a:latin typeface="Times New Roman" panose="02020603050405020304" pitchFamily="18" charset="0"/>
                <a:cs typeface="Times New Roman" panose="02020603050405020304" pitchFamily="18" charset="0"/>
              </a:rPr>
              <a:t>After the data is copied to the receiver’s system buffer and a Receive call has been issued, an acknowledgement back to the sender causes control to return to the process that invoked the Send operation and completes the Send.</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36</a:t>
            </a:fld>
            <a:endParaRPr lang="en-IN" altLang="en-US" sz="1200">
              <a:solidFill>
                <a:srgbClr val="3D3632"/>
              </a:solidFill>
            </a:endParaRPr>
          </a:p>
        </p:txBody>
      </p:sp>
    </p:spTree>
    <p:extLst>
      <p:ext uri="{BB962C8B-B14F-4D97-AF65-F5344CB8AC3E}">
        <p14:creationId xmlns:p14="http://schemas.microsoft.com/office/powerpoint/2010/main" val="282498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lnSpcReduction="10000"/>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(1) for the process execution</a:t>
            </a:r>
          </a:p>
          <a:p>
            <a:pPr algn="just">
              <a:spcBef>
                <a:spcPts val="600"/>
              </a:spcBef>
            </a:pPr>
            <a:r>
              <a:rPr lang="en-IN" altLang="en-US" sz="2400" dirty="0">
                <a:latin typeface="Times New Roman" panose="02020603050405020304" pitchFamily="18" charset="0"/>
                <a:cs typeface="Times New Roman" panose="02020603050405020304" pitchFamily="18" charset="0"/>
              </a:rPr>
              <a:t>(2) for the user buffer from/to which data is sent/received</a:t>
            </a:r>
          </a:p>
          <a:p>
            <a:pPr algn="just">
              <a:spcBef>
                <a:spcPts val="600"/>
              </a:spcBef>
            </a:pPr>
            <a:r>
              <a:rPr lang="en-IN" altLang="en-US" sz="2400" dirty="0">
                <a:latin typeface="Times New Roman" panose="02020603050405020304" pitchFamily="18" charset="0"/>
                <a:cs typeface="Times New Roman" panose="02020603050405020304" pitchFamily="18" charset="0"/>
              </a:rPr>
              <a:t>(3) for the kernel/communication subsystem.</a:t>
            </a:r>
          </a:p>
          <a:p>
            <a:pPr algn="just">
              <a:spcBef>
                <a:spcPts val="600"/>
              </a:spcBef>
            </a:pPr>
            <a:r>
              <a:rPr lang="en-IN" altLang="en-US" sz="2400" b="1" dirty="0">
                <a:latin typeface="Times New Roman" panose="02020603050405020304" pitchFamily="18" charset="0"/>
                <a:cs typeface="Times New Roman" panose="02020603050405020304" pitchFamily="18" charset="0"/>
              </a:rPr>
              <a:t>Non-blocking Synchronous </a:t>
            </a:r>
          </a:p>
          <a:p>
            <a:pPr algn="just">
              <a:spcBef>
                <a:spcPts val="600"/>
              </a:spcBef>
            </a:pPr>
            <a:r>
              <a:rPr lang="en-IN" altLang="en-US" sz="2400" dirty="0">
                <a:latin typeface="Times New Roman" panose="02020603050405020304" pitchFamily="18" charset="0"/>
                <a:cs typeface="Times New Roman" panose="02020603050405020304" pitchFamily="18" charset="0"/>
              </a:rPr>
              <a:t>Control returns back to the invoking process as soon as the copy of data from the user buffer to the kernel buffer is initiated. </a:t>
            </a:r>
          </a:p>
          <a:p>
            <a:pPr algn="just">
              <a:spcBef>
                <a:spcPts val="600"/>
              </a:spcBef>
            </a:pPr>
            <a:r>
              <a:rPr lang="en-IN" altLang="en-US" sz="2400" dirty="0">
                <a:latin typeface="Times New Roman" panose="02020603050405020304" pitchFamily="18" charset="0"/>
                <a:cs typeface="Times New Roman" panose="02020603050405020304" pitchFamily="18" charset="0"/>
              </a:rPr>
              <a:t>A parameter in the non-blocking call also gets set with the handle of a location that the user process can later check for the completion of the synchronous send operation. </a:t>
            </a:r>
          </a:p>
          <a:p>
            <a:pPr algn="just">
              <a:spcBef>
                <a:spcPts val="600"/>
              </a:spcBef>
            </a:pPr>
            <a:r>
              <a:rPr lang="en-IN" altLang="en-US" sz="2400" dirty="0">
                <a:latin typeface="Times New Roman" panose="02020603050405020304" pitchFamily="18" charset="0"/>
                <a:cs typeface="Times New Roman" panose="02020603050405020304" pitchFamily="18" charset="0"/>
              </a:rPr>
              <a:t>The location gets posted after an acknowledgement returns from the receiver, as per the semantics described for (a). </a:t>
            </a:r>
          </a:p>
          <a:p>
            <a:pPr algn="just">
              <a:spcBef>
                <a:spcPts val="600"/>
              </a:spcBef>
            </a:pPr>
            <a:r>
              <a:rPr lang="en-IN" altLang="en-US" sz="2400" dirty="0">
                <a:latin typeface="Times New Roman" panose="02020603050405020304" pitchFamily="18" charset="0"/>
                <a:cs typeface="Times New Roman" panose="02020603050405020304" pitchFamily="18" charset="0"/>
              </a:rPr>
              <a:t>The user process can keep checking for the completion of the non-blocking synchronous Send by testing the returned handle, or it can invoke the blocking Wait operation on the returned handle.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37</a:t>
            </a:fld>
            <a:endParaRPr lang="en-IN" altLang="en-US" sz="1200">
              <a:solidFill>
                <a:srgbClr val="3D3632"/>
              </a:solidFill>
            </a:endParaRPr>
          </a:p>
        </p:txBody>
      </p:sp>
    </p:spTree>
    <p:extLst>
      <p:ext uri="{BB962C8B-B14F-4D97-AF65-F5344CB8AC3E}">
        <p14:creationId xmlns:p14="http://schemas.microsoft.com/office/powerpoint/2010/main" val="256035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(1) for the process execution</a:t>
            </a:r>
          </a:p>
          <a:p>
            <a:pPr algn="just">
              <a:spcBef>
                <a:spcPts val="600"/>
              </a:spcBef>
            </a:pPr>
            <a:r>
              <a:rPr lang="en-IN" altLang="en-US" sz="2400" dirty="0">
                <a:latin typeface="Times New Roman" panose="02020603050405020304" pitchFamily="18" charset="0"/>
                <a:cs typeface="Times New Roman" panose="02020603050405020304" pitchFamily="18" charset="0"/>
              </a:rPr>
              <a:t>(2) for the user buffer from/to which data is sent/received</a:t>
            </a:r>
          </a:p>
          <a:p>
            <a:pPr algn="just">
              <a:spcBef>
                <a:spcPts val="600"/>
              </a:spcBef>
            </a:pPr>
            <a:r>
              <a:rPr lang="en-IN" altLang="en-US" sz="2400" dirty="0">
                <a:latin typeface="Times New Roman" panose="02020603050405020304" pitchFamily="18" charset="0"/>
                <a:cs typeface="Times New Roman" panose="02020603050405020304" pitchFamily="18" charset="0"/>
              </a:rPr>
              <a:t>(3) for the kernel/communication subsystem.</a:t>
            </a:r>
          </a:p>
          <a:p>
            <a:pPr algn="just">
              <a:spcBef>
                <a:spcPts val="600"/>
              </a:spcBef>
            </a:pPr>
            <a:r>
              <a:rPr lang="en-IN" altLang="en-US" sz="2400" b="1" dirty="0">
                <a:latin typeface="Times New Roman" panose="02020603050405020304" pitchFamily="18" charset="0"/>
                <a:cs typeface="Times New Roman" panose="02020603050405020304" pitchFamily="18" charset="0"/>
              </a:rPr>
              <a:t>Blocking Synchronous </a:t>
            </a:r>
          </a:p>
          <a:p>
            <a:pPr algn="just">
              <a:spcBef>
                <a:spcPts val="600"/>
              </a:spcBef>
            </a:pPr>
            <a:r>
              <a:rPr lang="en-IN" altLang="en-US" sz="2400" dirty="0">
                <a:latin typeface="Times New Roman" panose="02020603050405020304" pitchFamily="18" charset="0"/>
                <a:cs typeface="Times New Roman" panose="02020603050405020304" pitchFamily="18" charset="0"/>
              </a:rPr>
              <a:t>The user process that invokes the Send is blocked until the data is copied from the user’s buffer to the kernel buffer. </a:t>
            </a:r>
          </a:p>
          <a:p>
            <a:pPr algn="just">
              <a:spcBef>
                <a:spcPts val="600"/>
              </a:spcBef>
            </a:pPr>
            <a:r>
              <a:rPr lang="en-IN" altLang="en-US" sz="2400" dirty="0">
                <a:latin typeface="Times New Roman" panose="02020603050405020304" pitchFamily="18" charset="0"/>
                <a:cs typeface="Times New Roman" panose="02020603050405020304" pitchFamily="18" charset="0"/>
              </a:rPr>
              <a:t>(For the </a:t>
            </a:r>
            <a:r>
              <a:rPr lang="en-IN" altLang="en-US" sz="2400" dirty="0" err="1">
                <a:latin typeface="Times New Roman" panose="02020603050405020304" pitchFamily="18" charset="0"/>
                <a:cs typeface="Times New Roman" panose="02020603050405020304" pitchFamily="18" charset="0"/>
              </a:rPr>
              <a:t>unbuffered</a:t>
            </a:r>
            <a:r>
              <a:rPr lang="en-IN" altLang="en-US" sz="2400" dirty="0">
                <a:latin typeface="Times New Roman" panose="02020603050405020304" pitchFamily="18" charset="0"/>
                <a:cs typeface="Times New Roman" panose="02020603050405020304" pitchFamily="18" charset="0"/>
              </a:rPr>
              <a:t> option, the user process that invokes the Send is blocked until the data is copied from the user’s buffer to the network.)</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38</a:t>
            </a:fld>
            <a:endParaRPr lang="en-IN" altLang="en-US" sz="1200">
              <a:solidFill>
                <a:srgbClr val="3D3632"/>
              </a:solidFill>
            </a:endParaRPr>
          </a:p>
        </p:txBody>
      </p:sp>
    </p:spTree>
    <p:extLst>
      <p:ext uri="{BB962C8B-B14F-4D97-AF65-F5344CB8AC3E}">
        <p14:creationId xmlns:p14="http://schemas.microsoft.com/office/powerpoint/2010/main" val="29072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Non-Blocking Asynchronous </a:t>
            </a:r>
          </a:p>
          <a:p>
            <a:pPr algn="just">
              <a:spcBef>
                <a:spcPts val="600"/>
              </a:spcBef>
            </a:pPr>
            <a:r>
              <a:rPr lang="en-IN" altLang="en-US" sz="2400" dirty="0">
                <a:latin typeface="Times New Roman" panose="02020603050405020304" pitchFamily="18" charset="0"/>
                <a:cs typeface="Times New Roman" panose="02020603050405020304" pitchFamily="18" charset="0"/>
              </a:rPr>
              <a:t>The user process that invokes the Send is blocked until the transfer of the data from the user’s buffer to the kernel buffer is initiated. </a:t>
            </a:r>
          </a:p>
          <a:p>
            <a:pPr algn="just">
              <a:spcBef>
                <a:spcPts val="600"/>
              </a:spcBef>
            </a:pPr>
            <a:r>
              <a:rPr lang="en-IN" altLang="en-US" sz="2400" dirty="0">
                <a:latin typeface="Times New Roman" panose="02020603050405020304" pitchFamily="18" charset="0"/>
                <a:cs typeface="Times New Roman" panose="02020603050405020304" pitchFamily="18" charset="0"/>
              </a:rPr>
              <a:t>(For the unbuffered option, the user process that invokes the Send is blocked until the transfer of the data from the user’s buffer to the network is initiated.) </a:t>
            </a:r>
          </a:p>
          <a:p>
            <a:pPr algn="just">
              <a:spcBef>
                <a:spcPts val="600"/>
              </a:spcBef>
            </a:pPr>
            <a:r>
              <a:rPr lang="en-IN" altLang="en-US" sz="2400" dirty="0">
                <a:latin typeface="Times New Roman" panose="02020603050405020304" pitchFamily="18" charset="0"/>
                <a:cs typeface="Times New Roman" panose="02020603050405020304" pitchFamily="18" charset="0"/>
              </a:rPr>
              <a:t>Control returns to the user process as soon as this transfer is initiated, and a parameter in the non-blocking call also gets set with the handle of a location that the user process can check later using the Wait operation for the completion of the asynchronous Send operation. </a:t>
            </a:r>
          </a:p>
          <a:p>
            <a:pPr algn="just">
              <a:spcBef>
                <a:spcPts val="600"/>
              </a:spcBef>
            </a:pPr>
            <a:r>
              <a:rPr lang="en-IN" altLang="en-US" sz="2400" dirty="0">
                <a:latin typeface="Times New Roman" panose="02020603050405020304" pitchFamily="18" charset="0"/>
                <a:cs typeface="Times New Roman" panose="02020603050405020304" pitchFamily="18" charset="0"/>
              </a:rPr>
              <a:t>The asynchronous Send completes when the data has been copied out of the user’s buffer. </a:t>
            </a:r>
          </a:p>
          <a:p>
            <a:pPr algn="just">
              <a:spcBef>
                <a:spcPts val="600"/>
              </a:spcBef>
            </a:pPr>
            <a:r>
              <a:rPr lang="en-IN" altLang="en-US" sz="2400" dirty="0">
                <a:latin typeface="Times New Roman" panose="02020603050405020304" pitchFamily="18" charset="0"/>
                <a:cs typeface="Times New Roman" panose="02020603050405020304" pitchFamily="18" charset="0"/>
              </a:rPr>
              <a:t>The checking for the completion may be necessary if the user wants to reuse the buffer from which the data was sent.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39</a:t>
            </a:fld>
            <a:endParaRPr lang="en-IN" altLang="en-US" sz="1200">
              <a:solidFill>
                <a:srgbClr val="3D3632"/>
              </a:solidFill>
            </a:endParaRPr>
          </a:p>
        </p:txBody>
      </p:sp>
    </p:spTree>
    <p:extLst>
      <p:ext uri="{BB962C8B-B14F-4D97-AF65-F5344CB8AC3E}">
        <p14:creationId xmlns:p14="http://schemas.microsoft.com/office/powerpoint/2010/main" val="30601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lstStyle/>
          <a:p>
            <a:pPr>
              <a:defRPr/>
            </a:pPr>
            <a:r>
              <a:rPr lang="en-IN" altLang="en-US" sz="4000" b="1" dirty="0">
                <a:solidFill>
                  <a:schemeClr val="tx2">
                    <a:satMod val="130000"/>
                  </a:schemeClr>
                </a:solidFill>
                <a:latin typeface="Times New Roman" pitchFamily="18" charset="0"/>
                <a:cs typeface="Times New Roman" pitchFamily="18" charset="0"/>
              </a:rPr>
              <a:t>DEFINITION – DISTRIBUTED SYSTEM</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lnSpcReduction="10000"/>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A distributed system can be characterized as a collection of mostly autonomous processors communicating over a communication network.</a:t>
            </a:r>
          </a:p>
          <a:p>
            <a:pPr algn="just">
              <a:spcBef>
                <a:spcPts val="600"/>
              </a:spcBef>
            </a:pPr>
            <a:r>
              <a:rPr lang="en-IN" altLang="en-US" sz="2400" b="1" dirty="0">
                <a:latin typeface="Times New Roman" panose="02020603050405020304" pitchFamily="18" charset="0"/>
                <a:cs typeface="Times New Roman" panose="02020603050405020304" pitchFamily="18" charset="0"/>
              </a:rPr>
              <a:t>Distributed System Features:</a:t>
            </a:r>
          </a:p>
          <a:p>
            <a:pPr algn="just">
              <a:spcBef>
                <a:spcPts val="600"/>
              </a:spcBef>
            </a:pPr>
            <a:r>
              <a:rPr lang="en-IN" altLang="en-US" sz="2400" b="1" dirty="0">
                <a:latin typeface="Times New Roman" panose="02020603050405020304" pitchFamily="18" charset="0"/>
                <a:cs typeface="Times New Roman" panose="02020603050405020304" pitchFamily="18" charset="0"/>
              </a:rPr>
              <a:t>No common physical clock </a:t>
            </a:r>
            <a:r>
              <a:rPr lang="en-IN" altLang="en-US" sz="2400" dirty="0">
                <a:latin typeface="Times New Roman" panose="02020603050405020304" pitchFamily="18" charset="0"/>
                <a:cs typeface="Times New Roman" panose="02020603050405020304" pitchFamily="18" charset="0"/>
              </a:rPr>
              <a:t>This is an important assumption because it introduces the element of “distribution” in the system and gives rise to the inherent asynchrony amongst the processors.</a:t>
            </a:r>
          </a:p>
          <a:p>
            <a:pPr algn="just">
              <a:spcBef>
                <a:spcPts val="600"/>
              </a:spcBef>
            </a:pPr>
            <a:r>
              <a:rPr lang="en-IN" altLang="en-US" sz="2400" b="1" dirty="0">
                <a:latin typeface="Times New Roman" panose="02020603050405020304" pitchFamily="18" charset="0"/>
                <a:cs typeface="Times New Roman" panose="02020603050405020304" pitchFamily="18" charset="0"/>
              </a:rPr>
              <a:t>No shared memory </a:t>
            </a:r>
            <a:r>
              <a:rPr lang="en-IN" altLang="en-US" sz="2400" dirty="0">
                <a:latin typeface="Times New Roman" panose="02020603050405020304" pitchFamily="18" charset="0"/>
                <a:cs typeface="Times New Roman" panose="02020603050405020304" pitchFamily="18" charset="0"/>
              </a:rPr>
              <a:t>This is a key feature that requires message-passing for communication. This feature implies the absence of the common physical clock.</a:t>
            </a:r>
          </a:p>
          <a:p>
            <a:pPr algn="just">
              <a:spcBef>
                <a:spcPts val="600"/>
              </a:spcBef>
            </a:pPr>
            <a:r>
              <a:rPr lang="en-IN" altLang="en-US" sz="2400" b="1" dirty="0">
                <a:latin typeface="Times New Roman" panose="02020603050405020304" pitchFamily="18" charset="0"/>
                <a:cs typeface="Times New Roman" panose="02020603050405020304" pitchFamily="18" charset="0"/>
              </a:rPr>
              <a:t>Geographical separation </a:t>
            </a:r>
            <a:r>
              <a:rPr lang="en-IN" altLang="en-US" sz="2400" dirty="0">
                <a:latin typeface="Times New Roman" panose="02020603050405020304" pitchFamily="18" charset="0"/>
                <a:cs typeface="Times New Roman" panose="02020603050405020304" pitchFamily="18" charset="0"/>
              </a:rPr>
              <a:t>The geographically wider apart that the processors are, the more representative is the system of a distributed system.</a:t>
            </a:r>
          </a:p>
          <a:p>
            <a:pPr algn="just">
              <a:spcBef>
                <a:spcPts val="600"/>
              </a:spcBef>
            </a:pPr>
            <a:r>
              <a:rPr lang="en-IN" altLang="en-US" sz="2400" b="1" dirty="0">
                <a:latin typeface="Times New Roman" panose="02020603050405020304" pitchFamily="18" charset="0"/>
                <a:cs typeface="Times New Roman" panose="02020603050405020304" pitchFamily="18" charset="0"/>
              </a:rPr>
              <a:t>Autonomy and heterogeneity </a:t>
            </a:r>
            <a:r>
              <a:rPr lang="en-IN" altLang="en-US" sz="2400" dirty="0">
                <a:latin typeface="Times New Roman" panose="02020603050405020304" pitchFamily="18" charset="0"/>
                <a:cs typeface="Times New Roman" panose="02020603050405020304" pitchFamily="18" charset="0"/>
              </a:rPr>
              <a:t>The processors are “loosely coupled” in that they have different speeds and each can be running a different operating system.</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a:t>
            </a:fld>
            <a:endParaRPr lang="en-IN" altLang="en-US" sz="1200">
              <a:solidFill>
                <a:srgbClr val="3D3632"/>
              </a:solidFill>
            </a:endParaRPr>
          </a:p>
        </p:txBody>
      </p:sp>
    </p:spTree>
    <p:extLst>
      <p:ext uri="{BB962C8B-B14F-4D97-AF65-F5344CB8AC3E}">
        <p14:creationId xmlns:p14="http://schemas.microsoft.com/office/powerpoint/2010/main" val="309669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Blocking Receive </a:t>
            </a:r>
          </a:p>
          <a:p>
            <a:pPr algn="just">
              <a:spcBef>
                <a:spcPts val="600"/>
              </a:spcBef>
            </a:pPr>
            <a:r>
              <a:rPr lang="en-IN" altLang="en-US" sz="2400" dirty="0">
                <a:latin typeface="Times New Roman" panose="02020603050405020304" pitchFamily="18" charset="0"/>
                <a:cs typeface="Times New Roman" panose="02020603050405020304" pitchFamily="18" charset="0"/>
              </a:rPr>
              <a:t>The Receive call blocks until the data expected arrives and is written in the specified user buffer. </a:t>
            </a:r>
          </a:p>
          <a:p>
            <a:pPr algn="just">
              <a:spcBef>
                <a:spcPts val="600"/>
              </a:spcBef>
            </a:pPr>
            <a:r>
              <a:rPr lang="en-IN" altLang="en-US" sz="2400" dirty="0">
                <a:latin typeface="Times New Roman" panose="02020603050405020304" pitchFamily="18" charset="0"/>
                <a:cs typeface="Times New Roman" panose="02020603050405020304" pitchFamily="18" charset="0"/>
              </a:rPr>
              <a:t>Then control is returned to the user process.</a:t>
            </a:r>
          </a:p>
          <a:p>
            <a:pPr algn="just">
              <a:spcBef>
                <a:spcPts val="600"/>
              </a:spcBef>
            </a:pPr>
            <a:r>
              <a:rPr lang="en-IN" altLang="en-US" sz="2400" b="1" dirty="0">
                <a:latin typeface="Times New Roman" panose="02020603050405020304" pitchFamily="18" charset="0"/>
                <a:cs typeface="Times New Roman" panose="02020603050405020304" pitchFamily="18" charset="0"/>
              </a:rPr>
              <a:t>Non-Blocking Receive</a:t>
            </a:r>
          </a:p>
          <a:p>
            <a:pPr algn="just">
              <a:spcBef>
                <a:spcPts val="600"/>
              </a:spcBef>
            </a:pPr>
            <a:r>
              <a:rPr lang="en-IN" altLang="en-US" sz="2400" dirty="0">
                <a:latin typeface="Times New Roman" panose="02020603050405020304" pitchFamily="18" charset="0"/>
                <a:cs typeface="Times New Roman" panose="02020603050405020304" pitchFamily="18" charset="0"/>
              </a:rPr>
              <a:t>The Receive call will cause the kernel to register the call and return the handle of a location that the user process can later check for the completion of the non-blocking Receive operation. </a:t>
            </a:r>
          </a:p>
          <a:p>
            <a:pPr algn="just">
              <a:spcBef>
                <a:spcPts val="600"/>
              </a:spcBef>
            </a:pPr>
            <a:r>
              <a:rPr lang="en-IN" altLang="en-US" sz="2400" dirty="0">
                <a:latin typeface="Times New Roman" panose="02020603050405020304" pitchFamily="18" charset="0"/>
                <a:cs typeface="Times New Roman" panose="02020603050405020304" pitchFamily="18" charset="0"/>
              </a:rPr>
              <a:t>This location gets posted by the kernel after the expected data arrives and is copied to the user-specified buffer. </a:t>
            </a:r>
          </a:p>
          <a:p>
            <a:pPr algn="just">
              <a:spcBef>
                <a:spcPts val="600"/>
              </a:spcBef>
            </a:pPr>
            <a:r>
              <a:rPr lang="en-IN" altLang="en-US" sz="2400" dirty="0">
                <a:latin typeface="Times New Roman" panose="02020603050405020304" pitchFamily="18" charset="0"/>
                <a:cs typeface="Times New Roman" panose="02020603050405020304" pitchFamily="18" charset="0"/>
              </a:rPr>
              <a:t>The user process can check for the completion of the non-blocking Receive by invoking the Wait operation on the returned handle. (If the data has already arrived when the call is made, it would be pending in some kernel buffer, and still needs to be copied to the user buffer.)</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40</a:t>
            </a:fld>
            <a:endParaRPr lang="en-IN" altLang="en-US" sz="1200">
              <a:solidFill>
                <a:srgbClr val="3D3632"/>
              </a:solidFill>
            </a:endParaRPr>
          </a:p>
        </p:txBody>
      </p:sp>
    </p:spTree>
    <p:extLst>
      <p:ext uri="{BB962C8B-B14F-4D97-AF65-F5344CB8AC3E}">
        <p14:creationId xmlns:p14="http://schemas.microsoft.com/office/powerpoint/2010/main" val="208194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Processor synchrony</a:t>
            </a:r>
          </a:p>
          <a:p>
            <a:pPr algn="just">
              <a:spcBef>
                <a:spcPts val="600"/>
              </a:spcBef>
            </a:pPr>
            <a:r>
              <a:rPr lang="en-IN" altLang="en-US" sz="2400" dirty="0">
                <a:latin typeface="Times New Roman" panose="02020603050405020304" pitchFamily="18" charset="0"/>
                <a:cs typeface="Times New Roman" panose="02020603050405020304" pitchFamily="18" charset="0"/>
              </a:rPr>
              <a:t>Processor synchrony indicates that all the processors execute in lock-step with their clocks synchronized. </a:t>
            </a:r>
          </a:p>
          <a:p>
            <a:pPr algn="just">
              <a:spcBef>
                <a:spcPts val="600"/>
              </a:spcBef>
            </a:pPr>
            <a:r>
              <a:rPr lang="en-IN" altLang="en-US" sz="2400" dirty="0">
                <a:latin typeface="Times New Roman" panose="02020603050405020304" pitchFamily="18" charset="0"/>
                <a:cs typeface="Times New Roman" panose="02020603050405020304" pitchFamily="18" charset="0"/>
              </a:rPr>
              <a:t>As this synchrony is not attainable in a distributed system, what is more generally indicated is that for a large granularity of code, usually termed as a step, the processors are synchronized. </a:t>
            </a:r>
          </a:p>
          <a:p>
            <a:pPr algn="just">
              <a:spcBef>
                <a:spcPts val="600"/>
              </a:spcBef>
            </a:pPr>
            <a:r>
              <a:rPr lang="en-IN" altLang="en-US" sz="2400" dirty="0">
                <a:latin typeface="Times New Roman" panose="02020603050405020304" pitchFamily="18" charset="0"/>
                <a:cs typeface="Times New Roman" panose="02020603050405020304" pitchFamily="18" charset="0"/>
              </a:rPr>
              <a:t>This abstraction is implemented using some form of barrier synchronization to ensure that no processor begins executing the next step of code until all the processors have completed executing the previous steps of code assigned to each of the processors.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41</a:t>
            </a:fld>
            <a:endParaRPr lang="en-IN" altLang="en-US" sz="1200">
              <a:solidFill>
                <a:srgbClr val="3D3632"/>
              </a:solidFill>
            </a:endParaRPr>
          </a:p>
        </p:txBody>
      </p:sp>
    </p:spTree>
    <p:extLst>
      <p:ext uri="{BB962C8B-B14F-4D97-AF65-F5344CB8AC3E}">
        <p14:creationId xmlns:p14="http://schemas.microsoft.com/office/powerpoint/2010/main" val="243876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Primitives for distributed communication</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Libraries and standards</a:t>
            </a:r>
          </a:p>
          <a:p>
            <a:pPr algn="just">
              <a:spcBef>
                <a:spcPts val="600"/>
              </a:spcBef>
            </a:pPr>
            <a:r>
              <a:rPr lang="en-IN" altLang="en-US" sz="2400" dirty="0">
                <a:latin typeface="Times New Roman" panose="02020603050405020304" pitchFamily="18" charset="0"/>
                <a:cs typeface="Times New Roman" panose="02020603050405020304" pitchFamily="18" charset="0"/>
              </a:rPr>
              <a:t>There exists a wide range of primitives for message-passing. </a:t>
            </a:r>
          </a:p>
          <a:p>
            <a:pPr algn="just">
              <a:spcBef>
                <a:spcPts val="600"/>
              </a:spcBef>
            </a:pPr>
            <a:r>
              <a:rPr lang="en-IN" altLang="en-US" sz="2400" dirty="0">
                <a:latin typeface="Times New Roman" panose="02020603050405020304" pitchFamily="18" charset="0"/>
                <a:cs typeface="Times New Roman" panose="02020603050405020304" pitchFamily="18" charset="0"/>
              </a:rPr>
              <a:t>Many commercial software products (banking, payroll, etc., applications) use proprietary primitive libraries supplied with the software marketed by the vendors (e.g., the IBM CICS software which has a very widely installed customer base worldwide uses its own primitives). </a:t>
            </a:r>
          </a:p>
          <a:p>
            <a:pPr algn="just">
              <a:spcBef>
                <a:spcPts val="600"/>
              </a:spcBef>
            </a:pPr>
            <a:r>
              <a:rPr lang="en-IN" altLang="en-US" sz="2400" dirty="0">
                <a:latin typeface="Times New Roman" panose="02020603050405020304" pitchFamily="18" charset="0"/>
                <a:cs typeface="Times New Roman" panose="02020603050405020304" pitchFamily="18" charset="0"/>
              </a:rPr>
              <a:t>The message-passing interface (MPI) library and the PVM (parallel virtual machine) library are used largely by the scientific community, but other alternative libraries exist. </a:t>
            </a:r>
          </a:p>
          <a:p>
            <a:pPr algn="just">
              <a:spcBef>
                <a:spcPts val="600"/>
              </a:spcBef>
            </a:pPr>
            <a:r>
              <a:rPr lang="en-IN" altLang="en-US" sz="2400" dirty="0">
                <a:latin typeface="Times New Roman" panose="02020603050405020304" pitchFamily="18" charset="0"/>
                <a:cs typeface="Times New Roman" panose="02020603050405020304" pitchFamily="18" charset="0"/>
              </a:rPr>
              <a:t>Commercial software is often written using the remote procedure calls (RPC) mechanism in which procedures that potentially reside across the network are invoked transparently to the user, in the same manner that a local procedure is invoked.</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42</a:t>
            </a:fld>
            <a:endParaRPr lang="en-IN" altLang="en-US" sz="1200">
              <a:solidFill>
                <a:srgbClr val="3D3632"/>
              </a:solidFill>
            </a:endParaRPr>
          </a:p>
        </p:txBody>
      </p:sp>
    </p:spTree>
    <p:extLst>
      <p:ext uri="{BB962C8B-B14F-4D97-AF65-F5344CB8AC3E}">
        <p14:creationId xmlns:p14="http://schemas.microsoft.com/office/powerpoint/2010/main" val="38239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An asynchronous execution is an execution in which </a:t>
            </a:r>
          </a:p>
          <a:p>
            <a:pPr algn="just">
              <a:spcBef>
                <a:spcPts val="600"/>
              </a:spcBef>
            </a:pP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there is </a:t>
            </a:r>
            <a:r>
              <a:rPr lang="en-IN" altLang="en-US" sz="2400" b="1" dirty="0">
                <a:latin typeface="Times New Roman" panose="02020603050405020304" pitchFamily="18" charset="0"/>
                <a:cs typeface="Times New Roman" panose="02020603050405020304" pitchFamily="18" charset="0"/>
              </a:rPr>
              <a:t>no processor synchrony </a:t>
            </a:r>
            <a:r>
              <a:rPr lang="en-IN" altLang="en-US" sz="2400" dirty="0">
                <a:latin typeface="Times New Roman" panose="02020603050405020304" pitchFamily="18" charset="0"/>
                <a:cs typeface="Times New Roman" panose="02020603050405020304" pitchFamily="18" charset="0"/>
              </a:rPr>
              <a:t>and there is </a:t>
            </a:r>
            <a:r>
              <a:rPr lang="en-IN" altLang="en-US" sz="2400" b="1" dirty="0">
                <a:latin typeface="Times New Roman" panose="02020603050405020304" pitchFamily="18" charset="0"/>
                <a:cs typeface="Times New Roman" panose="02020603050405020304" pitchFamily="18" charset="0"/>
              </a:rPr>
              <a:t>no bound on the drift rate </a:t>
            </a:r>
            <a:r>
              <a:rPr lang="en-IN" altLang="en-US" sz="2400" dirty="0">
                <a:latin typeface="Times New Roman" panose="02020603050405020304" pitchFamily="18" charset="0"/>
                <a:cs typeface="Times New Roman" panose="02020603050405020304" pitchFamily="18" charset="0"/>
              </a:rPr>
              <a:t>of processor clocks</a:t>
            </a:r>
          </a:p>
          <a:p>
            <a:pPr algn="just">
              <a:spcBef>
                <a:spcPts val="600"/>
              </a:spcBef>
            </a:pPr>
            <a:r>
              <a:rPr lang="en-IN" altLang="en-US" sz="2400" dirty="0">
                <a:latin typeface="Times New Roman" panose="02020603050405020304" pitchFamily="18" charset="0"/>
                <a:cs typeface="Times New Roman" panose="02020603050405020304" pitchFamily="18" charset="0"/>
              </a:rPr>
              <a:t>(ii) message </a:t>
            </a:r>
            <a:r>
              <a:rPr lang="en-IN" altLang="en-US" sz="2400" b="1" dirty="0">
                <a:latin typeface="Times New Roman" panose="02020603050405020304" pitchFamily="18" charset="0"/>
                <a:cs typeface="Times New Roman" panose="02020603050405020304" pitchFamily="18" charset="0"/>
              </a:rPr>
              <a:t>delays</a:t>
            </a:r>
            <a:r>
              <a:rPr lang="en-IN" altLang="en-US" sz="2400" dirty="0">
                <a:latin typeface="Times New Roman" panose="02020603050405020304" pitchFamily="18" charset="0"/>
                <a:cs typeface="Times New Roman" panose="02020603050405020304" pitchFamily="18" charset="0"/>
              </a:rPr>
              <a:t> (transmission + propagation times) are </a:t>
            </a:r>
            <a:r>
              <a:rPr lang="en-IN" altLang="en-US" sz="2400" b="1" dirty="0">
                <a:latin typeface="Times New Roman" panose="02020603050405020304" pitchFamily="18" charset="0"/>
                <a:cs typeface="Times New Roman" panose="02020603050405020304" pitchFamily="18" charset="0"/>
              </a:rPr>
              <a:t>finite</a:t>
            </a:r>
            <a:r>
              <a:rPr lang="en-IN" altLang="en-US" sz="2400" dirty="0">
                <a:latin typeface="Times New Roman" panose="02020603050405020304" pitchFamily="18" charset="0"/>
                <a:cs typeface="Times New Roman" panose="02020603050405020304" pitchFamily="18" charset="0"/>
              </a:rPr>
              <a:t> but </a:t>
            </a:r>
            <a:r>
              <a:rPr lang="en-IN" altLang="en-US" sz="2400" b="1" dirty="0">
                <a:latin typeface="Times New Roman" panose="02020603050405020304" pitchFamily="18" charset="0"/>
                <a:cs typeface="Times New Roman" panose="02020603050405020304" pitchFamily="18" charset="0"/>
              </a:rPr>
              <a:t>unbounded</a:t>
            </a:r>
          </a:p>
          <a:p>
            <a:pPr algn="just">
              <a:spcBef>
                <a:spcPts val="600"/>
              </a:spcBef>
            </a:pPr>
            <a:r>
              <a:rPr lang="en-IN" altLang="en-US" sz="2400" dirty="0">
                <a:latin typeface="Times New Roman" panose="02020603050405020304" pitchFamily="18" charset="0"/>
                <a:cs typeface="Times New Roman" panose="02020603050405020304" pitchFamily="18" charset="0"/>
              </a:rPr>
              <a:t>(iii) there is </a:t>
            </a:r>
            <a:r>
              <a:rPr lang="en-IN" altLang="en-US" sz="2400" b="1" dirty="0">
                <a:latin typeface="Times New Roman" panose="02020603050405020304" pitchFamily="18" charset="0"/>
                <a:cs typeface="Times New Roman" panose="02020603050405020304" pitchFamily="18" charset="0"/>
              </a:rPr>
              <a:t>no upper bound on the time taken by a process to execute a step</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a:latin typeface="Times New Roman" panose="02020603050405020304" pitchFamily="18" charset="0"/>
                <a:cs typeface="Times New Roman" panose="02020603050405020304" pitchFamily="18" charset="0"/>
              </a:rPr>
              <a:t>An example asynchronous execution with four processes P</a:t>
            </a:r>
            <a:r>
              <a:rPr lang="en-IN" altLang="en-US" sz="2400" baseline="-25000" dirty="0">
                <a:latin typeface="Times New Roman" panose="02020603050405020304" pitchFamily="18" charset="0"/>
                <a:cs typeface="Times New Roman" panose="02020603050405020304" pitchFamily="18" charset="0"/>
              </a:rPr>
              <a:t>0</a:t>
            </a:r>
            <a:r>
              <a:rPr lang="en-IN" altLang="en-US" sz="2400" dirty="0">
                <a:latin typeface="Times New Roman" panose="02020603050405020304" pitchFamily="18" charset="0"/>
                <a:cs typeface="Times New Roman" panose="02020603050405020304" pitchFamily="18" charset="0"/>
              </a:rPr>
              <a:t> to P</a:t>
            </a:r>
            <a:r>
              <a:rPr lang="en-IN" altLang="en-US" sz="2400" baseline="-25000" dirty="0">
                <a:latin typeface="Times New Roman" panose="02020603050405020304" pitchFamily="18" charset="0"/>
                <a:cs typeface="Times New Roman" panose="02020603050405020304" pitchFamily="18" charset="0"/>
              </a:rPr>
              <a:t>3</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a:latin typeface="Times New Roman" panose="02020603050405020304" pitchFamily="18" charset="0"/>
                <a:cs typeface="Times New Roman" panose="02020603050405020304" pitchFamily="18" charset="0"/>
              </a:rPr>
              <a:t>The arrows denote the messages; the tail and head of an arrow mark the send and receive event for that message, denoted by a circle and vertical line, respectively. </a:t>
            </a:r>
          </a:p>
          <a:p>
            <a:pPr algn="just">
              <a:spcBef>
                <a:spcPts val="600"/>
              </a:spcBef>
            </a:pPr>
            <a:r>
              <a:rPr lang="en-IN" altLang="en-US" sz="2400" dirty="0">
                <a:latin typeface="Times New Roman" panose="02020603050405020304" pitchFamily="18" charset="0"/>
                <a:cs typeface="Times New Roman" panose="02020603050405020304" pitchFamily="18" charset="0"/>
              </a:rPr>
              <a:t>Non-communication events, also termed as internal events, are shown by shaded circles.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43</a:t>
            </a:fld>
            <a:endParaRPr lang="en-IN" altLang="en-US" sz="1200">
              <a:solidFill>
                <a:srgbClr val="3D3632"/>
              </a:solidFill>
            </a:endParaRPr>
          </a:p>
        </p:txBody>
      </p:sp>
    </p:spTree>
    <p:extLst>
      <p:ext uri="{BB962C8B-B14F-4D97-AF65-F5344CB8AC3E}">
        <p14:creationId xmlns:p14="http://schemas.microsoft.com/office/powerpoint/2010/main" val="31226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An example of an asynchronous execution in a message-passing system. A timing diagram is used to illustrate the execution.</a:t>
            </a: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44</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610068" y="2200274"/>
            <a:ext cx="8970275" cy="3962895"/>
          </a:xfrm>
          <a:prstGeom prst="rect">
            <a:avLst/>
          </a:prstGeom>
        </p:spPr>
      </p:pic>
    </p:spTree>
    <p:extLst>
      <p:ext uri="{BB962C8B-B14F-4D97-AF65-F5344CB8AC3E}">
        <p14:creationId xmlns:p14="http://schemas.microsoft.com/office/powerpoint/2010/main" val="210834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A synchronous execution is an execution in which </a:t>
            </a:r>
          </a:p>
          <a:p>
            <a:pPr algn="just">
              <a:spcBef>
                <a:spcPts val="600"/>
              </a:spcBef>
            </a:pP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processors are </a:t>
            </a:r>
            <a:r>
              <a:rPr lang="en-IN" altLang="en-US" sz="2400" b="1" dirty="0">
                <a:latin typeface="Times New Roman" panose="02020603050405020304" pitchFamily="18" charset="0"/>
                <a:cs typeface="Times New Roman" panose="02020603050405020304" pitchFamily="18" charset="0"/>
              </a:rPr>
              <a:t>synchronized</a:t>
            </a:r>
            <a:r>
              <a:rPr lang="en-IN" altLang="en-US" sz="2400" dirty="0">
                <a:latin typeface="Times New Roman" panose="02020603050405020304" pitchFamily="18" charset="0"/>
                <a:cs typeface="Times New Roman" panose="02020603050405020304" pitchFamily="18" charset="0"/>
              </a:rPr>
              <a:t> and the </a:t>
            </a:r>
            <a:r>
              <a:rPr lang="en-IN" altLang="en-US" sz="2400" b="1" dirty="0">
                <a:latin typeface="Times New Roman" panose="02020603050405020304" pitchFamily="18" charset="0"/>
                <a:cs typeface="Times New Roman" panose="02020603050405020304" pitchFamily="18" charset="0"/>
              </a:rPr>
              <a:t>clock drift rate </a:t>
            </a:r>
            <a:r>
              <a:rPr lang="en-IN" altLang="en-US" sz="2400" dirty="0">
                <a:latin typeface="Times New Roman" panose="02020603050405020304" pitchFamily="18" charset="0"/>
                <a:cs typeface="Times New Roman" panose="02020603050405020304" pitchFamily="18" charset="0"/>
              </a:rPr>
              <a:t>between any two processors is </a:t>
            </a:r>
            <a:r>
              <a:rPr lang="en-IN" altLang="en-US" sz="2400" b="1" dirty="0">
                <a:latin typeface="Times New Roman" panose="02020603050405020304" pitchFamily="18" charset="0"/>
                <a:cs typeface="Times New Roman" panose="02020603050405020304" pitchFamily="18" charset="0"/>
              </a:rPr>
              <a:t>bounded</a:t>
            </a:r>
          </a:p>
          <a:p>
            <a:pPr algn="just">
              <a:spcBef>
                <a:spcPts val="600"/>
              </a:spcBef>
            </a:pPr>
            <a:r>
              <a:rPr lang="en-IN" altLang="en-US" sz="2400" dirty="0">
                <a:latin typeface="Times New Roman" panose="02020603050405020304" pitchFamily="18" charset="0"/>
                <a:cs typeface="Times New Roman" panose="02020603050405020304" pitchFamily="18" charset="0"/>
              </a:rPr>
              <a:t>(ii) message delivery (transmission + delivery) times are such that they occur in one logical step or round</a:t>
            </a:r>
          </a:p>
          <a:p>
            <a:pPr algn="just">
              <a:spcBef>
                <a:spcPts val="600"/>
              </a:spcBef>
            </a:pPr>
            <a:r>
              <a:rPr lang="en-IN" altLang="en-US" sz="2400" dirty="0">
                <a:latin typeface="Times New Roman" panose="02020603050405020304" pitchFamily="18" charset="0"/>
                <a:cs typeface="Times New Roman" panose="02020603050405020304" pitchFamily="18" charset="0"/>
              </a:rPr>
              <a:t>(iii) there is a </a:t>
            </a:r>
            <a:r>
              <a:rPr lang="en-IN" altLang="en-US" sz="2400" b="1" dirty="0">
                <a:latin typeface="Times New Roman" panose="02020603050405020304" pitchFamily="18" charset="0"/>
                <a:cs typeface="Times New Roman" panose="02020603050405020304" pitchFamily="18" charset="0"/>
              </a:rPr>
              <a:t>known upper bound on the time taken</a:t>
            </a:r>
            <a:r>
              <a:rPr lang="en-IN" altLang="en-US" sz="2400" dirty="0">
                <a:latin typeface="Times New Roman" panose="02020603050405020304" pitchFamily="18" charset="0"/>
                <a:cs typeface="Times New Roman" panose="02020603050405020304" pitchFamily="18" charset="0"/>
              </a:rPr>
              <a:t> by a process to execute a step. </a:t>
            </a:r>
          </a:p>
          <a:p>
            <a:pPr algn="just">
              <a:spcBef>
                <a:spcPts val="600"/>
              </a:spcBef>
            </a:pPr>
            <a:r>
              <a:rPr lang="en-IN" altLang="en-US" sz="2400" dirty="0">
                <a:latin typeface="Times New Roman" panose="02020603050405020304" pitchFamily="18" charset="0"/>
                <a:cs typeface="Times New Roman" panose="02020603050405020304" pitchFamily="18" charset="0"/>
              </a:rPr>
              <a:t>An example of a synchronous execution with four processes P</a:t>
            </a:r>
            <a:r>
              <a:rPr lang="en-IN" altLang="en-US" sz="2400" baseline="-25000" dirty="0">
                <a:latin typeface="Times New Roman" panose="02020603050405020304" pitchFamily="18" charset="0"/>
                <a:cs typeface="Times New Roman" panose="02020603050405020304" pitchFamily="18" charset="0"/>
              </a:rPr>
              <a:t>0</a:t>
            </a:r>
            <a:r>
              <a:rPr lang="en-IN" altLang="en-US" sz="2400" dirty="0">
                <a:latin typeface="Times New Roman" panose="02020603050405020304" pitchFamily="18" charset="0"/>
                <a:cs typeface="Times New Roman" panose="02020603050405020304" pitchFamily="18" charset="0"/>
              </a:rPr>
              <a:t> to P</a:t>
            </a:r>
            <a:r>
              <a:rPr lang="en-IN" altLang="en-US" sz="2400" baseline="-25000" dirty="0">
                <a:latin typeface="Times New Roman" panose="02020603050405020304" pitchFamily="18" charset="0"/>
                <a:cs typeface="Times New Roman" panose="02020603050405020304" pitchFamily="18" charset="0"/>
              </a:rPr>
              <a:t>3</a:t>
            </a:r>
            <a:r>
              <a:rPr lang="en-IN" altLang="en-US" sz="2400" dirty="0">
                <a:latin typeface="Times New Roman" panose="02020603050405020304" pitchFamily="18" charset="0"/>
                <a:cs typeface="Times New Roman" panose="02020603050405020304" pitchFamily="18" charset="0"/>
              </a:rPr>
              <a:t>.</a:t>
            </a:r>
          </a:p>
          <a:p>
            <a:pPr algn="just">
              <a:spcBef>
                <a:spcPts val="600"/>
              </a:spcBef>
            </a:pPr>
            <a:r>
              <a:rPr lang="en-IN" altLang="en-US" sz="2400" dirty="0">
                <a:latin typeface="Times New Roman" panose="02020603050405020304" pitchFamily="18" charset="0"/>
                <a:cs typeface="Times New Roman" panose="02020603050405020304" pitchFamily="18" charset="0"/>
              </a:rPr>
              <a:t>The arrows denote the messages.</a:t>
            </a:r>
          </a:p>
          <a:p>
            <a:pPr marL="0" indent="0" algn="just">
              <a:spcBef>
                <a:spcPts val="600"/>
              </a:spcBef>
              <a:buNone/>
            </a:pPr>
            <a:r>
              <a:rPr lang="en-IN" altLang="en-US" sz="2400" dirty="0">
                <a:latin typeface="Times New Roman" panose="02020603050405020304" pitchFamily="18" charset="0"/>
                <a:cs typeface="Times New Roman" panose="02020603050405020304" pitchFamily="18" charset="0"/>
              </a:rPr>
              <a:t> </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45</a:t>
            </a:fld>
            <a:endParaRPr lang="en-IN" altLang="en-US" sz="1200">
              <a:solidFill>
                <a:srgbClr val="3D3632"/>
              </a:solidFill>
            </a:endParaRPr>
          </a:p>
        </p:txBody>
      </p:sp>
    </p:spTree>
    <p:extLst>
      <p:ext uri="{BB962C8B-B14F-4D97-AF65-F5344CB8AC3E}">
        <p14:creationId xmlns:p14="http://schemas.microsoft.com/office/powerpoint/2010/main" val="271733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An example of a synchronous execution in a message-passing system. All the messages sent in a round are received within that same round.</a:t>
            </a: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46</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2427736" y="2236542"/>
            <a:ext cx="7334939" cy="3926627"/>
          </a:xfrm>
          <a:prstGeom prst="rect">
            <a:avLst/>
          </a:prstGeom>
        </p:spPr>
      </p:pic>
    </p:spTree>
    <p:extLst>
      <p:ext uri="{BB962C8B-B14F-4D97-AF65-F5344CB8AC3E}">
        <p14:creationId xmlns:p14="http://schemas.microsoft.com/office/powerpoint/2010/main" val="1885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The timing diagram of an example synchronous execution. </a:t>
            </a:r>
          </a:p>
          <a:p>
            <a:pPr algn="just">
              <a:spcBef>
                <a:spcPts val="600"/>
              </a:spcBef>
            </a:pPr>
            <a:r>
              <a:rPr lang="en-US" altLang="en-US" sz="2400" dirty="0">
                <a:latin typeface="Times New Roman" panose="02020603050405020304" pitchFamily="18" charset="0"/>
                <a:cs typeface="Times New Roman" panose="02020603050405020304" pitchFamily="18" charset="0"/>
              </a:rPr>
              <a:t>In this system, there are four nodes P</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to P</a:t>
            </a:r>
            <a:r>
              <a:rPr lang="en-US" altLang="en-US" sz="2400" baseline="-25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 </a:t>
            </a:r>
          </a:p>
          <a:p>
            <a:pPr algn="just">
              <a:spcBef>
                <a:spcPts val="600"/>
              </a:spcBef>
            </a:pPr>
            <a:r>
              <a:rPr lang="en-US" altLang="en-US" sz="2400" dirty="0">
                <a:latin typeface="Times New Roman" panose="02020603050405020304" pitchFamily="18" charset="0"/>
                <a:cs typeface="Times New Roman" panose="02020603050405020304" pitchFamily="18" charset="0"/>
              </a:rPr>
              <a:t>In each round, process P</a:t>
            </a:r>
            <a:r>
              <a:rPr lang="en-US" altLang="en-US" sz="2400"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sends a message to P</a:t>
            </a:r>
            <a:r>
              <a:rPr lang="en-US" altLang="en-US" sz="2400" baseline="-25000" dirty="0">
                <a:latin typeface="Times New Roman" panose="02020603050405020304" pitchFamily="18" charset="0"/>
                <a:cs typeface="Times New Roman" panose="02020603050405020304" pitchFamily="18" charset="0"/>
              </a:rPr>
              <a:t>(i+1)</a:t>
            </a:r>
            <a:r>
              <a:rPr lang="en-US" altLang="en-US" sz="2400" dirty="0">
                <a:latin typeface="Times New Roman" panose="02020603050405020304" pitchFamily="18" charset="0"/>
                <a:cs typeface="Times New Roman" panose="02020603050405020304" pitchFamily="18" charset="0"/>
              </a:rPr>
              <a:t>mod 4 and P</a:t>
            </a:r>
            <a:r>
              <a:rPr lang="en-US" altLang="en-US" sz="2400" baseline="-25000" dirty="0">
                <a:latin typeface="Times New Roman" panose="02020603050405020304" pitchFamily="18" charset="0"/>
                <a:cs typeface="Times New Roman" panose="02020603050405020304" pitchFamily="18" charset="0"/>
              </a:rPr>
              <a:t>(i−1)</a:t>
            </a:r>
            <a:r>
              <a:rPr lang="en-US" altLang="en-US" sz="2400" dirty="0">
                <a:latin typeface="Times New Roman" panose="02020603050405020304" pitchFamily="18" charset="0"/>
                <a:cs typeface="Times New Roman" panose="02020603050405020304" pitchFamily="18" charset="0"/>
              </a:rPr>
              <a:t>mod 4 and calculates some application-specific function on the received values.</a:t>
            </a:r>
          </a:p>
          <a:p>
            <a:pPr algn="just">
              <a:spcBef>
                <a:spcPts val="600"/>
              </a:spcBef>
            </a:pPr>
            <a:r>
              <a:rPr lang="en-IN" altLang="en-US" sz="2400" dirty="0">
                <a:latin typeface="Times New Roman" panose="02020603050405020304" pitchFamily="18" charset="0"/>
                <a:cs typeface="Times New Roman" panose="02020603050405020304" pitchFamily="18" charset="0"/>
              </a:rPr>
              <a:t>Emulating an asynchronous system by a synchronous system (A→S)</a:t>
            </a:r>
          </a:p>
          <a:p>
            <a:pPr algn="just">
              <a:spcBef>
                <a:spcPts val="600"/>
              </a:spcBef>
            </a:pPr>
            <a:r>
              <a:rPr lang="en-IN" altLang="en-US" sz="2400" dirty="0">
                <a:latin typeface="Times New Roman" panose="02020603050405020304" pitchFamily="18" charset="0"/>
                <a:cs typeface="Times New Roman" panose="02020603050405020304" pitchFamily="18" charset="0"/>
              </a:rPr>
              <a:t>Emulating a synchronous system by an asynchronous system (S →A)</a:t>
            </a:r>
          </a:p>
          <a:p>
            <a:pPr algn="just">
              <a:spcBef>
                <a:spcPts val="600"/>
              </a:spcBef>
            </a:pPr>
            <a:r>
              <a:rPr lang="en-IN" altLang="en-US" sz="2400" dirty="0">
                <a:latin typeface="Times New Roman" panose="02020603050405020304" pitchFamily="18" charset="0"/>
                <a:cs typeface="Times New Roman" panose="02020603050405020304" pitchFamily="18" charset="0"/>
              </a:rPr>
              <a:t>Emulations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47</a:t>
            </a:fld>
            <a:endParaRPr lang="en-IN" altLang="en-US" sz="1200">
              <a:solidFill>
                <a:srgbClr val="3D3632"/>
              </a:solidFill>
            </a:endParaRPr>
          </a:p>
        </p:txBody>
      </p:sp>
    </p:spTree>
    <p:extLst>
      <p:ext uri="{BB962C8B-B14F-4D97-AF65-F5344CB8AC3E}">
        <p14:creationId xmlns:p14="http://schemas.microsoft.com/office/powerpoint/2010/main" val="154953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Emulating an asynchronous system by a synchronous system (A→S)</a:t>
            </a:r>
          </a:p>
          <a:p>
            <a:pPr lvl="1" algn="just"/>
            <a:r>
              <a:rPr lang="en-US" altLang="en-US" sz="2400" dirty="0">
                <a:latin typeface="Times New Roman" panose="02020603050405020304" pitchFamily="18" charset="0"/>
                <a:cs typeface="Times New Roman" panose="02020603050405020304" pitchFamily="18" charset="0"/>
              </a:rPr>
              <a:t>An asynchronous program (written for an asynchronous system) can be emulated on a synchronous system fairly trivially as the synchronous system is a special case of an asynchronous system – </a:t>
            </a:r>
            <a:r>
              <a:rPr lang="en-US" altLang="en-US" sz="2400" b="1" dirty="0">
                <a:latin typeface="Times New Roman" panose="02020603050405020304" pitchFamily="18" charset="0"/>
                <a:cs typeface="Times New Roman" panose="02020603050405020304" pitchFamily="18" charset="0"/>
              </a:rPr>
              <a:t>all communication finishes within the same round in which it is initiated.</a:t>
            </a:r>
            <a:endParaRPr lang="en-IN" altLang="en-US" sz="2400" b="1" dirty="0">
              <a:latin typeface="Times New Roman" panose="02020603050405020304" pitchFamily="18" charset="0"/>
              <a:cs typeface="Times New Roman" panose="02020603050405020304" pitchFamily="18" charset="0"/>
            </a:endParaRPr>
          </a:p>
          <a:p>
            <a:pPr algn="just">
              <a:spcBef>
                <a:spcPts val="600"/>
              </a:spcBef>
            </a:pPr>
            <a:r>
              <a:rPr lang="en-IN" altLang="en-US" sz="2400" b="1" dirty="0">
                <a:latin typeface="Times New Roman" panose="02020603050405020304" pitchFamily="18" charset="0"/>
                <a:cs typeface="Times New Roman" panose="02020603050405020304" pitchFamily="18" charset="0"/>
              </a:rPr>
              <a:t>Emulating a synchronous system by an asynchronous system (S →A)</a:t>
            </a:r>
          </a:p>
          <a:p>
            <a:pPr lvl="1" algn="just"/>
            <a:r>
              <a:rPr lang="en-US" altLang="en-US" sz="2400" dirty="0">
                <a:latin typeface="Times New Roman" panose="02020603050405020304" pitchFamily="18" charset="0"/>
                <a:cs typeface="Times New Roman" panose="02020603050405020304" pitchFamily="18" charset="0"/>
              </a:rPr>
              <a:t>A synchronous program (written for a synchronous system) can be emulated on an asynchronous system using a tool called </a:t>
            </a:r>
            <a:r>
              <a:rPr lang="en-US" altLang="en-US" sz="2400" b="1" dirty="0">
                <a:latin typeface="Times New Roman" panose="02020603050405020304" pitchFamily="18" charset="0"/>
                <a:cs typeface="Times New Roman" panose="02020603050405020304" pitchFamily="18" charset="0"/>
              </a:rPr>
              <a:t>synchronizer</a:t>
            </a:r>
            <a:r>
              <a:rPr lang="en-US"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algn="just">
              <a:spcBef>
                <a:spcPts val="600"/>
              </a:spcBef>
            </a:pPr>
            <a:endParaRPr lang="en-IN" altLang="en-US" sz="2400" dirty="0">
              <a:latin typeface="Times New Roman" panose="02020603050405020304" pitchFamily="18" charset="0"/>
              <a:cs typeface="Times New Roman" panose="02020603050405020304" pitchFamily="18" charset="0"/>
            </a:endParaRP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48</a:t>
            </a:fld>
            <a:endParaRPr lang="en-IN" altLang="en-US" sz="1200">
              <a:solidFill>
                <a:srgbClr val="3D3632"/>
              </a:solidFill>
            </a:endParaRPr>
          </a:p>
        </p:txBody>
      </p:sp>
    </p:spTree>
    <p:extLst>
      <p:ext uri="{BB962C8B-B14F-4D97-AF65-F5344CB8AC3E}">
        <p14:creationId xmlns:p14="http://schemas.microsoft.com/office/powerpoint/2010/main" val="153496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600"/>
              </a:spcBef>
              <a:buNone/>
            </a:pPr>
            <a:endParaRPr lang="en-IN" altLang="en-US" sz="2400" b="1" dirty="0">
              <a:latin typeface="Times New Roman" panose="02020603050405020304" pitchFamily="18" charset="0"/>
              <a:cs typeface="Times New Roman" panose="02020603050405020304" pitchFamily="18" charset="0"/>
            </a:endParaRPr>
          </a:p>
          <a:p>
            <a:pPr marL="0" indent="0" algn="just">
              <a:spcBef>
                <a:spcPts val="600"/>
              </a:spcBef>
              <a:buNone/>
            </a:pPr>
            <a:r>
              <a:rPr lang="en-IN" altLang="en-US" sz="2400" b="1" dirty="0">
                <a:latin typeface="Times New Roman" panose="02020603050405020304" pitchFamily="18" charset="0"/>
                <a:cs typeface="Times New Roman" panose="02020603050405020304" pitchFamily="18" charset="0"/>
              </a:rPr>
              <a:t>Emulations</a:t>
            </a:r>
          </a:p>
          <a:p>
            <a:pPr algn="just">
              <a:spcBef>
                <a:spcPts val="600"/>
              </a:spcBef>
            </a:pPr>
            <a:r>
              <a:rPr lang="en-US" altLang="en-US" sz="2400" dirty="0">
                <a:latin typeface="Times New Roman" panose="02020603050405020304" pitchFamily="18" charset="0"/>
                <a:cs typeface="Times New Roman" panose="02020603050405020304" pitchFamily="18" charset="0"/>
              </a:rPr>
              <a:t>Four broad classes of programs the emulations in any class can be emulated by any other. </a:t>
            </a:r>
          </a:p>
          <a:p>
            <a:pPr algn="just">
              <a:spcBef>
                <a:spcPts val="600"/>
              </a:spcBef>
            </a:pPr>
            <a:r>
              <a:rPr lang="en-US" altLang="en-US" sz="2400" dirty="0">
                <a:latin typeface="Times New Roman" panose="02020603050405020304" pitchFamily="18" charset="0"/>
                <a:cs typeface="Times New Roman" panose="02020603050405020304" pitchFamily="18" charset="0"/>
              </a:rPr>
              <a:t>If system A can be emulated by system B, denoted A/B, and if a problem is not solvable in B, then it is also not solvable in A. </a:t>
            </a:r>
          </a:p>
          <a:p>
            <a:pPr algn="just">
              <a:spcBef>
                <a:spcPts val="600"/>
              </a:spcBef>
            </a:pPr>
            <a:r>
              <a:rPr lang="en-US" altLang="en-US" sz="2400" dirty="0">
                <a:latin typeface="Times New Roman" panose="02020603050405020304" pitchFamily="18" charset="0"/>
                <a:cs typeface="Times New Roman" panose="02020603050405020304" pitchFamily="18" charset="0"/>
              </a:rPr>
              <a:t>Likewise, if a problem is solvable in A, it is also solvable in B. </a:t>
            </a:r>
          </a:p>
          <a:p>
            <a:pPr algn="just">
              <a:spcBef>
                <a:spcPts val="600"/>
              </a:spcBef>
            </a:pPr>
            <a:r>
              <a:rPr lang="en-US" altLang="en-US" sz="2400" dirty="0">
                <a:latin typeface="Times New Roman" panose="02020603050405020304" pitchFamily="18" charset="0"/>
                <a:cs typeface="Times New Roman" panose="02020603050405020304" pitchFamily="18" charset="0"/>
              </a:rPr>
              <a:t>Hence, in a sense, all four classes are equivalent in terms of “computability” – what can and cannot be computed – in failure-free systems.</a:t>
            </a: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49</a:t>
            </a:fld>
            <a:endParaRPr lang="en-IN" altLang="en-US" sz="1200">
              <a:solidFill>
                <a:srgbClr val="3D3632"/>
              </a:solidFill>
            </a:endParaRPr>
          </a:p>
        </p:txBody>
      </p:sp>
    </p:spTree>
    <p:extLst>
      <p:ext uri="{BB962C8B-B14F-4D97-AF65-F5344CB8AC3E}">
        <p14:creationId xmlns:p14="http://schemas.microsoft.com/office/powerpoint/2010/main" val="408745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COMPUTER SYSTEM COMPONENTS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Each computer has a memory-processing unit and the computers are connected by a communication network. </a:t>
            </a:r>
          </a:p>
          <a:p>
            <a:pPr algn="just">
              <a:spcBef>
                <a:spcPts val="600"/>
              </a:spcBef>
            </a:pPr>
            <a:r>
              <a:rPr lang="en-IN" altLang="en-US" sz="2400" dirty="0">
                <a:latin typeface="Times New Roman" panose="02020603050405020304" pitchFamily="18" charset="0"/>
                <a:cs typeface="Times New Roman" panose="02020603050405020304" pitchFamily="18" charset="0"/>
              </a:rPr>
              <a:t>The relationships of the software components that run on each of the computers and use the local operating system and network protocol stack for functioning. </a:t>
            </a:r>
          </a:p>
          <a:p>
            <a:pPr algn="just">
              <a:spcBef>
                <a:spcPts val="600"/>
              </a:spcBef>
            </a:pPr>
            <a:r>
              <a:rPr lang="en-IN" altLang="en-US" sz="2400" dirty="0">
                <a:latin typeface="Times New Roman" panose="02020603050405020304" pitchFamily="18" charset="0"/>
                <a:cs typeface="Times New Roman" panose="02020603050405020304" pitchFamily="18" charset="0"/>
              </a:rPr>
              <a:t>The distributed software is also termed as middleware. </a:t>
            </a:r>
          </a:p>
          <a:p>
            <a:pPr algn="just">
              <a:spcBef>
                <a:spcPts val="600"/>
              </a:spcBef>
            </a:pPr>
            <a:r>
              <a:rPr lang="en-IN" altLang="en-US" sz="2400" dirty="0">
                <a:latin typeface="Times New Roman" panose="02020603050405020304" pitchFamily="18" charset="0"/>
                <a:cs typeface="Times New Roman" panose="02020603050405020304" pitchFamily="18" charset="0"/>
              </a:rPr>
              <a:t>A distributed execution is the execution of processes across the distributed system to collaboratively achieve a common goal. An execution is also sometimes termed a computation or a run. </a:t>
            </a:r>
          </a:p>
          <a:p>
            <a:pPr algn="just">
              <a:spcBef>
                <a:spcPts val="600"/>
              </a:spcBef>
            </a:pPr>
            <a:r>
              <a:rPr lang="en-IN" altLang="en-US" sz="2400" dirty="0">
                <a:latin typeface="Times New Roman" panose="02020603050405020304" pitchFamily="18" charset="0"/>
                <a:cs typeface="Times New Roman" panose="02020603050405020304" pitchFamily="18" charset="0"/>
              </a:rPr>
              <a:t>The distributed system uses a layered architecture to break down the complexity of system design. </a:t>
            </a:r>
          </a:p>
          <a:p>
            <a:pPr algn="just">
              <a:spcBef>
                <a:spcPts val="600"/>
              </a:spcBef>
            </a:pPr>
            <a:r>
              <a:rPr lang="en-IN" altLang="en-US" sz="2400" dirty="0">
                <a:latin typeface="Times New Roman" panose="02020603050405020304" pitchFamily="18" charset="0"/>
                <a:cs typeface="Times New Roman" panose="02020603050405020304" pitchFamily="18" charset="0"/>
              </a:rPr>
              <a:t>The middleware is the distributed software that drives the distributed system, while providing transparency of heterogeneity at the platform level</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a:t>
            </a:fld>
            <a:endParaRPr lang="en-IN" altLang="en-US" sz="1200">
              <a:solidFill>
                <a:srgbClr val="3D3632"/>
              </a:solidFill>
            </a:endParaRPr>
          </a:p>
        </p:txBody>
      </p:sp>
    </p:spTree>
    <p:extLst>
      <p:ext uri="{BB962C8B-B14F-4D97-AF65-F5344CB8AC3E}">
        <p14:creationId xmlns:p14="http://schemas.microsoft.com/office/powerpoint/2010/main" val="4833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Synchronous versus asynchronous executions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Emulations</a:t>
            </a:r>
          </a:p>
          <a:p>
            <a:pPr algn="just">
              <a:spcBef>
                <a:spcPts val="600"/>
              </a:spcBef>
            </a:pPr>
            <a:r>
              <a:rPr lang="en-US" altLang="en-US" sz="2400" dirty="0">
                <a:latin typeface="Times New Roman" panose="02020603050405020304" pitchFamily="18" charset="0"/>
                <a:cs typeface="Times New Roman" panose="02020603050405020304" pitchFamily="18" charset="0"/>
              </a:rPr>
              <a:t>Emulations among the principal system classes in a failure-free system</a:t>
            </a:r>
            <a:endParaRPr lang="en-IN" altLang="en-US" sz="2400" dirty="0">
              <a:latin typeface="Times New Roman" panose="02020603050405020304" pitchFamily="18" charset="0"/>
              <a:cs typeface="Times New Roman" panose="02020603050405020304" pitchFamily="18" charset="0"/>
            </a:endParaRPr>
          </a:p>
          <a:p>
            <a:pPr algn="just">
              <a:spcBef>
                <a:spcPts val="600"/>
              </a:spcBef>
            </a:pPr>
            <a:endParaRPr lang="en-IN" altLang="en-US" sz="2400" b="1"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50</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104900" y="2205037"/>
            <a:ext cx="9980613" cy="3958132"/>
          </a:xfrm>
          <a:prstGeom prst="rect">
            <a:avLst/>
          </a:prstGeom>
        </p:spPr>
      </p:pic>
    </p:spTree>
    <p:extLst>
      <p:ext uri="{BB962C8B-B14F-4D97-AF65-F5344CB8AC3E}">
        <p14:creationId xmlns:p14="http://schemas.microsoft.com/office/powerpoint/2010/main" val="155610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A model of distributed computations: </a:t>
            </a:r>
          </a:p>
          <a:p>
            <a:pPr algn="just">
              <a:spcBef>
                <a:spcPts val="600"/>
              </a:spcBef>
            </a:pPr>
            <a:r>
              <a:rPr lang="en-US" altLang="en-US" sz="2400" dirty="0">
                <a:latin typeface="Times New Roman" panose="02020603050405020304" pitchFamily="18" charset="0"/>
                <a:cs typeface="Times New Roman" panose="02020603050405020304" pitchFamily="18" charset="0"/>
              </a:rPr>
              <a:t>A distributed system consists of a </a:t>
            </a:r>
            <a:r>
              <a:rPr lang="en-US" altLang="en-US" sz="2400" b="1" dirty="0">
                <a:latin typeface="Times New Roman" panose="02020603050405020304" pitchFamily="18" charset="0"/>
                <a:cs typeface="Times New Roman" panose="02020603050405020304" pitchFamily="18" charset="0"/>
              </a:rPr>
              <a:t>set of processors that are connected by a communication network. </a:t>
            </a:r>
          </a:p>
          <a:p>
            <a:pPr algn="just">
              <a:spcBef>
                <a:spcPts val="600"/>
              </a:spcBef>
            </a:pPr>
            <a:r>
              <a:rPr lang="en-US" altLang="en-US" sz="2400" dirty="0">
                <a:latin typeface="Times New Roman" panose="02020603050405020304" pitchFamily="18" charset="0"/>
                <a:cs typeface="Times New Roman" panose="02020603050405020304" pitchFamily="18" charset="0"/>
              </a:rPr>
              <a:t>The communication network </a:t>
            </a:r>
            <a:r>
              <a:rPr lang="en-US" altLang="en-US" sz="2400" b="1" dirty="0">
                <a:latin typeface="Times New Roman" panose="02020603050405020304" pitchFamily="18" charset="0"/>
                <a:cs typeface="Times New Roman" panose="02020603050405020304" pitchFamily="18" charset="0"/>
              </a:rPr>
              <a:t>provides the facility of information exchange among processors. </a:t>
            </a:r>
          </a:p>
          <a:p>
            <a:pPr algn="just">
              <a:spcBef>
                <a:spcPts val="600"/>
              </a:spcBef>
            </a:pPr>
            <a:r>
              <a:rPr lang="en-US" altLang="en-US" sz="2400" dirty="0">
                <a:latin typeface="Times New Roman" panose="02020603050405020304" pitchFamily="18" charset="0"/>
                <a:cs typeface="Times New Roman" panose="02020603050405020304" pitchFamily="18" charset="0"/>
              </a:rPr>
              <a:t>The communication </a:t>
            </a:r>
            <a:r>
              <a:rPr lang="en-US" altLang="en-US" sz="2400" b="1" dirty="0">
                <a:latin typeface="Times New Roman" panose="02020603050405020304" pitchFamily="18" charset="0"/>
                <a:cs typeface="Times New Roman" panose="02020603050405020304" pitchFamily="18" charset="0"/>
              </a:rPr>
              <a:t>delay is finite but unpredictable</a:t>
            </a:r>
            <a:r>
              <a:rPr lang="en-US" altLang="en-US" sz="2400" dirty="0">
                <a:latin typeface="Times New Roman" panose="02020603050405020304" pitchFamily="18" charset="0"/>
                <a:cs typeface="Times New Roman" panose="02020603050405020304" pitchFamily="18" charset="0"/>
              </a:rPr>
              <a:t>. </a:t>
            </a:r>
          </a:p>
          <a:p>
            <a:pPr algn="just">
              <a:spcBef>
                <a:spcPts val="600"/>
              </a:spcBef>
            </a:pPr>
            <a:r>
              <a:rPr lang="en-US" altLang="en-US" sz="2400" dirty="0">
                <a:latin typeface="Times New Roman" panose="02020603050405020304" pitchFamily="18" charset="0"/>
                <a:cs typeface="Times New Roman" panose="02020603050405020304" pitchFamily="18" charset="0"/>
              </a:rPr>
              <a:t>The processors </a:t>
            </a:r>
            <a:r>
              <a:rPr lang="en-US" altLang="en-US" sz="2400" b="1" dirty="0">
                <a:latin typeface="Times New Roman" panose="02020603050405020304" pitchFamily="18" charset="0"/>
                <a:cs typeface="Times New Roman" panose="02020603050405020304" pitchFamily="18" charset="0"/>
              </a:rPr>
              <a:t>do not share a common global memory</a:t>
            </a:r>
            <a:r>
              <a:rPr lang="en-US" altLang="en-US" sz="2400" dirty="0">
                <a:latin typeface="Times New Roman" panose="02020603050405020304" pitchFamily="18" charset="0"/>
                <a:cs typeface="Times New Roman" panose="02020603050405020304" pitchFamily="18" charset="0"/>
              </a:rPr>
              <a:t> and communicate solely by passing messages over the communication network. </a:t>
            </a:r>
          </a:p>
          <a:p>
            <a:pPr algn="just">
              <a:spcBef>
                <a:spcPts val="600"/>
              </a:spcBef>
            </a:pPr>
            <a:r>
              <a:rPr lang="en-US" altLang="en-US" sz="2400" dirty="0">
                <a:latin typeface="Times New Roman" panose="02020603050405020304" pitchFamily="18" charset="0"/>
                <a:cs typeface="Times New Roman" panose="02020603050405020304" pitchFamily="18" charset="0"/>
              </a:rPr>
              <a:t>There is </a:t>
            </a:r>
            <a:r>
              <a:rPr lang="en-US" altLang="en-US" sz="2400" b="1" dirty="0">
                <a:latin typeface="Times New Roman" panose="02020603050405020304" pitchFamily="18" charset="0"/>
                <a:cs typeface="Times New Roman" panose="02020603050405020304" pitchFamily="18" charset="0"/>
              </a:rPr>
              <a:t>no physical global clock </a:t>
            </a:r>
            <a:r>
              <a:rPr lang="en-US" altLang="en-US" sz="2400" dirty="0">
                <a:latin typeface="Times New Roman" panose="02020603050405020304" pitchFamily="18" charset="0"/>
                <a:cs typeface="Times New Roman" panose="02020603050405020304" pitchFamily="18" charset="0"/>
              </a:rPr>
              <a:t>in the system to which processes have instantaneous access. </a:t>
            </a:r>
          </a:p>
          <a:p>
            <a:pPr algn="just">
              <a:spcBef>
                <a:spcPts val="600"/>
              </a:spcBef>
            </a:pPr>
            <a:r>
              <a:rPr lang="en-US" altLang="en-US" sz="2400" dirty="0">
                <a:latin typeface="Times New Roman" panose="02020603050405020304" pitchFamily="18" charset="0"/>
                <a:cs typeface="Times New Roman" panose="02020603050405020304" pitchFamily="18" charset="0"/>
              </a:rPr>
              <a:t>The communication medium may deliver messages </a:t>
            </a:r>
            <a:r>
              <a:rPr lang="en-US" altLang="en-US" sz="2400" b="1" dirty="0">
                <a:latin typeface="Times New Roman" panose="02020603050405020304" pitchFamily="18" charset="0"/>
                <a:cs typeface="Times New Roman" panose="02020603050405020304" pitchFamily="18" charset="0"/>
              </a:rPr>
              <a:t>out of order</a:t>
            </a:r>
            <a:r>
              <a:rPr lang="en-US" altLang="en-US" sz="2400" dirty="0">
                <a:latin typeface="Times New Roman" panose="02020603050405020304" pitchFamily="18" charset="0"/>
                <a:cs typeface="Times New Roman" panose="02020603050405020304" pitchFamily="18" charset="0"/>
              </a:rPr>
              <a:t>, messages may be </a:t>
            </a:r>
            <a:r>
              <a:rPr lang="en-US" altLang="en-US" sz="2400" b="1" dirty="0">
                <a:latin typeface="Times New Roman" panose="02020603050405020304" pitchFamily="18" charset="0"/>
                <a:cs typeface="Times New Roman" panose="02020603050405020304" pitchFamily="18" charset="0"/>
              </a:rPr>
              <a:t>lost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garbled</a:t>
            </a:r>
            <a:r>
              <a:rPr lang="en-US" altLang="en-US" sz="2400" dirty="0">
                <a:latin typeface="Times New Roman" panose="02020603050405020304" pitchFamily="18" charset="0"/>
                <a:cs typeface="Times New Roman" panose="02020603050405020304" pitchFamily="18" charset="0"/>
              </a:rPr>
              <a:t>, or </a:t>
            </a:r>
            <a:r>
              <a:rPr lang="en-US" altLang="en-US" sz="2400" b="1" dirty="0">
                <a:latin typeface="Times New Roman" panose="02020603050405020304" pitchFamily="18" charset="0"/>
                <a:cs typeface="Times New Roman" panose="02020603050405020304" pitchFamily="18" charset="0"/>
              </a:rPr>
              <a:t>duplicated</a:t>
            </a:r>
            <a:r>
              <a:rPr lang="en-US" altLang="en-US" sz="2400" dirty="0">
                <a:latin typeface="Times New Roman" panose="02020603050405020304" pitchFamily="18" charset="0"/>
                <a:cs typeface="Times New Roman" panose="02020603050405020304" pitchFamily="18" charset="0"/>
              </a:rPr>
              <a:t> due to timeout and retransmission, processors may fail, and communication links may go down.</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51</a:t>
            </a:fld>
            <a:endParaRPr lang="en-IN" altLang="en-US" sz="1200">
              <a:solidFill>
                <a:srgbClr val="3D3632"/>
              </a:solidFill>
            </a:endParaRPr>
          </a:p>
        </p:txBody>
      </p:sp>
    </p:spTree>
    <p:extLst>
      <p:ext uri="{BB962C8B-B14F-4D97-AF65-F5344CB8AC3E}">
        <p14:creationId xmlns:p14="http://schemas.microsoft.com/office/powerpoint/2010/main" val="403261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The system can be modeled as a </a:t>
            </a:r>
            <a:r>
              <a:rPr lang="en-US" altLang="en-US" sz="2400" b="1" dirty="0">
                <a:latin typeface="Times New Roman" panose="02020603050405020304" pitchFamily="18" charset="0"/>
                <a:cs typeface="Times New Roman" panose="02020603050405020304" pitchFamily="18" charset="0"/>
              </a:rPr>
              <a:t>directed graph </a:t>
            </a:r>
            <a:r>
              <a:rPr lang="en-US" altLang="en-US" sz="2400" dirty="0">
                <a:latin typeface="Times New Roman" panose="02020603050405020304" pitchFamily="18" charset="0"/>
                <a:cs typeface="Times New Roman" panose="02020603050405020304" pitchFamily="18" charset="0"/>
              </a:rPr>
              <a:t>in which </a:t>
            </a:r>
            <a:r>
              <a:rPr lang="en-US" altLang="en-US" sz="2400" b="1" dirty="0">
                <a:latin typeface="Times New Roman" panose="02020603050405020304" pitchFamily="18" charset="0"/>
                <a:cs typeface="Times New Roman" panose="02020603050405020304" pitchFamily="18" charset="0"/>
              </a:rPr>
              <a:t>vertices</a:t>
            </a:r>
            <a:r>
              <a:rPr lang="en-US" altLang="en-US" sz="2400" dirty="0">
                <a:latin typeface="Times New Roman" panose="02020603050405020304" pitchFamily="18" charset="0"/>
                <a:cs typeface="Times New Roman" panose="02020603050405020304" pitchFamily="18" charset="0"/>
              </a:rPr>
              <a:t> represent the </a:t>
            </a:r>
            <a:r>
              <a:rPr lang="en-US" altLang="en-US" sz="2400" b="1" dirty="0">
                <a:latin typeface="Times New Roman" panose="02020603050405020304" pitchFamily="18" charset="0"/>
                <a:cs typeface="Times New Roman" panose="02020603050405020304" pitchFamily="18" charset="0"/>
              </a:rPr>
              <a:t>processes</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edges</a:t>
            </a:r>
            <a:r>
              <a:rPr lang="en-US" altLang="en-US" sz="2400" dirty="0">
                <a:latin typeface="Times New Roman" panose="02020603050405020304" pitchFamily="18" charset="0"/>
                <a:cs typeface="Times New Roman" panose="02020603050405020304" pitchFamily="18" charset="0"/>
              </a:rPr>
              <a:t> represent unidirectional communication </a:t>
            </a:r>
            <a:r>
              <a:rPr lang="en-US" altLang="en-US" sz="2400" b="1" dirty="0">
                <a:latin typeface="Times New Roman" panose="02020603050405020304" pitchFamily="18" charset="0"/>
                <a:cs typeface="Times New Roman" panose="02020603050405020304" pitchFamily="18" charset="0"/>
              </a:rPr>
              <a:t>channels</a:t>
            </a:r>
            <a:r>
              <a:rPr lang="en-US" altLang="en-US" sz="2400" dirty="0">
                <a:latin typeface="Times New Roman" panose="02020603050405020304" pitchFamily="18" charset="0"/>
                <a:cs typeface="Times New Roman" panose="02020603050405020304" pitchFamily="18" charset="0"/>
              </a:rPr>
              <a:t>. </a:t>
            </a:r>
          </a:p>
          <a:p>
            <a:pPr algn="just">
              <a:spcBef>
                <a:spcPts val="600"/>
              </a:spcBef>
            </a:pPr>
            <a:r>
              <a:rPr lang="en-US" altLang="en-US" sz="2400" dirty="0">
                <a:latin typeface="Times New Roman" panose="02020603050405020304" pitchFamily="18" charset="0"/>
                <a:cs typeface="Times New Roman" panose="02020603050405020304" pitchFamily="18" charset="0"/>
              </a:rPr>
              <a:t>A distributed application runs as a collection of processes on a distributed system.</a:t>
            </a:r>
          </a:p>
          <a:p>
            <a:pPr marL="0" indent="0" algn="just">
              <a:spcBef>
                <a:spcPts val="600"/>
              </a:spcBef>
              <a:buNone/>
            </a:pPr>
            <a:endParaRPr lang="en-US" altLang="en-US" sz="2400" dirty="0">
              <a:latin typeface="Times New Roman" panose="02020603050405020304" pitchFamily="18" charset="0"/>
              <a:cs typeface="Times New Roman" panose="02020603050405020304" pitchFamily="18" charset="0"/>
            </a:endParaRPr>
          </a:p>
          <a:p>
            <a:pPr>
              <a:spcBef>
                <a:spcPts val="600"/>
              </a:spcBef>
            </a:pPr>
            <a:r>
              <a:rPr lang="en-IN" altLang="en-US" sz="2400" b="1" dirty="0">
                <a:latin typeface="Times New Roman" panose="02020603050405020304" pitchFamily="18" charset="0"/>
                <a:cs typeface="Times New Roman" panose="02020603050405020304" pitchFamily="18" charset="0"/>
              </a:rPr>
              <a:t>A model of distributed computations: </a:t>
            </a:r>
          </a:p>
          <a:p>
            <a:pPr lvl="1"/>
            <a:r>
              <a:rPr lang="en-IN" altLang="en-US" sz="2400" dirty="0">
                <a:latin typeface="Times New Roman" panose="02020603050405020304" pitchFamily="18" charset="0"/>
                <a:cs typeface="Times New Roman" panose="02020603050405020304" pitchFamily="18" charset="0"/>
              </a:rPr>
              <a:t>A distributed program</a:t>
            </a:r>
          </a:p>
          <a:p>
            <a:pPr lvl="1"/>
            <a:r>
              <a:rPr lang="en-IN" altLang="en-US" sz="2400" dirty="0">
                <a:latin typeface="Times New Roman" panose="02020603050405020304" pitchFamily="18" charset="0"/>
                <a:cs typeface="Times New Roman" panose="02020603050405020304" pitchFamily="18" charset="0"/>
              </a:rPr>
              <a:t>A model of distributed executions</a:t>
            </a:r>
          </a:p>
          <a:p>
            <a:pPr lvl="1"/>
            <a:r>
              <a:rPr lang="en-IN" altLang="en-US" sz="2400" dirty="0">
                <a:latin typeface="Times New Roman" panose="02020603050405020304" pitchFamily="18" charset="0"/>
                <a:cs typeface="Times New Roman" panose="02020603050405020304" pitchFamily="18" charset="0"/>
              </a:rPr>
              <a:t>Models of communication networks</a:t>
            </a:r>
          </a:p>
          <a:p>
            <a:pPr lvl="1"/>
            <a:r>
              <a:rPr lang="en-IN" altLang="en-US" sz="2400" dirty="0">
                <a:latin typeface="Times New Roman" panose="02020603050405020304" pitchFamily="18" charset="0"/>
                <a:cs typeface="Times New Roman" panose="02020603050405020304" pitchFamily="18" charset="0"/>
              </a:rPr>
              <a:t>Global state of a distributed system</a:t>
            </a:r>
            <a:endParaRPr lang="en-US" altLang="en-US" sz="2400" dirty="0">
              <a:latin typeface="Times New Roman" panose="02020603050405020304" pitchFamily="18" charset="0"/>
              <a:cs typeface="Times New Roman" panose="02020603050405020304" pitchFamily="18" charset="0"/>
            </a:endParaRPr>
          </a:p>
          <a:p>
            <a:pPr algn="just">
              <a:spcBef>
                <a:spcPts val="600"/>
              </a:spcBef>
            </a:pP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52</a:t>
            </a:fld>
            <a:endParaRPr lang="en-IN" altLang="en-US" sz="1200">
              <a:solidFill>
                <a:srgbClr val="3D3632"/>
              </a:solidFill>
            </a:endParaRPr>
          </a:p>
        </p:txBody>
      </p:sp>
    </p:spTree>
    <p:extLst>
      <p:ext uri="{BB962C8B-B14F-4D97-AF65-F5344CB8AC3E}">
        <p14:creationId xmlns:p14="http://schemas.microsoft.com/office/powerpoint/2010/main" val="277296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811321" y="1366345"/>
            <a:ext cx="10569358" cy="4985242"/>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(1) A distributed program</a:t>
            </a:r>
          </a:p>
          <a:p>
            <a:pPr algn="just">
              <a:spcBef>
                <a:spcPts val="600"/>
              </a:spcBef>
            </a:pPr>
            <a:r>
              <a:rPr lang="en-US" altLang="en-US" sz="2800" dirty="0">
                <a:latin typeface="Times New Roman" panose="02020603050405020304" pitchFamily="18" charset="0"/>
                <a:cs typeface="Times New Roman" panose="02020603050405020304" pitchFamily="18" charset="0"/>
              </a:rPr>
              <a:t>A distributed program is composed of a set of </a:t>
            </a:r>
            <a:r>
              <a:rPr lang="en-US" altLang="en-US" sz="2800" i="1" dirty="0">
                <a:latin typeface="Times New Roman" panose="02020603050405020304" pitchFamily="18" charset="0"/>
                <a:cs typeface="Times New Roman" panose="02020603050405020304" pitchFamily="18" charset="0"/>
              </a:rPr>
              <a:t>n</a:t>
            </a:r>
            <a:r>
              <a:rPr lang="en-US" altLang="en-US" sz="2800" dirty="0">
                <a:latin typeface="Times New Roman" panose="02020603050405020304" pitchFamily="18" charset="0"/>
                <a:cs typeface="Times New Roman" panose="02020603050405020304" pitchFamily="18" charset="0"/>
              </a:rPr>
              <a:t> asynchronous processes </a:t>
            </a:r>
            <a:r>
              <a:rPr lang="en-US" altLang="en-US" sz="2800" i="1" dirty="0">
                <a:latin typeface="Times New Roman" panose="02020603050405020304" pitchFamily="18" charset="0"/>
                <a:cs typeface="Times New Roman" panose="02020603050405020304" pitchFamily="18" charset="0"/>
              </a:rPr>
              <a:t>p</a:t>
            </a:r>
            <a:r>
              <a:rPr lang="en-US" altLang="en-US" sz="2800" i="1" baseline="-25000" dirty="0">
                <a:latin typeface="Times New Roman" panose="02020603050405020304" pitchFamily="18" charset="0"/>
                <a:cs typeface="Times New Roman" panose="02020603050405020304" pitchFamily="18" charset="0"/>
              </a:rPr>
              <a:t>1</a:t>
            </a:r>
            <a:r>
              <a:rPr lang="en-US" altLang="en-US" sz="2800" i="1" dirty="0">
                <a:latin typeface="Times New Roman" panose="02020603050405020304" pitchFamily="18" charset="0"/>
                <a:cs typeface="Times New Roman" panose="02020603050405020304" pitchFamily="18" charset="0"/>
              </a:rPr>
              <a:t>, p</a:t>
            </a:r>
            <a:r>
              <a:rPr lang="en-US" altLang="en-US" sz="2800" i="1" baseline="-25000" dirty="0">
                <a:latin typeface="Times New Roman" panose="02020603050405020304" pitchFamily="18" charset="0"/>
                <a:cs typeface="Times New Roman" panose="02020603050405020304" pitchFamily="18" charset="0"/>
              </a:rPr>
              <a:t>2</a:t>
            </a:r>
            <a:r>
              <a:rPr lang="en-US" altLang="en-US" sz="2800" i="1" dirty="0">
                <a:latin typeface="Times New Roman" panose="02020603050405020304" pitchFamily="18" charset="0"/>
                <a:cs typeface="Times New Roman" panose="02020603050405020304" pitchFamily="18" charset="0"/>
              </a:rPr>
              <a:t>,…,pi,…,</a:t>
            </a:r>
            <a:r>
              <a:rPr lang="en-US" altLang="en-US" sz="2800" i="1" dirty="0" err="1">
                <a:latin typeface="Times New Roman" panose="02020603050405020304" pitchFamily="18" charset="0"/>
                <a:cs typeface="Times New Roman" panose="02020603050405020304" pitchFamily="18" charset="0"/>
              </a:rPr>
              <a:t>p</a:t>
            </a:r>
            <a:r>
              <a:rPr lang="en-US" altLang="en-US" sz="2800" i="1" baseline="-25000" dirty="0" err="1">
                <a:latin typeface="Times New Roman" panose="02020603050405020304" pitchFamily="18" charset="0"/>
                <a:cs typeface="Times New Roman" panose="02020603050405020304" pitchFamily="18" charset="0"/>
              </a:rPr>
              <a:t>n</a:t>
            </a:r>
            <a:r>
              <a:rPr lang="en-US" altLang="en-US" sz="2800" dirty="0">
                <a:latin typeface="Times New Roman" panose="02020603050405020304" pitchFamily="18" charset="0"/>
                <a:cs typeface="Times New Roman" panose="02020603050405020304" pitchFamily="18" charset="0"/>
              </a:rPr>
              <a:t> that communicate by message passing over the communication network. </a:t>
            </a:r>
          </a:p>
          <a:p>
            <a:pPr algn="just">
              <a:spcBef>
                <a:spcPts val="600"/>
              </a:spcBef>
            </a:pPr>
            <a:r>
              <a:rPr lang="en-US" altLang="en-US" sz="2800" dirty="0">
                <a:latin typeface="Times New Roman" panose="02020603050405020304" pitchFamily="18" charset="0"/>
                <a:cs typeface="Times New Roman" panose="02020603050405020304" pitchFamily="18" charset="0"/>
              </a:rPr>
              <a:t>Without loss of generality, we assume that </a:t>
            </a:r>
            <a:r>
              <a:rPr lang="en-US" altLang="en-US" sz="2800" b="1" dirty="0">
                <a:latin typeface="Times New Roman" panose="02020603050405020304" pitchFamily="18" charset="0"/>
                <a:cs typeface="Times New Roman" panose="02020603050405020304" pitchFamily="18" charset="0"/>
              </a:rPr>
              <a:t>each process is running on a different processor. </a:t>
            </a:r>
          </a:p>
          <a:p>
            <a:pPr algn="just">
              <a:spcBef>
                <a:spcPts val="600"/>
              </a:spcBef>
            </a:pPr>
            <a:r>
              <a:rPr lang="en-US" altLang="en-US" sz="2800" dirty="0">
                <a:latin typeface="Times New Roman" panose="02020603050405020304" pitchFamily="18" charset="0"/>
                <a:cs typeface="Times New Roman" panose="02020603050405020304" pitchFamily="18" charset="0"/>
              </a:rPr>
              <a:t>The processes </a:t>
            </a:r>
            <a:r>
              <a:rPr lang="en-US" altLang="en-US" sz="2800" b="1" dirty="0">
                <a:latin typeface="Times New Roman" panose="02020603050405020304" pitchFamily="18" charset="0"/>
                <a:cs typeface="Times New Roman" panose="02020603050405020304" pitchFamily="18" charset="0"/>
              </a:rPr>
              <a:t>do not share a global memory </a:t>
            </a:r>
            <a:r>
              <a:rPr lang="en-US" altLang="en-US" sz="2800" dirty="0">
                <a:latin typeface="Times New Roman" panose="02020603050405020304" pitchFamily="18" charset="0"/>
                <a:cs typeface="Times New Roman" panose="02020603050405020304" pitchFamily="18" charset="0"/>
              </a:rPr>
              <a:t>and communicate solely by passing messages. </a:t>
            </a:r>
          </a:p>
          <a:p>
            <a:pPr algn="just">
              <a:spcBef>
                <a:spcPts val="600"/>
              </a:spcBef>
            </a:pPr>
            <a:r>
              <a:rPr lang="en-US" altLang="en-US" sz="2800" dirty="0">
                <a:latin typeface="Times New Roman" panose="02020603050405020304" pitchFamily="18" charset="0"/>
                <a:cs typeface="Times New Roman" panose="02020603050405020304" pitchFamily="18" charset="0"/>
              </a:rPr>
              <a:t>Let </a:t>
            </a:r>
            <a:r>
              <a:rPr lang="en-US" altLang="en-US" sz="2800" b="1" dirty="0" err="1">
                <a:latin typeface="Times New Roman" panose="02020603050405020304" pitchFamily="18" charset="0"/>
                <a:cs typeface="Times New Roman" panose="02020603050405020304" pitchFamily="18" charset="0"/>
              </a:rPr>
              <a:t>C</a:t>
            </a:r>
            <a:r>
              <a:rPr lang="en-US" altLang="en-US" sz="2800" b="1" baseline="-25000" dirty="0" err="1">
                <a:latin typeface="Times New Roman" panose="02020603050405020304" pitchFamily="18" charset="0"/>
                <a:cs typeface="Times New Roman" panose="02020603050405020304" pitchFamily="18" charset="0"/>
              </a:rPr>
              <a:t>ij</a:t>
            </a:r>
            <a:r>
              <a:rPr lang="en-US" altLang="en-US" sz="2800" dirty="0">
                <a:latin typeface="Times New Roman" panose="02020603050405020304" pitchFamily="18" charset="0"/>
                <a:cs typeface="Times New Roman" panose="02020603050405020304" pitchFamily="18" charset="0"/>
              </a:rPr>
              <a:t> denote the channel from process pi to process </a:t>
            </a:r>
            <a:r>
              <a:rPr lang="en-US" altLang="en-US" sz="2800" dirty="0" err="1">
                <a:latin typeface="Times New Roman" panose="02020603050405020304" pitchFamily="18" charset="0"/>
                <a:cs typeface="Times New Roman" panose="02020603050405020304" pitchFamily="18" charset="0"/>
              </a:rPr>
              <a:t>p</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and let </a:t>
            </a:r>
            <a:r>
              <a:rPr lang="en-US" altLang="en-US" sz="2800" b="1" dirty="0" err="1">
                <a:latin typeface="Times New Roman" panose="02020603050405020304" pitchFamily="18" charset="0"/>
                <a:cs typeface="Times New Roman" panose="02020603050405020304" pitchFamily="18" charset="0"/>
              </a:rPr>
              <a:t>m</a:t>
            </a:r>
            <a:r>
              <a:rPr lang="en-US" altLang="en-US" sz="2800" b="1" baseline="-25000" dirty="0" err="1">
                <a:latin typeface="Times New Roman" panose="02020603050405020304" pitchFamily="18" charset="0"/>
                <a:cs typeface="Times New Roman" panose="02020603050405020304" pitchFamily="18" charset="0"/>
              </a:rPr>
              <a:t>ij</a:t>
            </a:r>
            <a:r>
              <a:rPr lang="en-US" altLang="en-US" sz="2800" dirty="0">
                <a:latin typeface="Times New Roman" panose="02020603050405020304" pitchFamily="18" charset="0"/>
                <a:cs typeface="Times New Roman" panose="02020603050405020304" pitchFamily="18" charset="0"/>
              </a:rPr>
              <a:t> denote a message sent by p</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to </a:t>
            </a:r>
            <a:r>
              <a:rPr lang="en-US" altLang="en-US" sz="2800" dirty="0" err="1">
                <a:latin typeface="Times New Roman" panose="02020603050405020304" pitchFamily="18" charset="0"/>
                <a:cs typeface="Times New Roman" panose="02020603050405020304" pitchFamily="18" charset="0"/>
              </a:rPr>
              <a:t>p</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53</a:t>
            </a:fld>
            <a:endParaRPr lang="en-IN" altLang="en-US" sz="1200">
              <a:solidFill>
                <a:srgbClr val="3D3632"/>
              </a:solidFill>
            </a:endParaRPr>
          </a:p>
        </p:txBody>
      </p:sp>
    </p:spTree>
    <p:extLst>
      <p:ext uri="{BB962C8B-B14F-4D97-AF65-F5344CB8AC3E}">
        <p14:creationId xmlns:p14="http://schemas.microsoft.com/office/powerpoint/2010/main" val="181321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69" y="384574"/>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526093" y="1366344"/>
            <a:ext cx="11348581" cy="5491655"/>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A distributed program</a:t>
            </a:r>
          </a:p>
          <a:p>
            <a:pPr algn="just">
              <a:spcBef>
                <a:spcPts val="600"/>
              </a:spcBef>
            </a:pPr>
            <a:r>
              <a:rPr lang="en-US" altLang="en-US" sz="2800" dirty="0">
                <a:latin typeface="Times New Roman" panose="02020603050405020304" pitchFamily="18" charset="0"/>
                <a:cs typeface="Times New Roman" panose="02020603050405020304" pitchFamily="18" charset="0"/>
              </a:rPr>
              <a:t>The communication delay is finite and unpredictable. </a:t>
            </a:r>
          </a:p>
          <a:p>
            <a:pPr algn="just">
              <a:spcBef>
                <a:spcPts val="600"/>
              </a:spcBef>
            </a:pPr>
            <a:r>
              <a:rPr lang="en-US" altLang="en-US" sz="2800" dirty="0">
                <a:latin typeface="Times New Roman" panose="02020603050405020304" pitchFamily="18" charset="0"/>
                <a:cs typeface="Times New Roman" panose="02020603050405020304" pitchFamily="18" charset="0"/>
              </a:rPr>
              <a:t>Also, these processes </a:t>
            </a:r>
            <a:r>
              <a:rPr lang="en-US" altLang="en-US" sz="2800" b="1" dirty="0">
                <a:latin typeface="Times New Roman" panose="02020603050405020304" pitchFamily="18" charset="0"/>
                <a:cs typeface="Times New Roman" panose="02020603050405020304" pitchFamily="18" charset="0"/>
              </a:rPr>
              <a:t>do not share a global clock </a:t>
            </a:r>
            <a:r>
              <a:rPr lang="en-US" altLang="en-US" sz="2800" dirty="0">
                <a:latin typeface="Times New Roman" panose="02020603050405020304" pitchFamily="18" charset="0"/>
                <a:cs typeface="Times New Roman" panose="02020603050405020304" pitchFamily="18" charset="0"/>
              </a:rPr>
              <a:t>that is instantaneously accessible to these processes. </a:t>
            </a:r>
          </a:p>
          <a:p>
            <a:pPr algn="just">
              <a:spcBef>
                <a:spcPts val="600"/>
              </a:spcBef>
            </a:pPr>
            <a:r>
              <a:rPr lang="en-US" altLang="en-US" sz="2800" dirty="0">
                <a:latin typeface="Times New Roman" panose="02020603050405020304" pitchFamily="18" charset="0"/>
                <a:cs typeface="Times New Roman" panose="02020603050405020304" pitchFamily="18" charset="0"/>
              </a:rPr>
              <a:t>Process execution and message transfer are </a:t>
            </a:r>
            <a:r>
              <a:rPr lang="en-US" altLang="en-US" sz="2800" b="1" dirty="0">
                <a:latin typeface="Times New Roman" panose="02020603050405020304" pitchFamily="18" charset="0"/>
                <a:cs typeface="Times New Roman" panose="02020603050405020304" pitchFamily="18" charset="0"/>
              </a:rPr>
              <a:t>asynchronous</a:t>
            </a:r>
            <a:r>
              <a:rPr lang="en-US" altLang="en-US" sz="2800" dirty="0">
                <a:latin typeface="Times New Roman" panose="02020603050405020304" pitchFamily="18" charset="0"/>
                <a:cs typeface="Times New Roman" panose="02020603050405020304" pitchFamily="18" charset="0"/>
              </a:rPr>
              <a:t> – a process may execute an action spontaneously and a process sending a message does not wait for the delivery of the message to be complete.</a:t>
            </a:r>
          </a:p>
          <a:p>
            <a:pPr algn="just">
              <a:spcBef>
                <a:spcPts val="600"/>
              </a:spcBef>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global state </a:t>
            </a:r>
            <a:r>
              <a:rPr lang="en-US" altLang="en-US" sz="2800" dirty="0">
                <a:latin typeface="Times New Roman" panose="02020603050405020304" pitchFamily="18" charset="0"/>
                <a:cs typeface="Times New Roman" panose="02020603050405020304" pitchFamily="18" charset="0"/>
              </a:rPr>
              <a:t>of a distributed computation is </a:t>
            </a:r>
            <a:r>
              <a:rPr lang="en-US" altLang="en-US" sz="2800" b="1" dirty="0">
                <a:latin typeface="Times New Roman" panose="02020603050405020304" pitchFamily="18" charset="0"/>
                <a:cs typeface="Times New Roman" panose="02020603050405020304" pitchFamily="18" charset="0"/>
              </a:rPr>
              <a:t>composed of the states of the processes and the communication channels.</a:t>
            </a:r>
          </a:p>
          <a:p>
            <a:pPr algn="just">
              <a:spcBef>
                <a:spcPts val="600"/>
              </a:spcBef>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state of a process </a:t>
            </a:r>
            <a:r>
              <a:rPr lang="en-US" altLang="en-US" sz="2800" dirty="0">
                <a:latin typeface="Times New Roman" panose="02020603050405020304" pitchFamily="18" charset="0"/>
                <a:cs typeface="Times New Roman" panose="02020603050405020304" pitchFamily="18" charset="0"/>
              </a:rPr>
              <a:t>is characterized by the state of its </a:t>
            </a:r>
            <a:r>
              <a:rPr lang="en-US" altLang="en-US" sz="2800" b="1" dirty="0">
                <a:latin typeface="Times New Roman" panose="02020603050405020304" pitchFamily="18" charset="0"/>
                <a:cs typeface="Times New Roman" panose="02020603050405020304" pitchFamily="18" charset="0"/>
              </a:rPr>
              <a:t>local memory </a:t>
            </a:r>
            <a:r>
              <a:rPr lang="en-US" altLang="en-US" sz="2800" dirty="0">
                <a:latin typeface="Times New Roman" panose="02020603050405020304" pitchFamily="18" charset="0"/>
                <a:cs typeface="Times New Roman" panose="02020603050405020304" pitchFamily="18" charset="0"/>
              </a:rPr>
              <a:t>and depends upon the </a:t>
            </a:r>
            <a:r>
              <a:rPr lang="en-US" altLang="en-US" sz="2800" b="1" dirty="0">
                <a:latin typeface="Times New Roman" panose="02020603050405020304" pitchFamily="18" charset="0"/>
                <a:cs typeface="Times New Roman" panose="02020603050405020304" pitchFamily="18" charset="0"/>
              </a:rPr>
              <a:t>context</a:t>
            </a:r>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state of a channel </a:t>
            </a:r>
            <a:r>
              <a:rPr lang="en-US" altLang="en-US" sz="2800" dirty="0">
                <a:latin typeface="Times New Roman" panose="02020603050405020304" pitchFamily="18" charset="0"/>
                <a:cs typeface="Times New Roman" panose="02020603050405020304" pitchFamily="18" charset="0"/>
              </a:rPr>
              <a:t>is characterized by the </a:t>
            </a:r>
            <a:r>
              <a:rPr lang="en-US" altLang="en-US" sz="2800" b="1" dirty="0">
                <a:latin typeface="Times New Roman" panose="02020603050405020304" pitchFamily="18" charset="0"/>
                <a:cs typeface="Times New Roman" panose="02020603050405020304" pitchFamily="18" charset="0"/>
              </a:rPr>
              <a:t>set of messages in transit </a:t>
            </a:r>
            <a:r>
              <a:rPr lang="en-US" altLang="en-US" sz="2800" dirty="0">
                <a:latin typeface="Times New Roman" panose="02020603050405020304" pitchFamily="18" charset="0"/>
                <a:cs typeface="Times New Roman" panose="02020603050405020304" pitchFamily="18" charset="0"/>
              </a:rPr>
              <a:t>in the channel.</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54</a:t>
            </a:fld>
            <a:endParaRPr lang="en-IN" altLang="en-US" sz="1200" dirty="0">
              <a:solidFill>
                <a:srgbClr val="3D3632"/>
              </a:solidFill>
            </a:endParaRPr>
          </a:p>
        </p:txBody>
      </p:sp>
    </p:spTree>
    <p:extLst>
      <p:ext uri="{BB962C8B-B14F-4D97-AF65-F5344CB8AC3E}">
        <p14:creationId xmlns:p14="http://schemas.microsoft.com/office/powerpoint/2010/main" val="151036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854379" y="1548907"/>
                <a:ext cx="10657040" cy="4990006"/>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(2) A model of distributed executions</a:t>
                </a:r>
              </a:p>
              <a:p>
                <a:pPr algn="just">
                  <a:spcBef>
                    <a:spcPts val="600"/>
                  </a:spcBef>
                </a:pPr>
                <a:r>
                  <a:rPr lang="en-US" altLang="en-US" sz="2800" dirty="0">
                    <a:latin typeface="Times New Roman" panose="02020603050405020304" pitchFamily="18" charset="0"/>
                    <a:cs typeface="Times New Roman" panose="02020603050405020304" pitchFamily="18" charset="0"/>
                  </a:rPr>
                  <a:t>The execution of a process consists of a sequential execution of its actions. </a:t>
                </a:r>
              </a:p>
              <a:p>
                <a:pPr algn="just">
                  <a:spcBef>
                    <a:spcPts val="600"/>
                  </a:spcBef>
                </a:pPr>
                <a:r>
                  <a:rPr lang="en-US" altLang="en-US" sz="2800" dirty="0">
                    <a:latin typeface="Times New Roman" panose="02020603050405020304" pitchFamily="18" charset="0"/>
                    <a:cs typeface="Times New Roman" panose="02020603050405020304" pitchFamily="18" charset="0"/>
                  </a:rPr>
                  <a:t>The actions are atomic and the actions of a process are modeled as three types of events, namely, </a:t>
                </a:r>
                <a:r>
                  <a:rPr lang="en-US" altLang="en-US" sz="2800" b="1" dirty="0">
                    <a:latin typeface="Times New Roman" panose="02020603050405020304" pitchFamily="18" charset="0"/>
                    <a:cs typeface="Times New Roman" panose="02020603050405020304" pitchFamily="18" charset="0"/>
                  </a:rPr>
                  <a:t>internal events, message send events, and message receive events. </a:t>
                </a:r>
              </a:p>
              <a:p>
                <a:pPr algn="just">
                  <a:spcBef>
                    <a:spcPts val="600"/>
                  </a:spcBef>
                </a:pPr>
                <a:r>
                  <a:rPr lang="en-US" altLang="en-US" sz="2800" dirty="0">
                    <a:latin typeface="Times New Roman" panose="02020603050405020304" pitchFamily="18" charset="0"/>
                    <a:cs typeface="Times New Roman" panose="02020603050405020304" pitchFamily="18" charset="0"/>
                  </a:rPr>
                  <a:t>Let </a:t>
                </a:r>
                <a14:m>
                  <m:oMath xmlns:m="http://schemas.openxmlformats.org/officeDocument/2006/math">
                    <m:sSubSup>
                      <m:sSubSupPr>
                        <m:ctrlPr>
                          <a:rPr lang="en-US" altLang="en-US" sz="280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𝑖</m:t>
                        </m:r>
                      </m:sub>
                      <m:sup>
                        <m:r>
                          <a:rPr lang="en-US" altLang="en-US" sz="2800" b="0" i="1" smtClean="0">
                            <a:latin typeface="Cambria Math" panose="02040503050406030204" pitchFamily="18" charset="0"/>
                            <a:cs typeface="Times New Roman" panose="02020603050405020304" pitchFamily="18" charset="0"/>
                          </a:rPr>
                          <m:t>𝑥</m:t>
                        </m:r>
                      </m:sup>
                    </m:sSubSup>
                  </m:oMath>
                </a14:m>
                <a:r>
                  <a:rPr lang="en-US" altLang="en-US" sz="2800" dirty="0">
                    <a:latin typeface="Times New Roman" panose="02020603050405020304" pitchFamily="18" charset="0"/>
                    <a:cs typeface="Times New Roman" panose="02020603050405020304" pitchFamily="18" charset="0"/>
                  </a:rPr>
                  <a:t> denote the </a:t>
                </a:r>
                <a:r>
                  <a:rPr lang="en-US" altLang="en-US" sz="2800" i="1" dirty="0" err="1">
                    <a:latin typeface="Times New Roman" panose="02020603050405020304" pitchFamily="18" charset="0"/>
                    <a:cs typeface="Times New Roman" panose="02020603050405020304" pitchFamily="18" charset="0"/>
                  </a:rPr>
                  <a:t>x</a:t>
                </a:r>
                <a:r>
                  <a:rPr lang="en-US" altLang="en-US" sz="2800" i="1" baseline="30000" dirty="0" err="1">
                    <a:latin typeface="Times New Roman" panose="02020603050405020304" pitchFamily="18" charset="0"/>
                    <a:cs typeface="Times New Roman" panose="02020603050405020304" pitchFamily="18" charset="0"/>
                  </a:rPr>
                  <a:t>th</a:t>
                </a:r>
                <a:r>
                  <a:rPr lang="en-US" altLang="en-US" sz="2800" i="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event at process </a:t>
                </a:r>
                <a:r>
                  <a:rPr lang="en-US" altLang="en-US" sz="2800" i="1" dirty="0">
                    <a:latin typeface="Times New Roman" panose="02020603050405020304" pitchFamily="18" charset="0"/>
                    <a:cs typeface="Times New Roman" panose="02020603050405020304" pitchFamily="18" charset="0"/>
                  </a:rPr>
                  <a:t>p</a:t>
                </a:r>
                <a:r>
                  <a:rPr lang="en-US" altLang="en-US" sz="2800" i="1"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dirty="0">
                    <a:latin typeface="Times New Roman" panose="02020603050405020304" pitchFamily="18" charset="0"/>
                    <a:cs typeface="Times New Roman" panose="02020603050405020304" pitchFamily="18" charset="0"/>
                  </a:rPr>
                  <a:t>For a </a:t>
                </a:r>
                <a:r>
                  <a:rPr lang="en-US" altLang="en-US" sz="2800" b="1" dirty="0">
                    <a:latin typeface="Times New Roman" panose="02020603050405020304" pitchFamily="18" charset="0"/>
                    <a:cs typeface="Times New Roman" panose="02020603050405020304" pitchFamily="18" charset="0"/>
                  </a:rPr>
                  <a:t>message </a:t>
                </a:r>
                <a:r>
                  <a:rPr lang="en-US" altLang="en-US" sz="2800" b="1" i="1" dirty="0">
                    <a:latin typeface="Times New Roman" panose="02020603050405020304" pitchFamily="18" charset="0"/>
                    <a:cs typeface="Times New Roman" panose="02020603050405020304" pitchFamily="18" charset="0"/>
                  </a:rPr>
                  <a:t>m</a:t>
                </a:r>
                <a:r>
                  <a:rPr lang="en-US" altLang="en-US" sz="2800" b="1" dirty="0">
                    <a:latin typeface="Times New Roman" panose="02020603050405020304" pitchFamily="18" charset="0"/>
                    <a:cs typeface="Times New Roman" panose="02020603050405020304" pitchFamily="18" charset="0"/>
                  </a:rPr>
                  <a:t>, let </a:t>
                </a:r>
                <a:r>
                  <a:rPr lang="en-US" altLang="en-US" sz="2800" b="1" i="1" dirty="0">
                    <a:latin typeface="Times New Roman" panose="02020603050405020304" pitchFamily="18" charset="0"/>
                    <a:cs typeface="Times New Roman" panose="02020603050405020304" pitchFamily="18" charset="0"/>
                  </a:rPr>
                  <a:t>send(m)</a:t>
                </a:r>
                <a:r>
                  <a:rPr lang="en-US" altLang="en-US" sz="2800" b="1" dirty="0">
                    <a:latin typeface="Times New Roman" panose="02020603050405020304" pitchFamily="18" charset="0"/>
                    <a:cs typeface="Times New Roman" panose="02020603050405020304" pitchFamily="18" charset="0"/>
                  </a:rPr>
                  <a:t> and </a:t>
                </a:r>
                <a:r>
                  <a:rPr lang="en-US" altLang="en-US" sz="2800" b="1" i="1" dirty="0">
                    <a:latin typeface="Times New Roman" panose="02020603050405020304" pitchFamily="18" charset="0"/>
                    <a:cs typeface="Times New Roman" panose="02020603050405020304" pitchFamily="18" charset="0"/>
                  </a:rPr>
                  <a:t>rec(m)</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denote its send and receive events, respectively.</a:t>
                </a: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854379" y="1548907"/>
                <a:ext cx="10657040" cy="4990006"/>
              </a:xfrm>
              <a:blipFill>
                <a:blip r:embed="rId2"/>
                <a:stretch>
                  <a:fillRect l="-2002" t="-2076" r="-2059"/>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55</a:t>
            </a:fld>
            <a:endParaRPr lang="en-IN" altLang="en-US" sz="1200">
              <a:solidFill>
                <a:srgbClr val="3D3632"/>
              </a:solidFill>
            </a:endParaRPr>
          </a:p>
        </p:txBody>
      </p:sp>
    </p:spTree>
    <p:extLst>
      <p:ext uri="{BB962C8B-B14F-4D97-AF65-F5344CB8AC3E}">
        <p14:creationId xmlns:p14="http://schemas.microsoft.com/office/powerpoint/2010/main" val="284121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A model of distributed executions</a:t>
                </a:r>
              </a:p>
              <a:p>
                <a:pPr algn="just">
                  <a:spcBef>
                    <a:spcPts val="600"/>
                  </a:spcBef>
                </a:pPr>
                <a:r>
                  <a:rPr lang="en-US" altLang="en-US" sz="2800" dirty="0">
                    <a:latin typeface="Times New Roman" panose="02020603050405020304" pitchFamily="18" charset="0"/>
                    <a:cs typeface="Times New Roman" panose="02020603050405020304" pitchFamily="18" charset="0"/>
                  </a:rPr>
                  <a:t>The events at a process are </a:t>
                </a:r>
                <a:r>
                  <a:rPr lang="en-US" altLang="en-US" sz="2800" b="1" dirty="0">
                    <a:latin typeface="Times New Roman" panose="02020603050405020304" pitchFamily="18" charset="0"/>
                    <a:cs typeface="Times New Roman" panose="02020603050405020304" pitchFamily="18" charset="0"/>
                  </a:rPr>
                  <a:t>linearly ordered </a:t>
                </a:r>
                <a:r>
                  <a:rPr lang="en-US" altLang="en-US" sz="2800" dirty="0">
                    <a:latin typeface="Times New Roman" panose="02020603050405020304" pitchFamily="18" charset="0"/>
                    <a:cs typeface="Times New Roman" panose="02020603050405020304" pitchFamily="18" charset="0"/>
                  </a:rPr>
                  <a:t>by their order of occurrence.</a:t>
                </a:r>
              </a:p>
              <a:p>
                <a:pPr algn="just">
                  <a:spcBef>
                    <a:spcPts val="600"/>
                  </a:spcBef>
                </a:pPr>
                <a:r>
                  <a:rPr lang="en-US" altLang="en-US" sz="2800" dirty="0">
                    <a:latin typeface="Times New Roman" panose="02020603050405020304" pitchFamily="18" charset="0"/>
                    <a:cs typeface="Times New Roman" panose="02020603050405020304" pitchFamily="18" charset="0"/>
                  </a:rPr>
                  <a:t>The execution of process pi produces a sequence of events </a:t>
                </a:r>
                <a14:m>
                  <m:oMath xmlns:m="http://schemas.openxmlformats.org/officeDocument/2006/math">
                    <m:sSubSup>
                      <m:sSubSupPr>
                        <m:ctrlPr>
                          <a:rPr lang="en-US" altLang="en-US" sz="280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𝑖</m:t>
                        </m:r>
                      </m:sub>
                      <m:sup>
                        <m:r>
                          <a:rPr lang="en-US" altLang="en-US" sz="2800" b="0" i="1" smtClean="0">
                            <a:latin typeface="Cambria Math" panose="02040503050406030204" pitchFamily="18" charset="0"/>
                            <a:cs typeface="Times New Roman" panose="02020603050405020304" pitchFamily="18" charset="0"/>
                          </a:rPr>
                          <m:t>1</m:t>
                        </m:r>
                      </m:sup>
                    </m:sSubSup>
                    <m:r>
                      <a:rPr lang="en-US" altLang="en-US" sz="2800" b="0" i="1" smtClean="0">
                        <a:latin typeface="Cambria Math" panose="02040503050406030204" pitchFamily="18" charset="0"/>
                        <a:cs typeface="Times New Roman" panose="02020603050405020304" pitchFamily="18" charset="0"/>
                      </a:rPr>
                      <m:t>,</m:t>
                    </m:r>
                    <m:sSubSup>
                      <m:sSubSupPr>
                        <m:ctrlPr>
                          <a:rPr lang="en-US" altLang="en-US" sz="2800" b="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𝑖</m:t>
                        </m:r>
                      </m:sub>
                      <m:sup>
                        <m:r>
                          <a:rPr lang="en-US" altLang="en-US" sz="2800" b="0" i="1" smtClean="0">
                            <a:latin typeface="Cambria Math" panose="02040503050406030204" pitchFamily="18" charset="0"/>
                            <a:cs typeface="Times New Roman" panose="02020603050405020304" pitchFamily="18" charset="0"/>
                          </a:rPr>
                          <m:t>2</m:t>
                        </m:r>
                      </m:sup>
                    </m:sSubSup>
                    <m:r>
                      <a:rPr lang="en-US" altLang="en-US" sz="2800" b="0" i="1" smtClean="0">
                        <a:latin typeface="Cambria Math" panose="02040503050406030204" pitchFamily="18" charset="0"/>
                        <a:cs typeface="Times New Roman" panose="02020603050405020304" pitchFamily="18" charset="0"/>
                      </a:rPr>
                      <m:t>, … </m:t>
                    </m:r>
                    <m:sSubSup>
                      <m:sSubSupPr>
                        <m:ctrlPr>
                          <a:rPr lang="en-US" altLang="en-US" sz="2800" b="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𝑖</m:t>
                        </m:r>
                      </m:sub>
                      <m:sup>
                        <m:r>
                          <a:rPr lang="en-US" altLang="en-US" sz="2800" b="0" i="1" smtClean="0">
                            <a:latin typeface="Cambria Math" panose="02040503050406030204" pitchFamily="18" charset="0"/>
                            <a:cs typeface="Times New Roman" panose="02020603050405020304" pitchFamily="18" charset="0"/>
                          </a:rPr>
                          <m:t>𝑥</m:t>
                        </m:r>
                      </m:sup>
                    </m:sSubSup>
                    <m:r>
                      <a:rPr lang="en-US" altLang="en-US" sz="2800" b="0" i="1" smtClean="0">
                        <a:latin typeface="Cambria Math" panose="02040503050406030204" pitchFamily="18" charset="0"/>
                        <a:cs typeface="Times New Roman" panose="02020603050405020304" pitchFamily="18" charset="0"/>
                      </a:rPr>
                      <m:t>, </m:t>
                    </m:r>
                    <m:sSubSup>
                      <m:sSubSupPr>
                        <m:ctrlPr>
                          <a:rPr lang="en-US" altLang="en-US" sz="2800" b="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𝑖</m:t>
                        </m:r>
                      </m:sub>
                      <m:sup>
                        <m:r>
                          <a:rPr lang="en-US" altLang="en-US" sz="2800" b="0" i="1" smtClean="0">
                            <a:latin typeface="Cambria Math" panose="02040503050406030204" pitchFamily="18" charset="0"/>
                            <a:cs typeface="Times New Roman" panose="02020603050405020304" pitchFamily="18" charset="0"/>
                          </a:rPr>
                          <m:t>𝑥</m:t>
                        </m:r>
                        <m:r>
                          <a:rPr lang="en-US" altLang="en-US" sz="2800" b="0" i="1" smtClean="0">
                            <a:latin typeface="Cambria Math" panose="02040503050406030204" pitchFamily="18" charset="0"/>
                            <a:cs typeface="Times New Roman" panose="02020603050405020304" pitchFamily="18" charset="0"/>
                          </a:rPr>
                          <m:t>+1</m:t>
                        </m:r>
                      </m:sup>
                    </m:sSubSup>
                    <m:r>
                      <a:rPr lang="en-US" altLang="en-US" sz="2800" b="0" i="1" smtClean="0">
                        <a:latin typeface="Cambria Math" panose="02040503050406030204" pitchFamily="18" charset="0"/>
                        <a:cs typeface="Times New Roman" panose="02020603050405020304" pitchFamily="18" charset="0"/>
                      </a:rPr>
                      <m:t>, …</m:t>
                    </m:r>
                  </m:oMath>
                </a14:m>
                <a:r>
                  <a:rPr lang="en-US" altLang="en-US" sz="2800" dirty="0">
                    <a:latin typeface="Times New Roman" panose="02020603050405020304" pitchFamily="18" charset="0"/>
                    <a:cs typeface="Times New Roman" panose="02020603050405020304" pitchFamily="18" charset="0"/>
                  </a:rPr>
                  <a:t> and is denoted by H</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where </a:t>
                </a:r>
              </a:p>
              <a:p>
                <a:pPr algn="just">
                  <a:spcBef>
                    <a:spcPts val="600"/>
                  </a:spcBef>
                </a:pPr>
                <a:r>
                  <a:rPr lang="en-US" altLang="en-US" sz="2800" dirty="0">
                    <a:latin typeface="Times New Roman" panose="02020603050405020304" pitchFamily="18" charset="0"/>
                    <a:cs typeface="Times New Roman" panose="02020603050405020304" pitchFamily="18" charset="0"/>
                  </a:rPr>
                  <a:t>H</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 (h</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 →</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b="1" dirty="0">
                    <a:latin typeface="Times New Roman" panose="02020603050405020304" pitchFamily="18" charset="0"/>
                    <a:cs typeface="Times New Roman" panose="02020603050405020304" pitchFamily="18" charset="0"/>
                  </a:rPr>
                  <a:t>h</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is the set of events produced by pi </a:t>
                </a:r>
                <a:r>
                  <a:rPr lang="en-US" altLang="en-US" sz="2800" dirty="0">
                    <a:latin typeface="Times New Roman" panose="02020603050405020304" pitchFamily="18" charset="0"/>
                    <a:cs typeface="Times New Roman" panose="02020603050405020304" pitchFamily="18" charset="0"/>
                  </a:rPr>
                  <a:t>and </a:t>
                </a:r>
                <a:r>
                  <a:rPr lang="en-US" altLang="en-US" sz="2800" b="1" dirty="0">
                    <a:latin typeface="Times New Roman" panose="02020603050405020304" pitchFamily="18" charset="0"/>
                    <a:cs typeface="Times New Roman" panose="02020603050405020304" pitchFamily="18" charset="0"/>
                  </a:rPr>
                  <a:t>binary relation →</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defines a linear order on these events.</a:t>
                </a:r>
              </a:p>
              <a:p>
                <a:pPr algn="just">
                  <a:spcBef>
                    <a:spcPts val="600"/>
                  </a:spcBef>
                </a:pPr>
                <a:r>
                  <a:rPr lang="en-US" altLang="en-US" sz="2800" dirty="0">
                    <a:latin typeface="Times New Roman" panose="02020603050405020304" pitchFamily="18" charset="0"/>
                    <a:cs typeface="Times New Roman" panose="02020603050405020304" pitchFamily="18" charset="0"/>
                  </a:rPr>
                  <a:t>Relation →</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expresses causal dependencies among the events of p</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9982200" cy="4990006"/>
              </a:xfrm>
              <a:blipFill>
                <a:blip r:embed="rId2"/>
                <a:stretch>
                  <a:fillRect l="-1954" t="-2076" r="-2198"/>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56</a:t>
            </a:fld>
            <a:endParaRPr lang="en-IN" altLang="en-US" sz="1200">
              <a:solidFill>
                <a:srgbClr val="3D3632"/>
              </a:solidFill>
            </a:endParaRPr>
          </a:p>
        </p:txBody>
      </p:sp>
    </p:spTree>
    <p:extLst>
      <p:ext uri="{BB962C8B-B14F-4D97-AF65-F5344CB8AC3E}">
        <p14:creationId xmlns:p14="http://schemas.microsoft.com/office/powerpoint/2010/main" val="122301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A model of distributed executions</a:t>
            </a:r>
          </a:p>
          <a:p>
            <a:pPr algn="just">
              <a:spcBef>
                <a:spcPts val="600"/>
              </a:spcBef>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send and the receive events </a:t>
            </a:r>
            <a:r>
              <a:rPr lang="en-US" altLang="en-US" sz="2800" dirty="0">
                <a:latin typeface="Times New Roman" panose="02020603050405020304" pitchFamily="18" charset="0"/>
                <a:cs typeface="Times New Roman" panose="02020603050405020304" pitchFamily="18" charset="0"/>
              </a:rPr>
              <a:t>signify the flow of information between processes and establish </a:t>
            </a:r>
            <a:r>
              <a:rPr lang="en-US" altLang="en-US" sz="2800" b="1" dirty="0">
                <a:latin typeface="Times New Roman" panose="02020603050405020304" pitchFamily="18" charset="0"/>
                <a:cs typeface="Times New Roman" panose="02020603050405020304" pitchFamily="18" charset="0"/>
              </a:rPr>
              <a:t>causal dependency </a:t>
            </a:r>
            <a:r>
              <a:rPr lang="en-US" altLang="en-US" sz="2800" dirty="0">
                <a:latin typeface="Times New Roman" panose="02020603050405020304" pitchFamily="18" charset="0"/>
                <a:cs typeface="Times New Roman" panose="02020603050405020304" pitchFamily="18" charset="0"/>
              </a:rPr>
              <a:t>from the sender process to the receiver process.</a:t>
            </a:r>
          </a:p>
          <a:p>
            <a:pPr algn="just">
              <a:spcBef>
                <a:spcPts val="600"/>
              </a:spcBef>
            </a:pPr>
            <a:r>
              <a:rPr lang="en-US" altLang="en-US" sz="2800" dirty="0">
                <a:latin typeface="Times New Roman" panose="02020603050405020304" pitchFamily="18" charset="0"/>
                <a:cs typeface="Times New Roman" panose="02020603050405020304" pitchFamily="18" charset="0"/>
              </a:rPr>
              <a:t>A relation →</a:t>
            </a:r>
            <a:r>
              <a:rPr lang="en-US" altLang="en-US" sz="2800" baseline="-25000" dirty="0" err="1">
                <a:latin typeface="Times New Roman" panose="02020603050405020304" pitchFamily="18" charset="0"/>
                <a:cs typeface="Times New Roman" panose="02020603050405020304" pitchFamily="18" charset="0"/>
              </a:rPr>
              <a:t>msg</a:t>
            </a:r>
            <a:r>
              <a:rPr lang="en-US" altLang="en-US" sz="2800" dirty="0">
                <a:latin typeface="Times New Roman" panose="02020603050405020304" pitchFamily="18" charset="0"/>
                <a:cs typeface="Times New Roman" panose="02020603050405020304" pitchFamily="18" charset="0"/>
              </a:rPr>
              <a:t> that captures the causal dependency due to message exchange, is defined as follows. </a:t>
            </a:r>
            <a:r>
              <a:rPr lang="en-US" altLang="en-US" sz="2800" b="1" dirty="0">
                <a:latin typeface="Times New Roman" panose="02020603050405020304" pitchFamily="18" charset="0"/>
                <a:cs typeface="Times New Roman" panose="02020603050405020304" pitchFamily="18" charset="0"/>
              </a:rPr>
              <a:t>For every message m that is exchanged between two processes, we have</a:t>
            </a:r>
          </a:p>
          <a:p>
            <a:pPr marL="1252538" algn="just">
              <a:spcBef>
                <a:spcPts val="600"/>
              </a:spcBef>
            </a:pPr>
            <a:r>
              <a:rPr lang="en-US" altLang="en-US" sz="2800" dirty="0">
                <a:latin typeface="Times New Roman" panose="02020603050405020304" pitchFamily="18" charset="0"/>
                <a:cs typeface="Times New Roman" panose="02020603050405020304" pitchFamily="18" charset="0"/>
              </a:rPr>
              <a:t>send(m) →</a:t>
            </a:r>
            <a:r>
              <a:rPr lang="en-US" altLang="en-US" sz="2800" baseline="-25000" dirty="0" err="1">
                <a:latin typeface="Times New Roman" panose="02020603050405020304" pitchFamily="18" charset="0"/>
                <a:cs typeface="Times New Roman" panose="02020603050405020304" pitchFamily="18" charset="0"/>
              </a:rPr>
              <a:t>msg</a:t>
            </a:r>
            <a:r>
              <a:rPr lang="en-US" altLang="en-US" sz="2800" dirty="0">
                <a:latin typeface="Times New Roman" panose="02020603050405020304" pitchFamily="18" charset="0"/>
                <a:cs typeface="Times New Roman" panose="02020603050405020304" pitchFamily="18" charset="0"/>
              </a:rPr>
              <a:t> rec(m).</a:t>
            </a:r>
          </a:p>
          <a:p>
            <a:pPr marL="1252538" algn="just">
              <a:spcBef>
                <a:spcPts val="600"/>
              </a:spcBef>
            </a:pPr>
            <a:r>
              <a:rPr lang="en-US" altLang="en-US" sz="2800" dirty="0">
                <a:latin typeface="Times New Roman" panose="02020603050405020304" pitchFamily="18" charset="0"/>
                <a:cs typeface="Times New Roman" panose="02020603050405020304" pitchFamily="18" charset="0"/>
              </a:rPr>
              <a:t>Relation →</a:t>
            </a:r>
            <a:r>
              <a:rPr lang="en-US" altLang="en-US" sz="2800" baseline="-25000" dirty="0" err="1">
                <a:latin typeface="Times New Roman" panose="02020603050405020304" pitchFamily="18" charset="0"/>
                <a:cs typeface="Times New Roman" panose="02020603050405020304" pitchFamily="18" charset="0"/>
              </a:rPr>
              <a:t>msg</a:t>
            </a:r>
            <a:r>
              <a:rPr lang="en-US" altLang="en-US" sz="2800" dirty="0">
                <a:latin typeface="Times New Roman" panose="02020603050405020304" pitchFamily="18" charset="0"/>
                <a:cs typeface="Times New Roman" panose="02020603050405020304" pitchFamily="18" charset="0"/>
              </a:rPr>
              <a:t> defines causal dependencies between the pairs of corresponding send and receive events.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57</a:t>
            </a:fld>
            <a:endParaRPr lang="en-IN" altLang="en-US" sz="1200">
              <a:solidFill>
                <a:srgbClr val="3D3632"/>
              </a:solidFill>
            </a:endParaRPr>
          </a:p>
        </p:txBody>
      </p:sp>
    </p:spTree>
    <p:extLst>
      <p:ext uri="{BB962C8B-B14F-4D97-AF65-F5344CB8AC3E}">
        <p14:creationId xmlns:p14="http://schemas.microsoft.com/office/powerpoint/2010/main" val="377751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A model of distributed executions</a:t>
            </a:r>
          </a:p>
          <a:p>
            <a:pPr algn="just">
              <a:spcBef>
                <a:spcPts val="600"/>
              </a:spcBef>
            </a:pPr>
            <a:r>
              <a:rPr lang="en-US" altLang="en-US" sz="2800" dirty="0">
                <a:latin typeface="Times New Roman" panose="02020603050405020304" pitchFamily="18" charset="0"/>
                <a:cs typeface="Times New Roman" panose="02020603050405020304" pitchFamily="18" charset="0"/>
              </a:rPr>
              <a:t>The evolution of a distributed execution is depicted by a </a:t>
            </a:r>
            <a:r>
              <a:rPr lang="en-US" altLang="en-US" sz="2800" b="1" dirty="0">
                <a:latin typeface="Times New Roman" panose="02020603050405020304" pitchFamily="18" charset="0"/>
                <a:cs typeface="Times New Roman" panose="02020603050405020304" pitchFamily="18" charset="0"/>
              </a:rPr>
              <a:t>space-time diagram.</a:t>
            </a:r>
          </a:p>
          <a:p>
            <a:pPr algn="just">
              <a:spcBef>
                <a:spcPts val="600"/>
              </a:spcBef>
            </a:pPr>
            <a:r>
              <a:rPr lang="en-US" altLang="en-US" sz="2800" b="1" dirty="0">
                <a:latin typeface="Times New Roman" panose="02020603050405020304" pitchFamily="18" charset="0"/>
                <a:cs typeface="Times New Roman" panose="02020603050405020304" pitchFamily="18" charset="0"/>
              </a:rPr>
              <a:t>A horizontal line </a:t>
            </a:r>
            <a:r>
              <a:rPr lang="en-US" altLang="en-US" sz="2800" dirty="0">
                <a:latin typeface="Times New Roman" panose="02020603050405020304" pitchFamily="18" charset="0"/>
                <a:cs typeface="Times New Roman" panose="02020603050405020304" pitchFamily="18" charset="0"/>
              </a:rPr>
              <a:t>represents the progress of the process; </a:t>
            </a:r>
            <a:r>
              <a:rPr lang="en-US" altLang="en-US" sz="2800" b="1" dirty="0">
                <a:latin typeface="Times New Roman" panose="02020603050405020304" pitchFamily="18" charset="0"/>
                <a:cs typeface="Times New Roman" panose="02020603050405020304" pitchFamily="18" charset="0"/>
              </a:rPr>
              <a:t>a dot </a:t>
            </a:r>
            <a:r>
              <a:rPr lang="en-US" altLang="en-US" sz="2800" dirty="0">
                <a:latin typeface="Times New Roman" panose="02020603050405020304" pitchFamily="18" charset="0"/>
                <a:cs typeface="Times New Roman" panose="02020603050405020304" pitchFamily="18" charset="0"/>
              </a:rPr>
              <a:t>indicates an event; </a:t>
            </a:r>
            <a:r>
              <a:rPr lang="en-US" altLang="en-US" sz="2800" b="1" dirty="0">
                <a:latin typeface="Times New Roman" panose="02020603050405020304" pitchFamily="18" charset="0"/>
                <a:cs typeface="Times New Roman" panose="02020603050405020304" pitchFamily="18" charset="0"/>
              </a:rPr>
              <a:t>a slant arrow </a:t>
            </a:r>
            <a:r>
              <a:rPr lang="en-US" altLang="en-US" sz="2800" dirty="0">
                <a:latin typeface="Times New Roman" panose="02020603050405020304" pitchFamily="18" charset="0"/>
                <a:cs typeface="Times New Roman" panose="02020603050405020304" pitchFamily="18" charset="0"/>
              </a:rPr>
              <a:t>indicates a message transfer.</a:t>
            </a:r>
          </a:p>
          <a:p>
            <a:pPr algn="just">
              <a:spcBef>
                <a:spcPts val="600"/>
              </a:spcBef>
            </a:pPr>
            <a:r>
              <a:rPr lang="en-US" altLang="en-US" sz="2800" dirty="0">
                <a:latin typeface="Times New Roman" panose="02020603050405020304" pitchFamily="18" charset="0"/>
                <a:cs typeface="Times New Roman" panose="02020603050405020304" pitchFamily="18" charset="0"/>
              </a:rPr>
              <a:t>Since we assume that an event execution is </a:t>
            </a:r>
            <a:r>
              <a:rPr lang="en-US" altLang="en-US" sz="2800" b="1" dirty="0">
                <a:latin typeface="Times New Roman" panose="02020603050405020304" pitchFamily="18" charset="0"/>
                <a:cs typeface="Times New Roman" panose="02020603050405020304" pitchFamily="18" charset="0"/>
              </a:rPr>
              <a:t>atomic</a:t>
            </a:r>
            <a:r>
              <a:rPr lang="en-US" altLang="en-US" sz="2800" dirty="0">
                <a:latin typeface="Times New Roman" panose="02020603050405020304" pitchFamily="18" charset="0"/>
                <a:cs typeface="Times New Roman" panose="02020603050405020304" pitchFamily="18" charset="0"/>
              </a:rPr>
              <a:t> (hence, indivisible and instantaneous), it is justified to denote it as a dot on a process line.</a:t>
            </a:r>
          </a:p>
          <a:p>
            <a:pPr algn="just">
              <a:spcBef>
                <a:spcPts val="600"/>
              </a:spcBef>
            </a:pPr>
            <a:r>
              <a:rPr lang="en-US" altLang="en-US" sz="2800" dirty="0">
                <a:latin typeface="Times New Roman" panose="02020603050405020304" pitchFamily="18" charset="0"/>
                <a:cs typeface="Times New Roman" panose="02020603050405020304" pitchFamily="18" charset="0"/>
              </a:rPr>
              <a:t>In the Figure 2.1, for process p1, the second event is a message send event, the third event is an internal event, and the fourth event is a message receive event.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58</a:t>
            </a:fld>
            <a:endParaRPr lang="en-IN" altLang="en-US" sz="1200">
              <a:solidFill>
                <a:srgbClr val="3D3632"/>
              </a:solidFill>
            </a:endParaRPr>
          </a:p>
        </p:txBody>
      </p:sp>
    </p:spTree>
    <p:extLst>
      <p:ext uri="{BB962C8B-B14F-4D97-AF65-F5344CB8AC3E}">
        <p14:creationId xmlns:p14="http://schemas.microsoft.com/office/powerpoint/2010/main" val="337468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The space–time diagram of a distributed execution.</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59</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307459" y="1971133"/>
            <a:ext cx="9575493" cy="4192036"/>
          </a:xfrm>
          <a:prstGeom prst="rect">
            <a:avLst/>
          </a:prstGeom>
        </p:spPr>
      </p:pic>
    </p:spTree>
    <p:extLst>
      <p:ext uri="{BB962C8B-B14F-4D97-AF65-F5344CB8AC3E}">
        <p14:creationId xmlns:p14="http://schemas.microsoft.com/office/powerpoint/2010/main" val="27564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COMPUTER SYSTEM COMPONENTS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A distributed system connects processors by a communication network.</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293711" y="1723697"/>
            <a:ext cx="9602989" cy="4275303"/>
          </a:xfrm>
          <a:prstGeom prst="rect">
            <a:avLst/>
          </a:prstGeom>
        </p:spPr>
      </p:pic>
    </p:spTree>
    <p:extLst>
      <p:ext uri="{BB962C8B-B14F-4D97-AF65-F5344CB8AC3E}">
        <p14:creationId xmlns:p14="http://schemas.microsoft.com/office/powerpoint/2010/main" val="57099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F949-198C-6A5B-5A3E-B14642F9ACA4}"/>
              </a:ext>
            </a:extLst>
          </p:cNvPr>
          <p:cNvSpPr>
            <a:spLocks noGrp="1"/>
          </p:cNvSpPr>
          <p:nvPr>
            <p:ph type="title"/>
          </p:nvPr>
        </p:nvSpPr>
        <p:spPr/>
        <p:txBody>
          <a:bodyPr/>
          <a:lstStyle/>
          <a:p>
            <a:r>
              <a:rPr lang="en-US" dirty="0"/>
              <a:t>Properties Derived from Happen Before Relationship –</a:t>
            </a:r>
            <a:br>
              <a:rPr lang="en-US" dirty="0"/>
            </a:br>
            <a:endParaRPr lang="en-IN" dirty="0"/>
          </a:p>
        </p:txBody>
      </p:sp>
      <p:sp>
        <p:nvSpPr>
          <p:cNvPr id="3" name="Content Placeholder 2">
            <a:extLst>
              <a:ext uri="{FF2B5EF4-FFF2-40B4-BE49-F238E27FC236}">
                <a16:creationId xmlns:a16="http://schemas.microsoft.com/office/drawing/2014/main" id="{95FC61B7-4D28-CBAE-FDAF-E286807AC852}"/>
              </a:ext>
            </a:extLst>
          </p:cNvPr>
          <p:cNvSpPr>
            <a:spLocks noGrp="1"/>
          </p:cNvSpPr>
          <p:nvPr>
            <p:ph idx="1"/>
          </p:nvPr>
        </p:nvSpPr>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Transitive Relation –</a:t>
            </a:r>
          </a:p>
          <a:p>
            <a:pPr algn="just"/>
            <a:r>
              <a:rPr lang="en-US" sz="2800" dirty="0">
                <a:latin typeface="Times New Roman" panose="02020603050405020304" pitchFamily="18" charset="0"/>
                <a:cs typeface="Times New Roman" panose="02020603050405020304" pitchFamily="18" charset="0"/>
              </a:rPr>
              <a:t>If, TS(A) &lt;TS(B) and TS(B) &lt;TS(C), then TS(A) &lt; TS(C)</a:t>
            </a:r>
          </a:p>
          <a:p>
            <a:pPr marL="0" indent="0" algn="just">
              <a:buNone/>
            </a:pPr>
            <a:r>
              <a:rPr lang="en-US" sz="2800" b="1" dirty="0">
                <a:latin typeface="Times New Roman" panose="02020603050405020304" pitchFamily="18" charset="0"/>
                <a:cs typeface="Times New Roman" panose="02020603050405020304" pitchFamily="18" charset="0"/>
              </a:rPr>
              <a:t>Causally Ordered Relation – </a:t>
            </a:r>
          </a:p>
          <a:p>
            <a:pPr algn="just"/>
            <a:r>
              <a:rPr lang="en-US" sz="2800" dirty="0">
                <a:latin typeface="Times New Roman" panose="02020603050405020304" pitchFamily="18" charset="0"/>
                <a:cs typeface="Times New Roman" panose="02020603050405020304" pitchFamily="18" charset="0"/>
              </a:rPr>
              <a:t>a-&gt;b, this means that a is occurring before b and if there is any changes in a it will surely reflect on b.</a:t>
            </a:r>
          </a:p>
          <a:p>
            <a:pPr marL="0" indent="0" algn="just">
              <a:buNone/>
            </a:pPr>
            <a:r>
              <a:rPr lang="en-US" sz="2800" b="1" dirty="0">
                <a:latin typeface="Times New Roman" panose="02020603050405020304" pitchFamily="18" charset="0"/>
                <a:cs typeface="Times New Roman" panose="02020603050405020304" pitchFamily="18" charset="0"/>
              </a:rPr>
              <a:t>Concurrent Event –</a:t>
            </a:r>
          </a:p>
          <a:p>
            <a:pPr algn="just"/>
            <a:r>
              <a:rPr lang="en-US" sz="2800" dirty="0">
                <a:latin typeface="Times New Roman" panose="02020603050405020304" pitchFamily="18" charset="0"/>
                <a:cs typeface="Times New Roman" panose="02020603050405020304" pitchFamily="18" charset="0"/>
              </a:rPr>
              <a:t>This means that not every process occurs one by one, some processes are made to happen simultaneously i.e., A || B.</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B66302-9A23-BE44-D3E2-DF318D93AD8C}"/>
              </a:ext>
            </a:extLst>
          </p:cNvPr>
          <p:cNvSpPr>
            <a:spLocks noGrp="1"/>
          </p:cNvSpPr>
          <p:nvPr>
            <p:ph type="sldNum" sz="quarter" idx="12"/>
          </p:nvPr>
        </p:nvSpPr>
        <p:spPr/>
        <p:txBody>
          <a:bodyPr/>
          <a:lstStyle/>
          <a:p>
            <a:fld id="{0FF54DE5-C571-48E8-A5BC-B369434E2F44}" type="slidenum">
              <a:rPr lang="en-IN" smtClean="0"/>
              <a:pPr/>
              <a:t>60</a:t>
            </a:fld>
            <a:endParaRPr lang="en-IN"/>
          </a:p>
        </p:txBody>
      </p:sp>
    </p:spTree>
    <p:extLst>
      <p:ext uri="{BB962C8B-B14F-4D97-AF65-F5344CB8AC3E}">
        <p14:creationId xmlns:p14="http://schemas.microsoft.com/office/powerpoint/2010/main" val="330057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Casual Precedence Relations: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800" dirty="0">
                <a:latin typeface="Times New Roman" panose="02020603050405020304" pitchFamily="18" charset="0"/>
                <a:cs typeface="Times New Roman" panose="02020603050405020304" pitchFamily="18" charset="0"/>
              </a:rPr>
              <a:t>It is the delivery of messages to a process in the order in which they were transmitted to that process.</a:t>
            </a:r>
          </a:p>
          <a:p>
            <a:pPr marL="0" indent="0" algn="just">
              <a:spcBef>
                <a:spcPts val="600"/>
              </a:spcBef>
              <a:buNone/>
            </a:pPr>
            <a:endParaRPr lang="en-US" altLang="en-US" sz="2800" dirty="0">
              <a:latin typeface="Times New Roman" panose="02020603050405020304" pitchFamily="18" charset="0"/>
              <a:cs typeface="Times New Roman" panose="02020603050405020304" pitchFamily="18" charset="0"/>
            </a:endParaRPr>
          </a:p>
          <a:p>
            <a:pPr algn="just">
              <a:spcBef>
                <a:spcPts val="600"/>
              </a:spcBef>
            </a:pPr>
            <a:r>
              <a:rPr lang="en-US" altLang="en-US" sz="2800" dirty="0">
                <a:latin typeface="Times New Roman" panose="02020603050405020304" pitchFamily="18" charset="0"/>
                <a:cs typeface="Times New Roman" panose="02020603050405020304" pitchFamily="18" charset="0"/>
              </a:rPr>
              <a:t>It places a restriction on communication between processes by requiring that if the transmission of message mi to process pk necessarily preceded the transmission of message </a:t>
            </a:r>
            <a:r>
              <a:rPr lang="en-US" altLang="en-US" sz="2800" dirty="0" err="1">
                <a:latin typeface="Times New Roman" panose="02020603050405020304" pitchFamily="18" charset="0"/>
                <a:cs typeface="Times New Roman" panose="02020603050405020304" pitchFamily="18" charset="0"/>
              </a:rPr>
              <a:t>mj</a:t>
            </a:r>
            <a:r>
              <a:rPr lang="en-US" altLang="en-US" sz="2800" dirty="0">
                <a:latin typeface="Times New Roman" panose="02020603050405020304" pitchFamily="18" charset="0"/>
                <a:cs typeface="Times New Roman" panose="02020603050405020304" pitchFamily="18" charset="0"/>
              </a:rPr>
              <a:t> to the same process, then the delivery of these messages to that process must be ordered such that mi is delivered before </a:t>
            </a:r>
            <a:r>
              <a:rPr lang="en-US" altLang="en-US" sz="2800" dirty="0" err="1">
                <a:latin typeface="Times New Roman" panose="02020603050405020304" pitchFamily="18" charset="0"/>
                <a:cs typeface="Times New Roman" panose="02020603050405020304" pitchFamily="18" charset="0"/>
              </a:rPr>
              <a:t>mj</a:t>
            </a:r>
            <a:r>
              <a:rPr lang="en-US" altLang="en-US" sz="2800" dirty="0">
                <a:latin typeface="Times New Roman" panose="02020603050405020304" pitchFamily="18" charset="0"/>
                <a:cs typeface="Times New Roman" panose="02020603050405020304" pitchFamily="18" charset="0"/>
              </a:rPr>
              <a: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61</a:t>
            </a:fld>
            <a:endParaRPr lang="en-IN" altLang="en-US" sz="1200">
              <a:solidFill>
                <a:srgbClr val="3D3632"/>
              </a:solidFill>
            </a:endParaRPr>
          </a:p>
        </p:txBody>
      </p:sp>
    </p:spTree>
    <p:extLst>
      <p:ext uri="{BB962C8B-B14F-4D97-AF65-F5344CB8AC3E}">
        <p14:creationId xmlns:p14="http://schemas.microsoft.com/office/powerpoint/2010/main" val="269725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Happen Before Relation:</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800" dirty="0">
                <a:latin typeface="Times New Roman" panose="02020603050405020304" pitchFamily="18" charset="0"/>
                <a:cs typeface="Times New Roman" panose="02020603050405020304" pitchFamily="18" charset="0"/>
              </a:rPr>
              <a:t>The partial ordering obtained by generalizing the relationship between two process is called as happened-before relation or causal ordering or potential causal ordering. This term was coined by </a:t>
            </a:r>
            <a:r>
              <a:rPr lang="en-US" altLang="en-US" sz="2800" dirty="0" err="1">
                <a:latin typeface="Times New Roman" panose="02020603050405020304" pitchFamily="18" charset="0"/>
                <a:cs typeface="Times New Roman" panose="02020603050405020304" pitchFamily="18" charset="0"/>
              </a:rPr>
              <a:t>Lamport</a:t>
            </a:r>
            <a:r>
              <a:rPr lang="en-US" altLang="en-US" sz="2800" dirty="0">
                <a:latin typeface="Times New Roman" panose="02020603050405020304" pitchFamily="18" charset="0"/>
                <a:cs typeface="Times New Roman" panose="02020603050405020304" pitchFamily="18" charset="0"/>
              </a:rPr>
              <a:t>. </a:t>
            </a:r>
          </a:p>
          <a:p>
            <a:pPr marL="0" indent="0" algn="just">
              <a:spcBef>
                <a:spcPts val="600"/>
              </a:spcBef>
              <a:buNone/>
            </a:pPr>
            <a:endParaRPr lang="en-US" altLang="en-US" sz="2800" dirty="0">
              <a:latin typeface="Times New Roman" panose="02020603050405020304" pitchFamily="18" charset="0"/>
              <a:cs typeface="Times New Roman" panose="02020603050405020304" pitchFamily="18" charset="0"/>
            </a:endParaRPr>
          </a:p>
          <a:p>
            <a:pPr algn="just">
              <a:spcBef>
                <a:spcPts val="600"/>
              </a:spcBef>
            </a:pPr>
            <a:r>
              <a:rPr lang="en-US" altLang="en-US" sz="2800" dirty="0">
                <a:latin typeface="Times New Roman" panose="02020603050405020304" pitchFamily="18" charset="0"/>
                <a:cs typeface="Times New Roman" panose="02020603050405020304" pitchFamily="18" charset="0"/>
              </a:rPr>
              <a:t>Happens-before defines a partial order of events in a distributed system. Some events can’t be placed in the order. If say A →B if A happens before B. </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62</a:t>
            </a:fld>
            <a:endParaRPr lang="en-IN" altLang="en-US" sz="1200">
              <a:solidFill>
                <a:srgbClr val="3D3632"/>
              </a:solidFill>
            </a:endParaRPr>
          </a:p>
        </p:txBody>
      </p:sp>
    </p:spTree>
    <p:extLst>
      <p:ext uri="{BB962C8B-B14F-4D97-AF65-F5344CB8AC3E}">
        <p14:creationId xmlns:p14="http://schemas.microsoft.com/office/powerpoint/2010/main" val="390063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Causal Precedence Relation</a:t>
            </a:r>
          </a:p>
          <a:p>
            <a:pPr algn="just">
              <a:spcBef>
                <a:spcPts val="600"/>
              </a:spcBef>
            </a:pPr>
            <a:r>
              <a:rPr lang="en-US" altLang="en-US" sz="2400" dirty="0">
                <a:latin typeface="Times New Roman" panose="02020603050405020304" pitchFamily="18" charset="0"/>
                <a:cs typeface="Times New Roman" panose="02020603050405020304" pitchFamily="18" charset="0"/>
              </a:rPr>
              <a:t>The execution of a distributed application results in a set of distributed events produced by the processes.</a:t>
            </a:r>
          </a:p>
          <a:p>
            <a:pPr algn="just">
              <a:spcBef>
                <a:spcPts val="600"/>
              </a:spcBef>
            </a:pPr>
            <a:r>
              <a:rPr lang="en-US" altLang="en-US" sz="2400" dirty="0">
                <a:latin typeface="Times New Roman" panose="02020603050405020304" pitchFamily="18" charset="0"/>
                <a:cs typeface="Times New Roman" panose="02020603050405020304" pitchFamily="18" charset="0"/>
              </a:rPr>
              <a:t>Let </a:t>
            </a:r>
            <a:r>
              <a:rPr lang="en-US" altLang="en-US" sz="2400" b="1" dirty="0">
                <a:latin typeface="Times New Roman" panose="02020603050405020304" pitchFamily="18" charset="0"/>
                <a:cs typeface="Times New Roman" panose="02020603050405020304" pitchFamily="18" charset="0"/>
              </a:rPr>
              <a:t>H=∪</a:t>
            </a:r>
            <a:r>
              <a:rPr lang="en-US" altLang="en-US" sz="2400" b="1" baseline="-25000" dirty="0" err="1">
                <a:latin typeface="Times New Roman" panose="02020603050405020304" pitchFamily="18" charset="0"/>
                <a:cs typeface="Times New Roman" panose="02020603050405020304" pitchFamily="18" charset="0"/>
              </a:rPr>
              <a:t>i</a:t>
            </a:r>
            <a:r>
              <a:rPr lang="en-US" altLang="en-US" sz="2400" b="1" dirty="0" err="1">
                <a:latin typeface="Times New Roman" panose="02020603050405020304" pitchFamily="18" charset="0"/>
                <a:cs typeface="Times New Roman" panose="02020603050405020304" pitchFamily="18" charset="0"/>
              </a:rPr>
              <a:t>h</a:t>
            </a:r>
            <a:r>
              <a:rPr lang="en-US" altLang="en-US" sz="2400" b="1" baseline="-25000" dirty="0" err="1">
                <a:latin typeface="Times New Roman" panose="02020603050405020304" pitchFamily="18" charset="0"/>
                <a:cs typeface="Times New Roman" panose="02020603050405020304" pitchFamily="18" charset="0"/>
              </a:rPr>
              <a:t>i</a:t>
            </a:r>
            <a:r>
              <a:rPr lang="en-US" altLang="en-US" sz="2400" b="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denote the set of events executed in a distributed computation.</a:t>
            </a:r>
          </a:p>
          <a:p>
            <a:pPr algn="just">
              <a:spcBef>
                <a:spcPts val="600"/>
              </a:spcBef>
            </a:pPr>
            <a:r>
              <a:rPr lang="en-US" altLang="en-US" sz="2400" dirty="0">
                <a:latin typeface="Times New Roman" panose="02020603050405020304" pitchFamily="18" charset="0"/>
                <a:cs typeface="Times New Roman" panose="02020603050405020304" pitchFamily="18" charset="0"/>
              </a:rPr>
              <a:t>Define a binary relation → on the set H as follows that expresses causal dependencies between events in the distributed execution.</a:t>
            </a:r>
          </a:p>
          <a:p>
            <a:pPr algn="just">
              <a:spcBef>
                <a:spcPts val="600"/>
              </a:spcBef>
            </a:pPr>
            <a:endParaRPr lang="en-US" altLang="en-US" sz="2400" dirty="0">
              <a:latin typeface="Times New Roman" panose="02020603050405020304" pitchFamily="18" charset="0"/>
              <a:cs typeface="Times New Roman" panose="02020603050405020304" pitchFamily="18" charset="0"/>
            </a:endParaRPr>
          </a:p>
          <a:p>
            <a:pPr algn="just">
              <a:spcBef>
                <a:spcPts val="600"/>
              </a:spcBef>
            </a:pPr>
            <a:endParaRPr lang="en-US" altLang="en-US" sz="2400" dirty="0">
              <a:latin typeface="Times New Roman" panose="02020603050405020304" pitchFamily="18" charset="0"/>
              <a:cs typeface="Times New Roman" panose="02020603050405020304" pitchFamily="18" charset="0"/>
            </a:endParaRPr>
          </a:p>
          <a:p>
            <a:pPr algn="just">
              <a:spcBef>
                <a:spcPts val="600"/>
              </a:spcBef>
            </a:pPr>
            <a:endParaRPr lang="en-US" altLang="en-US" sz="2400" dirty="0">
              <a:latin typeface="Times New Roman" panose="02020603050405020304" pitchFamily="18" charset="0"/>
              <a:cs typeface="Times New Roman" panose="02020603050405020304" pitchFamily="18" charset="0"/>
            </a:endParaRPr>
          </a:p>
          <a:p>
            <a:pPr algn="just">
              <a:spcBef>
                <a:spcPts val="600"/>
              </a:spcBef>
            </a:pPr>
            <a:endParaRPr lang="en-US" altLang="en-US" sz="2400" dirty="0">
              <a:latin typeface="Times New Roman" panose="02020603050405020304" pitchFamily="18" charset="0"/>
              <a:cs typeface="Times New Roman" panose="02020603050405020304" pitchFamily="18" charset="0"/>
            </a:endParaRPr>
          </a:p>
          <a:p>
            <a:pPr algn="just">
              <a:spcBef>
                <a:spcPts val="600"/>
              </a:spcBef>
            </a:pPr>
            <a:endParaRPr lang="en-US" altLang="en-US" sz="2400" dirty="0">
              <a:latin typeface="Times New Roman" panose="02020603050405020304" pitchFamily="18" charset="0"/>
              <a:cs typeface="Times New Roman" panose="02020603050405020304" pitchFamily="18" charset="0"/>
            </a:endParaRPr>
          </a:p>
          <a:p>
            <a:pPr algn="just">
              <a:spcBef>
                <a:spcPts val="600"/>
              </a:spcBef>
            </a:pPr>
            <a:r>
              <a:rPr lang="en-US" altLang="en-US" sz="2400" dirty="0">
                <a:latin typeface="Times New Roman" panose="02020603050405020304" pitchFamily="18" charset="0"/>
                <a:cs typeface="Times New Roman" panose="02020603050405020304" pitchFamily="18" charset="0"/>
              </a:rPr>
              <a:t>The causal precedence relation induces an irreflexive partial order on the events of a distributed computation that is denoted as H=(H, →).</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63</a:t>
            </a:fld>
            <a:endParaRPr lang="en-IN" altLang="en-US" sz="1200">
              <a:solidFill>
                <a:srgbClr val="3D3632"/>
              </a:solidFill>
            </a:endParaRPr>
          </a:p>
        </p:txBody>
      </p:sp>
      <p:pic>
        <p:nvPicPr>
          <p:cNvPr id="3" name="Picture 2"/>
          <p:cNvPicPr>
            <a:picLocks noChangeAspect="1"/>
          </p:cNvPicPr>
          <p:nvPr/>
        </p:nvPicPr>
        <p:blipFill>
          <a:blip r:embed="rId2"/>
          <a:stretch>
            <a:fillRect/>
          </a:stretch>
        </p:blipFill>
        <p:spPr>
          <a:xfrm>
            <a:off x="1982635" y="3602038"/>
            <a:ext cx="8225142" cy="2097348"/>
          </a:xfrm>
          <a:prstGeom prst="rect">
            <a:avLst/>
          </a:prstGeom>
        </p:spPr>
      </p:pic>
    </p:spTree>
    <p:extLst>
      <p:ext uri="{BB962C8B-B14F-4D97-AF65-F5344CB8AC3E}">
        <p14:creationId xmlns:p14="http://schemas.microsoft.com/office/powerpoint/2010/main" val="178833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576197" y="1366345"/>
                <a:ext cx="11498893" cy="4990006"/>
              </a:xfrm>
            </p:spPr>
            <p:txBody>
              <a:bodyPr>
                <a:noAutofit/>
              </a:bodyPr>
              <a:lstStyle/>
              <a:p>
                <a:pPr algn="just">
                  <a:spcBef>
                    <a:spcPts val="600"/>
                  </a:spcBef>
                </a:pPr>
                <a:r>
                  <a:rPr lang="en-US" altLang="en-US" sz="2800" b="1" dirty="0">
                    <a:latin typeface="Times New Roman" panose="02020603050405020304" pitchFamily="18" charset="0"/>
                    <a:cs typeface="Times New Roman" panose="02020603050405020304" pitchFamily="18" charset="0"/>
                  </a:rPr>
                  <a:t>Causal Precedence Relation</a:t>
                </a:r>
              </a:p>
              <a:p>
                <a:pPr algn="just">
                  <a:spcBef>
                    <a:spcPts val="600"/>
                  </a:spcBef>
                </a:pPr>
                <a:r>
                  <a:rPr lang="en-US" altLang="en-US" sz="2800" b="1" dirty="0">
                    <a:latin typeface="Times New Roman" panose="02020603050405020304" pitchFamily="18" charset="0"/>
                    <a:cs typeface="Times New Roman" panose="02020603050405020304" pitchFamily="18" charset="0"/>
                  </a:rPr>
                  <a:t>Note that the relation → is nothing but </a:t>
                </a:r>
                <a:r>
                  <a:rPr lang="en-US" altLang="en-US" sz="2800" b="1" dirty="0" err="1">
                    <a:latin typeface="Times New Roman" panose="02020603050405020304" pitchFamily="18" charset="0"/>
                    <a:cs typeface="Times New Roman" panose="02020603050405020304" pitchFamily="18" charset="0"/>
                  </a:rPr>
                  <a:t>Lamport’s</a:t>
                </a:r>
                <a:r>
                  <a:rPr lang="en-US" altLang="en-US" sz="2800" b="1" dirty="0">
                    <a:latin typeface="Times New Roman" panose="02020603050405020304" pitchFamily="18" charset="0"/>
                    <a:cs typeface="Times New Roman" panose="02020603050405020304" pitchFamily="18" charset="0"/>
                  </a:rPr>
                  <a:t> “happens before” relation.</a:t>
                </a:r>
              </a:p>
              <a:p>
                <a:pPr algn="just">
                  <a:spcBef>
                    <a:spcPts val="600"/>
                  </a:spcBef>
                </a:pPr>
                <a:r>
                  <a:rPr lang="en-US" altLang="en-US" sz="2800" dirty="0">
                    <a:latin typeface="Times New Roman" panose="02020603050405020304" pitchFamily="18" charset="0"/>
                    <a:cs typeface="Times New Roman" panose="02020603050405020304" pitchFamily="18" charset="0"/>
                  </a:rPr>
                  <a:t>For any two events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and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if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then event </a:t>
                </a:r>
                <a:r>
                  <a:rPr lang="en-US" altLang="en-US" sz="2800" dirty="0" err="1">
                    <a:latin typeface="Times New Roman" panose="02020603050405020304" pitchFamily="18" charset="0"/>
                    <a:cs typeface="Times New Roman" panose="02020603050405020304" pitchFamily="18" charset="0"/>
                  </a:rPr>
                  <a:t>ej</a:t>
                </a:r>
                <a:r>
                  <a:rPr lang="en-US" altLang="en-US" sz="2800" dirty="0">
                    <a:latin typeface="Times New Roman" panose="02020603050405020304" pitchFamily="18" charset="0"/>
                    <a:cs typeface="Times New Roman" panose="02020603050405020304" pitchFamily="18" charset="0"/>
                  </a:rPr>
                  <a:t> is </a:t>
                </a:r>
                <a:r>
                  <a:rPr lang="en-US" altLang="en-US" sz="2800" b="1" dirty="0">
                    <a:latin typeface="Times New Roman" panose="02020603050405020304" pitchFamily="18" charset="0"/>
                    <a:cs typeface="Times New Roman" panose="02020603050405020304" pitchFamily="18" charset="0"/>
                  </a:rPr>
                  <a:t>directly or transitively dependent on event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(Graphically, it means that there exists a path consisting of message arrows and process-line segments (along increasing time) in the space-time diagram that starts at </a:t>
                </a:r>
                <a:r>
                  <a:rPr lang="en-US" altLang="en-US" sz="2800" dirty="0" err="1">
                    <a:latin typeface="Times New Roman" panose="02020603050405020304" pitchFamily="18" charset="0"/>
                    <a:cs typeface="Times New Roman" panose="02020603050405020304" pitchFamily="18" charset="0"/>
                  </a:rPr>
                  <a:t>ei</a:t>
                </a:r>
                <a:r>
                  <a:rPr lang="en-US" altLang="en-US" sz="2800" dirty="0">
                    <a:latin typeface="Times New Roman" panose="02020603050405020304" pitchFamily="18" charset="0"/>
                    <a:cs typeface="Times New Roman" panose="02020603050405020304" pitchFamily="18" charset="0"/>
                  </a:rPr>
                  <a:t> and ends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dirty="0">
                    <a:latin typeface="Times New Roman" panose="02020603050405020304" pitchFamily="18" charset="0"/>
                    <a:cs typeface="Times New Roman" panose="02020603050405020304" pitchFamily="18" charset="0"/>
                  </a:rPr>
                  <a:t>For example, </a:t>
                </a:r>
                <a14:m>
                  <m:oMath xmlns:m="http://schemas.openxmlformats.org/officeDocument/2006/math">
                    <m:sSubSup>
                      <m:sSubSupPr>
                        <m:ctrlPr>
                          <a:rPr lang="en-US" altLang="en-US" sz="280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1</m:t>
                        </m:r>
                      </m:sub>
                      <m:sup>
                        <m:r>
                          <a:rPr lang="en-US" altLang="en-US" sz="2800" b="0" i="1" smtClean="0">
                            <a:latin typeface="Cambria Math" panose="02040503050406030204" pitchFamily="18" charset="0"/>
                            <a:cs typeface="Times New Roman" panose="02020603050405020304" pitchFamily="18" charset="0"/>
                          </a:rPr>
                          <m:t>1</m:t>
                        </m:r>
                      </m:sup>
                    </m:sSubSup>
                  </m:oMath>
                </a14:m>
                <a:r>
                  <a:rPr lang="en-US" altLang="en-US" sz="2800"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altLang="en-US" sz="2800" i="1" smtClean="0">
                            <a:latin typeface="Cambria Math" panose="02040503050406030204" pitchFamily="18" charset="0"/>
                            <a:cs typeface="Times New Roman" panose="02020603050405020304" pitchFamily="18" charset="0"/>
                          </a:rPr>
                        </m:ctrlPr>
                      </m:sSubSupPr>
                      <m:e>
                        <m:r>
                          <a:rPr lang="en-US" altLang="en-US" sz="2800" b="0" i="1" smtClean="0">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3</m:t>
                        </m:r>
                      </m:sub>
                      <m:sup>
                        <m:r>
                          <a:rPr lang="en-US" altLang="en-US" sz="2800" b="0" i="1" smtClean="0">
                            <a:latin typeface="Cambria Math" panose="02040503050406030204" pitchFamily="18" charset="0"/>
                            <a:cs typeface="Times New Roman" panose="02020603050405020304" pitchFamily="18" charset="0"/>
                          </a:rPr>
                          <m:t>3</m:t>
                        </m:r>
                      </m:sup>
                    </m:sSubSup>
                  </m:oMath>
                </a14:m>
                <a:r>
                  <a:rPr lang="en-US" altLang="en-US" sz="28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3</m:t>
                        </m:r>
                      </m:sub>
                      <m:sup>
                        <m:r>
                          <a:rPr lang="en-US" altLang="en-US" sz="2800" b="0" i="1" smtClean="0">
                            <a:latin typeface="Cambria Math" panose="02040503050406030204" pitchFamily="18" charset="0"/>
                            <a:cs typeface="Times New Roman" panose="02020603050405020304" pitchFamily="18" charset="0"/>
                          </a:rPr>
                          <m:t>3</m:t>
                        </m:r>
                      </m:sup>
                    </m:sSubSup>
                  </m:oMath>
                </a14:m>
                <a:r>
                  <a:rPr lang="en-US" altLang="en-US" sz="2800"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2</m:t>
                        </m:r>
                      </m:sub>
                      <m:sup>
                        <m:r>
                          <a:rPr lang="en-US" altLang="en-US" sz="2800" b="0" i="1" smtClean="0">
                            <a:latin typeface="Cambria Math" panose="02040503050406030204" pitchFamily="18" charset="0"/>
                            <a:cs typeface="Times New Roman" panose="02020603050405020304" pitchFamily="18" charset="0"/>
                          </a:rPr>
                          <m:t>6</m:t>
                        </m:r>
                      </m:sup>
                    </m:sSubSup>
                  </m:oMath>
                </a14:m>
                <a:r>
                  <a:rPr lang="en-US" altLang="en-US" sz="2800" dirty="0">
                    <a:latin typeface="Times New Roman" panose="02020603050405020304" pitchFamily="18" charset="0"/>
                    <a:cs typeface="Times New Roman" panose="02020603050405020304" pitchFamily="18" charset="0"/>
                  </a:rPr>
                  <a:t>.</a:t>
                </a:r>
              </a:p>
              <a:p>
                <a:pPr algn="just">
                  <a:spcBef>
                    <a:spcPts val="600"/>
                  </a:spcBef>
                </a:pPr>
                <a:r>
                  <a:rPr lang="en-US" altLang="en-US" sz="2800" b="1" dirty="0">
                    <a:latin typeface="Times New Roman" panose="02020603050405020304" pitchFamily="18" charset="0"/>
                    <a:cs typeface="Times New Roman" panose="02020603050405020304" pitchFamily="18" charset="0"/>
                  </a:rPr>
                  <a:t>The relation → denotes flow of information in a distributed computation and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dictates that all the information available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is potentially accessible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a:t>
                </a:r>
              </a:p>
              <a:p>
                <a:pPr algn="just">
                  <a:spcBef>
                    <a:spcPts val="600"/>
                  </a:spcBef>
                </a:pPr>
                <a:r>
                  <a:rPr lang="en-US" altLang="en-US" sz="2800" dirty="0">
                    <a:latin typeface="Times New Roman" panose="02020603050405020304" pitchFamily="18" charset="0"/>
                    <a:cs typeface="Times New Roman" panose="02020603050405020304" pitchFamily="18" charset="0"/>
                  </a:rPr>
                  <a:t>event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2</m:t>
                        </m:r>
                      </m:sub>
                      <m:sup>
                        <m:r>
                          <a:rPr lang="en-US" altLang="en-US" sz="2800" i="1">
                            <a:latin typeface="Cambria Math" panose="02040503050406030204" pitchFamily="18" charset="0"/>
                            <a:cs typeface="Times New Roman" panose="02020603050405020304" pitchFamily="18" charset="0"/>
                          </a:rPr>
                          <m:t>6</m:t>
                        </m:r>
                      </m:sup>
                    </m:sSubSup>
                  </m:oMath>
                </a14:m>
                <a:r>
                  <a:rPr lang="en-US" altLang="en-US" sz="2800" dirty="0">
                    <a:latin typeface="Times New Roman" panose="02020603050405020304" pitchFamily="18" charset="0"/>
                    <a:cs typeface="Times New Roman" panose="02020603050405020304" pitchFamily="18" charset="0"/>
                  </a:rPr>
                  <a:t> has the knowledge of all other events.</a:t>
                </a: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576197" y="1366345"/>
                <a:ext cx="11498893" cy="4990006"/>
              </a:xfrm>
              <a:blipFill>
                <a:blip r:embed="rId2"/>
                <a:stretch>
                  <a:fillRect l="-1750" t="-2076" r="-1856" b="-5617"/>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64</a:t>
            </a:fld>
            <a:endParaRPr lang="en-IN" altLang="en-US" sz="1200">
              <a:solidFill>
                <a:srgbClr val="3D3632"/>
              </a:solidFill>
            </a:endParaRPr>
          </a:p>
        </p:txBody>
      </p:sp>
    </p:spTree>
    <p:extLst>
      <p:ext uri="{BB962C8B-B14F-4D97-AF65-F5344CB8AC3E}">
        <p14:creationId xmlns:p14="http://schemas.microsoft.com/office/powerpoint/2010/main" val="429285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mc:AlternateContent xmlns:mc="http://schemas.openxmlformats.org/markup-compatibility/2006">
        <mc:Choice xmlns:a14="http://schemas.microsoft.com/office/drawing/2010/main" Requires="a14">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800" b="1" dirty="0">
                    <a:latin typeface="Times New Roman" panose="02020603050405020304" pitchFamily="18" charset="0"/>
                    <a:cs typeface="Times New Roman" panose="02020603050405020304" pitchFamily="18" charset="0"/>
                  </a:rPr>
                  <a:t>Causal Precedence Relation</a:t>
                </a:r>
              </a:p>
              <a:p>
                <a:pPr algn="just">
                  <a:spcBef>
                    <a:spcPts val="600"/>
                  </a:spcBef>
                </a:pPr>
                <a:r>
                  <a:rPr lang="en-US" altLang="en-US" sz="2800" dirty="0">
                    <a:latin typeface="Times New Roman" panose="02020603050405020304" pitchFamily="18" charset="0"/>
                    <a:cs typeface="Times New Roman" panose="02020603050405020304" pitchFamily="18" charset="0"/>
                  </a:rPr>
                  <a:t>For any two events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and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en-US" sz="2800" dirty="0" err="1">
                    <a:latin typeface="Times New Roman" panose="02020603050405020304" pitchFamily="18" charset="0"/>
                    <a:cs typeface="Times New Roman" panose="02020603050405020304" pitchFamily="18" charset="0"/>
                  </a:rPr>
                  <a:t>ej</a:t>
                </a:r>
                <a:r>
                  <a:rPr lang="en-US" altLang="en-US" sz="2800" dirty="0">
                    <a:latin typeface="Times New Roman" panose="02020603050405020304" pitchFamily="18" charset="0"/>
                    <a:cs typeface="Times New Roman" panose="02020603050405020304" pitchFamily="18" charset="0"/>
                  </a:rPr>
                  <a:t> denotes the fact that event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does not directly or transitively dependent on event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That is, event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does not causally affect event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a:t>
                </a:r>
              </a:p>
              <a:p>
                <a:pPr algn="just">
                  <a:spcBef>
                    <a:spcPts val="600"/>
                  </a:spcBef>
                </a:pPr>
                <a:r>
                  <a:rPr lang="en-US" altLang="en-US" sz="2800" dirty="0">
                    <a:latin typeface="Times New Roman" panose="02020603050405020304" pitchFamily="18" charset="0"/>
                    <a:cs typeface="Times New Roman" panose="02020603050405020304" pitchFamily="18" charset="0"/>
                  </a:rPr>
                  <a:t>In this case, event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is not aware of the execution of </a:t>
                </a:r>
                <a:r>
                  <a:rPr lang="en-US" altLang="en-US" sz="2800" dirty="0" err="1">
                    <a:latin typeface="Times New Roman" panose="02020603050405020304" pitchFamily="18" charset="0"/>
                    <a:cs typeface="Times New Roman" panose="02020603050405020304" pitchFamily="18" charset="0"/>
                  </a:rPr>
                  <a:t>ei</a:t>
                </a:r>
                <a:r>
                  <a:rPr lang="en-US" altLang="en-US" sz="2800" dirty="0">
                    <a:latin typeface="Times New Roman" panose="02020603050405020304" pitchFamily="18" charset="0"/>
                    <a:cs typeface="Times New Roman" panose="02020603050405020304" pitchFamily="18" charset="0"/>
                  </a:rPr>
                  <a:t> or any event executed after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on the same process.</a:t>
                </a:r>
              </a:p>
              <a:p>
                <a:pPr algn="just">
                  <a:spcBef>
                    <a:spcPts val="600"/>
                  </a:spcBef>
                </a:pPr>
                <a:r>
                  <a:rPr lang="en-US" altLang="en-US" sz="2800" dirty="0">
                    <a:latin typeface="Times New Roman" panose="02020603050405020304" pitchFamily="18" charset="0"/>
                    <a:cs typeface="Times New Roman" panose="02020603050405020304" pitchFamily="18" charset="0"/>
                  </a:rPr>
                  <a:t>For example,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3</m:t>
                        </m:r>
                      </m:sub>
                      <m:sup>
                        <m:r>
                          <a:rPr lang="en-US" altLang="en-US" sz="2800" b="0" i="1" smtClean="0">
                            <a:latin typeface="Cambria Math" panose="02040503050406030204" pitchFamily="18" charset="0"/>
                            <a:cs typeface="Times New Roman" panose="02020603050405020304" pitchFamily="18" charset="0"/>
                          </a:rPr>
                          <m:t>3</m:t>
                        </m:r>
                      </m:sup>
                    </m:sSubSup>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1</m:t>
                        </m:r>
                      </m:sub>
                      <m:sup>
                        <m:r>
                          <a:rPr lang="en-US" altLang="en-US" sz="2800" b="0" i="1" smtClean="0">
                            <a:latin typeface="Cambria Math" panose="02040503050406030204" pitchFamily="18" charset="0"/>
                            <a:cs typeface="Times New Roman" panose="02020603050405020304" pitchFamily="18" charset="0"/>
                          </a:rPr>
                          <m:t>1</m:t>
                        </m:r>
                      </m:sup>
                    </m:sSubSup>
                  </m:oMath>
                </a14:m>
                <a:r>
                  <a:rPr lang="en-US" altLang="en-US" sz="28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2</m:t>
                        </m:r>
                      </m:sub>
                      <m:sup>
                        <m:r>
                          <a:rPr lang="en-US" altLang="en-US" sz="2800" b="0" i="1" smtClean="0">
                            <a:latin typeface="Cambria Math" panose="02040503050406030204" pitchFamily="18" charset="0"/>
                            <a:cs typeface="Times New Roman" panose="02020603050405020304" pitchFamily="18" charset="0"/>
                          </a:rPr>
                          <m:t>4</m:t>
                        </m:r>
                      </m:sup>
                    </m:sSubSup>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3</m:t>
                        </m:r>
                      </m:sub>
                      <m:sup>
                        <m:r>
                          <a:rPr lang="en-US" altLang="en-US" sz="2800" b="0" i="1" smtClean="0">
                            <a:latin typeface="Cambria Math" panose="02040503050406030204" pitchFamily="18" charset="0"/>
                            <a:cs typeface="Times New Roman" panose="02020603050405020304" pitchFamily="18" charset="0"/>
                          </a:rPr>
                          <m:t>1</m:t>
                        </m:r>
                      </m:sup>
                    </m:sSubSup>
                  </m:oMath>
                </a14:m>
                <a:r>
                  <a:rPr lang="en-US" altLang="en-US" sz="2800" dirty="0">
                    <a:latin typeface="Times New Roman" panose="02020603050405020304" pitchFamily="18" charset="0"/>
                    <a:cs typeface="Times New Roman" panose="02020603050405020304" pitchFamily="18" charset="0"/>
                  </a:rPr>
                  <a:t>.</a:t>
                </a:r>
              </a:p>
              <a:p>
                <a:pPr marL="0" indent="0" algn="just">
                  <a:spcBef>
                    <a:spcPts val="600"/>
                  </a:spcBef>
                  <a:buNone/>
                </a:pPr>
                <a:endParaRPr lang="en-US" altLang="en-US" sz="2800" dirty="0">
                  <a:latin typeface="Times New Roman" panose="02020603050405020304" pitchFamily="18" charset="0"/>
                  <a:cs typeface="Times New Roman" panose="02020603050405020304" pitchFamily="18" charset="0"/>
                </a:endParaRPr>
              </a:p>
              <a:p>
                <a:pPr marL="0" indent="0" algn="just">
                  <a:spcBef>
                    <a:spcPts val="600"/>
                  </a:spcBef>
                  <a:buNone/>
                </a:pPr>
                <a:r>
                  <a:rPr lang="en-US" altLang="en-US" sz="2800" dirty="0">
                    <a:latin typeface="Times New Roman" panose="02020603050405020304" pitchFamily="18" charset="0"/>
                    <a:cs typeface="Times New Roman" panose="02020603050405020304" pitchFamily="18" charset="0"/>
                  </a:rPr>
                  <a:t>Note the following two rules:</a:t>
                </a:r>
              </a:p>
              <a:p>
                <a:pPr algn="just">
                  <a:spcBef>
                    <a:spcPts val="600"/>
                  </a:spcBef>
                </a:pPr>
                <a:r>
                  <a:rPr lang="en-US" altLang="en-US" sz="2800" dirty="0">
                    <a:latin typeface="Times New Roman" panose="02020603050405020304" pitchFamily="18" charset="0"/>
                    <a:cs typeface="Times New Roman" panose="02020603050405020304" pitchFamily="18" charset="0"/>
                  </a:rPr>
                  <a:t>For any two events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and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dirty="0">
                    <a:latin typeface="Times New Roman" panose="02020603050405020304" pitchFamily="18" charset="0"/>
                    <a:cs typeface="Times New Roman" panose="02020603050405020304" pitchFamily="18" charset="0"/>
                  </a:rPr>
                  <a:t>For any two events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and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p>
            </p:txBody>
          </p:sp>
        </mc:Choice>
        <mc:Fallback>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9982200" cy="4990006"/>
              </a:xfrm>
              <a:blipFill>
                <a:blip r:embed="rId2"/>
                <a:stretch>
                  <a:fillRect l="-2137" t="-2076" r="-2198" b="-733"/>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65</a:t>
            </a:fld>
            <a:endParaRPr lang="en-IN" altLang="en-US" sz="1200">
              <a:solidFill>
                <a:srgbClr val="3D3632"/>
              </a:solidFill>
            </a:endParaRPr>
          </a:p>
        </p:txBody>
      </p:sp>
      <p:pic>
        <p:nvPicPr>
          <p:cNvPr id="2" name="Picture 1">
            <a:extLst>
              <a:ext uri="{FF2B5EF4-FFF2-40B4-BE49-F238E27FC236}">
                <a16:creationId xmlns:a16="http://schemas.microsoft.com/office/drawing/2014/main" id="{71BA3C54-37E9-C49B-9815-DA7F5A625DE9}"/>
              </a:ext>
            </a:extLst>
          </p:cNvPr>
          <p:cNvPicPr>
            <a:picLocks noChangeAspect="1"/>
          </p:cNvPicPr>
          <p:nvPr/>
        </p:nvPicPr>
        <p:blipFill>
          <a:blip r:embed="rId3"/>
          <a:stretch>
            <a:fillRect/>
          </a:stretch>
        </p:blipFill>
        <p:spPr>
          <a:xfrm>
            <a:off x="11517635" y="506413"/>
            <a:ext cx="9575493" cy="4192036"/>
          </a:xfrm>
          <a:prstGeom prst="rect">
            <a:avLst/>
          </a:prstGeom>
        </p:spPr>
      </p:pic>
    </p:spTree>
    <p:extLst>
      <p:ext uri="{BB962C8B-B14F-4D97-AF65-F5344CB8AC3E}">
        <p14:creationId xmlns:p14="http://schemas.microsoft.com/office/powerpoint/2010/main" val="92568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600"/>
                  </a:spcBef>
                  <a:buNone/>
                </a:pPr>
                <a:r>
                  <a:rPr lang="en-US" altLang="en-US" sz="2800" dirty="0">
                    <a:latin typeface="Times New Roman" panose="02020603050405020304" pitchFamily="18" charset="0"/>
                    <a:cs typeface="Times New Roman" panose="02020603050405020304" pitchFamily="18" charset="0"/>
                  </a:rPr>
                  <a:t>Concurrent events</a:t>
                </a:r>
              </a:p>
              <a:p>
                <a:pPr algn="just">
                  <a:spcBef>
                    <a:spcPts val="600"/>
                  </a:spcBef>
                </a:pPr>
                <a:r>
                  <a:rPr lang="en-US" altLang="en-US" sz="2800" b="1" dirty="0">
                    <a:latin typeface="Times New Roman" panose="02020603050405020304" pitchFamily="18" charset="0"/>
                    <a:cs typeface="Times New Roman" panose="02020603050405020304" pitchFamily="18" charset="0"/>
                  </a:rPr>
                  <a:t>For any two events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and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 if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and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t>
                </a:r>
              </a:p>
              <a:p>
                <a:pPr marL="0" indent="0" algn="just">
                  <a:spcBef>
                    <a:spcPts val="600"/>
                  </a:spcBef>
                  <a:buNone/>
                </a:pPr>
                <a:r>
                  <a:rPr lang="en-US" altLang="en-US" sz="2800" b="1" dirty="0">
                    <a:latin typeface="Times New Roman" panose="02020603050405020304" pitchFamily="18" charset="0"/>
                    <a:cs typeface="Times New Roman" panose="02020603050405020304" pitchFamily="18" charset="0"/>
                  </a:rPr>
                  <a:t>then events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and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are said to be concurrent (denoted as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a:t>
                </a:r>
              </a:p>
              <a:p>
                <a:pPr algn="just">
                  <a:spcBef>
                    <a:spcPts val="600"/>
                  </a:spcBef>
                </a:pPr>
                <a:r>
                  <a:rPr lang="en-US" altLang="en-US" sz="2800" dirty="0">
                    <a:latin typeface="Times New Roman" panose="02020603050405020304" pitchFamily="18" charset="0"/>
                    <a:cs typeface="Times New Roman" panose="02020603050405020304" pitchFamily="18" charset="0"/>
                  </a:rPr>
                  <a:t>In the execution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1</m:t>
                        </m:r>
                      </m:sub>
                      <m:sup>
                        <m:r>
                          <a:rPr lang="en-US" altLang="en-US" sz="2800" i="1">
                            <a:latin typeface="Cambria Math" panose="02040503050406030204" pitchFamily="18" charset="0"/>
                            <a:cs typeface="Times New Roman" panose="02020603050405020304" pitchFamily="18" charset="0"/>
                          </a:rPr>
                          <m:t>1</m:t>
                        </m:r>
                      </m:sup>
                    </m:sSubSup>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3</m:t>
                        </m:r>
                      </m:sub>
                      <m:sup>
                        <m:r>
                          <a:rPr lang="en-US" altLang="en-US" sz="2800" i="1">
                            <a:latin typeface="Cambria Math" panose="02040503050406030204" pitchFamily="18" charset="0"/>
                            <a:cs typeface="Times New Roman" panose="02020603050405020304" pitchFamily="18" charset="0"/>
                          </a:rPr>
                          <m:t>3</m:t>
                        </m:r>
                      </m:sup>
                    </m:sSubSup>
                  </m:oMath>
                </a14:m>
                <a:r>
                  <a:rPr lang="en-US" altLang="en-US" sz="28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2</m:t>
                        </m:r>
                      </m:sub>
                      <m:sup>
                        <m:r>
                          <a:rPr lang="en-US" altLang="en-US" sz="2800" i="1">
                            <a:latin typeface="Cambria Math" panose="02040503050406030204" pitchFamily="18" charset="0"/>
                            <a:cs typeface="Times New Roman" panose="02020603050405020304" pitchFamily="18" charset="0"/>
                          </a:rPr>
                          <m:t>4</m:t>
                        </m:r>
                      </m:sup>
                    </m:sSubSup>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3</m:t>
                        </m:r>
                      </m:sub>
                      <m:sup>
                        <m:r>
                          <a:rPr lang="en-US" altLang="en-US" sz="2800" i="1">
                            <a:latin typeface="Cambria Math" panose="02040503050406030204" pitchFamily="18" charset="0"/>
                            <a:cs typeface="Times New Roman" panose="02020603050405020304" pitchFamily="18" charset="0"/>
                          </a:rPr>
                          <m:t>1</m:t>
                        </m:r>
                      </m:sup>
                    </m:sSubSup>
                  </m:oMath>
                </a14:m>
                <a:r>
                  <a:rPr lang="en-US" altLang="en-US" sz="2800" dirty="0">
                    <a:latin typeface="Times New Roman" panose="02020603050405020304" pitchFamily="18" charset="0"/>
                    <a:cs typeface="Times New Roman" panose="02020603050405020304" pitchFamily="18" charset="0"/>
                  </a:rPr>
                  <a:t>.</a:t>
                </a:r>
              </a:p>
              <a:p>
                <a:pPr algn="just">
                  <a:spcBef>
                    <a:spcPts val="600"/>
                  </a:spcBef>
                </a:pPr>
                <a:r>
                  <a:rPr lang="en-US" altLang="en-US" sz="2800" b="1" dirty="0">
                    <a:latin typeface="Times New Roman" panose="02020603050405020304" pitchFamily="18" charset="0"/>
                    <a:cs typeface="Times New Roman" panose="02020603050405020304" pitchFamily="18" charset="0"/>
                  </a:rPr>
                  <a:t>The relation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 is not transitive</a:t>
                </a:r>
                <a:r>
                  <a:rPr lang="en-US" altLang="en-US" sz="2800" dirty="0">
                    <a:latin typeface="Times New Roman" panose="02020603050405020304" pitchFamily="18" charset="0"/>
                    <a:cs typeface="Times New Roman" panose="02020603050405020304" pitchFamily="18" charset="0"/>
                  </a:rPr>
                  <a:t>; that is,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 ∧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j</a:t>
                </a:r>
                <a:r>
                  <a:rPr lang="en-US" altLang="en-US" sz="2800" baseline="-250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rPr>
                  <a:t> ) </a:t>
                </a:r>
                <a14:m>
                  <m:oMath xmlns:m="http://schemas.openxmlformats.org/officeDocument/2006/math">
                    <m:r>
                      <a:rPr lang="en-US" altLang="en-US"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e</a:t>
                </a:r>
                <a:r>
                  <a:rPr lang="en-US" altLang="en-US" sz="2800" baseline="-25000" dirty="0" err="1">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en-US" sz="2800" dirty="0">
                    <a:latin typeface="Times New Roman" panose="02020603050405020304" pitchFamily="18" charset="0"/>
                    <a:cs typeface="Times New Roman" panose="02020603050405020304" pitchFamily="18" charset="0"/>
                  </a:rPr>
                  <a:t>e</a:t>
                </a:r>
                <a:r>
                  <a:rPr lang="en-US" altLang="en-US" sz="2800" baseline="-25000" dirty="0">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dirty="0">
                    <a:latin typeface="Times New Roman" panose="02020603050405020304" pitchFamily="18" charset="0"/>
                    <a:cs typeface="Times New Roman" panose="02020603050405020304" pitchFamily="18" charset="0"/>
                  </a:rPr>
                  <a:t>For example,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3</m:t>
                        </m:r>
                      </m:sub>
                      <m:sup>
                        <m:r>
                          <a:rPr lang="en-US" altLang="en-US" sz="2800" i="1">
                            <a:latin typeface="Cambria Math" panose="02040503050406030204" pitchFamily="18" charset="0"/>
                            <a:cs typeface="Times New Roman" panose="02020603050405020304" pitchFamily="18" charset="0"/>
                          </a:rPr>
                          <m:t>3</m:t>
                        </m:r>
                      </m:sup>
                    </m:sSubSup>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2</m:t>
                        </m:r>
                      </m:sub>
                      <m:sup>
                        <m:r>
                          <a:rPr lang="en-US" altLang="en-US" sz="2800" i="1">
                            <a:latin typeface="Cambria Math" panose="02040503050406030204" pitchFamily="18" charset="0"/>
                            <a:cs typeface="Times New Roman" panose="02020603050405020304" pitchFamily="18" charset="0"/>
                          </a:rPr>
                          <m:t>4</m:t>
                        </m:r>
                      </m:sup>
                    </m:sSubSup>
                  </m:oMath>
                </a14:m>
                <a:r>
                  <a:rPr lang="en-US" altLang="en-US" sz="2800"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2</m:t>
                        </m:r>
                      </m:sub>
                      <m:sup>
                        <m:r>
                          <a:rPr lang="en-US" altLang="en-US" sz="2800" i="1">
                            <a:latin typeface="Cambria Math" panose="02040503050406030204" pitchFamily="18" charset="0"/>
                            <a:cs typeface="Times New Roman" panose="02020603050405020304" pitchFamily="18" charset="0"/>
                          </a:rPr>
                          <m:t>4</m:t>
                        </m:r>
                      </m:sup>
                    </m:sSubSup>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b="0" i="1" smtClean="0">
                            <a:latin typeface="Cambria Math" panose="02040503050406030204" pitchFamily="18" charset="0"/>
                            <a:cs typeface="Times New Roman" panose="02020603050405020304" pitchFamily="18" charset="0"/>
                          </a:rPr>
                          <m:t>1</m:t>
                        </m:r>
                      </m:sub>
                      <m:sup>
                        <m:r>
                          <a:rPr lang="en-US" altLang="en-US" sz="2800" b="0" i="1" smtClean="0">
                            <a:latin typeface="Cambria Math" panose="02040503050406030204" pitchFamily="18" charset="0"/>
                            <a:cs typeface="Times New Roman" panose="02020603050405020304" pitchFamily="18" charset="0"/>
                          </a:rPr>
                          <m:t>5</m:t>
                        </m:r>
                      </m:sup>
                    </m:sSubSup>
                  </m:oMath>
                </a14:m>
                <a:r>
                  <a:rPr lang="en-US" altLang="en-US" sz="2800" dirty="0">
                    <a:latin typeface="Times New Roman" panose="02020603050405020304" pitchFamily="18" charset="0"/>
                    <a:cs typeface="Times New Roman" panose="02020603050405020304" pitchFamily="18" charset="0"/>
                  </a:rPr>
                  <a:t> , however, </a:t>
                </a:r>
                <a14:m>
                  <m:oMath xmlns:m="http://schemas.openxmlformats.org/officeDocument/2006/math">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3</m:t>
                        </m:r>
                      </m:sub>
                      <m:sup>
                        <m:r>
                          <a:rPr lang="en-US" altLang="en-US" sz="2800" i="1">
                            <a:latin typeface="Cambria Math" panose="02040503050406030204" pitchFamily="18" charset="0"/>
                            <a:cs typeface="Times New Roman" panose="02020603050405020304" pitchFamily="18" charset="0"/>
                          </a:rPr>
                          <m:t>3</m:t>
                        </m:r>
                      </m:sup>
                    </m:sSubSup>
                  </m:oMath>
                </a14:m>
                <a:r>
                  <a:rPr lang="en-US" altLang="en-US" sz="2800"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2800" b="0" i="1" dirty="0" smtClean="0">
                        <a:latin typeface="Cambria Math" panose="02040503050406030204" pitchFamily="18" charset="0"/>
                        <a:ea typeface="Cambria Math" panose="02040503050406030204" pitchFamily="18" charset="0"/>
                        <a:cs typeface="Times New Roman" panose="02020603050405020304" pitchFamily="18" charset="0"/>
                      </a:rPr>
                      <m:t> </m:t>
                    </m:r>
                    <m:sSubSup>
                      <m:sSubSupPr>
                        <m:ctrlPr>
                          <a:rPr lang="en-US" altLang="en-US" sz="2800" i="1">
                            <a:latin typeface="Cambria Math" panose="02040503050406030204" pitchFamily="18" charset="0"/>
                            <a:cs typeface="Times New Roman" panose="02020603050405020304" pitchFamily="18" charset="0"/>
                          </a:rPr>
                        </m:ctrlPr>
                      </m:sSubSupPr>
                      <m:e>
                        <m:r>
                          <a:rPr lang="en-US" altLang="en-US" sz="2800" i="1">
                            <a:latin typeface="Cambria Math" panose="02040503050406030204" pitchFamily="18" charset="0"/>
                            <a:cs typeface="Times New Roman" panose="02020603050405020304" pitchFamily="18" charset="0"/>
                          </a:rPr>
                          <m:t>𝑒</m:t>
                        </m:r>
                      </m:e>
                      <m:sub>
                        <m:r>
                          <a:rPr lang="en-US" altLang="en-US" sz="2800" i="1">
                            <a:latin typeface="Cambria Math" panose="02040503050406030204" pitchFamily="18" charset="0"/>
                            <a:cs typeface="Times New Roman" panose="02020603050405020304" pitchFamily="18" charset="0"/>
                          </a:rPr>
                          <m:t>1</m:t>
                        </m:r>
                      </m:sub>
                      <m:sup>
                        <m:r>
                          <a:rPr lang="en-US" altLang="en-US" sz="2800" i="1">
                            <a:latin typeface="Cambria Math" panose="02040503050406030204" pitchFamily="18" charset="0"/>
                            <a:cs typeface="Times New Roman" panose="02020603050405020304" pitchFamily="18" charset="0"/>
                          </a:rPr>
                          <m:t>5</m:t>
                        </m:r>
                      </m:sup>
                    </m:sSubSup>
                  </m:oMath>
                </a14:m>
                <a:r>
                  <a:rPr lang="en-US" altLang="en-US" sz="2800" dirty="0">
                    <a:latin typeface="Times New Roman" panose="02020603050405020304" pitchFamily="18" charset="0"/>
                    <a:cs typeface="Times New Roman" panose="02020603050405020304" pitchFamily="18" charset="0"/>
                  </a:rPr>
                  <a:t> .</a:t>
                </a:r>
              </a:p>
              <a:p>
                <a:pPr algn="just">
                  <a:spcBef>
                    <a:spcPts val="600"/>
                  </a:spcBef>
                </a:pPr>
                <a:r>
                  <a:rPr lang="en-US" altLang="en-US" sz="2800" b="1" dirty="0">
                    <a:latin typeface="Times New Roman" panose="02020603050405020304" pitchFamily="18" charset="0"/>
                    <a:cs typeface="Times New Roman" panose="02020603050405020304" pitchFamily="18" charset="0"/>
                  </a:rPr>
                  <a:t>For any two events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and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in a distributed execution, </a:t>
                </a:r>
              </a:p>
              <a:p>
                <a:pPr marL="0" indent="0" algn="just">
                  <a:spcBef>
                    <a:spcPts val="600"/>
                  </a:spcBef>
                  <a:buNone/>
                </a:pPr>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or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 or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 </a:t>
                </a:r>
                <a:r>
                  <a:rPr lang="en-US" altLang="en-US" sz="2800" b="1" dirty="0" err="1">
                    <a:latin typeface="Times New Roman" panose="02020603050405020304" pitchFamily="18" charset="0"/>
                    <a:cs typeface="Times New Roman" panose="02020603050405020304" pitchFamily="18" charset="0"/>
                  </a:rPr>
                  <a:t>e</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a:t>
                </a: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9982200" cy="4990006"/>
              </a:xfrm>
              <a:blipFill>
                <a:blip r:embed="rId2"/>
                <a:stretch>
                  <a:fillRect l="-2137" t="-2076" r="-1465"/>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66</a:t>
            </a:fld>
            <a:endParaRPr lang="en-IN" altLang="en-US" sz="1200">
              <a:solidFill>
                <a:srgbClr val="3D3632"/>
              </a:solidFill>
            </a:endParaRPr>
          </a:p>
        </p:txBody>
      </p:sp>
    </p:spTree>
    <p:extLst>
      <p:ext uri="{BB962C8B-B14F-4D97-AF65-F5344CB8AC3E}">
        <p14:creationId xmlns:p14="http://schemas.microsoft.com/office/powerpoint/2010/main" val="200251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(3) Models of communication networks</a:t>
            </a:r>
          </a:p>
          <a:p>
            <a:pPr algn="just">
              <a:spcBef>
                <a:spcPts val="600"/>
              </a:spcBef>
            </a:pPr>
            <a:r>
              <a:rPr lang="en-US" altLang="en-US" sz="2800" dirty="0">
                <a:latin typeface="Times New Roman" panose="02020603050405020304" pitchFamily="18" charset="0"/>
                <a:cs typeface="Times New Roman" panose="02020603050405020304" pitchFamily="18" charset="0"/>
              </a:rPr>
              <a:t>There are several models of the service provided by communication networks, namely, FIFO (first-in, first-out), non-FIFO, and causal ordering. </a:t>
            </a:r>
          </a:p>
          <a:p>
            <a:pPr algn="just">
              <a:spcBef>
                <a:spcPts val="600"/>
              </a:spcBef>
            </a:pPr>
            <a:r>
              <a:rPr lang="en-US" altLang="en-US" sz="2800" dirty="0">
                <a:latin typeface="Times New Roman" panose="02020603050405020304" pitchFamily="18" charset="0"/>
                <a:cs typeface="Times New Roman" panose="02020603050405020304" pitchFamily="18" charset="0"/>
              </a:rPr>
              <a:t>In the </a:t>
            </a:r>
            <a:r>
              <a:rPr lang="en-US" altLang="en-US" sz="2800" b="1" dirty="0">
                <a:latin typeface="Times New Roman" panose="02020603050405020304" pitchFamily="18" charset="0"/>
                <a:cs typeface="Times New Roman" panose="02020603050405020304" pitchFamily="18" charset="0"/>
              </a:rPr>
              <a:t>FIFO</a:t>
            </a:r>
            <a:r>
              <a:rPr lang="en-US" altLang="en-US" sz="2800" dirty="0">
                <a:latin typeface="Times New Roman" panose="02020603050405020304" pitchFamily="18" charset="0"/>
                <a:cs typeface="Times New Roman" panose="02020603050405020304" pitchFamily="18" charset="0"/>
              </a:rPr>
              <a:t> model, each channel acts as a </a:t>
            </a:r>
            <a:r>
              <a:rPr lang="en-US" altLang="en-US" sz="2800" b="1" dirty="0">
                <a:latin typeface="Times New Roman" panose="02020603050405020304" pitchFamily="18" charset="0"/>
                <a:cs typeface="Times New Roman" panose="02020603050405020304" pitchFamily="18" charset="0"/>
              </a:rPr>
              <a:t>first-in first-out message queue </a:t>
            </a:r>
            <a:r>
              <a:rPr lang="en-US" altLang="en-US" sz="2800" dirty="0">
                <a:latin typeface="Times New Roman" panose="02020603050405020304" pitchFamily="18" charset="0"/>
                <a:cs typeface="Times New Roman" panose="02020603050405020304" pitchFamily="18" charset="0"/>
              </a:rPr>
              <a:t>and thus, message ordering is preserved by a channel. </a:t>
            </a:r>
          </a:p>
          <a:p>
            <a:pPr algn="just">
              <a:spcBef>
                <a:spcPts val="600"/>
              </a:spcBef>
            </a:pPr>
            <a:r>
              <a:rPr lang="en-US" altLang="en-US" sz="2800" dirty="0">
                <a:latin typeface="Times New Roman" panose="02020603050405020304" pitchFamily="18" charset="0"/>
                <a:cs typeface="Times New Roman" panose="02020603050405020304" pitchFamily="18" charset="0"/>
              </a:rPr>
              <a:t>In </a:t>
            </a:r>
            <a:r>
              <a:rPr lang="en-US" altLang="en-US" sz="2800" b="1" dirty="0">
                <a:latin typeface="Times New Roman" panose="02020603050405020304" pitchFamily="18" charset="0"/>
                <a:cs typeface="Times New Roman" panose="02020603050405020304" pitchFamily="18" charset="0"/>
              </a:rPr>
              <a:t>the non-FIFO </a:t>
            </a:r>
            <a:r>
              <a:rPr lang="en-US" altLang="en-US" sz="2800" dirty="0">
                <a:latin typeface="Times New Roman" panose="02020603050405020304" pitchFamily="18" charset="0"/>
                <a:cs typeface="Times New Roman" panose="02020603050405020304" pitchFamily="18" charset="0"/>
              </a:rPr>
              <a:t>model, a channel acts like a set in which the sender process adds messages and the receiver process removes messages from it in a </a:t>
            </a:r>
            <a:r>
              <a:rPr lang="en-US" altLang="en-US" sz="2800" b="1" dirty="0">
                <a:latin typeface="Times New Roman" panose="02020603050405020304" pitchFamily="18" charset="0"/>
                <a:cs typeface="Times New Roman" panose="02020603050405020304" pitchFamily="18" charset="0"/>
              </a:rPr>
              <a:t>random order</a:t>
            </a:r>
            <a:r>
              <a:rPr lang="en-US" altLang="en-US" sz="2800" dirty="0">
                <a:latin typeface="Times New Roman" panose="02020603050405020304" pitchFamily="18" charset="0"/>
                <a:cs typeface="Times New Roman" panose="02020603050405020304" pitchFamily="18" charset="0"/>
              </a:rPr>
              <a: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67</a:t>
            </a:fld>
            <a:endParaRPr lang="en-IN" altLang="en-US" sz="1200">
              <a:solidFill>
                <a:srgbClr val="3D3632"/>
              </a:solidFill>
            </a:endParaRPr>
          </a:p>
        </p:txBody>
      </p:sp>
    </p:spTree>
    <p:extLst>
      <p:ext uri="{BB962C8B-B14F-4D97-AF65-F5344CB8AC3E}">
        <p14:creationId xmlns:p14="http://schemas.microsoft.com/office/powerpoint/2010/main" val="66428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spcBef>
                <a:spcPts val="600"/>
              </a:spcBef>
            </a:pPr>
            <a:r>
              <a:rPr lang="en-IN" altLang="en-US" sz="4000" b="1" dirty="0">
                <a:latin typeface="Times New Roman" panose="02020603050405020304" pitchFamily="18" charset="0"/>
                <a:cs typeface="Times New Roman" panose="02020603050405020304" pitchFamily="18" charset="0"/>
              </a:rPr>
              <a:t>A model of distributed computations:</a:t>
            </a:r>
          </a:p>
        </p:txBody>
      </p:sp>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(4) Global state of a distributed system</a:t>
            </a:r>
            <a:endParaRPr lang="en-US" altLang="en-US" sz="2800" b="1" dirty="0">
              <a:latin typeface="Times New Roman" panose="02020603050405020304" pitchFamily="18" charset="0"/>
              <a:cs typeface="Times New Roman" panose="02020603050405020304" pitchFamily="18" charset="0"/>
            </a:endParaRPr>
          </a:p>
          <a:p>
            <a:pPr algn="just">
              <a:spcBef>
                <a:spcPts val="600"/>
              </a:spcBef>
            </a:pPr>
            <a:r>
              <a:rPr lang="en-US" altLang="en-US" sz="2800" dirty="0">
                <a:latin typeface="Times New Roman" panose="02020603050405020304" pitchFamily="18" charset="0"/>
                <a:cs typeface="Times New Roman" panose="02020603050405020304" pitchFamily="18" charset="0"/>
              </a:rPr>
              <a:t>The global state of a distributed system is a collection of the local states of its components, namely, the processes and the communication channels. </a:t>
            </a:r>
          </a:p>
          <a:p>
            <a:pPr algn="just">
              <a:spcBef>
                <a:spcPts val="600"/>
              </a:spcBef>
            </a:pPr>
            <a:r>
              <a:rPr lang="en-US" altLang="en-US" sz="2800" b="1" dirty="0">
                <a:latin typeface="Times New Roman" panose="02020603050405020304" pitchFamily="18" charset="0"/>
                <a:cs typeface="Times New Roman" panose="02020603050405020304" pitchFamily="18" charset="0"/>
              </a:rPr>
              <a:t>The state of a process at any time is defined by the contents of processor registers, stacks, local memory, etc. and depends on the local context of the distributed application. </a:t>
            </a:r>
          </a:p>
          <a:p>
            <a:pPr algn="just">
              <a:spcBef>
                <a:spcPts val="600"/>
              </a:spcBef>
            </a:pPr>
            <a:r>
              <a:rPr lang="en-US" altLang="en-US" sz="2800" dirty="0">
                <a:latin typeface="Times New Roman" panose="02020603050405020304" pitchFamily="18" charset="0"/>
                <a:cs typeface="Times New Roman" panose="02020603050405020304" pitchFamily="18" charset="0"/>
              </a:rPr>
              <a:t>The state of a channel is given by the set of messages in transit in the channel.</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68</a:t>
            </a:fld>
            <a:endParaRPr lang="en-IN" altLang="en-US" sz="1200">
              <a:solidFill>
                <a:srgbClr val="3D3632"/>
              </a:solidFill>
            </a:endParaRPr>
          </a:p>
        </p:txBody>
      </p:sp>
    </p:spTree>
    <p:extLst>
      <p:ext uri="{BB962C8B-B14F-4D97-AF65-F5344CB8AC3E}">
        <p14:creationId xmlns:p14="http://schemas.microsoft.com/office/powerpoint/2010/main" val="235505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lstStyle/>
          <a:p>
            <a:pPr>
              <a:defRPr/>
            </a:pPr>
            <a:r>
              <a:rPr lang="en-IN" altLang="en-US" sz="4000" b="1" dirty="0">
                <a:solidFill>
                  <a:schemeClr val="tx2">
                    <a:satMod val="130000"/>
                  </a:schemeClr>
                </a:solidFill>
                <a:latin typeface="Times New Roman" pitchFamily="18" charset="0"/>
                <a:cs typeface="Times New Roman" pitchFamily="18" charset="0"/>
              </a:rPr>
              <a:t>REFERENCE</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marL="82550" indent="0" algn="just">
              <a:lnSpc>
                <a:spcPct val="100000"/>
              </a:lnSpc>
              <a:spcBef>
                <a:spcPts val="600"/>
              </a:spcBef>
              <a:buNone/>
            </a:pPr>
            <a:r>
              <a:rPr lang="en-IN" altLang="en-US" sz="2100" b="1" dirty="0">
                <a:latin typeface="Times New Roman" panose="02020603050405020304" pitchFamily="18" charset="0"/>
                <a:cs typeface="Times New Roman" panose="02020603050405020304" pitchFamily="18" charset="0"/>
              </a:rPr>
              <a:t>TEXT BOOKS:</a:t>
            </a:r>
          </a:p>
          <a:p>
            <a:pPr marL="539750" indent="-457200" algn="just">
              <a:lnSpc>
                <a:spcPct val="100000"/>
              </a:lnSpc>
              <a:spcBef>
                <a:spcPts val="600"/>
              </a:spcBef>
              <a:buFont typeface="Gill Sans MT" panose="020B0502020104020203" pitchFamily="34" charset="0"/>
              <a:buAutoNum type="arabicPeriod"/>
            </a:pPr>
            <a:r>
              <a:rPr lang="en-IN" altLang="en-US" sz="2100" dirty="0">
                <a:latin typeface="Times New Roman" panose="02020603050405020304" pitchFamily="18" charset="0"/>
                <a:cs typeface="Times New Roman" panose="02020603050405020304" pitchFamily="18" charset="0"/>
              </a:rPr>
              <a:t>Ajay D. </a:t>
            </a:r>
            <a:r>
              <a:rPr lang="en-IN" altLang="en-US" sz="2100" dirty="0" err="1">
                <a:latin typeface="Times New Roman" panose="02020603050405020304" pitchFamily="18" charset="0"/>
                <a:cs typeface="Times New Roman" panose="02020603050405020304" pitchFamily="18" charset="0"/>
              </a:rPr>
              <a:t>Kshemkalyani</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Mukesh</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Singhal</a:t>
            </a:r>
            <a:r>
              <a:rPr lang="en-IN" altLang="en-US" sz="2100" dirty="0">
                <a:latin typeface="Times New Roman" panose="02020603050405020304" pitchFamily="18" charset="0"/>
                <a:cs typeface="Times New Roman" panose="02020603050405020304" pitchFamily="18" charset="0"/>
              </a:rPr>
              <a:t>, ― Distributed Computing: Principles, Algorithms, and Systems, Cambridge University Press, 2011. (Unit 1, 2, 3).</a:t>
            </a:r>
          </a:p>
          <a:p>
            <a:pPr marL="539750" indent="-457200" algn="just">
              <a:lnSpc>
                <a:spcPct val="100000"/>
              </a:lnSpc>
              <a:spcBef>
                <a:spcPts val="600"/>
              </a:spcBef>
              <a:buFont typeface="Gill Sans MT" panose="020B0502020104020203" pitchFamily="34" charset="0"/>
              <a:buAutoNum type="arabicPeriod"/>
            </a:pPr>
            <a:r>
              <a:rPr lang="en-IN" altLang="en-US" sz="2100" dirty="0">
                <a:latin typeface="Times New Roman" panose="02020603050405020304" pitchFamily="18" charset="0"/>
                <a:cs typeface="Times New Roman" panose="02020603050405020304" pitchFamily="18" charset="0"/>
              </a:rPr>
              <a:t>Douglass E. Comer, ― The Cloud Computing Book: The future of computing explained, CRC Press, 2021. (Unit 4, 5).</a:t>
            </a:r>
          </a:p>
          <a:p>
            <a:pPr marL="82550" indent="0" algn="just">
              <a:lnSpc>
                <a:spcPct val="100000"/>
              </a:lnSpc>
              <a:spcBef>
                <a:spcPts val="600"/>
              </a:spcBef>
              <a:buNone/>
            </a:pPr>
            <a:r>
              <a:rPr lang="en-IN" altLang="en-US" sz="2100" b="1" dirty="0">
                <a:latin typeface="Times New Roman" panose="02020603050405020304" pitchFamily="18" charset="0"/>
                <a:cs typeface="Times New Roman" panose="02020603050405020304" pitchFamily="18" charset="0"/>
              </a:rPr>
              <a:t>REFERENCES:</a:t>
            </a:r>
          </a:p>
          <a:p>
            <a:pPr marL="539750" indent="-457200" algn="just">
              <a:lnSpc>
                <a:spcPct val="100000"/>
              </a:lnSpc>
              <a:spcBef>
                <a:spcPts val="600"/>
              </a:spcBef>
              <a:buFont typeface="Gill Sans MT" panose="020B0502020104020203" pitchFamily="34" charset="0"/>
              <a:buAutoNum type="arabicPeriod"/>
            </a:pPr>
            <a:r>
              <a:rPr lang="en-IN" altLang="en-US" sz="2100" dirty="0" err="1">
                <a:latin typeface="Times New Roman" panose="02020603050405020304" pitchFamily="18" charset="0"/>
                <a:cs typeface="Times New Roman" panose="02020603050405020304" pitchFamily="18" charset="0"/>
              </a:rPr>
              <a:t>Arshdeep</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Bahga</a:t>
            </a:r>
            <a:r>
              <a:rPr lang="en-IN" altLang="en-US" sz="2100" dirty="0">
                <a:latin typeface="Times New Roman" panose="02020603050405020304" pitchFamily="18" charset="0"/>
                <a:cs typeface="Times New Roman" panose="02020603050405020304" pitchFamily="18" charset="0"/>
              </a:rPr>
              <a:t>, Vijay </a:t>
            </a:r>
            <a:r>
              <a:rPr lang="en-IN" altLang="en-US" sz="2100" dirty="0" err="1">
                <a:latin typeface="Times New Roman" panose="02020603050405020304" pitchFamily="18" charset="0"/>
                <a:cs typeface="Times New Roman" panose="02020603050405020304" pitchFamily="18" charset="0"/>
              </a:rPr>
              <a:t>Madisetti</a:t>
            </a:r>
            <a:r>
              <a:rPr lang="en-IN" altLang="en-US" sz="2100" dirty="0">
                <a:latin typeface="Times New Roman" panose="02020603050405020304" pitchFamily="18" charset="0"/>
                <a:cs typeface="Times New Roman" panose="02020603050405020304" pitchFamily="18" charset="0"/>
              </a:rPr>
              <a:t>, ― Cloud Computing: A Hands-on Approach‖, Universities Press Private Limited, 2014.</a:t>
            </a:r>
          </a:p>
          <a:p>
            <a:pPr marL="539750" indent="-457200" algn="just">
              <a:lnSpc>
                <a:spcPct val="100000"/>
              </a:lnSpc>
              <a:spcBef>
                <a:spcPts val="600"/>
              </a:spcBef>
              <a:buFont typeface="Gill Sans MT" panose="020B0502020104020203" pitchFamily="34" charset="0"/>
              <a:buAutoNum type="arabicPeriod"/>
            </a:pPr>
            <a:r>
              <a:rPr lang="en-IN" altLang="en-US" sz="2100" dirty="0" err="1">
                <a:latin typeface="Times New Roman" panose="02020603050405020304" pitchFamily="18" charset="0"/>
                <a:cs typeface="Times New Roman" panose="02020603050405020304" pitchFamily="18" charset="0"/>
              </a:rPr>
              <a:t>Rajkumar</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Buyya</a:t>
            </a:r>
            <a:r>
              <a:rPr lang="en-IN" altLang="en-US" sz="2100" dirty="0">
                <a:latin typeface="Times New Roman" panose="02020603050405020304" pitchFamily="18" charset="0"/>
                <a:cs typeface="Times New Roman" panose="02020603050405020304" pitchFamily="18" charset="0"/>
              </a:rPr>
              <a:t>, Christian </a:t>
            </a:r>
            <a:r>
              <a:rPr lang="en-IN" altLang="en-US" sz="2100" dirty="0" err="1">
                <a:latin typeface="Times New Roman" panose="02020603050405020304" pitchFamily="18" charset="0"/>
                <a:cs typeface="Times New Roman" panose="02020603050405020304" pitchFamily="18" charset="0"/>
              </a:rPr>
              <a:t>Vecchiola</a:t>
            </a:r>
            <a:r>
              <a:rPr lang="en-IN" altLang="en-US" sz="2100" dirty="0">
                <a:latin typeface="Times New Roman" panose="02020603050405020304" pitchFamily="18" charset="0"/>
                <a:cs typeface="Times New Roman" panose="02020603050405020304" pitchFamily="18" charset="0"/>
              </a:rPr>
              <a:t>, S. </a:t>
            </a:r>
            <a:r>
              <a:rPr lang="en-IN" altLang="en-US" sz="2100" dirty="0" err="1">
                <a:latin typeface="Times New Roman" panose="02020603050405020304" pitchFamily="18" charset="0"/>
                <a:cs typeface="Times New Roman" panose="02020603050405020304" pitchFamily="18" charset="0"/>
              </a:rPr>
              <a:t>ThamaraiSelvi</a:t>
            </a:r>
            <a:r>
              <a:rPr lang="en-IN" altLang="en-US" sz="2100" dirty="0">
                <a:latin typeface="Times New Roman" panose="02020603050405020304" pitchFamily="18" charset="0"/>
                <a:cs typeface="Times New Roman" panose="02020603050405020304" pitchFamily="18" charset="0"/>
              </a:rPr>
              <a:t>, ―Mastering Cloud Computing, Tata </a:t>
            </a:r>
            <a:r>
              <a:rPr lang="en-IN" altLang="en-US" sz="2100" dirty="0" err="1">
                <a:latin typeface="Times New Roman" panose="02020603050405020304" pitchFamily="18" charset="0"/>
                <a:cs typeface="Times New Roman" panose="02020603050405020304" pitchFamily="18" charset="0"/>
              </a:rPr>
              <a:t>Mcgraw</a:t>
            </a:r>
            <a:r>
              <a:rPr lang="en-IN" altLang="en-US" sz="2100" dirty="0">
                <a:latin typeface="Times New Roman" panose="02020603050405020304" pitchFamily="18" charset="0"/>
                <a:cs typeface="Times New Roman" panose="02020603050405020304" pitchFamily="18" charset="0"/>
              </a:rPr>
              <a:t> Hill, 2017.</a:t>
            </a:r>
          </a:p>
          <a:p>
            <a:pPr marL="539750" indent="-457200" algn="just">
              <a:lnSpc>
                <a:spcPct val="100000"/>
              </a:lnSpc>
              <a:spcBef>
                <a:spcPts val="600"/>
              </a:spcBef>
              <a:buFont typeface="Gill Sans MT" panose="020B0502020104020203" pitchFamily="34" charset="0"/>
              <a:buAutoNum type="arabicPeriod"/>
            </a:pPr>
            <a:r>
              <a:rPr lang="en-IN" altLang="en-US" sz="2100" dirty="0">
                <a:latin typeface="Times New Roman" panose="02020603050405020304" pitchFamily="18" charset="0"/>
                <a:cs typeface="Times New Roman" panose="02020603050405020304" pitchFamily="18" charset="0"/>
              </a:rPr>
              <a:t>Kai Hwang, Geoffrey C. Fox, Jack G. </a:t>
            </a:r>
            <a:r>
              <a:rPr lang="en-IN" altLang="en-US" sz="2100" dirty="0" err="1">
                <a:latin typeface="Times New Roman" panose="02020603050405020304" pitchFamily="18" charset="0"/>
                <a:cs typeface="Times New Roman" panose="02020603050405020304" pitchFamily="18" charset="0"/>
              </a:rPr>
              <a:t>Dongarra</a:t>
            </a:r>
            <a:r>
              <a:rPr lang="en-IN" altLang="en-US" sz="2100" dirty="0">
                <a:latin typeface="Times New Roman" panose="02020603050405020304" pitchFamily="18" charset="0"/>
                <a:cs typeface="Times New Roman" panose="02020603050405020304" pitchFamily="18" charset="0"/>
              </a:rPr>
              <a:t>, ―Distributed and Cloud Computing, From Parallel Processing to the Internet of Things, Morgan Kaufmann Publishers, 2012.</a:t>
            </a:r>
          </a:p>
          <a:p>
            <a:pPr marL="539750" indent="-457200" algn="just">
              <a:lnSpc>
                <a:spcPct val="100000"/>
              </a:lnSpc>
              <a:spcBef>
                <a:spcPts val="600"/>
              </a:spcBef>
              <a:buFont typeface="Gill Sans MT" panose="020B0502020104020203" pitchFamily="34" charset="0"/>
              <a:buAutoNum type="arabicPeriod"/>
            </a:pPr>
            <a:r>
              <a:rPr lang="en-IN" altLang="en-US" sz="2100" dirty="0" err="1">
                <a:latin typeface="Times New Roman" panose="02020603050405020304" pitchFamily="18" charset="0"/>
                <a:cs typeface="Times New Roman" panose="02020603050405020304" pitchFamily="18" charset="0"/>
              </a:rPr>
              <a:t>Hagit</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Attiya</a:t>
            </a:r>
            <a:r>
              <a:rPr lang="en-IN" altLang="en-US" sz="2100" dirty="0">
                <a:latin typeface="Times New Roman" panose="02020603050405020304" pitchFamily="18" charset="0"/>
                <a:cs typeface="Times New Roman" panose="02020603050405020304" pitchFamily="18" charset="0"/>
              </a:rPr>
              <a:t>, Jennifer Welch, ―Distributed Computing: Fundamentals, Simulations and Advanced Topics, John Wiley &amp; Sons, Inc., 2004.</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69</a:t>
            </a:fld>
            <a:endParaRPr lang="en-IN" altLang="en-US" sz="1200">
              <a:solidFill>
                <a:srgbClr val="3D3632"/>
              </a:solidFill>
            </a:endParaRPr>
          </a:p>
        </p:txBody>
      </p:sp>
    </p:spTree>
    <p:extLst>
      <p:ext uri="{BB962C8B-B14F-4D97-AF65-F5344CB8AC3E}">
        <p14:creationId xmlns:p14="http://schemas.microsoft.com/office/powerpoint/2010/main" val="40483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COMPUTER SYSTEM COMPONENTS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The interaction of this software with these system components at each processor. </a:t>
            </a:r>
          </a:p>
          <a:p>
            <a:pPr algn="just">
              <a:spcBef>
                <a:spcPts val="600"/>
              </a:spcBef>
            </a:pPr>
            <a:r>
              <a:rPr lang="en-IN" altLang="en-US" sz="2400" dirty="0">
                <a:latin typeface="Times New Roman" panose="02020603050405020304" pitchFamily="18" charset="0"/>
                <a:cs typeface="Times New Roman" panose="02020603050405020304" pitchFamily="18" charset="0"/>
              </a:rPr>
              <a:t>Here we assume that the middleware layer does not contain the traditional application layer functions of the network protocol stack, such as http, mail, ftp, and telnet. </a:t>
            </a:r>
          </a:p>
          <a:p>
            <a:pPr algn="just">
              <a:spcBef>
                <a:spcPts val="600"/>
              </a:spcBef>
            </a:pPr>
            <a:r>
              <a:rPr lang="en-IN" altLang="en-US" sz="2400" dirty="0">
                <a:latin typeface="Times New Roman" panose="02020603050405020304" pitchFamily="18" charset="0"/>
                <a:cs typeface="Times New Roman" panose="02020603050405020304" pitchFamily="18" charset="0"/>
              </a:rPr>
              <a:t>Various primitives and calls to functions defined in various libraries of the middleware layer are embedded in the user program code. </a:t>
            </a:r>
          </a:p>
          <a:p>
            <a:pPr algn="just">
              <a:spcBef>
                <a:spcPts val="600"/>
              </a:spcBef>
            </a:pPr>
            <a:r>
              <a:rPr lang="en-IN" altLang="en-US" sz="2400" dirty="0">
                <a:latin typeface="Times New Roman" panose="02020603050405020304" pitchFamily="18" charset="0"/>
                <a:cs typeface="Times New Roman" panose="02020603050405020304" pitchFamily="18" charset="0"/>
              </a:rPr>
              <a:t>There exist several libraries to choose from to invoke primitives for the more common functions – such as reliable and ordered multicasting – of the middleware layer.</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7</a:t>
            </a:fld>
            <a:endParaRPr lang="en-IN" altLang="en-US" sz="1200">
              <a:solidFill>
                <a:srgbClr val="3D3632"/>
              </a:solidFill>
            </a:endParaRPr>
          </a:p>
        </p:txBody>
      </p:sp>
    </p:spTree>
    <p:extLst>
      <p:ext uri="{BB962C8B-B14F-4D97-AF65-F5344CB8AC3E}">
        <p14:creationId xmlns:p14="http://schemas.microsoft.com/office/powerpoint/2010/main" val="64282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05748" y="3513003"/>
            <a:ext cx="3396996" cy="746393"/>
          </a:xfrm>
        </p:spPr>
        <p:txBody>
          <a:bodyPr>
            <a:normAutofit/>
          </a:bodyPr>
          <a:lstStyle/>
          <a:p>
            <a:pPr algn="ctr"/>
            <a:r>
              <a:rPr lang="en-US" sz="4400" dirty="0"/>
              <a:t>Thank You…</a:t>
            </a:r>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a:xfrm>
            <a:off x="4654670" y="1600200"/>
            <a:ext cx="6430912" cy="4572001"/>
          </a:xfrm>
        </p:spPr>
      </p:pic>
      <p:sp>
        <p:nvSpPr>
          <p:cNvPr id="3" name="Slide Number Placeholder 2"/>
          <p:cNvSpPr>
            <a:spLocks noGrp="1"/>
          </p:cNvSpPr>
          <p:nvPr>
            <p:ph type="sldNum" sz="quarter" idx="12"/>
          </p:nvPr>
        </p:nvSpPr>
        <p:spPr/>
        <p:txBody>
          <a:bodyPr/>
          <a:lstStyle/>
          <a:p>
            <a:fld id="{0FF54DE5-C571-48E8-A5BC-B369434E2F44}" type="slidenum">
              <a:rPr lang="en-IN" smtClean="0"/>
              <a:t>70</a:t>
            </a:fld>
            <a:endParaRPr lang="en-IN"/>
          </a:p>
        </p:txBody>
      </p:sp>
    </p:spTree>
    <p:extLst>
      <p:ext uri="{BB962C8B-B14F-4D97-AF65-F5344CB8AC3E}">
        <p14:creationId xmlns:p14="http://schemas.microsoft.com/office/powerpoint/2010/main" val="371402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COMPUTER SYSTEM COMPONENTS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Interaction of the software components at each processor.</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8</a:t>
            </a:fld>
            <a:endParaRPr lang="en-IN" altLang="en-US" sz="1200">
              <a:solidFill>
                <a:srgbClr val="3D3632"/>
              </a:solidFill>
            </a:endParaRPr>
          </a:p>
        </p:txBody>
      </p:sp>
      <p:pic>
        <p:nvPicPr>
          <p:cNvPr id="3" name="Picture 2"/>
          <p:cNvPicPr>
            <a:picLocks noChangeAspect="1"/>
          </p:cNvPicPr>
          <p:nvPr/>
        </p:nvPicPr>
        <p:blipFill>
          <a:blip r:embed="rId2"/>
          <a:stretch>
            <a:fillRect/>
          </a:stretch>
        </p:blipFill>
        <p:spPr>
          <a:xfrm>
            <a:off x="1943191" y="1789660"/>
            <a:ext cx="8304029" cy="4566691"/>
          </a:xfrm>
          <a:prstGeom prst="rect">
            <a:avLst/>
          </a:prstGeom>
        </p:spPr>
      </p:pic>
    </p:spTree>
    <p:extLst>
      <p:ext uri="{BB962C8B-B14F-4D97-AF65-F5344CB8AC3E}">
        <p14:creationId xmlns:p14="http://schemas.microsoft.com/office/powerpoint/2010/main" val="234693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RELATION TO COMPUTER SYSTEM COMPONENTS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lnSpcReduction="10000"/>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There are several standards such as Object Management Group’s (OMG) common object request broker architecture (CORBA), and the remote procedure call (RPC) mechanism. </a:t>
            </a:r>
          </a:p>
          <a:p>
            <a:pPr algn="just">
              <a:spcBef>
                <a:spcPts val="600"/>
              </a:spcBef>
            </a:pPr>
            <a:r>
              <a:rPr lang="en-IN" altLang="en-US" sz="2400" dirty="0">
                <a:latin typeface="Times New Roman" panose="02020603050405020304" pitchFamily="18" charset="0"/>
                <a:cs typeface="Times New Roman" panose="02020603050405020304" pitchFamily="18" charset="0"/>
              </a:rPr>
              <a:t>The RPC mechanism conceptually works like a local procedure call, with the difference that the procedure code may reside on a remote machine, and the RPC software sends a message across the network to invoke the remote procedure. </a:t>
            </a:r>
          </a:p>
          <a:p>
            <a:pPr algn="just">
              <a:spcBef>
                <a:spcPts val="600"/>
              </a:spcBef>
            </a:pPr>
            <a:r>
              <a:rPr lang="en-IN" altLang="en-US" sz="2400" dirty="0">
                <a:latin typeface="Times New Roman" panose="02020603050405020304" pitchFamily="18" charset="0"/>
                <a:cs typeface="Times New Roman" panose="02020603050405020304" pitchFamily="18" charset="0"/>
              </a:rPr>
              <a:t>It then awaits a reply, after which the procedure call completes from the perspective of the program that invoked it. </a:t>
            </a:r>
          </a:p>
          <a:p>
            <a:pPr algn="just">
              <a:spcBef>
                <a:spcPts val="600"/>
              </a:spcBef>
            </a:pPr>
            <a:r>
              <a:rPr lang="en-IN" altLang="en-US" sz="2400" dirty="0">
                <a:latin typeface="Times New Roman" panose="02020603050405020304" pitchFamily="18" charset="0"/>
                <a:cs typeface="Times New Roman" panose="02020603050405020304" pitchFamily="18" charset="0"/>
              </a:rPr>
              <a:t>Currently deployed commercial versions of middleware often use CORBA, DCOM (distributed component object model), Java, and RMI (remote method invocation) technologies. </a:t>
            </a:r>
          </a:p>
          <a:p>
            <a:pPr algn="just">
              <a:spcBef>
                <a:spcPts val="600"/>
              </a:spcBef>
            </a:pPr>
            <a:r>
              <a:rPr lang="en-IN" altLang="en-US" sz="2400" dirty="0">
                <a:latin typeface="Times New Roman" panose="02020603050405020304" pitchFamily="18" charset="0"/>
                <a:cs typeface="Times New Roman" panose="02020603050405020304" pitchFamily="18" charset="0"/>
              </a:rPr>
              <a:t>The message-passing interface (MPI) developed in the research community is an example of an interface for various communication functions.</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9</a:t>
            </a:fld>
            <a:endParaRPr lang="en-IN" altLang="en-US" sz="1200">
              <a:solidFill>
                <a:srgbClr val="3D3632"/>
              </a:solidFill>
            </a:endParaRPr>
          </a:p>
        </p:txBody>
      </p:sp>
    </p:spTree>
    <p:extLst>
      <p:ext uri="{BB962C8B-B14F-4D97-AF65-F5344CB8AC3E}">
        <p14:creationId xmlns:p14="http://schemas.microsoft.com/office/powerpoint/2010/main" val="998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schemas.microsoft.com/office/2006/documentManagement/types"/>
    <ds:schemaRef ds:uri="http://www.w3.org/XML/1998/namespace"/>
    <ds:schemaRef ds:uri="4873beb7-5857-4685-be1f-d57550cc96cc"/>
    <ds:schemaRef ds:uri="http://schemas.openxmlformats.org/package/2006/metadata/core-properties"/>
    <ds:schemaRef ds:uri="http://purl.org/dc/dcmitype/"/>
    <ds:schemaRef ds:uri="http://schemas.microsoft.com/office/2006/metadata/properties"/>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6636</TotalTime>
  <Words>6344</Words>
  <Application>Microsoft Office PowerPoint</Application>
  <PresentationFormat>Widescreen</PresentationFormat>
  <Paragraphs>498</Paragraphs>
  <Slides>70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Cambria Math</vt:lpstr>
      <vt:lpstr>Euphemia</vt:lpstr>
      <vt:lpstr>Gill Sans MT</vt:lpstr>
      <vt:lpstr>Plantagenet Cherokee</vt:lpstr>
      <vt:lpstr>Times New Roman</vt:lpstr>
      <vt:lpstr>Wingdings</vt:lpstr>
      <vt:lpstr>Academic Literature 16x9</vt:lpstr>
      <vt:lpstr>DISTRIBUTED AND CLOUD COMPUTING</vt:lpstr>
      <vt:lpstr>INTRODUCTION</vt:lpstr>
      <vt:lpstr>DEFINITION – DISTRIBUTED SYSTEM</vt:lpstr>
      <vt:lpstr>DEFINITION – DISTRIBUTED SYSTEM</vt:lpstr>
      <vt:lpstr>RELATION TO COMPUTER SYSTEM COMPONENTS</vt:lpstr>
      <vt:lpstr>RELATION TO COMPUTER SYSTEM COMPONENTS</vt:lpstr>
      <vt:lpstr>RELATION TO COMPUTER SYSTEM COMPONENTS</vt:lpstr>
      <vt:lpstr>RELATION TO COMPUTER SYSTEM COMPONENTS</vt:lpstr>
      <vt:lpstr>RELATION TO COMPUTER SYSTEM COMPONENTS</vt:lpstr>
      <vt:lpstr>MOTIVATION – DISTRIBUTED SYSTEM</vt:lpstr>
      <vt:lpstr>MOTIVATION – DISTRIBUTED SYSTEM</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Relation to parallel multiprocessor/multicomputer systems</vt:lpstr>
      <vt:lpstr>Message-passing systems versus shared memory systems</vt:lpstr>
      <vt:lpstr>Message-passing systems versus shared memory systems</vt:lpstr>
      <vt:lpstr>Message-passing systems versus shared memory systems</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Primitives for distributed communication</vt:lpstr>
      <vt:lpstr>Synchronous versus asynchronous executions</vt:lpstr>
      <vt:lpstr>Synchronous versus asynchronous executions</vt:lpstr>
      <vt:lpstr>Synchronous versus asynchronous executions</vt:lpstr>
      <vt:lpstr>Synchronous versus asynchronous executions</vt:lpstr>
      <vt:lpstr>Synchronous versus asynchronous executions</vt:lpstr>
      <vt:lpstr>Synchronous versus asynchronous executions</vt:lpstr>
      <vt:lpstr>Synchronous versus asynchronous executions</vt:lpstr>
      <vt:lpstr>Synchronous versus asynchronous executions</vt:lpstr>
      <vt:lpstr>A model of distributed computations:</vt:lpstr>
      <vt:lpstr>A model of distributed computations:</vt:lpstr>
      <vt:lpstr>A model of distributed computations:</vt:lpstr>
      <vt:lpstr>A model of distributed computations:</vt:lpstr>
      <vt:lpstr>A model of distributed computations:</vt:lpstr>
      <vt:lpstr>A model of distributed computations:</vt:lpstr>
      <vt:lpstr>A model of distributed computations:</vt:lpstr>
      <vt:lpstr>A model of distributed computations:</vt:lpstr>
      <vt:lpstr>A model of distributed computations:</vt:lpstr>
      <vt:lpstr>Properties Derived from Happen Before Relationship – </vt:lpstr>
      <vt:lpstr>Casual Precedence Relations:</vt:lpstr>
      <vt:lpstr>Happen Before Relation:</vt:lpstr>
      <vt:lpstr>A model of distributed computations:</vt:lpstr>
      <vt:lpstr>A model of distributed computations:</vt:lpstr>
      <vt:lpstr>A model of distributed computations:</vt:lpstr>
      <vt:lpstr>A model of distributed computations:</vt:lpstr>
      <vt:lpstr>A model of distributed computations:</vt:lpstr>
      <vt:lpstr>A model of distributed computations: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CS6006 - CLOUD COMPUTING</dc:title>
  <dc:creator>Muthurajkumar</dc:creator>
  <cp:lastModifiedBy>MARY REUBAN</cp:lastModifiedBy>
  <cp:revision>366</cp:revision>
  <dcterms:created xsi:type="dcterms:W3CDTF">2022-08-23T10:21:59Z</dcterms:created>
  <dcterms:modified xsi:type="dcterms:W3CDTF">2024-01-24T03:20:57Z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