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76"/>
  </p:notesMasterIdLst>
  <p:handoutMasterIdLst>
    <p:handoutMasterId r:id="rId77"/>
  </p:handoutMasterIdLst>
  <p:sldIdLst>
    <p:sldId id="256" r:id="rId5"/>
    <p:sldId id="310" r:id="rId6"/>
    <p:sldId id="342" r:id="rId7"/>
    <p:sldId id="341"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9" r:id="rId22"/>
    <p:sldId id="356" r:id="rId23"/>
    <p:sldId id="357" r:id="rId24"/>
    <p:sldId id="358" r:id="rId25"/>
    <p:sldId id="363" r:id="rId26"/>
    <p:sldId id="364" r:id="rId27"/>
    <p:sldId id="365" r:id="rId28"/>
    <p:sldId id="366" r:id="rId29"/>
    <p:sldId id="368" r:id="rId30"/>
    <p:sldId id="369" r:id="rId31"/>
    <p:sldId id="370" r:id="rId32"/>
    <p:sldId id="367" r:id="rId33"/>
    <p:sldId id="371" r:id="rId34"/>
    <p:sldId id="408" r:id="rId35"/>
    <p:sldId id="409" r:id="rId36"/>
    <p:sldId id="410" r:id="rId37"/>
    <p:sldId id="375" r:id="rId38"/>
    <p:sldId id="379" r:id="rId39"/>
    <p:sldId id="376" r:id="rId40"/>
    <p:sldId id="377" r:id="rId41"/>
    <p:sldId id="378" r:id="rId42"/>
    <p:sldId id="411" r:id="rId43"/>
    <p:sldId id="412" r:id="rId44"/>
    <p:sldId id="413" r:id="rId45"/>
    <p:sldId id="380" r:id="rId46"/>
    <p:sldId id="382" r:id="rId47"/>
    <p:sldId id="383" r:id="rId48"/>
    <p:sldId id="385" r:id="rId49"/>
    <p:sldId id="384" r:id="rId50"/>
    <p:sldId id="386" r:id="rId51"/>
    <p:sldId id="387" r:id="rId52"/>
    <p:sldId id="388" r:id="rId53"/>
    <p:sldId id="415" r:id="rId54"/>
    <p:sldId id="389" r:id="rId55"/>
    <p:sldId id="391" r:id="rId56"/>
    <p:sldId id="390" r:id="rId57"/>
    <p:sldId id="392" r:id="rId58"/>
    <p:sldId id="393" r:id="rId59"/>
    <p:sldId id="418" r:id="rId60"/>
    <p:sldId id="414" r:id="rId61"/>
    <p:sldId id="394" r:id="rId62"/>
    <p:sldId id="395" r:id="rId63"/>
    <p:sldId id="421" r:id="rId64"/>
    <p:sldId id="397" r:id="rId65"/>
    <p:sldId id="398" r:id="rId66"/>
    <p:sldId id="399" r:id="rId67"/>
    <p:sldId id="400" r:id="rId68"/>
    <p:sldId id="401" r:id="rId69"/>
    <p:sldId id="403" r:id="rId70"/>
    <p:sldId id="402" r:id="rId71"/>
    <p:sldId id="404" r:id="rId72"/>
    <p:sldId id="405" r:id="rId73"/>
    <p:sldId id="340" r:id="rId74"/>
    <p:sldId id="30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59" autoAdjust="0"/>
    <p:restoredTop sz="90741" autoAdjust="0"/>
  </p:normalViewPr>
  <p:slideViewPr>
    <p:cSldViewPr snapToGrid="0" showGuides="1">
      <p:cViewPr varScale="1">
        <p:scale>
          <a:sx n="54" d="100"/>
          <a:sy n="54" d="100"/>
        </p:scale>
        <p:origin x="1332"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th S" userId="f8dda48f08e3c609" providerId="LiveId" clId="{5ADFFFE7-86A5-45EC-97B6-678F15861F33}"/>
    <pc:docChg chg="undo custSel modSld">
      <pc:chgData name="Aravinth S" userId="f8dda48f08e3c609" providerId="LiveId" clId="{5ADFFFE7-86A5-45EC-97B6-678F15861F33}" dt="2023-12-20T03:54:50.699" v="7" actId="6549"/>
      <pc:docMkLst>
        <pc:docMk/>
      </pc:docMkLst>
      <pc:sldChg chg="modSp mod">
        <pc:chgData name="Aravinth S" userId="f8dda48f08e3c609" providerId="LiveId" clId="{5ADFFFE7-86A5-45EC-97B6-678F15861F33}" dt="2023-12-20T03:47:30.834" v="0" actId="313"/>
        <pc:sldMkLst>
          <pc:docMk/>
          <pc:sldMk cId="4096614705" sldId="389"/>
        </pc:sldMkLst>
        <pc:spChg chg="mod">
          <ac:chgData name="Aravinth S" userId="f8dda48f08e3c609" providerId="LiveId" clId="{5ADFFFE7-86A5-45EC-97B6-678F15861F33}" dt="2023-12-20T03:47:30.834" v="0" actId="313"/>
          <ac:spMkLst>
            <pc:docMk/>
            <pc:sldMk cId="4096614705" sldId="389"/>
            <ac:spMk id="18435" creationId="{00000000-0000-0000-0000-000000000000}"/>
          </ac:spMkLst>
        </pc:spChg>
      </pc:sldChg>
      <pc:sldChg chg="modSp mod">
        <pc:chgData name="Aravinth S" userId="f8dda48f08e3c609" providerId="LiveId" clId="{5ADFFFE7-86A5-45EC-97B6-678F15861F33}" dt="2023-12-20T03:50:04.934" v="1" actId="20577"/>
        <pc:sldMkLst>
          <pc:docMk/>
          <pc:sldMk cId="2708750329" sldId="397"/>
        </pc:sldMkLst>
        <pc:spChg chg="mod">
          <ac:chgData name="Aravinth S" userId="f8dda48f08e3c609" providerId="LiveId" clId="{5ADFFFE7-86A5-45EC-97B6-678F15861F33}" dt="2023-12-20T03:50:04.934" v="1" actId="20577"/>
          <ac:spMkLst>
            <pc:docMk/>
            <pc:sldMk cId="2708750329" sldId="397"/>
            <ac:spMk id="18435" creationId="{00000000-0000-0000-0000-000000000000}"/>
          </ac:spMkLst>
        </pc:spChg>
      </pc:sldChg>
      <pc:sldChg chg="modSp mod">
        <pc:chgData name="Aravinth S" userId="f8dda48f08e3c609" providerId="LiveId" clId="{5ADFFFE7-86A5-45EC-97B6-678F15861F33}" dt="2023-12-20T03:54:50.699" v="7" actId="6549"/>
        <pc:sldMkLst>
          <pc:docMk/>
          <pc:sldMk cId="1954890485" sldId="403"/>
        </pc:sldMkLst>
        <pc:spChg chg="mod">
          <ac:chgData name="Aravinth S" userId="f8dda48f08e3c609" providerId="LiveId" clId="{5ADFFFE7-86A5-45EC-97B6-678F15861F33}" dt="2023-12-20T03:54:50.699" v="7" actId="6549"/>
          <ac:spMkLst>
            <pc:docMk/>
            <pc:sldMk cId="1954890485" sldId="403"/>
            <ac:spMk id="1843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pPr/>
              <a:t>2/10/2024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p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pPr/>
              <a:t>2/10/2024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p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pPr/>
              <a:t>1</a:t>
            </a:fld>
            <a:endParaRPr lang="en-US"/>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2EEFF"/>
                </a:solidFill>
                <a:effectLst/>
                <a:latin typeface="Google Sans"/>
              </a:rPr>
              <a:t>Suppose each machine has a counter for the number of events it has processed; this counter always rises by 1 at each event</a:t>
            </a:r>
            <a:r>
              <a:rPr lang="en-US" b="0" i="0" dirty="0">
                <a:solidFill>
                  <a:srgbClr val="E8EAED"/>
                </a:solidFill>
                <a:effectLst/>
                <a:latin typeface="Google Sans"/>
              </a:rPr>
              <a:t>, so we get the monotonicity property.</a:t>
            </a:r>
            <a:endParaRPr lang="en-IN" dirty="0"/>
          </a:p>
        </p:txBody>
      </p:sp>
      <p:sp>
        <p:nvSpPr>
          <p:cNvPr id="4" name="Slide Number Placeholder 3"/>
          <p:cNvSpPr>
            <a:spLocks noGrp="1"/>
          </p:cNvSpPr>
          <p:nvPr>
            <p:ph type="sldNum" sz="quarter" idx="5"/>
          </p:nvPr>
        </p:nvSpPr>
        <p:spPr/>
        <p:txBody>
          <a:bodyPr/>
          <a:lstStyle/>
          <a:p>
            <a:fld id="{0A3C37BE-C303-496D-B5CD-85F2937540FC}" type="slidenum">
              <a:rPr lang="en-IN" smtClean="0"/>
              <a:pPr/>
              <a:t>6</a:t>
            </a:fld>
            <a:endParaRPr lang="en-IN"/>
          </a:p>
        </p:txBody>
      </p:sp>
    </p:spTree>
    <p:extLst>
      <p:ext uri="{BB962C8B-B14F-4D97-AF65-F5344CB8AC3E}">
        <p14:creationId xmlns:p14="http://schemas.microsoft.com/office/powerpoint/2010/main" val="1309023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AED"/>
                </a:solidFill>
                <a:effectLst/>
                <a:latin typeface="Google Sans"/>
              </a:rPr>
              <a:t>the ≺ symbol, known as "</a:t>
            </a:r>
            <a:r>
              <a:rPr lang="en-US" b="0" i="0" dirty="0">
                <a:solidFill>
                  <a:srgbClr val="E2EEFF"/>
                </a:solidFill>
                <a:effectLst/>
                <a:latin typeface="Google Sans"/>
              </a:rPr>
              <a:t>Precedes”</a:t>
            </a:r>
            <a:endParaRPr lang="en-IN" dirty="0"/>
          </a:p>
        </p:txBody>
      </p:sp>
      <p:sp>
        <p:nvSpPr>
          <p:cNvPr id="4" name="Slide Number Placeholder 3"/>
          <p:cNvSpPr>
            <a:spLocks noGrp="1"/>
          </p:cNvSpPr>
          <p:nvPr>
            <p:ph type="sldNum" sz="quarter" idx="5"/>
          </p:nvPr>
        </p:nvSpPr>
        <p:spPr/>
        <p:txBody>
          <a:bodyPr/>
          <a:lstStyle/>
          <a:p>
            <a:fld id="{0A3C37BE-C303-496D-B5CD-85F2937540FC}" type="slidenum">
              <a:rPr lang="en-IN" smtClean="0"/>
              <a:pPr/>
              <a:t>21</a:t>
            </a:fld>
            <a:endParaRPr lang="en-IN"/>
          </a:p>
        </p:txBody>
      </p:sp>
    </p:spTree>
    <p:extLst>
      <p:ext uri="{BB962C8B-B14F-4D97-AF65-F5344CB8AC3E}">
        <p14:creationId xmlns:p14="http://schemas.microsoft.com/office/powerpoint/2010/main" val="3154527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C37BE-C303-496D-B5CD-85F2937540FC}" type="slidenum">
              <a:rPr lang="en-IN" smtClean="0"/>
              <a:pPr/>
              <a:t>65</a:t>
            </a:fld>
            <a:endParaRPr lang="en-IN"/>
          </a:p>
        </p:txBody>
      </p:sp>
    </p:spTree>
    <p:extLst>
      <p:ext uri="{BB962C8B-B14F-4D97-AF65-F5344CB8AC3E}">
        <p14:creationId xmlns:p14="http://schemas.microsoft.com/office/powerpoint/2010/main" val="339010355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F64189C-EB68-437E-91A6-7A35BC39F857}" type="datetime1">
              <a:rPr lang="en-US" smtClean="0"/>
              <a:pPr/>
              <a:t>2/10/2024</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B110379F-CAF8-4E78-B8A1-81F88419279B}" type="datetime1">
              <a:rPr lang="en-US" smtClean="0"/>
              <a:pPr/>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DE6F055-F0DA-41C5-BC54-E4620A2FE088}" type="datetime1">
              <a:rPr lang="en-US" smtClean="0"/>
              <a:pPr/>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512F00B-697B-400F-AF2F-597AD43D9B24}" type="datetime1">
              <a:rPr lang="en-US" smtClean="0"/>
              <a:pPr/>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4E3A187-6742-4216-83D0-4DB641E3CBF2}" type="datetime1">
              <a:rPr lang="en-US" smtClean="0"/>
              <a:pPr/>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2D159CB-D1FF-457F-8B7E-0863339C7EF0}" type="datetime1">
              <a:rPr lang="en-US" smtClean="0"/>
              <a:pPr/>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172FE0C-B041-42D2-98F0-838F3E27D292}" type="datetime1">
              <a:rPr lang="en-US" smtClean="0"/>
              <a:pPr/>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60B47979-3D78-4635-B418-05849D4AC6DA}" type="datetime1">
              <a:rPr lang="en-US" smtClean="0"/>
              <a:pPr/>
              <a:t>2/10/2024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1FF8AD2D-D737-4E02-B143-95ED591BB4AF}" type="datetime1">
              <a:rPr lang="en-US" smtClean="0"/>
              <a:pPr/>
              <a:t>2/10/2024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D44698-C097-46D7-B263-689BE8994C88}" type="datetime1">
              <a:rPr lang="en-US" smtClean="0"/>
              <a:pPr/>
              <a:t>2/10/2024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6CCFC3-2380-4824-9CB6-933DDB0E2C82}" type="datetime1">
              <a:rPr lang="en-US" smtClean="0"/>
              <a:pPr/>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p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814558B-20A7-42BF-B903-11FABBBDB414}" type="datetime1">
              <a:rPr lang="en-US" smtClean="0"/>
              <a:pPr/>
              <a:t>2/10/2024</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26934" y="2170323"/>
            <a:ext cx="10121288" cy="958467"/>
          </a:xfrm>
        </p:spPr>
        <p:txBody>
          <a:bodyPr anchor="ctr">
            <a:normAutofit fontScale="90000"/>
          </a:bodyPr>
          <a:lstStyle/>
          <a:p>
            <a:pPr algn="ctr"/>
            <a:r>
              <a:rPr lang="en-US" dirty="0"/>
              <a:t>DISTRIBUTED AND CLOUD COMPUTING</a:t>
            </a:r>
          </a:p>
        </p:txBody>
      </p:sp>
      <p:sp>
        <p:nvSpPr>
          <p:cNvPr id="2" name="Rectangle 1"/>
          <p:cNvSpPr/>
          <p:nvPr/>
        </p:nvSpPr>
        <p:spPr>
          <a:xfrm>
            <a:off x="1126934" y="3213249"/>
            <a:ext cx="10121288" cy="369332"/>
          </a:xfrm>
          <a:prstGeom prst="rect">
            <a:avLst/>
          </a:prstGeom>
        </p:spPr>
        <p:txBody>
          <a:bodyPr wrap="square">
            <a:spAutoFit/>
          </a:bodyPr>
          <a:lstStyle/>
          <a:p>
            <a:pPr algn="ctr"/>
            <a:r>
              <a:rPr lang="en-US" b="1" dirty="0">
                <a:solidFill>
                  <a:schemeClr val="tx2">
                    <a:shade val="30000"/>
                    <a:satMod val="150000"/>
                  </a:schemeClr>
                </a:solidFill>
                <a:latin typeface="Times New Roman" pitchFamily="18" charset="0"/>
                <a:cs typeface="Times New Roman" pitchFamily="18" charset="0"/>
              </a:rPr>
              <a:t>UNIT – 2 – </a:t>
            </a:r>
            <a:r>
              <a:rPr lang="en-IN" b="1" dirty="0">
                <a:solidFill>
                  <a:schemeClr val="tx2">
                    <a:shade val="30000"/>
                    <a:satMod val="150000"/>
                  </a:schemeClr>
                </a:solidFill>
                <a:latin typeface="Times New Roman" pitchFamily="18" charset="0"/>
                <a:cs typeface="Times New Roman" pitchFamily="18" charset="0"/>
              </a:rPr>
              <a:t>LOGICAL TIME, GLOBAL STATE, AND SNAPSHOT ALGORITHMS </a:t>
            </a:r>
          </a:p>
        </p:txBody>
      </p:sp>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SCALAR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The scalar time representation was proposed by </a:t>
            </a:r>
            <a:r>
              <a:rPr lang="en-IN" altLang="en-US" sz="2400" b="1" dirty="0">
                <a:latin typeface="Times New Roman" panose="02020603050405020304" pitchFamily="18" charset="0"/>
                <a:cs typeface="Times New Roman" panose="02020603050405020304" pitchFamily="18" charset="0"/>
              </a:rPr>
              <a:t>Lamport</a:t>
            </a:r>
            <a:r>
              <a:rPr lang="en-IN" altLang="en-US" sz="2400" dirty="0">
                <a:latin typeface="Times New Roman" panose="02020603050405020304" pitchFamily="18" charset="0"/>
                <a:cs typeface="Times New Roman" panose="02020603050405020304" pitchFamily="18" charset="0"/>
              </a:rPr>
              <a:t> in 1978 as an attempt to totally order events in a distributed system. </a:t>
            </a:r>
          </a:p>
          <a:p>
            <a:pPr algn="just">
              <a:spcBef>
                <a:spcPts val="600"/>
              </a:spcBef>
            </a:pPr>
            <a:r>
              <a:rPr lang="en-IN" altLang="en-US" sz="2400" dirty="0">
                <a:latin typeface="Times New Roman" panose="02020603050405020304" pitchFamily="18" charset="0"/>
                <a:cs typeface="Times New Roman" panose="02020603050405020304" pitchFamily="18" charset="0"/>
              </a:rPr>
              <a:t>Time domain in this representation is the </a:t>
            </a:r>
            <a:r>
              <a:rPr lang="en-IN" altLang="en-US" sz="2400" b="1" dirty="0">
                <a:latin typeface="Times New Roman" panose="02020603050405020304" pitchFamily="18" charset="0"/>
                <a:cs typeface="Times New Roman" panose="02020603050405020304" pitchFamily="18" charset="0"/>
              </a:rPr>
              <a:t>set of non-negative integers. </a:t>
            </a:r>
          </a:p>
          <a:p>
            <a:pPr algn="just">
              <a:spcBef>
                <a:spcPts val="600"/>
              </a:spcBef>
            </a:pPr>
            <a:r>
              <a:rPr lang="en-IN" altLang="en-US" sz="2400" dirty="0">
                <a:latin typeface="Times New Roman" panose="02020603050405020304" pitchFamily="18" charset="0"/>
                <a:cs typeface="Times New Roman" panose="02020603050405020304" pitchFamily="18" charset="0"/>
              </a:rPr>
              <a:t>The logical local clock of a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its local view of the global time are squashed into one integer variable C</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10</a:t>
            </a:fld>
            <a:endParaRPr lang="en-IN" altLang="en-US" sz="1200">
              <a:solidFill>
                <a:srgbClr val="3D3632"/>
              </a:solidFill>
            </a:endParaRPr>
          </a:p>
        </p:txBody>
      </p:sp>
    </p:spTree>
    <p:extLst>
      <p:ext uri="{BB962C8B-B14F-4D97-AF65-F5344CB8AC3E}">
        <p14:creationId xmlns:p14="http://schemas.microsoft.com/office/powerpoint/2010/main" val="385578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SCALAR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a:latin typeface="Times New Roman" panose="02020603050405020304" pitchFamily="18" charset="0"/>
                <a:cs typeface="Times New Roman" panose="02020603050405020304" pitchFamily="18" charset="0"/>
              </a:rPr>
              <a:t>Definition</a:t>
            </a:r>
          </a:p>
          <a:p>
            <a:pPr algn="just">
              <a:spcBef>
                <a:spcPts val="0"/>
              </a:spcBef>
            </a:pPr>
            <a:r>
              <a:rPr lang="en-IN" altLang="en-US" sz="2400" dirty="0">
                <a:latin typeface="Times New Roman" panose="02020603050405020304" pitchFamily="18" charset="0"/>
                <a:cs typeface="Times New Roman" panose="02020603050405020304" pitchFamily="18" charset="0"/>
              </a:rPr>
              <a:t>Rules R1 and R2 to update the clocks are as follows:</a:t>
            </a:r>
          </a:p>
          <a:p>
            <a:pPr algn="just">
              <a:spcBef>
                <a:spcPts val="0"/>
              </a:spcBef>
            </a:pPr>
            <a:r>
              <a:rPr lang="en-IN" altLang="en-US" sz="2400" dirty="0">
                <a:latin typeface="Times New Roman" panose="02020603050405020304" pitchFamily="18" charset="0"/>
                <a:cs typeface="Times New Roman" panose="02020603050405020304" pitchFamily="18" charset="0"/>
              </a:rPr>
              <a:t>R1 Before executing an event (send, receive, or internal),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executes the following:</a:t>
            </a:r>
          </a:p>
          <a:p>
            <a:pPr algn="just">
              <a:spcBef>
                <a:spcPts val="0"/>
              </a:spcBef>
            </a:pPr>
            <a:r>
              <a:rPr lang="en-IN" altLang="en-US" sz="2400" dirty="0">
                <a:latin typeface="Times New Roman" panose="02020603050405020304" pitchFamily="18" charset="0"/>
                <a:cs typeface="Times New Roman" panose="02020603050405020304" pitchFamily="18" charset="0"/>
              </a:rPr>
              <a:t>C</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 C</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+d   (d &gt; 0).</a:t>
            </a:r>
          </a:p>
          <a:p>
            <a:pPr algn="just">
              <a:spcBef>
                <a:spcPts val="0"/>
              </a:spcBef>
            </a:pPr>
            <a:r>
              <a:rPr lang="en-IN" altLang="en-US" sz="2400" dirty="0">
                <a:latin typeface="Times New Roman" panose="02020603050405020304" pitchFamily="18" charset="0"/>
                <a:cs typeface="Times New Roman" panose="02020603050405020304" pitchFamily="18" charset="0"/>
              </a:rPr>
              <a:t>In general, every time R1 is executed, d can have a different value, and this value may be application-dependent. However, typically d is kept at 1 because this is able to identify the time of each event uniquely at a process, while keeping the rate of increase of d to its lowest level.</a:t>
            </a:r>
          </a:p>
          <a:p>
            <a:pPr algn="just">
              <a:spcBef>
                <a:spcPts val="0"/>
              </a:spcBef>
            </a:pPr>
            <a:r>
              <a:rPr lang="en-IN" altLang="en-US" sz="2400" dirty="0">
                <a:latin typeface="Times New Roman" panose="02020603050405020304" pitchFamily="18" charset="0"/>
                <a:cs typeface="Times New Roman" panose="02020603050405020304" pitchFamily="18" charset="0"/>
              </a:rPr>
              <a:t>R2 Each message piggybacks the clock value of its sender at sending time. When a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receives a message with timestamp </a:t>
            </a:r>
            <a:r>
              <a:rPr lang="en-IN" altLang="en-US" sz="2400" dirty="0" err="1">
                <a:latin typeface="Times New Roman" panose="02020603050405020304" pitchFamily="18" charset="0"/>
                <a:cs typeface="Times New Roman" panose="02020603050405020304" pitchFamily="18" charset="0"/>
              </a:rPr>
              <a:t>C</a:t>
            </a:r>
            <a:r>
              <a:rPr lang="en-IN" altLang="en-US" sz="2400" baseline="-25000" dirty="0" err="1">
                <a:latin typeface="Times New Roman" panose="02020603050405020304" pitchFamily="18" charset="0"/>
                <a:cs typeface="Times New Roman" panose="02020603050405020304" pitchFamily="18" charset="0"/>
              </a:rPr>
              <a:t>msg</a:t>
            </a:r>
            <a:r>
              <a:rPr lang="en-IN" altLang="en-US" sz="2400" dirty="0">
                <a:latin typeface="Times New Roman" panose="02020603050405020304" pitchFamily="18" charset="0"/>
                <a:cs typeface="Times New Roman" panose="02020603050405020304" pitchFamily="18" charset="0"/>
              </a:rPr>
              <a:t>, it executes the following actions:</a:t>
            </a:r>
          </a:p>
          <a:p>
            <a:pPr algn="just">
              <a:spcBef>
                <a:spcPts val="0"/>
              </a:spcBef>
            </a:pPr>
            <a:r>
              <a:rPr lang="en-IN" altLang="en-US" sz="2400" dirty="0">
                <a:latin typeface="Times New Roman" panose="02020603050405020304" pitchFamily="18" charset="0"/>
                <a:cs typeface="Times New Roman" panose="02020603050405020304" pitchFamily="18" charset="0"/>
              </a:rPr>
              <a:t>1. C</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 max (Ci, </a:t>
            </a:r>
            <a:r>
              <a:rPr lang="en-IN" altLang="en-US" sz="2400" dirty="0" err="1">
                <a:latin typeface="Times New Roman" panose="02020603050405020304" pitchFamily="18" charset="0"/>
                <a:cs typeface="Times New Roman" panose="02020603050405020304" pitchFamily="18" charset="0"/>
              </a:rPr>
              <a:t>C</a:t>
            </a:r>
            <a:r>
              <a:rPr lang="en-IN" altLang="en-US" sz="2400" baseline="-25000" dirty="0" err="1">
                <a:latin typeface="Times New Roman" panose="02020603050405020304" pitchFamily="18" charset="0"/>
                <a:cs typeface="Times New Roman" panose="02020603050405020304" pitchFamily="18" charset="0"/>
              </a:rPr>
              <a:t>msg</a:t>
            </a:r>
            <a:r>
              <a:rPr lang="en-IN" altLang="en-US" sz="2400" dirty="0">
                <a:latin typeface="Times New Roman" panose="02020603050405020304" pitchFamily="18" charset="0"/>
                <a:cs typeface="Times New Roman" panose="02020603050405020304" pitchFamily="18" charset="0"/>
              </a:rPr>
              <a:t>);</a:t>
            </a:r>
          </a:p>
          <a:p>
            <a:pPr algn="just">
              <a:spcBef>
                <a:spcPts val="0"/>
              </a:spcBef>
            </a:pPr>
            <a:r>
              <a:rPr lang="en-IN" altLang="en-US" sz="2400" dirty="0">
                <a:latin typeface="Times New Roman" panose="02020603050405020304" pitchFamily="18" charset="0"/>
                <a:cs typeface="Times New Roman" panose="02020603050405020304" pitchFamily="18" charset="0"/>
              </a:rPr>
              <a:t>2. execute R1;</a:t>
            </a:r>
          </a:p>
          <a:p>
            <a:pPr algn="just">
              <a:spcBef>
                <a:spcPts val="0"/>
              </a:spcBef>
            </a:pPr>
            <a:r>
              <a:rPr lang="en-IN" altLang="en-US" sz="2400" dirty="0">
                <a:latin typeface="Times New Roman" panose="02020603050405020304" pitchFamily="18" charset="0"/>
                <a:cs typeface="Times New Roman" panose="02020603050405020304" pitchFamily="18" charset="0"/>
              </a:rPr>
              <a:t>3. deliver the message.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11</a:t>
            </a:fld>
            <a:endParaRPr lang="en-IN" altLang="en-US" sz="1200">
              <a:solidFill>
                <a:srgbClr val="3D3632"/>
              </a:solidFill>
            </a:endParaRPr>
          </a:p>
        </p:txBody>
      </p:sp>
    </p:spTree>
    <p:extLst>
      <p:ext uri="{BB962C8B-B14F-4D97-AF65-F5344CB8AC3E}">
        <p14:creationId xmlns:p14="http://schemas.microsoft.com/office/powerpoint/2010/main" val="2311763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SCALAR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shows the evolution of scalar time with d=1.</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12</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104900" y="1909963"/>
            <a:ext cx="9980613" cy="3902771"/>
          </a:xfrm>
          <a:prstGeom prst="rect">
            <a:avLst/>
          </a:prstGeom>
        </p:spPr>
      </p:pic>
    </p:spTree>
    <p:extLst>
      <p:ext uri="{BB962C8B-B14F-4D97-AF65-F5344CB8AC3E}">
        <p14:creationId xmlns:p14="http://schemas.microsoft.com/office/powerpoint/2010/main" val="966652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SCALAR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Basic properties</a:t>
            </a:r>
          </a:p>
          <a:p>
            <a:pPr algn="just">
              <a:spcBef>
                <a:spcPts val="600"/>
              </a:spcBef>
            </a:pPr>
            <a:r>
              <a:rPr lang="en-IN" altLang="en-US" sz="2400" b="1" dirty="0">
                <a:latin typeface="Times New Roman" panose="02020603050405020304" pitchFamily="18" charset="0"/>
                <a:cs typeface="Times New Roman" panose="02020603050405020304" pitchFamily="18" charset="0"/>
              </a:rPr>
              <a:t>Consistency property</a:t>
            </a:r>
          </a:p>
          <a:p>
            <a:pPr algn="just">
              <a:spcBef>
                <a:spcPts val="600"/>
              </a:spcBef>
            </a:pPr>
            <a:r>
              <a:rPr lang="en-IN" altLang="en-US" sz="2400" dirty="0">
                <a:latin typeface="Times New Roman" panose="02020603050405020304" pitchFamily="18" charset="0"/>
                <a:cs typeface="Times New Roman" panose="02020603050405020304" pitchFamily="18" charset="0"/>
              </a:rPr>
              <a:t>Clearly, scalar clocks satisfy the monotonicity and hence the consistency property:</a:t>
            </a:r>
          </a:p>
          <a:p>
            <a:pPr algn="just">
              <a:spcBef>
                <a:spcPts val="600"/>
              </a:spcBef>
            </a:pPr>
            <a:r>
              <a:rPr lang="en-IN" altLang="en-US" sz="2400" dirty="0">
                <a:latin typeface="Times New Roman" panose="02020603050405020304" pitchFamily="18" charset="0"/>
                <a:cs typeface="Times New Roman" panose="02020603050405020304" pitchFamily="18" charset="0"/>
              </a:rPr>
              <a:t>  for two events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&lt;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b="1" dirty="0">
                <a:latin typeface="Times New Roman" panose="02020603050405020304" pitchFamily="18" charset="0"/>
                <a:cs typeface="Times New Roman" panose="02020603050405020304" pitchFamily="18" charset="0"/>
              </a:rPr>
              <a:t>Total Ordering</a:t>
            </a:r>
          </a:p>
          <a:p>
            <a:pPr algn="just">
              <a:spcBef>
                <a:spcPts val="600"/>
              </a:spcBef>
            </a:pPr>
            <a:r>
              <a:rPr lang="en-IN" altLang="en-US" sz="2400" dirty="0">
                <a:latin typeface="Times New Roman" panose="02020603050405020304" pitchFamily="18" charset="0"/>
                <a:cs typeface="Times New Roman" panose="02020603050405020304" pitchFamily="18" charset="0"/>
              </a:rPr>
              <a:t>Scalar clocks can be used to totally order events in a distributed system. </a:t>
            </a:r>
          </a:p>
          <a:p>
            <a:pPr algn="just">
              <a:spcBef>
                <a:spcPts val="600"/>
              </a:spcBef>
            </a:pPr>
            <a:r>
              <a:rPr lang="en-IN" altLang="en-US" sz="2400" dirty="0">
                <a:latin typeface="Times New Roman" panose="02020603050405020304" pitchFamily="18" charset="0"/>
                <a:cs typeface="Times New Roman" panose="02020603050405020304" pitchFamily="18" charset="0"/>
              </a:rPr>
              <a:t>The main problem in totally ordering events is that two or more events at different processes may have an identical timestamp. (Note that for two events e</a:t>
            </a:r>
            <a:r>
              <a:rPr lang="en-IN" altLang="en-US" sz="2400" baseline="-25000" dirty="0">
                <a:latin typeface="Times New Roman" panose="02020603050405020304" pitchFamily="18" charset="0"/>
                <a:cs typeface="Times New Roman" panose="02020603050405020304" pitchFamily="18" charset="0"/>
              </a:rPr>
              <a:t>1</a:t>
            </a:r>
            <a:r>
              <a:rPr lang="en-IN" altLang="en-US" sz="2400" dirty="0">
                <a:latin typeface="Times New Roman" panose="02020603050405020304" pitchFamily="18" charset="0"/>
                <a:cs typeface="Times New Roman" panose="02020603050405020304" pitchFamily="18" charset="0"/>
              </a:rPr>
              <a:t> and e</a:t>
            </a:r>
            <a:r>
              <a:rPr lang="en-IN" altLang="en-US" sz="2400" baseline="-25000" dirty="0">
                <a:latin typeface="Times New Roman" panose="02020603050405020304" pitchFamily="18" charset="0"/>
                <a:cs typeface="Times New Roman" panose="02020603050405020304" pitchFamily="18" charset="0"/>
              </a:rPr>
              <a:t>2</a:t>
            </a:r>
            <a:r>
              <a:rPr lang="en-IN" altLang="en-US" sz="2400" dirty="0">
                <a:latin typeface="Times New Roman" panose="02020603050405020304" pitchFamily="18" charset="0"/>
                <a:cs typeface="Times New Roman" panose="02020603050405020304" pitchFamily="18" charset="0"/>
              </a:rPr>
              <a:t>, C(e</a:t>
            </a:r>
            <a:r>
              <a:rPr lang="en-IN" altLang="en-US" sz="2400" baseline="-25000" dirty="0">
                <a:latin typeface="Times New Roman" panose="02020603050405020304" pitchFamily="18" charset="0"/>
                <a:cs typeface="Times New Roman" panose="02020603050405020304" pitchFamily="18" charset="0"/>
              </a:rPr>
              <a:t>1</a:t>
            </a:r>
            <a:r>
              <a:rPr lang="en-IN" altLang="en-US" sz="2400" dirty="0">
                <a:latin typeface="Times New Roman" panose="02020603050405020304" pitchFamily="18" charset="0"/>
                <a:cs typeface="Times New Roman" panose="02020603050405020304" pitchFamily="18" charset="0"/>
              </a:rPr>
              <a:t>) = C(e</a:t>
            </a:r>
            <a:r>
              <a:rPr lang="en-IN" altLang="en-US" sz="2400" baseline="-25000" dirty="0">
                <a:latin typeface="Times New Roman" panose="02020603050405020304" pitchFamily="18" charset="0"/>
                <a:cs typeface="Times New Roman" panose="02020603050405020304" pitchFamily="18" charset="0"/>
              </a:rPr>
              <a:t>2</a:t>
            </a:r>
            <a:r>
              <a:rPr lang="en-IN" altLang="en-US" sz="2400" dirty="0">
                <a:latin typeface="Times New Roman" panose="02020603050405020304" pitchFamily="18" charset="0"/>
                <a:cs typeface="Times New Roman" panose="02020603050405020304" pitchFamily="18" charset="0"/>
              </a:rPr>
              <a:t>) =⇒ e</a:t>
            </a:r>
            <a:r>
              <a:rPr lang="en-IN" altLang="en-US" sz="2400" baseline="-25000" dirty="0">
                <a:latin typeface="Times New Roman" panose="02020603050405020304" pitchFamily="18" charset="0"/>
                <a:cs typeface="Times New Roman" panose="02020603050405020304" pitchFamily="18" charset="0"/>
              </a:rPr>
              <a:t>1</a:t>
            </a:r>
            <a:r>
              <a:rPr lang="en-IN" altLang="en-US" sz="2400" dirty="0">
                <a:latin typeface="Times New Roman" panose="02020603050405020304" pitchFamily="18" charset="0"/>
                <a:cs typeface="Times New Roman" panose="02020603050405020304" pitchFamily="18" charset="0"/>
              </a:rPr>
              <a:t> || e</a:t>
            </a:r>
            <a:r>
              <a:rPr lang="en-IN" altLang="en-US" sz="2400" baseline="-25000" dirty="0">
                <a:latin typeface="Times New Roman" panose="02020603050405020304" pitchFamily="18" charset="0"/>
                <a:cs typeface="Times New Roman" panose="02020603050405020304" pitchFamily="18" charset="0"/>
              </a:rPr>
              <a:t>2</a:t>
            </a:r>
            <a:r>
              <a:rPr lang="en-IN" altLang="en-US" sz="24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13</a:t>
            </a:fld>
            <a:endParaRPr lang="en-IN" altLang="en-US" sz="1200">
              <a:solidFill>
                <a:srgbClr val="3D3632"/>
              </a:solidFill>
            </a:endParaRPr>
          </a:p>
        </p:txBody>
      </p:sp>
    </p:spTree>
    <p:extLst>
      <p:ext uri="{BB962C8B-B14F-4D97-AF65-F5344CB8AC3E}">
        <p14:creationId xmlns:p14="http://schemas.microsoft.com/office/powerpoint/2010/main" val="1360755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SCALAR TIME</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Event counting</a:t>
                </a:r>
              </a:p>
              <a:p>
                <a:pPr algn="just">
                  <a:spcBef>
                    <a:spcPts val="600"/>
                  </a:spcBef>
                </a:pPr>
                <a:r>
                  <a:rPr lang="en-IN" altLang="en-US" sz="2400" dirty="0">
                    <a:latin typeface="Times New Roman" panose="02020603050405020304" pitchFamily="18" charset="0"/>
                    <a:cs typeface="Times New Roman" panose="02020603050405020304" pitchFamily="18" charset="0"/>
                  </a:rPr>
                  <a:t>If the increment value d is always 1, the scalar time has the following interesting property: if event e has a timestamp h, then h−1 represents the minimum logical duration, counted in units of events, required before producing the event e; we call it the height of the event e. In other words, h-1 events have been produced sequentially before the event e regardless of the processes that produced these events. </a:t>
                </a:r>
              </a:p>
              <a:p>
                <a:pPr algn="just">
                  <a:spcBef>
                    <a:spcPts val="600"/>
                  </a:spcBef>
                </a:pPr>
                <a:r>
                  <a:rPr lang="en-IN" altLang="en-US" sz="2400" b="1" dirty="0">
                    <a:latin typeface="Times New Roman" panose="02020603050405020304" pitchFamily="18" charset="0"/>
                    <a:cs typeface="Times New Roman" panose="02020603050405020304" pitchFamily="18" charset="0"/>
                  </a:rPr>
                  <a:t>No strong consistency</a:t>
                </a:r>
              </a:p>
              <a:p>
                <a:pPr algn="just">
                  <a:spcBef>
                    <a:spcPts val="600"/>
                  </a:spcBef>
                </a:pPr>
                <a:r>
                  <a:rPr lang="en-IN" altLang="en-US" sz="2400" dirty="0">
                    <a:latin typeface="Times New Roman" panose="02020603050405020304" pitchFamily="18" charset="0"/>
                    <a:cs typeface="Times New Roman" panose="02020603050405020304" pitchFamily="18" charset="0"/>
                  </a:rPr>
                  <a:t>The system of scalar clocks is not strongly consistent; that is, </a:t>
                </a:r>
              </a:p>
              <a:p>
                <a:pPr marL="0" indent="0" algn="just">
                  <a:spcBef>
                    <a:spcPts val="600"/>
                  </a:spcBef>
                  <a:buNone/>
                </a:pPr>
                <a:r>
                  <a:rPr lang="en-IN" altLang="en-US" sz="2400" dirty="0">
                    <a:latin typeface="Times New Roman" panose="02020603050405020304" pitchFamily="18" charset="0"/>
                    <a:cs typeface="Times New Roman" panose="02020603050405020304" pitchFamily="18" charset="0"/>
                  </a:rPr>
                  <a:t>    for two events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&lt;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t>
                </a:r>
                <a14:m>
                  <m:oMath xmlns:m="http://schemas.openxmlformats.org/officeDocument/2006/math">
                    <m:r>
                      <a:rPr lang="en-IN"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1709" t="-1709" r="-1893"/>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14</a:t>
            </a:fld>
            <a:endParaRPr lang="en-IN" altLang="en-US" sz="1200">
              <a:solidFill>
                <a:srgbClr val="3D3632"/>
              </a:solidFill>
            </a:endParaRPr>
          </a:p>
        </p:txBody>
      </p:sp>
    </p:spTree>
    <p:extLst>
      <p:ext uri="{BB962C8B-B14F-4D97-AF65-F5344CB8AC3E}">
        <p14:creationId xmlns:p14="http://schemas.microsoft.com/office/powerpoint/2010/main" val="1293366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3.VECTOR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Basic properties</a:t>
            </a:r>
          </a:p>
          <a:p>
            <a:pPr algn="just">
              <a:spcBef>
                <a:spcPts val="600"/>
              </a:spcBef>
            </a:pPr>
            <a:r>
              <a:rPr lang="en-IN" altLang="en-US" sz="2400" dirty="0">
                <a:latin typeface="Times New Roman" panose="02020603050405020304" pitchFamily="18" charset="0"/>
                <a:cs typeface="Times New Roman" panose="02020603050405020304" pitchFamily="18" charset="0"/>
              </a:rPr>
              <a:t>On the size of vector clocks</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15</a:t>
            </a:fld>
            <a:endParaRPr lang="en-IN" altLang="en-US" sz="1200">
              <a:solidFill>
                <a:srgbClr val="3D3632"/>
              </a:solidFill>
            </a:endParaRPr>
          </a:p>
        </p:txBody>
      </p:sp>
    </p:spTree>
    <p:extLst>
      <p:ext uri="{BB962C8B-B14F-4D97-AF65-F5344CB8AC3E}">
        <p14:creationId xmlns:p14="http://schemas.microsoft.com/office/powerpoint/2010/main" val="270184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The system of vector clocks was developed independently by </a:t>
            </a:r>
            <a:r>
              <a:rPr lang="en-IN" altLang="en-US" sz="2400" b="1" dirty="0" err="1">
                <a:latin typeface="Times New Roman" panose="02020603050405020304" pitchFamily="18" charset="0"/>
                <a:cs typeface="Times New Roman" panose="02020603050405020304" pitchFamily="18" charset="0"/>
              </a:rPr>
              <a:t>Fidge</a:t>
            </a:r>
            <a:r>
              <a:rPr lang="en-IN" altLang="en-US" sz="2400" b="1" dirty="0">
                <a:latin typeface="Times New Roman" panose="02020603050405020304" pitchFamily="18" charset="0"/>
                <a:cs typeface="Times New Roman" panose="02020603050405020304" pitchFamily="18" charset="0"/>
              </a:rPr>
              <a:t>, </a:t>
            </a:r>
            <a:r>
              <a:rPr lang="en-IN" altLang="en-US" sz="2400" b="1" dirty="0" err="1">
                <a:latin typeface="Times New Roman" panose="02020603050405020304" pitchFamily="18" charset="0"/>
                <a:cs typeface="Times New Roman" panose="02020603050405020304" pitchFamily="18" charset="0"/>
              </a:rPr>
              <a:t>Mattern</a:t>
            </a:r>
            <a:r>
              <a:rPr lang="en-IN" altLang="en-US" sz="2400" b="1" dirty="0">
                <a:latin typeface="Times New Roman" panose="02020603050405020304" pitchFamily="18" charset="0"/>
                <a:cs typeface="Times New Roman" panose="02020603050405020304" pitchFamily="18" charset="0"/>
              </a:rPr>
              <a:t>, and Schmuck. </a:t>
            </a:r>
          </a:p>
          <a:p>
            <a:pPr algn="just">
              <a:spcBef>
                <a:spcPts val="600"/>
              </a:spcBef>
            </a:pPr>
            <a:r>
              <a:rPr lang="en-IN" altLang="en-US" sz="2400" dirty="0">
                <a:latin typeface="Times New Roman" panose="02020603050405020304" pitchFamily="18" charset="0"/>
                <a:cs typeface="Times New Roman" panose="02020603050405020304" pitchFamily="18" charset="0"/>
              </a:rPr>
              <a:t>In the system of vector clocks, the time domain is represented by a </a:t>
            </a:r>
            <a:r>
              <a:rPr lang="en-IN" altLang="en-US" sz="2400" b="1" dirty="0">
                <a:latin typeface="Times New Roman" panose="02020603050405020304" pitchFamily="18" charset="0"/>
                <a:cs typeface="Times New Roman" panose="02020603050405020304" pitchFamily="18" charset="0"/>
              </a:rPr>
              <a:t>set of n-dimensional non-negative integer vectors. </a:t>
            </a:r>
          </a:p>
          <a:p>
            <a:pPr algn="just">
              <a:spcBef>
                <a:spcPts val="600"/>
              </a:spcBef>
            </a:pPr>
            <a:r>
              <a:rPr lang="en-IN" altLang="en-US" sz="2400" dirty="0">
                <a:latin typeface="Times New Roman" panose="02020603050405020304" pitchFamily="18" charset="0"/>
                <a:cs typeface="Times New Roman" panose="02020603050405020304" pitchFamily="18" charset="0"/>
              </a:rPr>
              <a:t>Each </a:t>
            </a:r>
            <a:r>
              <a:rPr lang="en-IN" altLang="en-US" sz="2400" b="1" dirty="0">
                <a:latin typeface="Times New Roman" panose="02020603050405020304" pitchFamily="18" charset="0"/>
                <a:cs typeface="Times New Roman" panose="02020603050405020304" pitchFamily="18" charset="0"/>
              </a:rPr>
              <a:t>process p</a:t>
            </a:r>
            <a:r>
              <a:rPr lang="en-IN" altLang="en-US" sz="2400" b="1" baseline="-25000" dirty="0">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 maintains a vector </a:t>
            </a:r>
            <a:r>
              <a:rPr lang="en-IN" altLang="en-US" sz="2400" b="1" dirty="0" err="1">
                <a:latin typeface="Times New Roman" panose="02020603050405020304" pitchFamily="18" charset="0"/>
                <a:cs typeface="Times New Roman" panose="02020603050405020304" pitchFamily="18" charset="0"/>
              </a:rPr>
              <a:t>vt</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[1..n]</a:t>
            </a:r>
            <a:r>
              <a:rPr lang="en-IN" altLang="en-US" sz="2400" dirty="0">
                <a:latin typeface="Times New Roman" panose="02020603050405020304" pitchFamily="18" charset="0"/>
                <a:cs typeface="Times New Roman" panose="02020603050405020304" pitchFamily="18" charset="0"/>
              </a:rPr>
              <a:t>, where </a:t>
            </a:r>
            <a:r>
              <a:rPr lang="en-IN" altLang="en-US" sz="2400" dirty="0" err="1">
                <a:latin typeface="Times New Roman" panose="02020603050405020304" pitchFamily="18" charset="0"/>
                <a:cs typeface="Times New Roman" panose="02020603050405020304" pitchFamily="18" charset="0"/>
              </a:rPr>
              <a:t>vt</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is the local logical clock of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describes the logical time progress at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err="1">
                <a:latin typeface="Times New Roman" panose="02020603050405020304" pitchFamily="18" charset="0"/>
                <a:cs typeface="Times New Roman" panose="02020603050405020304" pitchFamily="18" charset="0"/>
              </a:rPr>
              <a:t>vt</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[j] represents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’s latest knowledge of process </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local time. </a:t>
            </a:r>
          </a:p>
          <a:p>
            <a:pPr algn="just">
              <a:spcBef>
                <a:spcPts val="600"/>
              </a:spcBef>
            </a:pPr>
            <a:r>
              <a:rPr lang="en-IN" altLang="en-US" sz="2400" b="1" dirty="0">
                <a:latin typeface="Times New Roman" panose="02020603050405020304" pitchFamily="18" charset="0"/>
                <a:cs typeface="Times New Roman" panose="02020603050405020304" pitchFamily="18" charset="0"/>
              </a:rPr>
              <a:t>If </a:t>
            </a:r>
            <a:r>
              <a:rPr lang="en-IN" altLang="en-US" sz="2400" b="1" dirty="0" err="1">
                <a:latin typeface="Times New Roman" panose="02020603050405020304" pitchFamily="18" charset="0"/>
                <a:cs typeface="Times New Roman" panose="02020603050405020304" pitchFamily="18" charset="0"/>
              </a:rPr>
              <a:t>vt</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[j] = x, then process p</a:t>
            </a:r>
            <a:r>
              <a:rPr lang="en-IN" altLang="en-US" sz="2400" b="1" baseline="-25000" dirty="0">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 knows that local time at process </a:t>
            </a:r>
            <a:r>
              <a:rPr lang="en-IN" altLang="en-US" sz="2400" b="1" dirty="0" err="1">
                <a:latin typeface="Times New Roman" panose="02020603050405020304" pitchFamily="18" charset="0"/>
                <a:cs typeface="Times New Roman" panose="02020603050405020304" pitchFamily="18" charset="0"/>
              </a:rPr>
              <a:t>p</a:t>
            </a:r>
            <a:r>
              <a:rPr lang="en-IN" altLang="en-US" sz="2400" b="1" baseline="-25000" dirty="0" err="1">
                <a:latin typeface="Times New Roman" panose="02020603050405020304" pitchFamily="18" charset="0"/>
                <a:cs typeface="Times New Roman" panose="02020603050405020304" pitchFamily="18" charset="0"/>
              </a:rPr>
              <a:t>j</a:t>
            </a:r>
            <a:r>
              <a:rPr lang="en-IN" altLang="en-US" sz="2400" b="1" dirty="0">
                <a:latin typeface="Times New Roman" panose="02020603050405020304" pitchFamily="18" charset="0"/>
                <a:cs typeface="Times New Roman" panose="02020603050405020304" pitchFamily="18" charset="0"/>
              </a:rPr>
              <a:t> has progressed till x. </a:t>
            </a:r>
          </a:p>
          <a:p>
            <a:pPr algn="just">
              <a:spcBef>
                <a:spcPts val="600"/>
              </a:spcBef>
            </a:pPr>
            <a:r>
              <a:rPr lang="en-IN" altLang="en-US" sz="2400" dirty="0">
                <a:latin typeface="Times New Roman" panose="02020603050405020304" pitchFamily="18" charset="0"/>
                <a:cs typeface="Times New Roman" panose="02020603050405020304" pitchFamily="18" charset="0"/>
              </a:rPr>
              <a:t>The entire vector </a:t>
            </a:r>
            <a:r>
              <a:rPr lang="en-IN" altLang="en-US" sz="2400" dirty="0" err="1">
                <a:latin typeface="Times New Roman" panose="02020603050405020304" pitchFamily="18" charset="0"/>
                <a:cs typeface="Times New Roman" panose="02020603050405020304" pitchFamily="18" charset="0"/>
              </a:rPr>
              <a:t>vt</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constitutes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’s view of the global logical time and is used to timestamp events.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16</a:t>
            </a:fld>
            <a:endParaRPr lang="en-IN" altLang="en-US" sz="1200">
              <a:solidFill>
                <a:srgbClr val="3D3632"/>
              </a:solidFill>
            </a:endParaRPr>
          </a:p>
        </p:txBody>
      </p:sp>
    </p:spTree>
    <p:extLst>
      <p:ext uri="{BB962C8B-B14F-4D97-AF65-F5344CB8AC3E}">
        <p14:creationId xmlns:p14="http://schemas.microsoft.com/office/powerpoint/2010/main" val="111592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Process pi uses the following two rules R1 and R2 to update its clock:</a:t>
            </a:r>
          </a:p>
          <a:p>
            <a:pPr algn="just">
              <a:spcBef>
                <a:spcPts val="600"/>
              </a:spcBef>
            </a:pPr>
            <a:r>
              <a:rPr lang="en-IN" altLang="en-US" sz="2400" b="1" dirty="0">
                <a:latin typeface="Times New Roman" panose="02020603050405020304" pitchFamily="18" charset="0"/>
                <a:cs typeface="Times New Roman" panose="02020603050405020304" pitchFamily="18" charset="0"/>
              </a:rPr>
              <a:t>R1 </a:t>
            </a:r>
            <a:r>
              <a:rPr lang="en-IN" altLang="en-US" sz="2400" dirty="0">
                <a:latin typeface="Times New Roman" panose="02020603050405020304" pitchFamily="18" charset="0"/>
                <a:cs typeface="Times New Roman" panose="02020603050405020304" pitchFamily="18" charset="0"/>
              </a:rPr>
              <a:t>Before executing an event, process pi updates its local logical time as follows: 	</a:t>
            </a:r>
            <a:r>
              <a:rPr lang="en-IN" altLang="en-US" sz="2400" b="1" dirty="0" err="1">
                <a:highlight>
                  <a:srgbClr val="FFFF00"/>
                </a:highlight>
                <a:latin typeface="Times New Roman" panose="02020603050405020304" pitchFamily="18" charset="0"/>
                <a:cs typeface="Times New Roman" panose="02020603050405020304" pitchFamily="18" charset="0"/>
              </a:rPr>
              <a:t>vt</a:t>
            </a:r>
            <a:r>
              <a:rPr lang="en-IN" altLang="en-US" sz="2400" b="1" baseline="-25000" dirty="0" err="1">
                <a:highlight>
                  <a:srgbClr val="FFFF00"/>
                </a:highlight>
                <a:latin typeface="Times New Roman" panose="02020603050405020304" pitchFamily="18" charset="0"/>
                <a:cs typeface="Times New Roman" panose="02020603050405020304" pitchFamily="18" charset="0"/>
              </a:rPr>
              <a:t>i</a:t>
            </a:r>
            <a:r>
              <a:rPr lang="en-IN" altLang="en-US" sz="2400" b="1" dirty="0">
                <a:highlight>
                  <a:srgbClr val="FFFF00"/>
                </a:highlight>
                <a:latin typeface="Times New Roman" panose="02020603050405020304" pitchFamily="18" charset="0"/>
                <a:cs typeface="Times New Roman" panose="02020603050405020304" pitchFamily="18" charset="0"/>
              </a:rPr>
              <a:t>[</a:t>
            </a:r>
            <a:r>
              <a:rPr lang="en-IN" altLang="en-US" sz="2400" b="1" dirty="0" err="1">
                <a:highlight>
                  <a:srgbClr val="FFFF00"/>
                </a:highlight>
                <a:latin typeface="Times New Roman" panose="02020603050405020304" pitchFamily="18" charset="0"/>
                <a:cs typeface="Times New Roman" panose="02020603050405020304" pitchFamily="18" charset="0"/>
              </a:rPr>
              <a:t>i</a:t>
            </a:r>
            <a:r>
              <a:rPr lang="en-IN" altLang="en-US" sz="2400" b="1" dirty="0">
                <a:highlight>
                  <a:srgbClr val="FFFF00"/>
                </a:highlight>
                <a:latin typeface="Times New Roman" panose="02020603050405020304" pitchFamily="18" charset="0"/>
                <a:cs typeface="Times New Roman" panose="02020603050405020304" pitchFamily="18" charset="0"/>
              </a:rPr>
              <a:t>] = </a:t>
            </a:r>
            <a:r>
              <a:rPr lang="en-IN" altLang="en-US" sz="2400" b="1" dirty="0" err="1">
                <a:highlight>
                  <a:srgbClr val="FFFF00"/>
                </a:highlight>
                <a:latin typeface="Times New Roman" panose="02020603050405020304" pitchFamily="18" charset="0"/>
                <a:cs typeface="Times New Roman" panose="02020603050405020304" pitchFamily="18" charset="0"/>
              </a:rPr>
              <a:t>vt</a:t>
            </a:r>
            <a:r>
              <a:rPr lang="en-IN" altLang="en-US" sz="2400" b="1" baseline="-25000" dirty="0" err="1">
                <a:highlight>
                  <a:srgbClr val="FFFF00"/>
                </a:highlight>
                <a:latin typeface="Times New Roman" panose="02020603050405020304" pitchFamily="18" charset="0"/>
                <a:cs typeface="Times New Roman" panose="02020603050405020304" pitchFamily="18" charset="0"/>
              </a:rPr>
              <a:t>i</a:t>
            </a:r>
            <a:r>
              <a:rPr lang="en-IN" altLang="en-US" sz="2400" b="1" dirty="0">
                <a:highlight>
                  <a:srgbClr val="FFFF00"/>
                </a:highlight>
                <a:latin typeface="Times New Roman" panose="02020603050405020304" pitchFamily="18" charset="0"/>
                <a:cs typeface="Times New Roman" panose="02020603050405020304" pitchFamily="18" charset="0"/>
              </a:rPr>
              <a:t>[</a:t>
            </a:r>
            <a:r>
              <a:rPr lang="en-IN" altLang="en-US" sz="2400" b="1" dirty="0" err="1">
                <a:highlight>
                  <a:srgbClr val="FFFF00"/>
                </a:highlight>
                <a:latin typeface="Times New Roman" panose="02020603050405020304" pitchFamily="18" charset="0"/>
                <a:cs typeface="Times New Roman" panose="02020603050405020304" pitchFamily="18" charset="0"/>
              </a:rPr>
              <a:t>i</a:t>
            </a:r>
            <a:r>
              <a:rPr lang="en-IN" altLang="en-US" sz="2400" b="1" dirty="0">
                <a:highlight>
                  <a:srgbClr val="FFFF00"/>
                </a:highlight>
                <a:latin typeface="Times New Roman" panose="02020603050405020304" pitchFamily="18" charset="0"/>
                <a:cs typeface="Times New Roman" panose="02020603050405020304" pitchFamily="18" charset="0"/>
              </a:rPr>
              <a:t>]+d 		(d &gt; 0)</a:t>
            </a:r>
          </a:p>
          <a:p>
            <a:pPr algn="just">
              <a:spcBef>
                <a:spcPts val="600"/>
              </a:spcBef>
            </a:pPr>
            <a:r>
              <a:rPr lang="en-IN" altLang="en-US" sz="2400" b="1" dirty="0">
                <a:latin typeface="Times New Roman" panose="02020603050405020304" pitchFamily="18" charset="0"/>
                <a:cs typeface="Times New Roman" panose="02020603050405020304" pitchFamily="18" charset="0"/>
              </a:rPr>
              <a:t>R2 </a:t>
            </a:r>
            <a:r>
              <a:rPr lang="en-IN" altLang="en-US" sz="2400" dirty="0">
                <a:latin typeface="Times New Roman" panose="02020603050405020304" pitchFamily="18" charset="0"/>
                <a:cs typeface="Times New Roman" panose="02020603050405020304" pitchFamily="18" charset="0"/>
              </a:rPr>
              <a:t>Each message m is piggybacked with the vector clock </a:t>
            </a:r>
            <a:r>
              <a:rPr lang="en-IN" altLang="en-US" sz="2400" dirty="0" err="1">
                <a:latin typeface="Times New Roman" panose="02020603050405020304" pitchFamily="18" charset="0"/>
                <a:cs typeface="Times New Roman" panose="02020603050405020304" pitchFamily="18" charset="0"/>
              </a:rPr>
              <a:t>vt</a:t>
            </a:r>
            <a:r>
              <a:rPr lang="en-IN" altLang="en-US" sz="2400" dirty="0">
                <a:latin typeface="Times New Roman" panose="02020603050405020304" pitchFamily="18" charset="0"/>
                <a:cs typeface="Times New Roman" panose="02020603050405020304" pitchFamily="18" charset="0"/>
              </a:rPr>
              <a:t> of the sender process at sending time. On the receipt of such a message (m, </a:t>
            </a:r>
            <a:r>
              <a:rPr lang="en-IN" altLang="en-US" sz="2400" dirty="0" err="1">
                <a:latin typeface="Times New Roman" panose="02020603050405020304" pitchFamily="18" charset="0"/>
                <a:cs typeface="Times New Roman" panose="02020603050405020304" pitchFamily="18" charset="0"/>
              </a:rPr>
              <a:t>vt</a:t>
            </a:r>
            <a:r>
              <a:rPr lang="en-IN" altLang="en-US" sz="2400" dirty="0">
                <a:latin typeface="Times New Roman" panose="02020603050405020304" pitchFamily="18" charset="0"/>
                <a:cs typeface="Times New Roman" panose="02020603050405020304" pitchFamily="18" charset="0"/>
              </a:rPr>
              <a:t>), process pi executes the following sequence of actions:</a:t>
            </a:r>
          </a:p>
          <a:p>
            <a:pPr marL="457200" lvl="1" indent="0" algn="just">
              <a:buNone/>
            </a:pPr>
            <a:r>
              <a:rPr lang="en-IN" altLang="en-US" sz="2400" b="1" dirty="0">
                <a:latin typeface="Times New Roman" panose="02020603050405020304" pitchFamily="18" charset="0"/>
                <a:cs typeface="Times New Roman" panose="02020603050405020304" pitchFamily="18" charset="0"/>
              </a:rPr>
              <a:t>1. update its global logical time as follows:</a:t>
            </a:r>
          </a:p>
          <a:p>
            <a:pPr marL="457200" lvl="1" indent="0" algn="just">
              <a:buNone/>
            </a:pPr>
            <a:r>
              <a:rPr lang="en-IN" altLang="en-US" sz="2400" b="1" dirty="0">
                <a:latin typeface="Times New Roman" panose="02020603050405020304" pitchFamily="18" charset="0"/>
                <a:cs typeface="Times New Roman" panose="02020603050405020304" pitchFamily="18" charset="0"/>
              </a:rPr>
              <a:t>	1 ≤  k ≤ n  : 	</a:t>
            </a:r>
            <a:r>
              <a:rPr lang="en-IN" altLang="en-US" sz="2400" b="1" dirty="0" err="1">
                <a:latin typeface="Times New Roman" panose="02020603050405020304" pitchFamily="18" charset="0"/>
                <a:cs typeface="Times New Roman" panose="02020603050405020304" pitchFamily="18" charset="0"/>
              </a:rPr>
              <a:t>vt</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 [k] := max(</a:t>
            </a:r>
            <a:r>
              <a:rPr lang="en-IN" altLang="en-US" sz="2400" b="1" dirty="0" err="1">
                <a:latin typeface="Times New Roman" panose="02020603050405020304" pitchFamily="18" charset="0"/>
                <a:cs typeface="Times New Roman" panose="02020603050405020304" pitchFamily="18" charset="0"/>
              </a:rPr>
              <a:t>vt</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[k], </a:t>
            </a:r>
            <a:r>
              <a:rPr lang="en-IN" altLang="en-US" sz="2400" b="1" dirty="0" err="1">
                <a:latin typeface="Times New Roman" panose="02020603050405020304" pitchFamily="18" charset="0"/>
                <a:cs typeface="Times New Roman" panose="02020603050405020304" pitchFamily="18" charset="0"/>
              </a:rPr>
              <a:t>v</a:t>
            </a:r>
            <a:r>
              <a:rPr lang="en-IN" altLang="en-US" sz="2400" b="1" baseline="-25000" dirty="0" err="1">
                <a:latin typeface="Times New Roman" panose="02020603050405020304" pitchFamily="18" charset="0"/>
                <a:cs typeface="Times New Roman" panose="02020603050405020304" pitchFamily="18" charset="0"/>
              </a:rPr>
              <a:t>t</a:t>
            </a:r>
            <a:r>
              <a:rPr lang="en-IN" altLang="en-US" sz="2400" b="1" dirty="0">
                <a:latin typeface="Times New Roman" panose="02020603050405020304" pitchFamily="18" charset="0"/>
                <a:cs typeface="Times New Roman" panose="02020603050405020304" pitchFamily="18" charset="0"/>
              </a:rPr>
              <a:t>[k]);</a:t>
            </a:r>
          </a:p>
          <a:p>
            <a:pPr marL="457200" lvl="1" indent="0" algn="just">
              <a:buNone/>
            </a:pPr>
            <a:r>
              <a:rPr lang="en-IN" altLang="en-US" sz="2400" b="1" dirty="0">
                <a:latin typeface="Times New Roman" panose="02020603050405020304" pitchFamily="18" charset="0"/>
                <a:cs typeface="Times New Roman" panose="02020603050405020304" pitchFamily="18" charset="0"/>
              </a:rPr>
              <a:t>2. execute R1;</a:t>
            </a:r>
          </a:p>
          <a:p>
            <a:pPr marL="457200" lvl="1" indent="0" algn="just">
              <a:buNone/>
            </a:pPr>
            <a:r>
              <a:rPr lang="en-IN" altLang="en-US" sz="2400" b="1" dirty="0">
                <a:latin typeface="Times New Roman" panose="02020603050405020304" pitchFamily="18" charset="0"/>
                <a:cs typeface="Times New Roman" panose="02020603050405020304" pitchFamily="18" charset="0"/>
              </a:rPr>
              <a:t>3. deliver the message m.</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17</a:t>
            </a:fld>
            <a:endParaRPr lang="en-IN" altLang="en-US" sz="1200">
              <a:solidFill>
                <a:srgbClr val="3D3632"/>
              </a:solidFill>
            </a:endParaRPr>
          </a:p>
        </p:txBody>
      </p:sp>
    </p:spTree>
    <p:extLst>
      <p:ext uri="{BB962C8B-B14F-4D97-AF65-F5344CB8AC3E}">
        <p14:creationId xmlns:p14="http://schemas.microsoft.com/office/powerpoint/2010/main" val="300152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Evolution of vector time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18</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2570956" y="2037311"/>
            <a:ext cx="7048500" cy="3648075"/>
          </a:xfrm>
          <a:prstGeom prst="rect">
            <a:avLst/>
          </a:prstGeom>
        </p:spPr>
      </p:pic>
    </p:spTree>
    <p:extLst>
      <p:ext uri="{BB962C8B-B14F-4D97-AF65-F5344CB8AC3E}">
        <p14:creationId xmlns:p14="http://schemas.microsoft.com/office/powerpoint/2010/main" val="409748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Basic properties</a:t>
            </a:r>
          </a:p>
          <a:p>
            <a:pPr algn="just">
              <a:spcBef>
                <a:spcPts val="600"/>
              </a:spcBef>
            </a:pPr>
            <a:r>
              <a:rPr lang="en-IN" altLang="en-US" sz="2400" b="1" dirty="0">
                <a:highlight>
                  <a:srgbClr val="FFFF00"/>
                </a:highlight>
                <a:latin typeface="Times New Roman" panose="02020603050405020304" pitchFamily="18" charset="0"/>
                <a:cs typeface="Times New Roman" panose="02020603050405020304" pitchFamily="18" charset="0"/>
              </a:rPr>
              <a:t>Isomorphism</a:t>
            </a:r>
          </a:p>
          <a:p>
            <a:pPr algn="just">
              <a:spcBef>
                <a:spcPts val="600"/>
              </a:spcBef>
            </a:pPr>
            <a:r>
              <a:rPr lang="en-IN" altLang="en-US" sz="2400" dirty="0">
                <a:latin typeface="Times New Roman" panose="02020603050405020304" pitchFamily="18" charset="0"/>
                <a:cs typeface="Times New Roman" panose="02020603050405020304" pitchFamily="18" charset="0"/>
              </a:rPr>
              <a:t>Recall that relation “→” induces a </a:t>
            </a:r>
            <a:r>
              <a:rPr lang="en-IN" altLang="en-US" sz="2400" b="1" dirty="0">
                <a:latin typeface="Times New Roman" panose="02020603050405020304" pitchFamily="18" charset="0"/>
                <a:cs typeface="Times New Roman" panose="02020603050405020304" pitchFamily="18" charset="0"/>
              </a:rPr>
              <a:t>partial order </a:t>
            </a:r>
            <a:r>
              <a:rPr lang="en-IN" altLang="en-US" sz="2400" dirty="0">
                <a:latin typeface="Times New Roman" panose="02020603050405020304" pitchFamily="18" charset="0"/>
                <a:cs typeface="Times New Roman" panose="02020603050405020304" pitchFamily="18" charset="0"/>
              </a:rPr>
              <a:t>on the set of events that are produced by a distributed execution. </a:t>
            </a:r>
          </a:p>
          <a:p>
            <a:pPr algn="just">
              <a:spcBef>
                <a:spcPts val="600"/>
              </a:spcBef>
            </a:pPr>
            <a:r>
              <a:rPr lang="en-IN" altLang="en-US" sz="2400" dirty="0">
                <a:latin typeface="Times New Roman" panose="02020603050405020304" pitchFamily="18" charset="0"/>
                <a:cs typeface="Times New Roman" panose="02020603050405020304" pitchFamily="18" charset="0"/>
              </a:rPr>
              <a:t>If events in a distributed system are timestamped using a system of vector clocks, we have the following property.</a:t>
            </a:r>
          </a:p>
          <a:p>
            <a:pPr algn="just">
              <a:spcBef>
                <a:spcPts val="600"/>
              </a:spcBef>
            </a:pPr>
            <a:r>
              <a:rPr lang="en-IN" altLang="en-US" sz="2400" dirty="0">
                <a:latin typeface="Times New Roman" panose="02020603050405020304" pitchFamily="18" charset="0"/>
                <a:cs typeface="Times New Roman" panose="02020603050405020304" pitchFamily="18" charset="0"/>
              </a:rPr>
              <a:t>If two events x and y have timestamps </a:t>
            </a:r>
            <a:r>
              <a:rPr lang="en-IN" altLang="en-US" sz="2400" dirty="0" err="1">
                <a:latin typeface="Times New Roman" panose="02020603050405020304" pitchFamily="18" charset="0"/>
                <a:cs typeface="Times New Roman" panose="02020603050405020304" pitchFamily="18" charset="0"/>
              </a:rPr>
              <a:t>vh</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vk</a:t>
            </a:r>
            <a:r>
              <a:rPr lang="en-IN" altLang="en-US" sz="2400" dirty="0">
                <a:latin typeface="Times New Roman" panose="02020603050405020304" pitchFamily="18" charset="0"/>
                <a:cs typeface="Times New Roman" panose="02020603050405020304" pitchFamily="18" charset="0"/>
              </a:rPr>
              <a:t>, respectively, then</a:t>
            </a:r>
          </a:p>
          <a:p>
            <a:pPr lvl="2" algn="just"/>
            <a:r>
              <a:rPr lang="en-IN" altLang="en-US" sz="2400" dirty="0">
                <a:latin typeface="Times New Roman" panose="02020603050405020304" pitchFamily="18" charset="0"/>
                <a:cs typeface="Times New Roman" panose="02020603050405020304" pitchFamily="18" charset="0"/>
              </a:rPr>
              <a:t>x → y ⇔ </a:t>
            </a:r>
            <a:r>
              <a:rPr lang="en-IN" altLang="en-US" sz="2400" dirty="0" err="1">
                <a:latin typeface="Times New Roman" panose="02020603050405020304" pitchFamily="18" charset="0"/>
                <a:cs typeface="Times New Roman" panose="02020603050405020304" pitchFamily="18" charset="0"/>
              </a:rPr>
              <a:t>vh</a:t>
            </a:r>
            <a:r>
              <a:rPr lang="en-IN" altLang="en-US" sz="2400" dirty="0">
                <a:latin typeface="Times New Roman" panose="02020603050405020304" pitchFamily="18" charset="0"/>
                <a:cs typeface="Times New Roman" panose="02020603050405020304" pitchFamily="18" charset="0"/>
              </a:rPr>
              <a:t> &lt; </a:t>
            </a:r>
            <a:r>
              <a:rPr lang="en-IN" altLang="en-US" sz="2400" dirty="0" err="1">
                <a:latin typeface="Times New Roman" panose="02020603050405020304" pitchFamily="18" charset="0"/>
                <a:cs typeface="Times New Roman" panose="02020603050405020304" pitchFamily="18" charset="0"/>
              </a:rPr>
              <a:t>vk</a:t>
            </a:r>
            <a:endParaRPr lang="en-IN" altLang="en-US" sz="2400" dirty="0">
              <a:latin typeface="Times New Roman" panose="02020603050405020304" pitchFamily="18" charset="0"/>
              <a:cs typeface="Times New Roman" panose="02020603050405020304" pitchFamily="18" charset="0"/>
            </a:endParaRPr>
          </a:p>
          <a:p>
            <a:pPr lvl="2" algn="just"/>
            <a:r>
              <a:rPr lang="en-IN" altLang="en-US" sz="2400" dirty="0">
                <a:latin typeface="Times New Roman" panose="02020603050405020304" pitchFamily="18" charset="0"/>
                <a:cs typeface="Times New Roman" panose="02020603050405020304" pitchFamily="18" charset="0"/>
              </a:rPr>
              <a:t>x || y ⇔ </a:t>
            </a:r>
            <a:r>
              <a:rPr lang="en-IN" altLang="en-US" sz="2400" dirty="0" err="1">
                <a:latin typeface="Times New Roman" panose="02020603050405020304" pitchFamily="18" charset="0"/>
                <a:cs typeface="Times New Roman" panose="02020603050405020304" pitchFamily="18" charset="0"/>
              </a:rPr>
              <a:t>vh</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vk</a:t>
            </a:r>
            <a:endParaRPr lang="en-IN" altLang="en-US" sz="2400" dirty="0">
              <a:latin typeface="Times New Roman" panose="02020603050405020304" pitchFamily="18" charset="0"/>
              <a:cs typeface="Times New Roman" panose="02020603050405020304" pitchFamily="18" charset="0"/>
            </a:endParaRPr>
          </a:p>
          <a:p>
            <a:pPr algn="just">
              <a:spcBef>
                <a:spcPts val="600"/>
              </a:spcBef>
            </a:pPr>
            <a:r>
              <a:rPr lang="en-IN" altLang="en-US" sz="2400" dirty="0">
                <a:latin typeface="Times New Roman" panose="02020603050405020304" pitchFamily="18" charset="0"/>
                <a:cs typeface="Times New Roman" panose="02020603050405020304" pitchFamily="18" charset="0"/>
              </a:rPr>
              <a:t>Thus, </a:t>
            </a:r>
            <a:r>
              <a:rPr lang="en-IN" altLang="en-US" sz="2400" b="1" dirty="0">
                <a:latin typeface="Times New Roman" panose="02020603050405020304" pitchFamily="18" charset="0"/>
                <a:cs typeface="Times New Roman" panose="02020603050405020304" pitchFamily="18" charset="0"/>
              </a:rPr>
              <a:t>there is an isomorphism between the set of partially ordered events produced by a distributed computation and their vector timestamps.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19</a:t>
            </a:fld>
            <a:endParaRPr lang="en-IN" altLang="en-US" sz="1200">
              <a:solidFill>
                <a:srgbClr val="3D3632"/>
              </a:solidFill>
            </a:endParaRPr>
          </a:p>
        </p:txBody>
      </p:sp>
    </p:spTree>
    <p:extLst>
      <p:ext uri="{BB962C8B-B14F-4D97-AF65-F5344CB8AC3E}">
        <p14:creationId xmlns:p14="http://schemas.microsoft.com/office/powerpoint/2010/main" val="191083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LOGICAL TIME, GLOBAL STATE, AND SNAPSHOT ALGORITHMS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lstStyle/>
          <a:p>
            <a:pPr>
              <a:spcBef>
                <a:spcPts val="600"/>
              </a:spcBef>
            </a:pPr>
            <a:r>
              <a:rPr lang="en-IN" altLang="en-US" sz="2400" dirty="0">
                <a:latin typeface="Times New Roman" panose="02020603050405020304" pitchFamily="18" charset="0"/>
                <a:cs typeface="Times New Roman" panose="02020603050405020304" pitchFamily="18" charset="0"/>
              </a:rPr>
              <a:t>Logical time</a:t>
            </a:r>
          </a:p>
          <a:p>
            <a:pPr>
              <a:spcBef>
                <a:spcPts val="600"/>
              </a:spcBef>
            </a:pPr>
            <a:r>
              <a:rPr lang="en-IN" altLang="en-US" sz="2400" dirty="0">
                <a:latin typeface="Times New Roman" panose="02020603050405020304" pitchFamily="18" charset="0"/>
                <a:cs typeface="Times New Roman" panose="02020603050405020304" pitchFamily="18" charset="0"/>
              </a:rPr>
              <a:t>Scalar Time</a:t>
            </a:r>
          </a:p>
          <a:p>
            <a:pPr>
              <a:spcBef>
                <a:spcPts val="600"/>
              </a:spcBef>
            </a:pPr>
            <a:r>
              <a:rPr lang="en-IN" altLang="en-US" sz="2400" dirty="0">
                <a:latin typeface="Times New Roman" panose="02020603050405020304" pitchFamily="18" charset="0"/>
                <a:cs typeface="Times New Roman" panose="02020603050405020304" pitchFamily="18" charset="0"/>
              </a:rPr>
              <a:t>Vector Time</a:t>
            </a:r>
          </a:p>
          <a:p>
            <a:pPr>
              <a:spcBef>
                <a:spcPts val="600"/>
              </a:spcBef>
            </a:pPr>
            <a:r>
              <a:rPr lang="en-IN" altLang="en-US" sz="2400" dirty="0">
                <a:latin typeface="Times New Roman" panose="02020603050405020304" pitchFamily="18" charset="0"/>
                <a:cs typeface="Times New Roman" panose="02020603050405020304" pitchFamily="18" charset="0"/>
              </a:rPr>
              <a:t>Efficient implementations of vector clocks</a:t>
            </a:r>
          </a:p>
          <a:p>
            <a:pPr>
              <a:spcBef>
                <a:spcPts val="600"/>
              </a:spcBef>
            </a:pPr>
            <a:r>
              <a:rPr lang="en-IN" altLang="en-US" sz="2400" dirty="0">
                <a:latin typeface="Times New Roman" panose="02020603050405020304" pitchFamily="18" charset="0"/>
                <a:cs typeface="Times New Roman" panose="02020603050405020304" pitchFamily="18" charset="0"/>
              </a:rPr>
              <a:t>Virtual Time</a:t>
            </a:r>
          </a:p>
          <a:p>
            <a:pPr>
              <a:spcBef>
                <a:spcPts val="600"/>
              </a:spcBef>
            </a:pPr>
            <a:r>
              <a:rPr lang="en-IN" altLang="en-US" sz="2400" dirty="0">
                <a:latin typeface="Times New Roman" panose="02020603050405020304" pitchFamily="18" charset="0"/>
                <a:cs typeface="Times New Roman" panose="02020603050405020304" pitchFamily="18" charset="0"/>
              </a:rPr>
              <a:t>Global state and snapshot recording algorithms: </a:t>
            </a:r>
          </a:p>
          <a:p>
            <a:pPr>
              <a:spcBef>
                <a:spcPts val="600"/>
              </a:spcBef>
            </a:pPr>
            <a:r>
              <a:rPr lang="en-IN" altLang="en-US" sz="2400" dirty="0">
                <a:latin typeface="Times New Roman" panose="02020603050405020304" pitchFamily="18" charset="0"/>
                <a:cs typeface="Times New Roman" panose="02020603050405020304" pitchFamily="18" charset="0"/>
              </a:rPr>
              <a:t>System model</a:t>
            </a:r>
          </a:p>
          <a:p>
            <a:pPr>
              <a:spcBef>
                <a:spcPts val="600"/>
              </a:spcBef>
            </a:pPr>
            <a:r>
              <a:rPr lang="en-IN" altLang="en-US" sz="2400" dirty="0">
                <a:latin typeface="Times New Roman" panose="02020603050405020304" pitchFamily="18" charset="0"/>
                <a:cs typeface="Times New Roman" panose="02020603050405020304" pitchFamily="18" charset="0"/>
              </a:rPr>
              <a:t>Snapshot algorithms for FIFO channels and non-FIFO channels</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a:t>
            </a:fld>
            <a:endParaRPr lang="en-IN" altLang="en-US" sz="1200">
              <a:solidFill>
                <a:srgbClr val="3D3632"/>
              </a:solidFill>
            </a:endParaRPr>
          </a:p>
        </p:txBody>
      </p:sp>
    </p:spTree>
    <p:extLst>
      <p:ext uri="{BB962C8B-B14F-4D97-AF65-F5344CB8AC3E}">
        <p14:creationId xmlns:p14="http://schemas.microsoft.com/office/powerpoint/2010/main" val="374018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a:latin typeface="Times New Roman" panose="02020603050405020304" pitchFamily="18" charset="0"/>
                <a:cs typeface="Times New Roman" panose="02020603050405020304" pitchFamily="18" charset="0"/>
              </a:rPr>
              <a:t>Strong consistency</a:t>
            </a:r>
          </a:p>
          <a:p>
            <a:pPr algn="just">
              <a:spcBef>
                <a:spcPts val="0"/>
              </a:spcBef>
            </a:pPr>
            <a:r>
              <a:rPr lang="en-IN" altLang="en-US" sz="2400" dirty="0">
                <a:latin typeface="Times New Roman" panose="02020603050405020304" pitchFamily="18" charset="0"/>
                <a:cs typeface="Times New Roman" panose="02020603050405020304" pitchFamily="18" charset="0"/>
              </a:rPr>
              <a:t>The system of vector clocks is strongly consistent; thus, by examining the vector timestamp of two events, we can determine if the events are causally related.</a:t>
            </a:r>
          </a:p>
          <a:p>
            <a:pPr algn="just">
              <a:spcBef>
                <a:spcPts val="0"/>
              </a:spcBef>
            </a:pPr>
            <a:r>
              <a:rPr lang="en-IN" altLang="en-US" sz="2400" b="1" dirty="0">
                <a:latin typeface="Times New Roman" panose="02020603050405020304" pitchFamily="18" charset="0"/>
                <a:cs typeface="Times New Roman" panose="02020603050405020304" pitchFamily="18" charset="0"/>
              </a:rPr>
              <a:t>Event counting</a:t>
            </a:r>
          </a:p>
          <a:p>
            <a:pPr algn="just">
              <a:spcBef>
                <a:spcPts val="0"/>
              </a:spcBef>
            </a:pPr>
            <a:r>
              <a:rPr lang="en-IN" altLang="en-US" sz="2400" dirty="0">
                <a:latin typeface="Times New Roman" panose="02020603050405020304" pitchFamily="18" charset="0"/>
                <a:cs typeface="Times New Roman" panose="02020603050405020304" pitchFamily="18" charset="0"/>
              </a:rPr>
              <a:t>If d is always 1 in rule R1, then the </a:t>
            </a:r>
            <a:r>
              <a:rPr lang="en-IN" altLang="en-US" sz="2400" dirty="0" err="1">
                <a:latin typeface="Times New Roman" panose="02020603050405020304" pitchFamily="18" charset="0"/>
                <a:cs typeface="Times New Roman" panose="02020603050405020304" pitchFamily="18" charset="0"/>
              </a:rPr>
              <a:t>ith</a:t>
            </a:r>
            <a:r>
              <a:rPr lang="en-IN" altLang="en-US" sz="2400" dirty="0">
                <a:latin typeface="Times New Roman" panose="02020603050405020304" pitchFamily="18" charset="0"/>
                <a:cs typeface="Times New Roman" panose="02020603050405020304" pitchFamily="18" charset="0"/>
              </a:rPr>
              <a:t> component of vector clock at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vt</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denotes the number of events that have occurred at pi until that instant.</a:t>
            </a:r>
          </a:p>
          <a:p>
            <a:pPr marL="0" indent="0" algn="just">
              <a:spcBef>
                <a:spcPts val="0"/>
              </a:spcBef>
              <a:buNone/>
            </a:pPr>
            <a:endParaRPr lang="en-IN" altLang="en-US" sz="2400" b="1" dirty="0">
              <a:latin typeface="Times New Roman" panose="02020603050405020304" pitchFamily="18" charset="0"/>
              <a:cs typeface="Times New Roman" panose="02020603050405020304" pitchFamily="18" charset="0"/>
            </a:endParaRPr>
          </a:p>
          <a:p>
            <a:pPr marL="0" indent="0" algn="just">
              <a:spcBef>
                <a:spcPts val="0"/>
              </a:spcBef>
              <a:buNone/>
            </a:pPr>
            <a:r>
              <a:rPr lang="en-IN" altLang="en-US" sz="2400" b="1" dirty="0">
                <a:latin typeface="Times New Roman" panose="02020603050405020304" pitchFamily="18" charset="0"/>
                <a:cs typeface="Times New Roman" panose="02020603050405020304" pitchFamily="18" charset="0"/>
              </a:rPr>
              <a:t>Applications</a:t>
            </a:r>
          </a:p>
          <a:p>
            <a:pPr algn="just">
              <a:spcBef>
                <a:spcPts val="0"/>
              </a:spcBef>
            </a:pPr>
            <a:r>
              <a:rPr lang="en-IN" altLang="en-US" sz="2400" dirty="0">
                <a:latin typeface="Times New Roman" panose="02020603050405020304" pitchFamily="18" charset="0"/>
                <a:cs typeface="Times New Roman" panose="02020603050405020304" pitchFamily="18" charset="0"/>
              </a:rPr>
              <a:t>Since vector time tracks causal dependencies exactly, it finds a wide variety of applications.</a:t>
            </a:r>
          </a:p>
          <a:p>
            <a:pPr algn="just">
              <a:spcBef>
                <a:spcPts val="0"/>
              </a:spcBef>
            </a:pPr>
            <a:r>
              <a:rPr lang="en-IN" altLang="en-US" sz="2400" b="1" dirty="0">
                <a:latin typeface="Times New Roman" panose="02020603050405020304" pitchFamily="18" charset="0"/>
                <a:cs typeface="Times New Roman" panose="02020603050405020304" pitchFamily="18" charset="0"/>
              </a:rPr>
              <a:t>A brief historical perspective of vector clocks </a:t>
            </a:r>
          </a:p>
          <a:p>
            <a:pPr algn="just">
              <a:spcBef>
                <a:spcPts val="0"/>
              </a:spcBef>
            </a:pPr>
            <a:r>
              <a:rPr lang="en-IN" altLang="en-US" sz="2400" dirty="0">
                <a:latin typeface="Times New Roman" panose="02020603050405020304" pitchFamily="18" charset="0"/>
                <a:cs typeface="Times New Roman" panose="02020603050405020304" pitchFamily="18" charset="0"/>
              </a:rPr>
              <a:t>Although the theory associated with vector clocks was first developed in 1988 independently by </a:t>
            </a:r>
            <a:r>
              <a:rPr lang="en-IN" altLang="en-US" sz="2400" dirty="0" err="1">
                <a:latin typeface="Times New Roman" panose="02020603050405020304" pitchFamily="18" charset="0"/>
                <a:cs typeface="Times New Roman" panose="02020603050405020304" pitchFamily="18" charset="0"/>
              </a:rPr>
              <a:t>Fidge</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Mattern</a:t>
            </a:r>
            <a:r>
              <a:rPr lang="en-IN" altLang="en-US" sz="2400" dirty="0">
                <a:latin typeface="Times New Roman" panose="02020603050405020304" pitchFamily="18" charset="0"/>
                <a:cs typeface="Times New Roman" panose="02020603050405020304" pitchFamily="18" charset="0"/>
              </a:rPr>
              <a:t>, vector clocks were informally introduced and used by several researchers before this.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20</a:t>
            </a:fld>
            <a:endParaRPr lang="en-IN" altLang="en-US" sz="1200">
              <a:solidFill>
                <a:srgbClr val="3D3632"/>
              </a:solidFill>
            </a:endParaRPr>
          </a:p>
        </p:txBody>
      </p:sp>
    </p:spTree>
    <p:extLst>
      <p:ext uri="{BB962C8B-B14F-4D97-AF65-F5344CB8AC3E}">
        <p14:creationId xmlns:p14="http://schemas.microsoft.com/office/powerpoint/2010/main" val="184088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VECTOR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On the size of vector clocks</a:t>
            </a:r>
          </a:p>
          <a:p>
            <a:pPr algn="just">
              <a:spcBef>
                <a:spcPts val="600"/>
              </a:spcBef>
            </a:pPr>
            <a:r>
              <a:rPr lang="en-IN" altLang="en-US" sz="2400" dirty="0">
                <a:latin typeface="Times New Roman" panose="02020603050405020304" pitchFamily="18" charset="0"/>
                <a:cs typeface="Times New Roman" panose="02020603050405020304" pitchFamily="18" charset="0"/>
              </a:rPr>
              <a:t>An important question to ask is whether vector clocks of size n are necessary in a computation consisting of n processes. To answer this, we examine the usage of vector clocks.</a:t>
            </a:r>
          </a:p>
          <a:p>
            <a:pPr lvl="1" algn="just"/>
            <a:r>
              <a:rPr lang="en-IN" altLang="en-US" sz="2400" b="1" dirty="0">
                <a:latin typeface="Times New Roman" panose="02020603050405020304" pitchFamily="18" charset="0"/>
                <a:cs typeface="Times New Roman" panose="02020603050405020304" pitchFamily="18" charset="0"/>
              </a:rPr>
              <a:t>A vector clock provides the latest known local time at each other process. </a:t>
            </a:r>
            <a:r>
              <a:rPr lang="en-IN" altLang="en-US" sz="2400" dirty="0">
                <a:latin typeface="Times New Roman" panose="02020603050405020304" pitchFamily="18" charset="0"/>
                <a:cs typeface="Times New Roman" panose="02020603050405020304" pitchFamily="18" charset="0"/>
              </a:rPr>
              <a:t>If this information in the clock is to be </a:t>
            </a:r>
            <a:r>
              <a:rPr lang="en-IN" altLang="en-US" sz="2400" b="1" dirty="0">
                <a:latin typeface="Times New Roman" panose="02020603050405020304" pitchFamily="18" charset="0"/>
                <a:cs typeface="Times New Roman" panose="02020603050405020304" pitchFamily="18" charset="0"/>
              </a:rPr>
              <a:t>used to explicitly track </a:t>
            </a:r>
            <a:r>
              <a:rPr lang="en-IN" altLang="en-US" sz="2400" dirty="0">
                <a:latin typeface="Times New Roman" panose="02020603050405020304" pitchFamily="18" charset="0"/>
                <a:cs typeface="Times New Roman" panose="02020603050405020304" pitchFamily="18" charset="0"/>
              </a:rPr>
              <a:t>the progress at every other process, then a vector clock of size n is necessary.</a:t>
            </a:r>
          </a:p>
          <a:p>
            <a:pPr lvl="1" algn="just"/>
            <a:r>
              <a:rPr lang="en-IN" altLang="en-US" sz="2400" dirty="0">
                <a:latin typeface="Times New Roman" panose="02020603050405020304" pitchFamily="18" charset="0"/>
                <a:cs typeface="Times New Roman" panose="02020603050405020304" pitchFamily="18" charset="0"/>
              </a:rPr>
              <a:t>A popular use of vector clocks is to determine the causality between a pair of events. Given any events e and f, the test for e ≺ f if and only if T(e) &lt; T(f), which requires a comparison of the vector clocks of e and f.</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21</a:t>
            </a:fld>
            <a:endParaRPr lang="en-IN" altLang="en-US" sz="1200">
              <a:solidFill>
                <a:srgbClr val="3D3632"/>
              </a:solidFill>
            </a:endParaRPr>
          </a:p>
        </p:txBody>
      </p:sp>
    </p:spTree>
    <p:extLst>
      <p:ext uri="{BB962C8B-B14F-4D97-AF65-F5344CB8AC3E}">
        <p14:creationId xmlns:p14="http://schemas.microsoft.com/office/powerpoint/2010/main" val="270071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4. 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If the number of processes in a distributed computation is large</a:t>
            </a:r>
            <a:r>
              <a:rPr lang="en-IN" altLang="en-US" sz="2400" dirty="0">
                <a:latin typeface="Times New Roman" panose="02020603050405020304" pitchFamily="18" charset="0"/>
                <a:cs typeface="Times New Roman" panose="02020603050405020304" pitchFamily="18" charset="0"/>
              </a:rPr>
              <a:t>, then vector clocks will require piggybacking of huge amount of information in messages for the purpose of disseminating time progress and updating clocks. </a:t>
            </a:r>
          </a:p>
          <a:p>
            <a:pPr algn="just">
              <a:spcBef>
                <a:spcPts val="600"/>
              </a:spcBef>
            </a:pPr>
            <a:r>
              <a:rPr lang="en-IN" altLang="en-US" sz="2400" dirty="0">
                <a:latin typeface="Times New Roman" panose="02020603050405020304" pitchFamily="18" charset="0"/>
                <a:cs typeface="Times New Roman" panose="02020603050405020304" pitchFamily="18" charset="0"/>
              </a:rPr>
              <a:t>The </a:t>
            </a:r>
            <a:r>
              <a:rPr lang="en-IN" altLang="en-US" sz="2400" b="1" dirty="0">
                <a:latin typeface="Times New Roman" panose="02020603050405020304" pitchFamily="18" charset="0"/>
                <a:cs typeface="Times New Roman" panose="02020603050405020304" pitchFamily="18" charset="0"/>
              </a:rPr>
              <a:t>message overhead grows linearly with the number of processors </a:t>
            </a:r>
            <a:r>
              <a:rPr lang="en-IN" altLang="en-US" sz="2400" dirty="0">
                <a:latin typeface="Times New Roman" panose="02020603050405020304" pitchFamily="18" charset="0"/>
                <a:cs typeface="Times New Roman" panose="02020603050405020304" pitchFamily="18" charset="0"/>
              </a:rPr>
              <a:t>in the system and when there are thousands of processors in the system, the message size becomes huge even if there are only a few events occurring in few processors. </a:t>
            </a:r>
          </a:p>
          <a:p>
            <a:pPr algn="just">
              <a:spcBef>
                <a:spcPts val="600"/>
              </a:spcBef>
            </a:pPr>
            <a:r>
              <a:rPr lang="en-IN" altLang="en-US" sz="2400" dirty="0">
                <a:latin typeface="Times New Roman" panose="02020603050405020304" pitchFamily="18" charset="0"/>
                <a:cs typeface="Times New Roman" panose="02020603050405020304" pitchFamily="18" charset="0"/>
              </a:rPr>
              <a:t>In this section, </a:t>
            </a:r>
            <a:r>
              <a:rPr lang="en-IN" altLang="en-US" sz="2400" b="1" dirty="0">
                <a:latin typeface="Times New Roman" panose="02020603050405020304" pitchFamily="18" charset="0"/>
                <a:cs typeface="Times New Roman" panose="02020603050405020304" pitchFamily="18" charset="0"/>
              </a:rPr>
              <a:t>we discuss efficient ways to maintain vector clocks</a:t>
            </a:r>
            <a:r>
              <a:rPr lang="en-IN" altLang="en-US" sz="2400" dirty="0">
                <a:latin typeface="Times New Roman" panose="02020603050405020304" pitchFamily="18" charset="0"/>
                <a:cs typeface="Times New Roman" panose="02020603050405020304" pitchFamily="18" charset="0"/>
              </a:rPr>
              <a:t>; similar techniques can be used to efficiently implement matrix clocks.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22</a:t>
            </a:fld>
            <a:endParaRPr lang="en-IN" altLang="en-US" sz="1200">
              <a:solidFill>
                <a:srgbClr val="3D3632"/>
              </a:solidFill>
            </a:endParaRPr>
          </a:p>
        </p:txBody>
      </p:sp>
    </p:spTree>
    <p:extLst>
      <p:ext uri="{BB962C8B-B14F-4D97-AF65-F5344CB8AC3E}">
        <p14:creationId xmlns:p14="http://schemas.microsoft.com/office/powerpoint/2010/main" val="4024312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err="1">
                <a:latin typeface="Times New Roman" panose="02020603050405020304" pitchFamily="18" charset="0"/>
                <a:cs typeface="Times New Roman" panose="02020603050405020304" pitchFamily="18" charset="0"/>
              </a:rPr>
              <a:t>Charron-Bost</a:t>
            </a:r>
            <a:r>
              <a:rPr lang="en-IN" altLang="en-US" sz="2400" dirty="0">
                <a:latin typeface="Times New Roman" panose="02020603050405020304" pitchFamily="18" charset="0"/>
                <a:cs typeface="Times New Roman" panose="02020603050405020304" pitchFamily="18" charset="0"/>
              </a:rPr>
              <a:t> showed that </a:t>
            </a:r>
            <a:r>
              <a:rPr lang="en-IN" altLang="en-US" sz="2400" b="1" dirty="0">
                <a:latin typeface="Times New Roman" panose="02020603050405020304" pitchFamily="18" charset="0"/>
                <a:cs typeface="Times New Roman" panose="02020603050405020304" pitchFamily="18" charset="0"/>
              </a:rPr>
              <a:t>if vector clocks have to satisfy the strong consistency property, then in general vector timestamps must be at least of size n, the total number of processes. </a:t>
            </a:r>
          </a:p>
          <a:p>
            <a:pPr algn="just">
              <a:spcBef>
                <a:spcPts val="600"/>
              </a:spcBef>
            </a:pPr>
            <a:r>
              <a:rPr lang="en-IN" altLang="en-US" sz="2400" dirty="0">
                <a:latin typeface="Times New Roman" panose="02020603050405020304" pitchFamily="18" charset="0"/>
                <a:cs typeface="Times New Roman" panose="02020603050405020304" pitchFamily="18" charset="0"/>
              </a:rPr>
              <a:t>Therefore, in general the size of a vector timestamp is the number of processes involved in a distributed computation; however, several optimizations are possible and next, we discuss techniques to implement vector clocks efficiently.</a:t>
            </a:r>
          </a:p>
          <a:p>
            <a:pPr marL="1793875" indent="-457200" algn="just">
              <a:spcBef>
                <a:spcPts val="600"/>
              </a:spcBef>
              <a:buFont typeface="+mj-lt"/>
              <a:buAutoNum type="arabicPeriod"/>
            </a:pPr>
            <a:r>
              <a:rPr lang="en-IN" altLang="en-US" sz="2400" b="1" dirty="0" err="1">
                <a:latin typeface="Times New Roman" panose="02020603050405020304" pitchFamily="18" charset="0"/>
                <a:cs typeface="Times New Roman" panose="02020603050405020304" pitchFamily="18" charset="0"/>
              </a:rPr>
              <a:t>Singhal</a:t>
            </a:r>
            <a:r>
              <a:rPr lang="en-IN" altLang="en-US" sz="2400" b="1" dirty="0">
                <a:latin typeface="Times New Roman" panose="02020603050405020304" pitchFamily="18" charset="0"/>
                <a:cs typeface="Times New Roman" panose="02020603050405020304" pitchFamily="18" charset="0"/>
              </a:rPr>
              <a:t>–</a:t>
            </a:r>
            <a:r>
              <a:rPr lang="en-IN" altLang="en-US" sz="2400" b="1" dirty="0" err="1">
                <a:latin typeface="Times New Roman" panose="02020603050405020304" pitchFamily="18" charset="0"/>
                <a:cs typeface="Times New Roman" panose="02020603050405020304" pitchFamily="18" charset="0"/>
              </a:rPr>
              <a:t>Kshemkalyani’s</a:t>
            </a:r>
            <a:r>
              <a:rPr lang="en-IN" altLang="en-US" sz="2400" b="1" dirty="0">
                <a:latin typeface="Times New Roman" panose="02020603050405020304" pitchFamily="18" charset="0"/>
                <a:cs typeface="Times New Roman" panose="02020603050405020304" pitchFamily="18" charset="0"/>
              </a:rPr>
              <a:t> differential technique</a:t>
            </a:r>
          </a:p>
          <a:p>
            <a:pPr marL="1793875" indent="-457200" algn="just">
              <a:spcBef>
                <a:spcPts val="600"/>
              </a:spcBef>
              <a:buFont typeface="+mj-lt"/>
              <a:buAutoNum type="arabicPeriod"/>
            </a:pPr>
            <a:r>
              <a:rPr lang="en-IN" altLang="en-US" sz="2400" b="1" dirty="0">
                <a:latin typeface="Times New Roman" panose="02020603050405020304" pitchFamily="18" charset="0"/>
                <a:cs typeface="Times New Roman" panose="02020603050405020304" pitchFamily="18" charset="0"/>
              </a:rPr>
              <a:t>Fowler–</a:t>
            </a:r>
            <a:r>
              <a:rPr lang="en-IN" altLang="en-US" sz="2400" b="1" dirty="0" err="1">
                <a:latin typeface="Times New Roman" panose="02020603050405020304" pitchFamily="18" charset="0"/>
                <a:cs typeface="Times New Roman" panose="02020603050405020304" pitchFamily="18" charset="0"/>
              </a:rPr>
              <a:t>Zwaenepoel’s</a:t>
            </a:r>
            <a:r>
              <a:rPr lang="en-IN" altLang="en-US" sz="2400" b="1" dirty="0">
                <a:latin typeface="Times New Roman" panose="02020603050405020304" pitchFamily="18" charset="0"/>
                <a:cs typeface="Times New Roman" panose="02020603050405020304" pitchFamily="18" charset="0"/>
              </a:rPr>
              <a:t> direct-dependency technique</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23</a:t>
            </a:fld>
            <a:endParaRPr lang="en-IN" altLang="en-US" sz="1200">
              <a:solidFill>
                <a:srgbClr val="3D3632"/>
              </a:solidFill>
            </a:endParaRPr>
          </a:p>
        </p:txBody>
      </p:sp>
    </p:spTree>
    <p:extLst>
      <p:ext uri="{BB962C8B-B14F-4D97-AF65-F5344CB8AC3E}">
        <p14:creationId xmlns:p14="http://schemas.microsoft.com/office/powerpoint/2010/main" val="168628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err="1">
                <a:latin typeface="Times New Roman" panose="02020603050405020304" pitchFamily="18" charset="0"/>
                <a:cs typeface="Times New Roman" panose="02020603050405020304" pitchFamily="18" charset="0"/>
              </a:rPr>
              <a:t>Singhal</a:t>
            </a:r>
            <a:r>
              <a:rPr lang="en-IN" altLang="en-US" sz="2400" b="1" dirty="0">
                <a:latin typeface="Times New Roman" panose="02020603050405020304" pitchFamily="18" charset="0"/>
                <a:cs typeface="Times New Roman" panose="02020603050405020304" pitchFamily="18" charset="0"/>
              </a:rPr>
              <a:t>–</a:t>
            </a:r>
            <a:r>
              <a:rPr lang="en-IN" altLang="en-US" sz="2400" b="1" dirty="0" err="1">
                <a:latin typeface="Times New Roman" panose="02020603050405020304" pitchFamily="18" charset="0"/>
                <a:cs typeface="Times New Roman" panose="02020603050405020304" pitchFamily="18" charset="0"/>
              </a:rPr>
              <a:t>Kshemkalyani’s</a:t>
            </a:r>
            <a:r>
              <a:rPr lang="en-IN" altLang="en-US" sz="2400" b="1" dirty="0">
                <a:latin typeface="Times New Roman" panose="02020603050405020304" pitchFamily="18" charset="0"/>
                <a:cs typeface="Times New Roman" panose="02020603050405020304" pitchFamily="18" charset="0"/>
              </a:rPr>
              <a:t> differential technique</a:t>
            </a:r>
          </a:p>
          <a:p>
            <a:pPr algn="just">
              <a:spcBef>
                <a:spcPts val="600"/>
              </a:spcBef>
            </a:pPr>
            <a:r>
              <a:rPr lang="en-IN" altLang="en-US" sz="2400" dirty="0" err="1">
                <a:latin typeface="Times New Roman" panose="02020603050405020304" pitchFamily="18" charset="0"/>
                <a:cs typeface="Times New Roman" panose="02020603050405020304" pitchFamily="18" charset="0"/>
              </a:rPr>
              <a:t>Singhal</a:t>
            </a: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Kshemkalyani’s</a:t>
            </a:r>
            <a:r>
              <a:rPr lang="en-IN" altLang="en-US" sz="2400" dirty="0">
                <a:latin typeface="Times New Roman" panose="02020603050405020304" pitchFamily="18" charset="0"/>
                <a:cs typeface="Times New Roman" panose="02020603050405020304" pitchFamily="18" charset="0"/>
              </a:rPr>
              <a:t> differential technique is </a:t>
            </a:r>
            <a:r>
              <a:rPr lang="en-IN" altLang="en-US" sz="2400" b="1" dirty="0">
                <a:latin typeface="Times New Roman" panose="02020603050405020304" pitchFamily="18" charset="0"/>
                <a:cs typeface="Times New Roman" panose="02020603050405020304" pitchFamily="18" charset="0"/>
              </a:rPr>
              <a:t>based on the observation that between successive message sends to the same process, only a few entries of the vector clock at the sender process are likely to change. </a:t>
            </a:r>
          </a:p>
          <a:p>
            <a:pPr algn="just">
              <a:spcBef>
                <a:spcPts val="600"/>
              </a:spcBef>
            </a:pPr>
            <a:r>
              <a:rPr lang="en-IN" altLang="en-US" sz="2400" dirty="0">
                <a:latin typeface="Times New Roman" panose="02020603050405020304" pitchFamily="18" charset="0"/>
                <a:cs typeface="Times New Roman" panose="02020603050405020304" pitchFamily="18" charset="0"/>
              </a:rPr>
              <a:t>This is more likely when the number of processes is large because only a few of them will interact frequently by passing messages. </a:t>
            </a:r>
          </a:p>
          <a:p>
            <a:pPr algn="just">
              <a:spcBef>
                <a:spcPts val="600"/>
              </a:spcBef>
            </a:pPr>
            <a:r>
              <a:rPr lang="en-IN" altLang="en-US" sz="2400" dirty="0">
                <a:latin typeface="Times New Roman" panose="02020603050405020304" pitchFamily="18" charset="0"/>
                <a:cs typeface="Times New Roman" panose="02020603050405020304" pitchFamily="18" charset="0"/>
              </a:rPr>
              <a:t>In this technique, when a process pi sends a message to a process </a:t>
            </a:r>
            <a:r>
              <a:rPr lang="en-IN" altLang="en-US" sz="2400" dirty="0" err="1">
                <a:latin typeface="Times New Roman" panose="02020603050405020304" pitchFamily="18" charset="0"/>
                <a:cs typeface="Times New Roman" panose="02020603050405020304" pitchFamily="18" charset="0"/>
              </a:rPr>
              <a:t>pj</a:t>
            </a:r>
            <a:r>
              <a:rPr lang="en-IN" altLang="en-US" sz="2400" dirty="0">
                <a:latin typeface="Times New Roman" panose="02020603050405020304" pitchFamily="18" charset="0"/>
                <a:cs typeface="Times New Roman" panose="02020603050405020304" pitchFamily="18" charset="0"/>
              </a:rPr>
              <a:t> , </a:t>
            </a:r>
            <a:r>
              <a:rPr lang="en-IN" altLang="en-US" sz="2400" b="1" dirty="0">
                <a:latin typeface="Times New Roman" panose="02020603050405020304" pitchFamily="18" charset="0"/>
                <a:cs typeface="Times New Roman" panose="02020603050405020304" pitchFamily="18" charset="0"/>
              </a:rPr>
              <a:t>it piggybacks only those entries of its vector clock that differ since the last message sent to </a:t>
            </a:r>
            <a:r>
              <a:rPr lang="en-IN" altLang="en-US" sz="2400" b="1" dirty="0" err="1">
                <a:latin typeface="Times New Roman" panose="02020603050405020304" pitchFamily="18" charset="0"/>
                <a:cs typeface="Times New Roman" panose="02020603050405020304" pitchFamily="18" charset="0"/>
              </a:rPr>
              <a:t>pj</a:t>
            </a:r>
            <a:r>
              <a:rPr lang="en-IN" altLang="en-US" sz="2400" b="1" dirty="0">
                <a:latin typeface="Times New Roman" panose="02020603050405020304" pitchFamily="18" charset="0"/>
                <a:cs typeface="Times New Roman" panose="02020603050405020304" pitchFamily="18" charset="0"/>
              </a:rPr>
              <a:t>.</a:t>
            </a:r>
          </a:p>
          <a:p>
            <a:pPr algn="just">
              <a:spcBef>
                <a:spcPts val="600"/>
              </a:spcBef>
            </a:pPr>
            <a:r>
              <a:rPr lang="en-IN" altLang="en-US" sz="2400" dirty="0">
                <a:latin typeface="Times New Roman" panose="02020603050405020304" pitchFamily="18" charset="0"/>
                <a:cs typeface="Times New Roman" panose="02020603050405020304" pitchFamily="18" charset="0"/>
              </a:rPr>
              <a:t>This technique also requires that the communication channels follow FIFO discipline for message delivery.</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24</a:t>
            </a:fld>
            <a:endParaRPr lang="en-IN" altLang="en-US" sz="1200">
              <a:solidFill>
                <a:srgbClr val="3D3632"/>
              </a:solidFill>
            </a:endParaRPr>
          </a:p>
        </p:txBody>
      </p:sp>
    </p:spTree>
    <p:extLst>
      <p:ext uri="{BB962C8B-B14F-4D97-AF65-F5344CB8AC3E}">
        <p14:creationId xmlns:p14="http://schemas.microsoft.com/office/powerpoint/2010/main" val="745498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800" b="1" dirty="0" err="1">
                <a:latin typeface="Times New Roman" panose="02020603050405020304" pitchFamily="18" charset="0"/>
                <a:cs typeface="Times New Roman" panose="02020603050405020304" pitchFamily="18" charset="0"/>
              </a:rPr>
              <a:t>Singhal</a:t>
            </a:r>
            <a:r>
              <a:rPr lang="en-IN" altLang="en-US" sz="2800" b="1" dirty="0">
                <a:latin typeface="Times New Roman" panose="02020603050405020304" pitchFamily="18" charset="0"/>
                <a:cs typeface="Times New Roman" panose="02020603050405020304" pitchFamily="18" charset="0"/>
              </a:rPr>
              <a:t>–</a:t>
            </a:r>
            <a:r>
              <a:rPr lang="en-IN" altLang="en-US" sz="2800" b="1" dirty="0" err="1">
                <a:latin typeface="Times New Roman" panose="02020603050405020304" pitchFamily="18" charset="0"/>
                <a:cs typeface="Times New Roman" panose="02020603050405020304" pitchFamily="18" charset="0"/>
              </a:rPr>
              <a:t>Kshemkalyani’s</a:t>
            </a:r>
            <a:r>
              <a:rPr lang="en-IN" altLang="en-US" sz="2800" b="1" dirty="0">
                <a:latin typeface="Times New Roman" panose="02020603050405020304" pitchFamily="18" charset="0"/>
                <a:cs typeface="Times New Roman" panose="02020603050405020304" pitchFamily="18" charset="0"/>
              </a:rPr>
              <a:t> differential technique</a:t>
            </a:r>
          </a:p>
          <a:p>
            <a:pPr algn="just">
              <a:spcBef>
                <a:spcPts val="600"/>
              </a:spcBef>
            </a:pPr>
            <a:r>
              <a:rPr lang="en-IN" altLang="en-US" sz="2800" dirty="0">
                <a:latin typeface="Times New Roman" panose="02020603050405020304" pitchFamily="18" charset="0"/>
                <a:cs typeface="Times New Roman" panose="02020603050405020304" pitchFamily="18" charset="0"/>
              </a:rPr>
              <a:t>The technique works as follows: if entries i</a:t>
            </a:r>
            <a:r>
              <a:rPr lang="en-IN" altLang="en-US" sz="2800" baseline="-25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i</a:t>
            </a:r>
            <a:r>
              <a:rPr lang="en-IN" altLang="en-US" sz="2800" baseline="-25000" dirty="0">
                <a:latin typeface="Times New Roman" panose="02020603050405020304" pitchFamily="18" charset="0"/>
                <a:cs typeface="Times New Roman" panose="02020603050405020304" pitchFamily="18" charset="0"/>
              </a:rPr>
              <a:t>2</a:t>
            </a:r>
            <a:r>
              <a:rPr lang="en-IN" altLang="en-US" sz="2800" dirty="0">
                <a:latin typeface="Times New Roman" panose="02020603050405020304" pitchFamily="18" charset="0"/>
                <a:cs typeface="Times New Roman" panose="02020603050405020304" pitchFamily="18" charset="0"/>
              </a:rPr>
              <a:t>, … ,  i</a:t>
            </a:r>
            <a:r>
              <a:rPr lang="en-IN" altLang="en-US" sz="2800" baseline="-25000" dirty="0">
                <a:latin typeface="Times New Roman" panose="02020603050405020304" pitchFamily="18" charset="0"/>
                <a:cs typeface="Times New Roman" panose="02020603050405020304" pitchFamily="18" charset="0"/>
              </a:rPr>
              <a:t>n</a:t>
            </a:r>
            <a:r>
              <a:rPr lang="en-IN" altLang="en-US" sz="2800" baseline="-50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of the vector clock at p</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have changed to v</a:t>
            </a:r>
            <a:r>
              <a:rPr lang="en-IN" altLang="en-US" sz="2800" baseline="-25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v</a:t>
            </a:r>
            <a:r>
              <a:rPr lang="en-IN" altLang="en-US" sz="2800" baseline="-25000" dirty="0">
                <a:latin typeface="Times New Roman" panose="02020603050405020304" pitchFamily="18" charset="0"/>
                <a:cs typeface="Times New Roman" panose="02020603050405020304" pitchFamily="18" charset="0"/>
              </a:rPr>
              <a:t>2</a:t>
            </a:r>
            <a:r>
              <a:rPr lang="en-IN" altLang="en-US" sz="2800" dirty="0">
                <a:latin typeface="Times New Roman" panose="02020603050405020304" pitchFamily="18" charset="0"/>
                <a:cs typeface="Times New Roman" panose="02020603050405020304" pitchFamily="18" charset="0"/>
              </a:rPr>
              <a:t>, … v</a:t>
            </a:r>
            <a:r>
              <a:rPr lang="en-IN" altLang="en-US" sz="2800" baseline="-25000" dirty="0">
                <a:latin typeface="Times New Roman" panose="02020603050405020304" pitchFamily="18" charset="0"/>
                <a:cs typeface="Times New Roman" panose="02020603050405020304" pitchFamily="18" charset="0"/>
              </a:rPr>
              <a:t>n</a:t>
            </a:r>
            <a:r>
              <a:rPr lang="en-IN" altLang="en-US" sz="2800" baseline="-50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respectively, since the last message sent to </a:t>
            </a:r>
            <a:r>
              <a:rPr lang="en-IN" altLang="en-US" sz="2800" dirty="0" err="1">
                <a:latin typeface="Times New Roman" panose="02020603050405020304" pitchFamily="18" charset="0"/>
                <a:cs typeface="Times New Roman" panose="02020603050405020304" pitchFamily="18" charset="0"/>
              </a:rPr>
              <a:t>p</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then process pi piggybacks a compressed timestamp of the form </a:t>
            </a:r>
          </a:p>
          <a:p>
            <a:pPr marL="0" indent="0" algn="just">
              <a:spcBef>
                <a:spcPts val="600"/>
              </a:spcBef>
              <a:buNone/>
            </a:pPr>
            <a:r>
              <a:rPr lang="en-IN" altLang="en-US" sz="2800" dirty="0">
                <a:latin typeface="Times New Roman" panose="02020603050405020304" pitchFamily="18" charset="0"/>
                <a:cs typeface="Times New Roman" panose="02020603050405020304" pitchFamily="18" charset="0"/>
              </a:rPr>
              <a:t>	{(i</a:t>
            </a:r>
            <a:r>
              <a:rPr lang="en-IN" altLang="en-US" sz="2800" baseline="-25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v</a:t>
            </a:r>
            <a:r>
              <a:rPr lang="en-IN" altLang="en-US" sz="2800" baseline="-25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(i</a:t>
            </a:r>
            <a:r>
              <a:rPr lang="en-IN" altLang="en-US" sz="2800" baseline="-25000" dirty="0">
                <a:latin typeface="Times New Roman" panose="02020603050405020304" pitchFamily="18" charset="0"/>
                <a:cs typeface="Times New Roman" panose="02020603050405020304" pitchFamily="18" charset="0"/>
              </a:rPr>
              <a:t>2</a:t>
            </a:r>
            <a:r>
              <a:rPr lang="en-IN" altLang="en-US" sz="2800" dirty="0">
                <a:latin typeface="Times New Roman" panose="02020603050405020304" pitchFamily="18" charset="0"/>
                <a:cs typeface="Times New Roman" panose="02020603050405020304" pitchFamily="18" charset="0"/>
              </a:rPr>
              <a:t>, v</a:t>
            </a:r>
            <a:r>
              <a:rPr lang="en-IN" altLang="en-US" sz="2800" baseline="-25000" dirty="0">
                <a:latin typeface="Times New Roman" panose="02020603050405020304" pitchFamily="18" charset="0"/>
                <a:cs typeface="Times New Roman" panose="02020603050405020304" pitchFamily="18" charset="0"/>
              </a:rPr>
              <a:t>2</a:t>
            </a:r>
            <a:r>
              <a:rPr lang="en-IN" altLang="en-US" sz="2800" dirty="0">
                <a:latin typeface="Times New Roman" panose="02020603050405020304" pitchFamily="18" charset="0"/>
                <a:cs typeface="Times New Roman" panose="02020603050405020304" pitchFamily="18" charset="0"/>
              </a:rPr>
              <a:t>), … (i</a:t>
            </a:r>
            <a:r>
              <a:rPr lang="en-IN" altLang="en-US" sz="2800" baseline="-25000" dirty="0">
                <a:latin typeface="Times New Roman" panose="02020603050405020304" pitchFamily="18" charset="0"/>
                <a:cs typeface="Times New Roman" panose="02020603050405020304" pitchFamily="18" charset="0"/>
              </a:rPr>
              <a:t>n</a:t>
            </a:r>
            <a:r>
              <a:rPr lang="en-IN" altLang="en-US" sz="2800" baseline="-50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v</a:t>
            </a:r>
            <a:r>
              <a:rPr lang="en-IN" altLang="en-US" sz="2800" baseline="-25000" dirty="0">
                <a:latin typeface="Times New Roman" panose="02020603050405020304" pitchFamily="18" charset="0"/>
                <a:cs typeface="Times New Roman" panose="02020603050405020304" pitchFamily="18" charset="0"/>
              </a:rPr>
              <a:t>n</a:t>
            </a:r>
            <a:r>
              <a:rPr lang="en-IN" altLang="en-US" sz="2800" baseline="-50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 to the next message to </a:t>
            </a:r>
            <a:r>
              <a:rPr lang="en-IN" altLang="en-US" sz="2800" dirty="0" err="1">
                <a:latin typeface="Times New Roman" panose="02020603050405020304" pitchFamily="18" charset="0"/>
                <a:cs typeface="Times New Roman" panose="02020603050405020304" pitchFamily="18" charset="0"/>
              </a:rPr>
              <a:t>p</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When </a:t>
            </a:r>
            <a:r>
              <a:rPr lang="en-IN" altLang="en-US" sz="2800" dirty="0" err="1">
                <a:latin typeface="Times New Roman" panose="02020603050405020304" pitchFamily="18" charset="0"/>
                <a:cs typeface="Times New Roman" panose="02020603050405020304" pitchFamily="18" charset="0"/>
              </a:rPr>
              <a:t>p</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receives this message, it updates its vector clock as follows:</a:t>
            </a:r>
          </a:p>
          <a:p>
            <a:pPr marL="0" indent="0" algn="just">
              <a:spcBef>
                <a:spcPts val="600"/>
              </a:spcBef>
              <a:buNone/>
            </a:pP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vt</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i</a:t>
            </a:r>
            <a:r>
              <a:rPr lang="en-IN" altLang="en-US" sz="2800" baseline="-25000" dirty="0" err="1">
                <a:latin typeface="Times New Roman" panose="02020603050405020304" pitchFamily="18" charset="0"/>
                <a:cs typeface="Times New Roman" panose="02020603050405020304" pitchFamily="18" charset="0"/>
              </a:rPr>
              <a:t>k</a:t>
            </a:r>
            <a:r>
              <a:rPr lang="en-IN" altLang="en-US" sz="2800" dirty="0">
                <a:latin typeface="Times New Roman" panose="02020603050405020304" pitchFamily="18" charset="0"/>
                <a:cs typeface="Times New Roman" panose="02020603050405020304" pitchFamily="18" charset="0"/>
              </a:rPr>
              <a:t>] = max(</a:t>
            </a:r>
            <a:r>
              <a:rPr lang="en-IN" altLang="en-US" sz="2800" dirty="0" err="1">
                <a:latin typeface="Times New Roman" panose="02020603050405020304" pitchFamily="18" charset="0"/>
                <a:cs typeface="Times New Roman" panose="02020603050405020304" pitchFamily="18" charset="0"/>
              </a:rPr>
              <a:t>vt</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i</a:t>
            </a:r>
            <a:r>
              <a:rPr lang="en-IN" altLang="en-US" sz="2800" baseline="-25000" dirty="0" err="1">
                <a:latin typeface="Times New Roman" panose="02020603050405020304" pitchFamily="18" charset="0"/>
                <a:cs typeface="Times New Roman" panose="02020603050405020304" pitchFamily="18" charset="0"/>
              </a:rPr>
              <a:t>k</a:t>
            </a: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v</a:t>
            </a:r>
            <a:r>
              <a:rPr lang="en-IN" altLang="en-US" sz="2800" baseline="-25000" dirty="0" err="1">
                <a:latin typeface="Times New Roman" panose="02020603050405020304" pitchFamily="18" charset="0"/>
                <a:cs typeface="Times New Roman" panose="02020603050405020304" pitchFamily="18" charset="0"/>
              </a:rPr>
              <a:t>k</a:t>
            </a:r>
            <a:r>
              <a:rPr lang="en-IN" altLang="en-US" sz="2800" dirty="0">
                <a:latin typeface="Times New Roman" panose="02020603050405020304" pitchFamily="18" charset="0"/>
                <a:cs typeface="Times New Roman" panose="02020603050405020304" pitchFamily="18" charset="0"/>
              </a:rPr>
              <a:t>) for k = 1, 2, … n</a:t>
            </a:r>
            <a:r>
              <a:rPr lang="en-IN" altLang="en-US" sz="2800" baseline="-25000" dirty="0">
                <a:latin typeface="Times New Roman" panose="02020603050405020304" pitchFamily="18" charset="0"/>
                <a:cs typeface="Times New Roman" panose="02020603050405020304" pitchFamily="18" charset="0"/>
              </a:rPr>
              <a:t>1</a:t>
            </a:r>
            <a:r>
              <a:rPr lang="en-IN" altLang="en-US" sz="28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25</a:t>
            </a:fld>
            <a:endParaRPr lang="en-IN" altLang="en-US" sz="1200">
              <a:solidFill>
                <a:srgbClr val="3D3632"/>
              </a:solidFill>
            </a:endParaRPr>
          </a:p>
        </p:txBody>
      </p:sp>
    </p:spTree>
    <p:extLst>
      <p:ext uri="{BB962C8B-B14F-4D97-AF65-F5344CB8AC3E}">
        <p14:creationId xmlns:p14="http://schemas.microsoft.com/office/powerpoint/2010/main" val="40937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78220"/>
            <a:ext cx="10711048" cy="4990006"/>
          </a:xfrm>
        </p:spPr>
        <p:txBody>
          <a:bodyPr>
            <a:noAutofit/>
          </a:bodyPr>
          <a:lstStyle/>
          <a:p>
            <a:pPr algn="just">
              <a:spcBef>
                <a:spcPts val="600"/>
              </a:spcBef>
            </a:pPr>
            <a:r>
              <a:rPr lang="en-IN" altLang="en-US" sz="2800" b="1" dirty="0" err="1">
                <a:latin typeface="Times New Roman" panose="02020603050405020304" pitchFamily="18" charset="0"/>
                <a:cs typeface="Times New Roman" panose="02020603050405020304" pitchFamily="18" charset="0"/>
              </a:rPr>
              <a:t>Singhal</a:t>
            </a:r>
            <a:r>
              <a:rPr lang="en-IN" altLang="en-US" sz="2800" b="1" dirty="0">
                <a:latin typeface="Times New Roman" panose="02020603050405020304" pitchFamily="18" charset="0"/>
                <a:cs typeface="Times New Roman" panose="02020603050405020304" pitchFamily="18" charset="0"/>
              </a:rPr>
              <a:t>–</a:t>
            </a:r>
            <a:r>
              <a:rPr lang="en-IN" altLang="en-US" sz="2800" b="1" dirty="0" err="1">
                <a:latin typeface="Times New Roman" panose="02020603050405020304" pitchFamily="18" charset="0"/>
                <a:cs typeface="Times New Roman" panose="02020603050405020304" pitchFamily="18" charset="0"/>
              </a:rPr>
              <a:t>Kshemkalyani’s</a:t>
            </a:r>
            <a:r>
              <a:rPr lang="en-IN" altLang="en-US" sz="2800" b="1" dirty="0">
                <a:latin typeface="Times New Roman" panose="02020603050405020304" pitchFamily="18" charset="0"/>
                <a:cs typeface="Times New Roman" panose="02020603050405020304" pitchFamily="18" charset="0"/>
              </a:rPr>
              <a:t> differential technique</a:t>
            </a:r>
          </a:p>
          <a:p>
            <a:pPr algn="just">
              <a:spcBef>
                <a:spcPts val="600"/>
              </a:spcBef>
            </a:pPr>
            <a:r>
              <a:rPr lang="en-IN" altLang="en-US" sz="2800" dirty="0" err="1">
                <a:highlight>
                  <a:srgbClr val="FFFF00"/>
                </a:highlight>
                <a:latin typeface="Times New Roman" panose="02020603050405020304" pitchFamily="18" charset="0"/>
                <a:cs typeface="Times New Roman" panose="02020603050405020304" pitchFamily="18" charset="0"/>
              </a:rPr>
              <a:t>Singhal</a:t>
            </a:r>
            <a:r>
              <a:rPr lang="en-IN" altLang="en-US" sz="2800" dirty="0">
                <a:highlight>
                  <a:srgbClr val="FFFF00"/>
                </a:highlight>
                <a:latin typeface="Times New Roman" panose="02020603050405020304" pitchFamily="18" charset="0"/>
                <a:cs typeface="Times New Roman" panose="02020603050405020304" pitchFamily="18" charset="0"/>
              </a:rPr>
              <a:t> and </a:t>
            </a:r>
            <a:r>
              <a:rPr lang="en-IN" altLang="en-US" sz="2800" dirty="0" err="1">
                <a:highlight>
                  <a:srgbClr val="FFFF00"/>
                </a:highlight>
                <a:latin typeface="Times New Roman" panose="02020603050405020304" pitchFamily="18" charset="0"/>
                <a:cs typeface="Times New Roman" panose="02020603050405020304" pitchFamily="18" charset="0"/>
              </a:rPr>
              <a:t>Kshemkalyani</a:t>
            </a:r>
            <a:r>
              <a:rPr lang="en-IN" altLang="en-US" sz="2800" dirty="0">
                <a:highlight>
                  <a:srgbClr val="FFFF00"/>
                </a:highlight>
                <a:latin typeface="Times New Roman" panose="02020603050405020304" pitchFamily="18" charset="0"/>
                <a:cs typeface="Times New Roman" panose="02020603050405020304" pitchFamily="18" charset="0"/>
              </a:rPr>
              <a:t> developed a clever technique that cuts down this storage overhead at each process to O(n). </a:t>
            </a:r>
          </a:p>
          <a:p>
            <a:pPr algn="just">
              <a:spcBef>
                <a:spcPts val="600"/>
              </a:spcBef>
            </a:pPr>
            <a:r>
              <a:rPr lang="en-IN" altLang="en-US" sz="2800" dirty="0">
                <a:latin typeface="Times New Roman" panose="02020603050405020304" pitchFamily="18" charset="0"/>
                <a:cs typeface="Times New Roman" panose="02020603050405020304" pitchFamily="18" charset="0"/>
              </a:rPr>
              <a:t>The technique works in the following manner: process p</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maintains the following two additional vectors:</a:t>
            </a:r>
          </a:p>
          <a:p>
            <a:pPr algn="just">
              <a:spcBef>
                <a:spcPts val="600"/>
              </a:spcBef>
            </a:pPr>
            <a:r>
              <a:rPr lang="en-IN" altLang="en-US" sz="2800"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LS</a:t>
            </a:r>
            <a:r>
              <a:rPr lang="en-IN" altLang="en-US" sz="2800" b="1" baseline="-25000" dirty="0" err="1">
                <a:latin typeface="Times New Roman" panose="02020603050405020304" pitchFamily="18" charset="0"/>
                <a:cs typeface="Times New Roman" panose="02020603050405020304" pitchFamily="18" charset="0"/>
              </a:rPr>
              <a:t>i</a:t>
            </a:r>
            <a:r>
              <a:rPr lang="en-IN" altLang="en-US" sz="2800" b="1" dirty="0">
                <a:latin typeface="Times New Roman" panose="02020603050405020304" pitchFamily="18" charset="0"/>
                <a:cs typeface="Times New Roman" panose="02020603050405020304" pitchFamily="18" charset="0"/>
              </a:rPr>
              <a:t>[1… n] (‘Last Sent’):</a:t>
            </a:r>
          </a:p>
          <a:p>
            <a:pPr algn="just">
              <a:spcBef>
                <a:spcPts val="600"/>
              </a:spcBef>
            </a:pPr>
            <a:r>
              <a:rPr lang="en-IN" altLang="en-US" sz="2800" dirty="0" err="1">
                <a:latin typeface="Times New Roman" panose="02020603050405020304" pitchFamily="18" charset="0"/>
                <a:cs typeface="Times New Roman" panose="02020603050405020304" pitchFamily="18" charset="0"/>
              </a:rPr>
              <a:t>Ls</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[j] indicates the value of </a:t>
            </a:r>
            <a:r>
              <a:rPr lang="en-IN" altLang="en-US" sz="2800" dirty="0" err="1">
                <a:latin typeface="Times New Roman" panose="02020603050405020304" pitchFamily="18" charset="0"/>
                <a:cs typeface="Times New Roman" panose="02020603050405020304" pitchFamily="18" charset="0"/>
              </a:rPr>
              <a:t>vt</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when process p</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last sent a message to process </a:t>
            </a:r>
            <a:r>
              <a:rPr lang="en-IN" altLang="en-US" sz="2800" dirty="0" err="1">
                <a:latin typeface="Times New Roman" panose="02020603050405020304" pitchFamily="18" charset="0"/>
                <a:cs typeface="Times New Roman" panose="02020603050405020304" pitchFamily="18" charset="0"/>
              </a:rPr>
              <a:t>p</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a:t>
            </a:r>
          </a:p>
          <a:p>
            <a:pPr algn="just">
              <a:spcBef>
                <a:spcPts val="600"/>
              </a:spcBef>
            </a:pPr>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LU</a:t>
            </a:r>
            <a:r>
              <a:rPr lang="en-IN" altLang="en-US" sz="2800" b="1" baseline="-25000" dirty="0" err="1">
                <a:latin typeface="Times New Roman" panose="02020603050405020304" pitchFamily="18" charset="0"/>
                <a:cs typeface="Times New Roman" panose="02020603050405020304" pitchFamily="18" charset="0"/>
              </a:rPr>
              <a:t>i</a:t>
            </a:r>
            <a:r>
              <a:rPr lang="en-IN" altLang="en-US" sz="2800" b="1" dirty="0">
                <a:latin typeface="Times New Roman" panose="02020603050405020304" pitchFamily="18" charset="0"/>
                <a:cs typeface="Times New Roman" panose="02020603050405020304" pitchFamily="18" charset="0"/>
              </a:rPr>
              <a:t>[1… n] (‘Last Update’):</a:t>
            </a:r>
          </a:p>
          <a:p>
            <a:pPr algn="just">
              <a:spcBef>
                <a:spcPts val="600"/>
              </a:spcBef>
            </a:pPr>
            <a:r>
              <a:rPr lang="en-IN" altLang="en-US" sz="2800" dirty="0">
                <a:latin typeface="Times New Roman" panose="02020603050405020304" pitchFamily="18" charset="0"/>
                <a:cs typeface="Times New Roman" panose="02020603050405020304" pitchFamily="18" charset="0"/>
              </a:rPr>
              <a:t>Lu</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 indicates the value of </a:t>
            </a:r>
            <a:r>
              <a:rPr lang="en-IN" altLang="en-US" sz="2800" dirty="0" err="1">
                <a:latin typeface="Times New Roman" panose="02020603050405020304" pitchFamily="18" charset="0"/>
                <a:cs typeface="Times New Roman" panose="02020603050405020304" pitchFamily="18" charset="0"/>
              </a:rPr>
              <a:t>vt</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when process p</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last updated the entry </a:t>
            </a:r>
            <a:r>
              <a:rPr lang="en-IN" altLang="en-US" sz="2800" dirty="0" err="1">
                <a:latin typeface="Times New Roman" panose="02020603050405020304" pitchFamily="18" charset="0"/>
                <a:cs typeface="Times New Roman" panose="02020603050405020304" pitchFamily="18" charset="0"/>
              </a:rPr>
              <a:t>vt</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26</a:t>
            </a:fld>
            <a:endParaRPr lang="en-IN" altLang="en-US" sz="1200">
              <a:solidFill>
                <a:srgbClr val="3D3632"/>
              </a:solidFill>
            </a:endParaRPr>
          </a:p>
        </p:txBody>
      </p:sp>
    </p:spTree>
    <p:extLst>
      <p:ext uri="{BB962C8B-B14F-4D97-AF65-F5344CB8AC3E}">
        <p14:creationId xmlns:p14="http://schemas.microsoft.com/office/powerpoint/2010/main" val="1232389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err="1">
                <a:latin typeface="Times New Roman" panose="02020603050405020304" pitchFamily="18" charset="0"/>
                <a:cs typeface="Times New Roman" panose="02020603050405020304" pitchFamily="18" charset="0"/>
              </a:rPr>
              <a:t>Singhal</a:t>
            </a:r>
            <a:r>
              <a:rPr lang="en-IN" altLang="en-US" sz="2400" b="1" dirty="0">
                <a:latin typeface="Times New Roman" panose="02020603050405020304" pitchFamily="18" charset="0"/>
                <a:cs typeface="Times New Roman" panose="02020603050405020304" pitchFamily="18" charset="0"/>
              </a:rPr>
              <a:t>–</a:t>
            </a:r>
            <a:r>
              <a:rPr lang="en-IN" altLang="en-US" sz="2400" b="1" dirty="0" err="1">
                <a:latin typeface="Times New Roman" panose="02020603050405020304" pitchFamily="18" charset="0"/>
                <a:cs typeface="Times New Roman" panose="02020603050405020304" pitchFamily="18" charset="0"/>
              </a:rPr>
              <a:t>Kshemkalyani’s</a:t>
            </a:r>
            <a:r>
              <a:rPr lang="en-IN" altLang="en-US" sz="2400" b="1" dirty="0">
                <a:latin typeface="Times New Roman" panose="02020603050405020304" pitchFamily="18" charset="0"/>
                <a:cs typeface="Times New Roman" panose="02020603050405020304" pitchFamily="18" charset="0"/>
              </a:rPr>
              <a:t> differential technique</a:t>
            </a:r>
          </a:p>
          <a:p>
            <a:pPr algn="just">
              <a:spcBef>
                <a:spcPts val="600"/>
              </a:spcBef>
            </a:pPr>
            <a:r>
              <a:rPr lang="en-IN" altLang="en-US" sz="2400" b="1" dirty="0">
                <a:latin typeface="Times New Roman" panose="02020603050405020304" pitchFamily="18" charset="0"/>
                <a:cs typeface="Times New Roman" panose="02020603050405020304" pitchFamily="18" charset="0"/>
              </a:rPr>
              <a:t>Vector clocks progress in </a:t>
            </a:r>
            <a:r>
              <a:rPr lang="en-IN" altLang="en-US" sz="2400" b="1" dirty="0" err="1">
                <a:latin typeface="Times New Roman" panose="02020603050405020304" pitchFamily="18" charset="0"/>
                <a:cs typeface="Times New Roman" panose="02020603050405020304" pitchFamily="18" charset="0"/>
              </a:rPr>
              <a:t>Singhal</a:t>
            </a:r>
            <a:r>
              <a:rPr lang="en-IN" altLang="en-US" sz="2400" b="1" dirty="0">
                <a:latin typeface="Times New Roman" panose="02020603050405020304" pitchFamily="18" charset="0"/>
                <a:cs typeface="Times New Roman" panose="02020603050405020304" pitchFamily="18" charset="0"/>
              </a:rPr>
              <a:t>–</a:t>
            </a:r>
            <a:r>
              <a:rPr lang="en-IN" altLang="en-US" sz="2400" b="1" dirty="0" err="1">
                <a:latin typeface="Times New Roman" panose="02020603050405020304" pitchFamily="18" charset="0"/>
                <a:cs typeface="Times New Roman" panose="02020603050405020304" pitchFamily="18" charset="0"/>
              </a:rPr>
              <a:t>Kshemkalyani</a:t>
            </a:r>
            <a:r>
              <a:rPr lang="en-IN" altLang="en-US" sz="2400" b="1" dirty="0">
                <a:latin typeface="Times New Roman" panose="02020603050405020304" pitchFamily="18" charset="0"/>
                <a:cs typeface="Times New Roman" panose="02020603050405020304" pitchFamily="18" charset="0"/>
              </a:rPr>
              <a:t> technique</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27</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650670" y="2237075"/>
            <a:ext cx="7394491" cy="4312458"/>
          </a:xfrm>
          <a:prstGeom prst="rect">
            <a:avLst/>
          </a:prstGeom>
        </p:spPr>
      </p:pic>
    </p:spTree>
    <p:extLst>
      <p:ext uri="{BB962C8B-B14F-4D97-AF65-F5344CB8AC3E}">
        <p14:creationId xmlns:p14="http://schemas.microsoft.com/office/powerpoint/2010/main" val="27176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10509168" cy="4985242"/>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Fowler–</a:t>
            </a:r>
            <a:r>
              <a:rPr lang="en-IN" altLang="en-US" sz="2800" b="1" dirty="0" err="1">
                <a:latin typeface="Times New Roman" panose="02020603050405020304" pitchFamily="18" charset="0"/>
                <a:cs typeface="Times New Roman" panose="02020603050405020304" pitchFamily="18" charset="0"/>
              </a:rPr>
              <a:t>Zwaenepoel’s</a:t>
            </a:r>
            <a:r>
              <a:rPr lang="en-IN" altLang="en-US" sz="2800" b="1" dirty="0">
                <a:latin typeface="Times New Roman" panose="02020603050405020304" pitchFamily="18" charset="0"/>
                <a:cs typeface="Times New Roman" panose="02020603050405020304" pitchFamily="18" charset="0"/>
              </a:rPr>
              <a:t> direct-dependency technique</a:t>
            </a:r>
          </a:p>
          <a:p>
            <a:pPr algn="just">
              <a:spcBef>
                <a:spcPts val="600"/>
              </a:spcBef>
            </a:pPr>
            <a:r>
              <a:rPr lang="en-IN" altLang="en-US" sz="2800" dirty="0">
                <a:latin typeface="Times New Roman" panose="02020603050405020304" pitchFamily="18" charset="0"/>
                <a:cs typeface="Times New Roman" panose="02020603050405020304" pitchFamily="18" charset="0"/>
              </a:rPr>
              <a:t>Fowler–</a:t>
            </a:r>
            <a:r>
              <a:rPr lang="en-IN" altLang="en-US" sz="2800" dirty="0" err="1">
                <a:latin typeface="Times New Roman" panose="02020603050405020304" pitchFamily="18" charset="0"/>
                <a:cs typeface="Times New Roman" panose="02020603050405020304" pitchFamily="18" charset="0"/>
              </a:rPr>
              <a:t>Zwaenepoel</a:t>
            </a:r>
            <a:r>
              <a:rPr lang="en-IN" altLang="en-US" sz="2800" dirty="0">
                <a:latin typeface="Times New Roman" panose="02020603050405020304" pitchFamily="18" charset="0"/>
                <a:cs typeface="Times New Roman" panose="02020603050405020304" pitchFamily="18" charset="0"/>
              </a:rPr>
              <a:t> direct dependency technique </a:t>
            </a:r>
            <a:r>
              <a:rPr lang="en-IN" altLang="en-US" sz="2800" b="1" dirty="0">
                <a:latin typeface="Times New Roman" panose="02020603050405020304" pitchFamily="18" charset="0"/>
                <a:cs typeface="Times New Roman" panose="02020603050405020304" pitchFamily="18" charset="0"/>
              </a:rPr>
              <a:t>reduces the size of messages by transmitting only a scalar value in the messages</a:t>
            </a:r>
            <a:r>
              <a:rPr lang="en-IN" altLang="en-US" sz="2800" dirty="0">
                <a:latin typeface="Times New Roman" panose="02020603050405020304" pitchFamily="18" charset="0"/>
                <a:cs typeface="Times New Roman" panose="02020603050405020304" pitchFamily="18" charset="0"/>
              </a:rPr>
              <a:t>. </a:t>
            </a:r>
          </a:p>
          <a:p>
            <a:pPr algn="just">
              <a:spcBef>
                <a:spcPts val="600"/>
              </a:spcBef>
            </a:pPr>
            <a:r>
              <a:rPr lang="en-IN" altLang="en-US" sz="2800" b="1" dirty="0">
                <a:latin typeface="Times New Roman" panose="02020603050405020304" pitchFamily="18" charset="0"/>
                <a:cs typeface="Times New Roman" panose="02020603050405020304" pitchFamily="18" charset="0"/>
              </a:rPr>
              <a:t>No vector clocks are maintained on-the-fly</a:t>
            </a:r>
            <a:r>
              <a:rPr lang="en-IN" altLang="en-US" sz="2800" dirty="0">
                <a:latin typeface="Times New Roman" panose="02020603050405020304" pitchFamily="18" charset="0"/>
                <a:cs typeface="Times New Roman" panose="02020603050405020304" pitchFamily="18" charset="0"/>
              </a:rPr>
              <a:t>. Instead, a process only maintains information regarding </a:t>
            </a:r>
            <a:r>
              <a:rPr lang="en-IN" altLang="en-US" sz="2800" b="1" dirty="0">
                <a:latin typeface="Times New Roman" panose="02020603050405020304" pitchFamily="18" charset="0"/>
                <a:cs typeface="Times New Roman" panose="02020603050405020304" pitchFamily="18" charset="0"/>
              </a:rPr>
              <a:t>direct dependencies on other processes</a:t>
            </a:r>
            <a:r>
              <a:rPr lang="en-IN" altLang="en-US" sz="2800" dirty="0">
                <a:latin typeface="Times New Roman" panose="02020603050405020304" pitchFamily="18" charset="0"/>
                <a:cs typeface="Times New Roman" panose="02020603050405020304" pitchFamily="18" charset="0"/>
              </a:rPr>
              <a:t>. </a:t>
            </a:r>
          </a:p>
          <a:p>
            <a:pPr algn="just">
              <a:spcBef>
                <a:spcPts val="600"/>
              </a:spcBef>
            </a:pPr>
            <a:r>
              <a:rPr lang="en-IN" altLang="en-US" sz="2800" b="1" dirty="0">
                <a:latin typeface="Times New Roman" panose="02020603050405020304" pitchFamily="18" charset="0"/>
                <a:cs typeface="Times New Roman" panose="02020603050405020304" pitchFamily="18" charset="0"/>
              </a:rPr>
              <a:t>A vector time for an event, which represents transitive dependencies on other processes,</a:t>
            </a:r>
            <a:r>
              <a:rPr lang="en-IN" altLang="en-US" sz="2800" dirty="0">
                <a:latin typeface="Times New Roman" panose="02020603050405020304" pitchFamily="18" charset="0"/>
                <a:cs typeface="Times New Roman" panose="02020603050405020304" pitchFamily="18" charset="0"/>
              </a:rPr>
              <a:t> is constructed off-line from a recursive search of the direct dependency information at processes.</a:t>
            </a:r>
          </a:p>
          <a:p>
            <a:pPr algn="just">
              <a:spcBef>
                <a:spcPts val="600"/>
              </a:spcBef>
            </a:pPr>
            <a:r>
              <a:rPr lang="en-IN" altLang="en-US" sz="2800" dirty="0">
                <a:latin typeface="Times New Roman" panose="02020603050405020304" pitchFamily="18" charset="0"/>
                <a:cs typeface="Times New Roman" panose="02020603050405020304" pitchFamily="18" charset="0"/>
              </a:rPr>
              <a:t>Each process p</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maintains a dependency vector D</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Initially, D</a:t>
            </a:r>
            <a:r>
              <a:rPr lang="en-IN" altLang="en-US" sz="2800" baseline="-25000" dirty="0">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[j] = 0 for j = 1,… n.</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28</a:t>
            </a:fld>
            <a:endParaRPr lang="en-IN" altLang="en-US" sz="1200">
              <a:solidFill>
                <a:srgbClr val="3D3632"/>
              </a:solidFill>
            </a:endParaRPr>
          </a:p>
        </p:txBody>
      </p:sp>
    </p:spTree>
    <p:extLst>
      <p:ext uri="{BB962C8B-B14F-4D97-AF65-F5344CB8AC3E}">
        <p14:creationId xmlns:p14="http://schemas.microsoft.com/office/powerpoint/2010/main" val="187130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Fowler–</a:t>
            </a:r>
            <a:r>
              <a:rPr lang="en-IN" altLang="en-US" sz="2800" b="1" dirty="0" err="1">
                <a:latin typeface="Times New Roman" panose="02020603050405020304" pitchFamily="18" charset="0"/>
                <a:cs typeface="Times New Roman" panose="02020603050405020304" pitchFamily="18" charset="0"/>
              </a:rPr>
              <a:t>Zwaenepoel’s</a:t>
            </a:r>
            <a:r>
              <a:rPr lang="en-IN" altLang="en-US" sz="2800" b="1" dirty="0">
                <a:latin typeface="Times New Roman" panose="02020603050405020304" pitchFamily="18" charset="0"/>
                <a:cs typeface="Times New Roman" panose="02020603050405020304" pitchFamily="18" charset="0"/>
              </a:rPr>
              <a:t> direct-dependency technique</a:t>
            </a:r>
          </a:p>
          <a:p>
            <a:pPr algn="just">
              <a:spcBef>
                <a:spcPts val="600"/>
              </a:spcBef>
            </a:pPr>
            <a:r>
              <a:rPr lang="en-US" altLang="en-US" sz="2800" dirty="0">
                <a:latin typeface="Times New Roman" panose="02020603050405020304" pitchFamily="18" charset="0"/>
                <a:cs typeface="Times New Roman" panose="02020603050405020304" pitchFamily="18" charset="0"/>
              </a:rPr>
              <a:t>D</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is updated as follows:</a:t>
            </a:r>
          </a:p>
          <a:p>
            <a:pPr marL="914400" lvl="1" indent="-457200" algn="just">
              <a:buFont typeface="+mj-lt"/>
              <a:buAutoNum type="arabicPeriod"/>
            </a:pPr>
            <a:r>
              <a:rPr lang="en-US" altLang="en-US" sz="2800" b="1" dirty="0">
                <a:latin typeface="Times New Roman" panose="02020603050405020304" pitchFamily="18" charset="0"/>
                <a:cs typeface="Times New Roman" panose="02020603050405020304" pitchFamily="18" charset="0"/>
              </a:rPr>
              <a:t>Whenever an event occurs at p</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D</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a:t>
            </a:r>
            <a:r>
              <a:rPr lang="en-US" altLang="en-US" sz="2800" b="1"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D</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a:t>
            </a:r>
            <a:r>
              <a:rPr lang="en-US" altLang="en-US" sz="2800" b="1"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+ 1. </a:t>
            </a:r>
            <a:r>
              <a:rPr lang="en-US" altLang="en-US" sz="2800" dirty="0">
                <a:latin typeface="Times New Roman" panose="02020603050405020304" pitchFamily="18" charset="0"/>
                <a:cs typeface="Times New Roman" panose="02020603050405020304" pitchFamily="18" charset="0"/>
              </a:rPr>
              <a:t>That is, the vector component corresponding to its own local time is incremented by one.</a:t>
            </a:r>
          </a:p>
          <a:p>
            <a:pPr marL="914400" lvl="1" indent="-457200" algn="just">
              <a:buFont typeface="+mj-lt"/>
              <a:buAutoNum type="arabicPeriod"/>
            </a:pPr>
            <a:r>
              <a:rPr lang="en-US" altLang="en-US" sz="2800" b="1" dirty="0">
                <a:latin typeface="Times New Roman" panose="02020603050405020304" pitchFamily="18" charset="0"/>
                <a:cs typeface="Times New Roman" panose="02020603050405020304" pitchFamily="18" charset="0"/>
              </a:rPr>
              <a:t>When a process p</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sends a message to process </a:t>
            </a:r>
            <a:r>
              <a:rPr lang="en-US" altLang="en-US" sz="2800" b="1" dirty="0" err="1">
                <a:latin typeface="Times New Roman" panose="02020603050405020304" pitchFamily="18" charset="0"/>
                <a:cs typeface="Times New Roman" panose="02020603050405020304" pitchFamily="18" charset="0"/>
              </a:rPr>
              <a:t>p</a:t>
            </a:r>
            <a:r>
              <a:rPr lang="en-US" altLang="en-US" sz="2800" b="1" baseline="-25000" dirty="0" err="1">
                <a:latin typeface="Times New Roman" panose="02020603050405020304" pitchFamily="18" charset="0"/>
                <a:cs typeface="Times New Roman" panose="02020603050405020304" pitchFamily="18" charset="0"/>
              </a:rPr>
              <a:t>j</a:t>
            </a:r>
            <a:r>
              <a:rPr lang="en-US" altLang="en-US" sz="2800" b="1" dirty="0">
                <a:latin typeface="Times New Roman" panose="02020603050405020304" pitchFamily="18" charset="0"/>
                <a:cs typeface="Times New Roman" panose="02020603050405020304" pitchFamily="18" charset="0"/>
              </a:rPr>
              <a:t>, it piggybacks the updated value of D</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a:t>
            </a:r>
            <a:r>
              <a:rPr lang="en-US" altLang="en-US" sz="2800" b="1" dirty="0" err="1">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 in the message</a:t>
            </a:r>
            <a:r>
              <a:rPr lang="en-US" altLang="en-US" sz="2800" dirty="0">
                <a:latin typeface="Times New Roman" panose="02020603050405020304" pitchFamily="18" charset="0"/>
                <a:cs typeface="Times New Roman" panose="02020603050405020304" pitchFamily="18" charset="0"/>
              </a:rPr>
              <a:t>.</a:t>
            </a:r>
          </a:p>
          <a:p>
            <a:pPr marL="914400" lvl="1" indent="-457200" algn="just">
              <a:buFont typeface="+mj-lt"/>
              <a:buAutoNum type="arabicPeriod"/>
            </a:pPr>
            <a:r>
              <a:rPr lang="en-US" altLang="en-US" sz="2800" dirty="0">
                <a:latin typeface="Times New Roman" panose="02020603050405020304" pitchFamily="18" charset="0"/>
                <a:cs typeface="Times New Roman" panose="02020603050405020304" pitchFamily="18" charset="0"/>
              </a:rPr>
              <a:t>When p</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receives a message from </a:t>
            </a:r>
            <a:r>
              <a:rPr lang="en-US" altLang="en-US" sz="2800" dirty="0" err="1">
                <a:latin typeface="Times New Roman" panose="02020603050405020304" pitchFamily="18" charset="0"/>
                <a:cs typeface="Times New Roman" panose="02020603050405020304" pitchFamily="18" charset="0"/>
              </a:rPr>
              <a:t>p</a:t>
            </a:r>
            <a:r>
              <a:rPr lang="en-US" altLang="en-US" sz="2800" baseline="-25000" dirty="0" err="1">
                <a:latin typeface="Times New Roman" panose="02020603050405020304" pitchFamily="18" charset="0"/>
                <a:cs typeface="Times New Roman" panose="02020603050405020304" pitchFamily="18" charset="0"/>
              </a:rPr>
              <a:t>j</a:t>
            </a:r>
            <a:r>
              <a:rPr lang="en-US" altLang="en-US" sz="2800" dirty="0">
                <a:latin typeface="Times New Roman" panose="02020603050405020304" pitchFamily="18" charset="0"/>
                <a:cs typeface="Times New Roman" panose="02020603050405020304" pitchFamily="18" charset="0"/>
              </a:rPr>
              <a:t> with piggybacked value d, p</a:t>
            </a:r>
            <a:r>
              <a:rPr lang="en-US" altLang="en-US" sz="2800" baseline="-25000" dirty="0">
                <a:latin typeface="Times New Roman" panose="02020603050405020304" pitchFamily="18" charset="0"/>
                <a:cs typeface="Times New Roman" panose="02020603050405020304" pitchFamily="18" charset="0"/>
              </a:rPr>
              <a:t>i</a:t>
            </a:r>
            <a:r>
              <a:rPr lang="en-US" altLang="en-US" sz="2800" dirty="0">
                <a:latin typeface="Times New Roman" panose="02020603050405020304" pitchFamily="18" charset="0"/>
                <a:cs typeface="Times New Roman" panose="02020603050405020304" pitchFamily="18" charset="0"/>
              </a:rPr>
              <a:t> updates its dependency vector as follows: </a:t>
            </a:r>
            <a:r>
              <a:rPr lang="en-US" altLang="en-US" sz="2800" b="1" dirty="0">
                <a:latin typeface="Times New Roman" panose="02020603050405020304" pitchFamily="18" charset="0"/>
                <a:cs typeface="Times New Roman" panose="02020603050405020304" pitchFamily="18" charset="0"/>
              </a:rPr>
              <a:t>D</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[j]:= max{D</a:t>
            </a:r>
            <a:r>
              <a:rPr lang="en-US" altLang="en-US" sz="2800" b="1" baseline="-25000" dirty="0">
                <a:latin typeface="Times New Roman" panose="02020603050405020304" pitchFamily="18" charset="0"/>
                <a:cs typeface="Times New Roman" panose="02020603050405020304" pitchFamily="18" charset="0"/>
              </a:rPr>
              <a:t>i</a:t>
            </a:r>
            <a:r>
              <a:rPr lang="en-US" altLang="en-US" sz="2800" b="1" dirty="0">
                <a:latin typeface="Times New Roman" panose="02020603050405020304" pitchFamily="18" charset="0"/>
                <a:cs typeface="Times New Roman" panose="02020603050405020304" pitchFamily="18" charset="0"/>
              </a:rPr>
              <a:t>[j], d}.</a:t>
            </a:r>
            <a:endParaRPr lang="en-IN" altLang="en-US" sz="2800" b="1"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29</a:t>
            </a:fld>
            <a:endParaRPr lang="en-IN" altLang="en-US" sz="1200">
              <a:solidFill>
                <a:srgbClr val="3D3632"/>
              </a:solidFill>
            </a:endParaRPr>
          </a:p>
        </p:txBody>
      </p:sp>
    </p:spTree>
    <p:extLst>
      <p:ext uri="{BB962C8B-B14F-4D97-AF65-F5344CB8AC3E}">
        <p14:creationId xmlns:p14="http://schemas.microsoft.com/office/powerpoint/2010/main" val="77439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LOGICAL TIME, GLOBAL STATE, AND SNAPSHOT ALGORITHMS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lnSpcReduction="10000"/>
          </a:bodyPr>
          <a:lstStyle/>
          <a:p>
            <a:pPr>
              <a:spcBef>
                <a:spcPts val="600"/>
              </a:spcBef>
            </a:pPr>
            <a:r>
              <a:rPr lang="en-US" altLang="en-US" sz="2400" dirty="0">
                <a:latin typeface="Times New Roman" panose="02020603050405020304" pitchFamily="18" charset="0"/>
                <a:cs typeface="Times New Roman" panose="02020603050405020304" pitchFamily="18" charset="0"/>
              </a:rPr>
              <a:t>Introduction</a:t>
            </a:r>
          </a:p>
          <a:p>
            <a:pPr>
              <a:spcBef>
                <a:spcPts val="600"/>
              </a:spcBef>
            </a:pPr>
            <a:r>
              <a:rPr lang="en-IN" altLang="en-US" sz="2400" dirty="0">
                <a:latin typeface="Times New Roman" panose="02020603050405020304" pitchFamily="18" charset="0"/>
                <a:cs typeface="Times New Roman" panose="02020603050405020304" pitchFamily="18" charset="0"/>
              </a:rPr>
              <a:t>A framework for a system of logical clocks</a:t>
            </a:r>
          </a:p>
          <a:p>
            <a:pPr lvl="1"/>
            <a:r>
              <a:rPr lang="en-US" altLang="en-US" sz="2400" dirty="0">
                <a:latin typeface="Times New Roman" panose="02020603050405020304" pitchFamily="18" charset="0"/>
                <a:cs typeface="Times New Roman" panose="02020603050405020304" pitchFamily="18" charset="0"/>
              </a:rPr>
              <a:t>Definition</a:t>
            </a:r>
          </a:p>
          <a:p>
            <a:pPr lvl="1"/>
            <a:r>
              <a:rPr lang="en-US" altLang="en-US" sz="2400" dirty="0">
                <a:latin typeface="Times New Roman" panose="02020603050405020304" pitchFamily="18" charset="0"/>
                <a:cs typeface="Times New Roman" panose="02020603050405020304" pitchFamily="18" charset="0"/>
              </a:rPr>
              <a:t>Implementing logical clocks</a:t>
            </a:r>
          </a:p>
          <a:p>
            <a:pPr>
              <a:spcBef>
                <a:spcPts val="600"/>
              </a:spcBef>
            </a:pPr>
            <a:r>
              <a:rPr lang="en-US" altLang="en-US" sz="2400" dirty="0">
                <a:latin typeface="Times New Roman" panose="02020603050405020304" pitchFamily="18" charset="0"/>
                <a:cs typeface="Times New Roman" panose="02020603050405020304" pitchFamily="18" charset="0"/>
              </a:rPr>
              <a:t>Scalar time</a:t>
            </a:r>
          </a:p>
          <a:p>
            <a:pPr lvl="1"/>
            <a:r>
              <a:rPr lang="en-US" altLang="en-US" sz="2400" dirty="0">
                <a:latin typeface="Times New Roman" panose="02020603050405020304" pitchFamily="18" charset="0"/>
                <a:cs typeface="Times New Roman" panose="02020603050405020304" pitchFamily="18" charset="0"/>
              </a:rPr>
              <a:t>Definition</a:t>
            </a:r>
          </a:p>
          <a:p>
            <a:pPr lvl="1"/>
            <a:r>
              <a:rPr lang="en-US" altLang="en-US" sz="2400" dirty="0">
                <a:latin typeface="Times New Roman" panose="02020603050405020304" pitchFamily="18" charset="0"/>
                <a:cs typeface="Times New Roman" panose="02020603050405020304" pitchFamily="18" charset="0"/>
              </a:rPr>
              <a:t>Basic properties</a:t>
            </a:r>
          </a:p>
          <a:p>
            <a:pPr>
              <a:spcBef>
                <a:spcPts val="600"/>
              </a:spcBef>
            </a:pPr>
            <a:r>
              <a:rPr lang="en-US" altLang="en-US" sz="2400" dirty="0">
                <a:latin typeface="Times New Roman" panose="02020603050405020304" pitchFamily="18" charset="0"/>
                <a:cs typeface="Times New Roman" panose="02020603050405020304" pitchFamily="18" charset="0"/>
              </a:rPr>
              <a:t>Vector time</a:t>
            </a:r>
          </a:p>
          <a:p>
            <a:pPr lvl="1"/>
            <a:r>
              <a:rPr lang="en-US" altLang="en-US" sz="2400" dirty="0">
                <a:latin typeface="Times New Roman" panose="02020603050405020304" pitchFamily="18" charset="0"/>
                <a:cs typeface="Times New Roman" panose="02020603050405020304" pitchFamily="18" charset="0"/>
              </a:rPr>
              <a:t>Definition</a:t>
            </a:r>
          </a:p>
          <a:p>
            <a:pPr lvl="1"/>
            <a:r>
              <a:rPr lang="en-US" altLang="en-US" sz="2400" dirty="0">
                <a:latin typeface="Times New Roman" panose="02020603050405020304" pitchFamily="18" charset="0"/>
                <a:cs typeface="Times New Roman" panose="02020603050405020304" pitchFamily="18" charset="0"/>
              </a:rPr>
              <a:t>Basic properties</a:t>
            </a:r>
          </a:p>
          <a:p>
            <a:pPr lvl="1"/>
            <a:r>
              <a:rPr lang="en-IN" altLang="en-US" sz="2400" dirty="0">
                <a:latin typeface="Times New Roman" panose="02020603050405020304" pitchFamily="18" charset="0"/>
                <a:cs typeface="Times New Roman" panose="02020603050405020304" pitchFamily="18" charset="0"/>
              </a:rPr>
              <a:t>On the size of vector clocks</a:t>
            </a:r>
          </a:p>
          <a:p>
            <a:pPr>
              <a:spcBef>
                <a:spcPts val="600"/>
              </a:spcBef>
            </a:pPr>
            <a:r>
              <a:rPr lang="en-IN" altLang="en-US" sz="2400" dirty="0">
                <a:latin typeface="Times New Roman" panose="02020603050405020304" pitchFamily="18" charset="0"/>
                <a:cs typeface="Times New Roman" panose="02020603050405020304" pitchFamily="18" charset="0"/>
              </a:rPr>
              <a:t>Efficient implementations of vector clocks</a:t>
            </a:r>
          </a:p>
          <a:p>
            <a:pPr lvl="1"/>
            <a:r>
              <a:rPr lang="en-US" altLang="en-US" sz="2600" dirty="0">
                <a:latin typeface="Times New Roman" panose="02020603050405020304" pitchFamily="18" charset="0"/>
                <a:cs typeface="Times New Roman" panose="02020603050405020304" pitchFamily="18" charset="0"/>
              </a:rPr>
              <a:t>Fowler–</a:t>
            </a:r>
            <a:r>
              <a:rPr lang="en-US" altLang="en-US" sz="2600" dirty="0" err="1">
                <a:latin typeface="Times New Roman" panose="02020603050405020304" pitchFamily="18" charset="0"/>
                <a:cs typeface="Times New Roman" panose="02020603050405020304" pitchFamily="18" charset="0"/>
              </a:rPr>
              <a:t>Zwaenepoel’s</a:t>
            </a:r>
            <a:r>
              <a:rPr lang="en-US" altLang="en-US" sz="2600" dirty="0">
                <a:latin typeface="Times New Roman" panose="02020603050405020304" pitchFamily="18" charset="0"/>
                <a:cs typeface="Times New Roman" panose="02020603050405020304" pitchFamily="18" charset="0"/>
              </a:rPr>
              <a:t> direct-dependency technique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a:t>
            </a:fld>
            <a:endParaRPr lang="en-IN" altLang="en-US" sz="1200">
              <a:solidFill>
                <a:srgbClr val="3D3632"/>
              </a:solidFill>
            </a:endParaRPr>
          </a:p>
        </p:txBody>
      </p:sp>
    </p:spTree>
    <p:extLst>
      <p:ext uri="{BB962C8B-B14F-4D97-AF65-F5344CB8AC3E}">
        <p14:creationId xmlns:p14="http://schemas.microsoft.com/office/powerpoint/2010/main" val="703118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Efficient implementations of vector clocks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dirty="0">
                <a:latin typeface="Times New Roman" panose="02020603050405020304" pitchFamily="18" charset="0"/>
                <a:cs typeface="Times New Roman" panose="02020603050405020304" pitchFamily="18" charset="0"/>
              </a:rPr>
              <a:t>Vector clock progress in Fowler–</a:t>
            </a:r>
            <a:r>
              <a:rPr lang="en-US" altLang="en-US" sz="2400" dirty="0" err="1">
                <a:latin typeface="Times New Roman" panose="02020603050405020304" pitchFamily="18" charset="0"/>
                <a:cs typeface="Times New Roman" panose="02020603050405020304" pitchFamily="18" charset="0"/>
              </a:rPr>
              <a:t>Zwaenepoel</a:t>
            </a:r>
            <a:r>
              <a:rPr lang="en-US" altLang="en-US" sz="2400" dirty="0">
                <a:latin typeface="Times New Roman" panose="02020603050405020304" pitchFamily="18" charset="0"/>
                <a:cs typeface="Times New Roman" panose="02020603050405020304" pitchFamily="18" charset="0"/>
              </a:rPr>
              <a:t> technique</a:t>
            </a: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30</a:t>
            </a:fld>
            <a:endParaRPr lang="en-IN" altLang="en-US" sz="1200">
              <a:solidFill>
                <a:srgbClr val="3D3632"/>
              </a:solidFill>
            </a:endParaRPr>
          </a:p>
        </p:txBody>
      </p:sp>
      <p:pic>
        <p:nvPicPr>
          <p:cNvPr id="3" name="Picture 2">
            <a:extLst>
              <a:ext uri="{FF2B5EF4-FFF2-40B4-BE49-F238E27FC236}">
                <a16:creationId xmlns:a16="http://schemas.microsoft.com/office/drawing/2014/main" id="{C7C5A713-2B25-EEB6-21E3-3D3E693C50D0}"/>
              </a:ext>
            </a:extLst>
          </p:cNvPr>
          <p:cNvPicPr>
            <a:picLocks noChangeAspect="1"/>
          </p:cNvPicPr>
          <p:nvPr/>
        </p:nvPicPr>
        <p:blipFill>
          <a:blip r:embed="rId2"/>
          <a:stretch>
            <a:fillRect/>
          </a:stretch>
        </p:blipFill>
        <p:spPr>
          <a:xfrm>
            <a:off x="2708580" y="1891161"/>
            <a:ext cx="6774839" cy="4015180"/>
          </a:xfrm>
          <a:prstGeom prst="rect">
            <a:avLst/>
          </a:prstGeom>
        </p:spPr>
      </p:pic>
    </p:spTree>
    <p:extLst>
      <p:ext uri="{BB962C8B-B14F-4D97-AF65-F5344CB8AC3E}">
        <p14:creationId xmlns:p14="http://schemas.microsoft.com/office/powerpoint/2010/main" val="343965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7AE9-C1B6-8610-B9CA-C972DDDC72C6}"/>
              </a:ext>
            </a:extLst>
          </p:cNvPr>
          <p:cNvSpPr>
            <a:spLocks noGrp="1"/>
          </p:cNvSpPr>
          <p:nvPr>
            <p:ph type="title"/>
          </p:nvPr>
        </p:nvSpPr>
        <p:spPr/>
        <p:txBody>
          <a:bodyPr/>
          <a:lstStyle/>
          <a:p>
            <a:r>
              <a:rPr lang="en-US" b="1" dirty="0">
                <a:highlight>
                  <a:srgbClr val="FFFF00"/>
                </a:highlight>
              </a:rPr>
              <a:t>RECURSIVE DEPENDENCY TRACE ALGORITHM</a:t>
            </a:r>
            <a:endParaRPr lang="en-IN" b="1" dirty="0">
              <a:highlight>
                <a:srgbClr val="FFFF00"/>
              </a:highlight>
            </a:endParaRPr>
          </a:p>
        </p:txBody>
      </p:sp>
      <p:pic>
        <p:nvPicPr>
          <p:cNvPr id="6" name="Content Placeholder 5">
            <a:extLst>
              <a:ext uri="{FF2B5EF4-FFF2-40B4-BE49-F238E27FC236}">
                <a16:creationId xmlns:a16="http://schemas.microsoft.com/office/drawing/2014/main" id="{6AEA3088-7EFE-DCFE-FD3C-8FE3393B32EC}"/>
              </a:ext>
            </a:extLst>
          </p:cNvPr>
          <p:cNvPicPr>
            <a:picLocks noGrp="1" noChangeAspect="1"/>
          </p:cNvPicPr>
          <p:nvPr>
            <p:ph idx="1"/>
          </p:nvPr>
        </p:nvPicPr>
        <p:blipFill>
          <a:blip r:embed="rId2"/>
          <a:stretch>
            <a:fillRect/>
          </a:stretch>
        </p:blipFill>
        <p:spPr>
          <a:xfrm>
            <a:off x="3460402" y="1367589"/>
            <a:ext cx="5499496" cy="5353887"/>
          </a:xfrm>
        </p:spPr>
      </p:pic>
      <p:sp>
        <p:nvSpPr>
          <p:cNvPr id="4" name="Slide Number Placeholder 3">
            <a:extLst>
              <a:ext uri="{FF2B5EF4-FFF2-40B4-BE49-F238E27FC236}">
                <a16:creationId xmlns:a16="http://schemas.microsoft.com/office/drawing/2014/main" id="{CFD2BCB6-6241-CBF4-8C48-5DF4C5338DA3}"/>
              </a:ext>
            </a:extLst>
          </p:cNvPr>
          <p:cNvSpPr>
            <a:spLocks noGrp="1"/>
          </p:cNvSpPr>
          <p:nvPr>
            <p:ph type="sldNum" sz="quarter" idx="12"/>
          </p:nvPr>
        </p:nvSpPr>
        <p:spPr/>
        <p:txBody>
          <a:bodyPr/>
          <a:lstStyle/>
          <a:p>
            <a:fld id="{0FF54DE5-C571-48E8-A5BC-B369434E2F44}" type="slidenum">
              <a:rPr lang="en-IN" smtClean="0"/>
              <a:pPr/>
              <a:t>31</a:t>
            </a:fld>
            <a:endParaRPr lang="en-IN"/>
          </a:p>
        </p:txBody>
      </p:sp>
    </p:spTree>
    <p:extLst>
      <p:ext uri="{BB962C8B-B14F-4D97-AF65-F5344CB8AC3E}">
        <p14:creationId xmlns:p14="http://schemas.microsoft.com/office/powerpoint/2010/main" val="248031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F1FF02-C9C5-5256-52C6-D957E5C7960A}"/>
              </a:ext>
            </a:extLst>
          </p:cNvPr>
          <p:cNvSpPr>
            <a:spLocks noGrp="1"/>
          </p:cNvSpPr>
          <p:nvPr>
            <p:ph idx="1"/>
          </p:nvPr>
        </p:nvSpPr>
        <p:spPr>
          <a:xfrm>
            <a:off x="1104899" y="1600199"/>
            <a:ext cx="10627921" cy="4574969"/>
          </a:xfrm>
        </p:spPr>
        <p:txBody>
          <a:bodyPr>
            <a:normAutofit lnSpcReduction="10000"/>
          </a:bodyPr>
          <a:lstStyle/>
          <a:p>
            <a:pPr algn="just"/>
            <a:r>
              <a:rPr lang="en-US" sz="2400" dirty="0"/>
              <a:t>Let us illustrate the recursive dependency trace algorithm by </a:t>
            </a:r>
            <a:r>
              <a:rPr lang="en-US" sz="2400" dirty="0" err="1"/>
              <a:t>by</a:t>
            </a:r>
            <a:r>
              <a:rPr lang="en-US" sz="2400" dirty="0"/>
              <a:t> tracking the dependencies of fourth event at process p2. </a:t>
            </a:r>
          </a:p>
          <a:p>
            <a:pPr algn="just"/>
            <a:r>
              <a:rPr lang="en-US" sz="2400" dirty="0"/>
              <a:t>The algorithm is invoked as DependencyTrack(2 4). DTV is initially set to &lt; 0 4 0 0 &gt; by DependencyTrack. It then calls VisitEvent(2 4). </a:t>
            </a:r>
          </a:p>
          <a:p>
            <a:pPr algn="just"/>
            <a:r>
              <a:rPr lang="en-US" sz="2400" dirty="0"/>
              <a:t>The values held by D</a:t>
            </a:r>
            <a:r>
              <a:rPr lang="en-US" sz="2400" baseline="-25000" dirty="0"/>
              <a:t>2</a:t>
            </a:r>
            <a:r>
              <a:rPr lang="en-US" sz="2400" baseline="30000" dirty="0"/>
              <a:t>4</a:t>
            </a:r>
            <a:r>
              <a:rPr lang="en-US" sz="2400" dirty="0"/>
              <a:t> are &lt; 1 4 4 0 &gt;. So, DTV is now updated to &lt; 1 4 0 0 &gt; and VisitEvent(1 1) is called. The values held by D</a:t>
            </a:r>
            <a:r>
              <a:rPr lang="en-US" sz="2400" baseline="-25000" dirty="0"/>
              <a:t>1</a:t>
            </a:r>
            <a:r>
              <a:rPr lang="en-US" sz="2400" dirty="0"/>
              <a:t> </a:t>
            </a:r>
            <a:r>
              <a:rPr lang="en-US" sz="2400" baseline="30000" dirty="0"/>
              <a:t>1</a:t>
            </a:r>
            <a:r>
              <a:rPr lang="en-US" sz="2400" dirty="0"/>
              <a:t> are &lt; 1 0 0 0 &gt;. Since none of the entries are greater than those in DTV, the algorithm returns.</a:t>
            </a:r>
          </a:p>
          <a:p>
            <a:pPr algn="just"/>
            <a:r>
              <a:rPr lang="en-US" sz="2400" dirty="0"/>
              <a:t>Again the values held by D</a:t>
            </a:r>
            <a:r>
              <a:rPr lang="en-US" sz="2400" baseline="-25000" dirty="0"/>
              <a:t>2</a:t>
            </a:r>
            <a:r>
              <a:rPr lang="en-US" sz="2400" dirty="0"/>
              <a:t> </a:t>
            </a:r>
            <a:r>
              <a:rPr lang="en-US" sz="2400" baseline="30000" dirty="0"/>
              <a:t>4</a:t>
            </a:r>
            <a:r>
              <a:rPr lang="en-US" sz="2400" dirty="0"/>
              <a:t> are checked and this time entry 3 is found to be greater in D</a:t>
            </a:r>
            <a:r>
              <a:rPr lang="en-US" sz="2400" baseline="-25000" dirty="0"/>
              <a:t>2</a:t>
            </a:r>
            <a:r>
              <a:rPr lang="en-US" sz="2400" baseline="30000" dirty="0"/>
              <a:t>4</a:t>
            </a:r>
            <a:r>
              <a:rPr lang="en-US" sz="2400" dirty="0"/>
              <a:t>  than DTV. </a:t>
            </a:r>
          </a:p>
          <a:p>
            <a:pPr algn="just"/>
            <a:r>
              <a:rPr lang="en-US" sz="2400" dirty="0"/>
              <a:t>So, DTV is updated as &lt; 1 4 4 0 &gt; and VisitEvent(3 4) is called. The values held by D</a:t>
            </a:r>
            <a:r>
              <a:rPr lang="en-US" sz="2400" baseline="-25000" dirty="0"/>
              <a:t>3</a:t>
            </a:r>
            <a:r>
              <a:rPr lang="en-US" sz="2400" baseline="30000" dirty="0"/>
              <a:t>4</a:t>
            </a:r>
            <a:r>
              <a:rPr lang="en-US" sz="2400" dirty="0"/>
              <a:t> are &lt; 0 0 4 1 &gt;. </a:t>
            </a:r>
            <a:endParaRPr lang="en-IN" sz="2400" dirty="0"/>
          </a:p>
        </p:txBody>
      </p:sp>
      <p:sp>
        <p:nvSpPr>
          <p:cNvPr id="4" name="Slide Number Placeholder 3">
            <a:extLst>
              <a:ext uri="{FF2B5EF4-FFF2-40B4-BE49-F238E27FC236}">
                <a16:creationId xmlns:a16="http://schemas.microsoft.com/office/drawing/2014/main" id="{402FB870-2383-1E69-0084-6730740FCC9E}"/>
              </a:ext>
            </a:extLst>
          </p:cNvPr>
          <p:cNvSpPr>
            <a:spLocks noGrp="1"/>
          </p:cNvSpPr>
          <p:nvPr>
            <p:ph type="sldNum" sz="quarter" idx="12"/>
          </p:nvPr>
        </p:nvSpPr>
        <p:spPr/>
        <p:txBody>
          <a:bodyPr/>
          <a:lstStyle/>
          <a:p>
            <a:fld id="{0FF54DE5-C571-48E8-A5BC-B369434E2F44}" type="slidenum">
              <a:rPr lang="en-IN" smtClean="0"/>
              <a:pPr/>
              <a:t>32</a:t>
            </a:fld>
            <a:endParaRPr lang="en-IN"/>
          </a:p>
        </p:txBody>
      </p:sp>
      <p:sp>
        <p:nvSpPr>
          <p:cNvPr id="5" name="TextBox 4">
            <a:extLst>
              <a:ext uri="{FF2B5EF4-FFF2-40B4-BE49-F238E27FC236}">
                <a16:creationId xmlns:a16="http://schemas.microsoft.com/office/drawing/2014/main" id="{E6C20605-4A5C-66F8-D107-80840919C1EA}"/>
              </a:ext>
            </a:extLst>
          </p:cNvPr>
          <p:cNvSpPr txBox="1"/>
          <p:nvPr/>
        </p:nvSpPr>
        <p:spPr>
          <a:xfrm>
            <a:off x="1104898" y="498165"/>
            <a:ext cx="9867901" cy="369332"/>
          </a:xfrm>
          <a:prstGeom prst="rect">
            <a:avLst/>
          </a:prstGeom>
          <a:noFill/>
        </p:spPr>
        <p:txBody>
          <a:bodyPr wrap="square">
            <a:spAutoFit/>
          </a:bodyPr>
          <a:lstStyle/>
          <a:p>
            <a:r>
              <a:rPr lang="en-US" b="1" dirty="0">
                <a:highlight>
                  <a:srgbClr val="FFFF00"/>
                </a:highlight>
              </a:rPr>
              <a:t>RECURSIVE DEPENDENCY TRACE ALGORITHM</a:t>
            </a:r>
            <a:endParaRPr lang="en-IN" dirty="0"/>
          </a:p>
        </p:txBody>
      </p:sp>
    </p:spTree>
    <p:extLst>
      <p:ext uri="{BB962C8B-B14F-4D97-AF65-F5344CB8AC3E}">
        <p14:creationId xmlns:p14="http://schemas.microsoft.com/office/powerpoint/2010/main" val="378842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D64FC7-B53F-1684-4031-E12AEE62F5A3}"/>
              </a:ext>
            </a:extLst>
          </p:cNvPr>
          <p:cNvSpPr>
            <a:spLocks noGrp="1"/>
          </p:cNvSpPr>
          <p:nvPr>
            <p:ph idx="1"/>
          </p:nvPr>
        </p:nvSpPr>
        <p:spPr>
          <a:xfrm>
            <a:off x="1104899" y="1600200"/>
            <a:ext cx="10485417" cy="4572000"/>
          </a:xfrm>
        </p:spPr>
        <p:txBody>
          <a:bodyPr>
            <a:normAutofit lnSpcReduction="10000"/>
          </a:bodyPr>
          <a:lstStyle/>
          <a:p>
            <a:pPr algn="just"/>
            <a:r>
              <a:rPr lang="en-US" sz="2400" dirty="0"/>
              <a:t>Since entry 4 of D</a:t>
            </a:r>
            <a:r>
              <a:rPr lang="en-US" sz="2400" baseline="-25000" dirty="0"/>
              <a:t>3</a:t>
            </a:r>
            <a:r>
              <a:rPr lang="en-US" sz="2400" baseline="30000" dirty="0"/>
              <a:t>4</a:t>
            </a:r>
            <a:r>
              <a:rPr lang="en-US" sz="2400" dirty="0"/>
              <a:t> is greater than that of DTV, it is updated as &lt; 1 4 4 1 &gt; and VisitEvent(4 1) is called. </a:t>
            </a:r>
          </a:p>
          <a:p>
            <a:pPr algn="just"/>
            <a:r>
              <a:rPr lang="en-US" sz="2400" dirty="0"/>
              <a:t>Since none of the entries in D</a:t>
            </a:r>
            <a:r>
              <a:rPr lang="en-US" sz="2400" baseline="-25000" dirty="0"/>
              <a:t>4</a:t>
            </a:r>
            <a:r>
              <a:rPr lang="en-US" sz="2400" baseline="30000" dirty="0"/>
              <a:t>1</a:t>
            </a:r>
            <a:r>
              <a:rPr lang="en-US" sz="2400" dirty="0"/>
              <a:t> : &lt; 1 0 0 0 &gt; are greater than those of DTV, the algorithm returns to VisitEvent(2 4). </a:t>
            </a:r>
          </a:p>
          <a:p>
            <a:pPr algn="just"/>
            <a:r>
              <a:rPr lang="en-US" sz="2400" dirty="0"/>
              <a:t>Since all the entries have been checked, VisitEvent(2 4) is exited and so is DependencyTrack. At this point, DTV holds &lt; 1 4 4 1 &gt;, meaning event 4 of process p2 is dependent upon event 1 of process p1, event 4 of process p3 and event 1 in process p4.</a:t>
            </a:r>
          </a:p>
          <a:p>
            <a:pPr algn="just"/>
            <a:r>
              <a:rPr lang="en-US" sz="2400" dirty="0"/>
              <a:t>Also, it is dependent on events that precede event 4 of process p3 and these dependencies could be obtained by invoking the DependencyTrack algorithm on fourth event of process p3. Thus, all the causal dependencies could be tracked off-line.</a:t>
            </a:r>
            <a:endParaRPr lang="en-IN" sz="2400" dirty="0"/>
          </a:p>
        </p:txBody>
      </p:sp>
      <p:sp>
        <p:nvSpPr>
          <p:cNvPr id="4" name="Slide Number Placeholder 3">
            <a:extLst>
              <a:ext uri="{FF2B5EF4-FFF2-40B4-BE49-F238E27FC236}">
                <a16:creationId xmlns:a16="http://schemas.microsoft.com/office/drawing/2014/main" id="{BE8E1172-32E0-284C-6538-9581627CC4AE}"/>
              </a:ext>
            </a:extLst>
          </p:cNvPr>
          <p:cNvSpPr>
            <a:spLocks noGrp="1"/>
          </p:cNvSpPr>
          <p:nvPr>
            <p:ph type="sldNum" sz="quarter" idx="12"/>
          </p:nvPr>
        </p:nvSpPr>
        <p:spPr/>
        <p:txBody>
          <a:bodyPr/>
          <a:lstStyle/>
          <a:p>
            <a:fld id="{0FF54DE5-C571-48E8-A5BC-B369434E2F44}" type="slidenum">
              <a:rPr lang="en-IN" smtClean="0"/>
              <a:pPr/>
              <a:t>33</a:t>
            </a:fld>
            <a:endParaRPr lang="en-IN"/>
          </a:p>
        </p:txBody>
      </p:sp>
      <p:sp>
        <p:nvSpPr>
          <p:cNvPr id="5" name="TextBox 4">
            <a:extLst>
              <a:ext uri="{FF2B5EF4-FFF2-40B4-BE49-F238E27FC236}">
                <a16:creationId xmlns:a16="http://schemas.microsoft.com/office/drawing/2014/main" id="{50FC96B8-627A-2499-8A23-BA23BD575776}"/>
              </a:ext>
            </a:extLst>
          </p:cNvPr>
          <p:cNvSpPr txBox="1"/>
          <p:nvPr/>
        </p:nvSpPr>
        <p:spPr>
          <a:xfrm>
            <a:off x="947057" y="501133"/>
            <a:ext cx="9586356" cy="369332"/>
          </a:xfrm>
          <a:prstGeom prst="rect">
            <a:avLst/>
          </a:prstGeom>
          <a:noFill/>
        </p:spPr>
        <p:txBody>
          <a:bodyPr wrap="square">
            <a:spAutoFit/>
          </a:bodyPr>
          <a:lstStyle/>
          <a:p>
            <a:r>
              <a:rPr lang="en-US" b="1" dirty="0">
                <a:highlight>
                  <a:srgbClr val="FFFF00"/>
                </a:highlight>
              </a:rPr>
              <a:t>RECURSIVE DEPENDENCY TRACE ALGORITHM</a:t>
            </a:r>
            <a:endParaRPr lang="en-IN" dirty="0"/>
          </a:p>
        </p:txBody>
      </p:sp>
    </p:spTree>
    <p:extLst>
      <p:ext uri="{BB962C8B-B14F-4D97-AF65-F5344CB8AC3E}">
        <p14:creationId xmlns:p14="http://schemas.microsoft.com/office/powerpoint/2010/main" val="104924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5. VIRTUAL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The virtual time system is a </a:t>
            </a:r>
            <a:r>
              <a:rPr lang="en-IN" altLang="en-US" sz="2400" b="1" dirty="0">
                <a:latin typeface="Times New Roman" panose="02020603050405020304" pitchFamily="18" charset="0"/>
                <a:cs typeface="Times New Roman" panose="02020603050405020304" pitchFamily="18" charset="0"/>
              </a:rPr>
              <a:t>paradigm for organizing and synchronizing distributed systems using virtual time</a:t>
            </a:r>
            <a:r>
              <a:rPr lang="en-IN" altLang="en-US" sz="2400" dirty="0">
                <a:latin typeface="Times New Roman" panose="02020603050405020304" pitchFamily="18" charset="0"/>
                <a:cs typeface="Times New Roman" panose="02020603050405020304" pitchFamily="18" charset="0"/>
              </a:rPr>
              <a:t>.</a:t>
            </a:r>
          </a:p>
          <a:p>
            <a:pPr lvl="1" algn="just"/>
            <a:r>
              <a:rPr lang="en-IN" altLang="en-US" sz="2400" b="1" dirty="0">
                <a:latin typeface="Times New Roman" panose="02020603050405020304" pitchFamily="18" charset="0"/>
                <a:cs typeface="Times New Roman" panose="02020603050405020304" pitchFamily="18" charset="0"/>
              </a:rPr>
              <a:t>Virtual time definition</a:t>
            </a:r>
          </a:p>
          <a:p>
            <a:pPr lvl="1" algn="just"/>
            <a:r>
              <a:rPr lang="en-IN" altLang="en-US" sz="2400" b="1" dirty="0">
                <a:latin typeface="Times New Roman" panose="02020603050405020304" pitchFamily="18" charset="0"/>
                <a:cs typeface="Times New Roman" panose="02020603050405020304" pitchFamily="18" charset="0"/>
              </a:rPr>
              <a:t>Comparison with Lamport’s logical clocks</a:t>
            </a:r>
          </a:p>
          <a:p>
            <a:pPr lvl="1" algn="just"/>
            <a:r>
              <a:rPr lang="en-IN" altLang="en-US" sz="2400" b="1" dirty="0">
                <a:latin typeface="Times New Roman" panose="02020603050405020304" pitchFamily="18" charset="0"/>
                <a:cs typeface="Times New Roman" panose="02020603050405020304" pitchFamily="18" charset="0"/>
              </a:rPr>
              <a:t>Time warp mechanism</a:t>
            </a:r>
          </a:p>
          <a:p>
            <a:pPr lvl="1" algn="just"/>
            <a:r>
              <a:rPr lang="en-IN" altLang="en-US" sz="2400" b="1" dirty="0">
                <a:latin typeface="Times New Roman" panose="02020603050405020304" pitchFamily="18" charset="0"/>
                <a:cs typeface="Times New Roman" panose="02020603050405020304" pitchFamily="18" charset="0"/>
              </a:rPr>
              <a:t>Global control mechanism</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34</a:t>
            </a:fld>
            <a:endParaRPr lang="en-IN" altLang="en-US" sz="1200">
              <a:solidFill>
                <a:srgbClr val="3D3632"/>
              </a:solidFill>
            </a:endParaRPr>
          </a:p>
        </p:txBody>
      </p:sp>
    </p:spTree>
    <p:extLst>
      <p:ext uri="{BB962C8B-B14F-4D97-AF65-F5344CB8AC3E}">
        <p14:creationId xmlns:p14="http://schemas.microsoft.com/office/powerpoint/2010/main" val="256971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0"/>
              </a:spcBef>
              <a:buNone/>
            </a:pPr>
            <a:r>
              <a:rPr lang="en-IN" altLang="en-US" sz="2400" b="1" dirty="0">
                <a:latin typeface="Times New Roman" panose="02020603050405020304" pitchFamily="18" charset="0"/>
                <a:cs typeface="Times New Roman" panose="02020603050405020304" pitchFamily="18" charset="0"/>
              </a:rPr>
              <a:t>Virtual time definition:</a:t>
            </a:r>
          </a:p>
          <a:p>
            <a:pPr marL="0" indent="0" algn="just">
              <a:spcBef>
                <a:spcPts val="0"/>
              </a:spcBef>
              <a:buNone/>
            </a:pPr>
            <a:endParaRPr lang="en-IN" altLang="en-US" sz="2400" b="1" dirty="0">
              <a:latin typeface="Times New Roman" panose="02020603050405020304" pitchFamily="18" charset="0"/>
              <a:cs typeface="Times New Roman" panose="02020603050405020304" pitchFamily="18" charset="0"/>
            </a:endParaRPr>
          </a:p>
          <a:p>
            <a:pPr algn="just">
              <a:spcBef>
                <a:spcPts val="0"/>
              </a:spcBef>
            </a:pPr>
            <a:r>
              <a:rPr lang="en-IN" altLang="en-US" sz="2400" dirty="0">
                <a:latin typeface="Times New Roman" panose="02020603050405020304" pitchFamily="18" charset="0"/>
                <a:cs typeface="Times New Roman" panose="02020603050405020304" pitchFamily="18" charset="0"/>
              </a:rPr>
              <a:t>Virtual time is a </a:t>
            </a:r>
            <a:r>
              <a:rPr lang="en-IN" altLang="en-US" sz="2400" b="1" dirty="0">
                <a:latin typeface="Times New Roman" panose="02020603050405020304" pitchFamily="18" charset="0"/>
                <a:cs typeface="Times New Roman" panose="02020603050405020304" pitchFamily="18" charset="0"/>
              </a:rPr>
              <a:t>global</a:t>
            </a:r>
            <a:r>
              <a:rPr lang="en-IN" altLang="en-US" sz="2400"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one-dimensional</a:t>
            </a:r>
            <a:r>
              <a:rPr lang="en-IN" altLang="en-US" sz="2400"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temporal coordinate system </a:t>
            </a:r>
            <a:r>
              <a:rPr lang="en-IN" altLang="en-US" sz="2400" dirty="0">
                <a:latin typeface="Times New Roman" panose="02020603050405020304" pitchFamily="18" charset="0"/>
                <a:cs typeface="Times New Roman" panose="02020603050405020304" pitchFamily="18" charset="0"/>
              </a:rPr>
              <a:t>on a distributed computation </a:t>
            </a:r>
            <a:r>
              <a:rPr lang="en-IN" altLang="en-US" sz="2400" b="1" dirty="0">
                <a:latin typeface="Times New Roman" panose="02020603050405020304" pitchFamily="18" charset="0"/>
                <a:cs typeface="Times New Roman" panose="02020603050405020304" pitchFamily="18" charset="0"/>
              </a:rPr>
              <a:t>to measure the computational progress and to define synchronization.</a:t>
            </a:r>
          </a:p>
          <a:p>
            <a:pPr algn="just">
              <a:spcBef>
                <a:spcPts val="0"/>
              </a:spcBef>
            </a:pPr>
            <a:r>
              <a:rPr lang="en-IN" altLang="en-US" sz="2400" dirty="0">
                <a:latin typeface="Times New Roman" panose="02020603050405020304" pitchFamily="18" charset="0"/>
                <a:cs typeface="Times New Roman" panose="02020603050405020304" pitchFamily="18" charset="0"/>
              </a:rPr>
              <a:t>A virtual time system is a distributed system </a:t>
            </a:r>
            <a:r>
              <a:rPr lang="en-IN" altLang="en-US" sz="2400" b="1" dirty="0">
                <a:latin typeface="Times New Roman" panose="02020603050405020304" pitchFamily="18" charset="0"/>
                <a:cs typeface="Times New Roman" panose="02020603050405020304" pitchFamily="18" charset="0"/>
              </a:rPr>
              <a:t>executing in coordination with an imaginary virtual clock </a:t>
            </a:r>
            <a:r>
              <a:rPr lang="en-IN" altLang="en-US" sz="2400" dirty="0">
                <a:latin typeface="Times New Roman" panose="02020603050405020304" pitchFamily="18" charset="0"/>
                <a:cs typeface="Times New Roman" panose="02020603050405020304" pitchFamily="18" charset="0"/>
              </a:rPr>
              <a:t>that uses virtual time. </a:t>
            </a:r>
          </a:p>
          <a:p>
            <a:pPr algn="just">
              <a:spcBef>
                <a:spcPts val="0"/>
              </a:spcBef>
            </a:pPr>
            <a:r>
              <a:rPr lang="en-IN" altLang="en-US" sz="2400" dirty="0">
                <a:latin typeface="Times New Roman" panose="02020603050405020304" pitchFamily="18" charset="0"/>
                <a:cs typeface="Times New Roman" panose="02020603050405020304" pitchFamily="18" charset="0"/>
              </a:rPr>
              <a:t>Virtual times are real values that are totally </a:t>
            </a:r>
            <a:r>
              <a:rPr lang="en-IN" altLang="en-US" sz="2400" b="1" dirty="0">
                <a:latin typeface="Times New Roman" panose="02020603050405020304" pitchFamily="18" charset="0"/>
                <a:cs typeface="Times New Roman" panose="02020603050405020304" pitchFamily="18" charset="0"/>
              </a:rPr>
              <a:t>ordered by the less than relation</a:t>
            </a:r>
            <a:r>
              <a:rPr lang="en-IN" altLang="en-US" sz="2400" dirty="0">
                <a:latin typeface="Times New Roman" panose="02020603050405020304" pitchFamily="18" charset="0"/>
                <a:cs typeface="Times New Roman" panose="02020603050405020304" pitchFamily="18" charset="0"/>
              </a:rPr>
              <a:t>, “&lt;”. </a:t>
            </a:r>
          </a:p>
          <a:p>
            <a:pPr algn="just">
              <a:spcBef>
                <a:spcPts val="0"/>
              </a:spcBef>
            </a:pPr>
            <a:r>
              <a:rPr lang="en-IN" altLang="en-US" sz="2400" dirty="0">
                <a:latin typeface="Times New Roman" panose="02020603050405020304" pitchFamily="18" charset="0"/>
                <a:cs typeface="Times New Roman" panose="02020603050405020304" pitchFamily="18" charset="0"/>
              </a:rPr>
              <a:t>Virtual time is implemented as a collection of several loosely synchronized local virtual clocks. </a:t>
            </a:r>
          </a:p>
          <a:p>
            <a:pPr algn="just">
              <a:spcBef>
                <a:spcPts val="0"/>
              </a:spcBef>
            </a:pPr>
            <a:r>
              <a:rPr lang="en-IN" altLang="en-US" sz="2400" dirty="0">
                <a:latin typeface="Times New Roman" panose="02020603050405020304" pitchFamily="18" charset="0"/>
                <a:cs typeface="Times New Roman" panose="02020603050405020304" pitchFamily="18" charset="0"/>
              </a:rPr>
              <a:t>As a rule, these local virtual clocks move forward to higher virtual times; however, occasionally they move backwards.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35</a:t>
            </a:fld>
            <a:endParaRPr lang="en-IN" altLang="en-US" sz="1200">
              <a:solidFill>
                <a:srgbClr val="3D3632"/>
              </a:solidFill>
            </a:endParaRPr>
          </a:p>
        </p:txBody>
      </p:sp>
    </p:spTree>
    <p:extLst>
      <p:ext uri="{BB962C8B-B14F-4D97-AF65-F5344CB8AC3E}">
        <p14:creationId xmlns:p14="http://schemas.microsoft.com/office/powerpoint/2010/main" val="357895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dirty="0">
                <a:latin typeface="Times New Roman" panose="02020603050405020304" pitchFamily="18" charset="0"/>
                <a:cs typeface="Times New Roman" panose="02020603050405020304" pitchFamily="18" charset="0"/>
              </a:rPr>
              <a:t>In a distributed system, processes run concurrently and communicate with each other by exchanging messages. Every message is characterized by four values:</a:t>
            </a:r>
          </a:p>
          <a:p>
            <a:pPr marL="457200" lvl="1" indent="0" algn="just">
              <a:buNone/>
            </a:pPr>
            <a:r>
              <a:rPr lang="en-IN" altLang="en-US" sz="2400" dirty="0">
                <a:latin typeface="Times New Roman" panose="02020603050405020304" pitchFamily="18" charset="0"/>
                <a:cs typeface="Times New Roman" panose="02020603050405020304" pitchFamily="18" charset="0"/>
              </a:rPr>
              <a:t>(</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name of the sender;</a:t>
            </a:r>
          </a:p>
          <a:p>
            <a:pPr marL="457200" lvl="1" indent="0" algn="just">
              <a:buNone/>
            </a:pPr>
            <a:r>
              <a:rPr lang="en-IN" altLang="en-US" sz="2400" dirty="0">
                <a:latin typeface="Times New Roman" panose="02020603050405020304" pitchFamily="18" charset="0"/>
                <a:cs typeface="Times New Roman" panose="02020603050405020304" pitchFamily="18" charset="0"/>
              </a:rPr>
              <a:t>(ii) virtual send time;</a:t>
            </a:r>
          </a:p>
          <a:p>
            <a:pPr marL="457200" lvl="1" indent="0" algn="just">
              <a:buNone/>
            </a:pPr>
            <a:r>
              <a:rPr lang="en-IN" altLang="en-US" sz="2400" dirty="0">
                <a:latin typeface="Times New Roman" panose="02020603050405020304" pitchFamily="18" charset="0"/>
                <a:cs typeface="Times New Roman" panose="02020603050405020304" pitchFamily="18" charset="0"/>
              </a:rPr>
              <a:t>(iii) name of the receiver;</a:t>
            </a:r>
          </a:p>
          <a:p>
            <a:pPr marL="457200" lvl="1" indent="0" algn="just">
              <a:buNone/>
            </a:pPr>
            <a:r>
              <a:rPr lang="en-IN" altLang="en-US" sz="2400" dirty="0">
                <a:latin typeface="Times New Roman" panose="02020603050405020304" pitchFamily="18" charset="0"/>
                <a:cs typeface="Times New Roman" panose="02020603050405020304" pitchFamily="18" charset="0"/>
              </a:rPr>
              <a:t>(iv) virtual receive time.</a:t>
            </a:r>
          </a:p>
          <a:p>
            <a:pPr marL="228600" lvl="1" algn="just"/>
            <a:r>
              <a:rPr lang="en-IN" altLang="en-US" sz="2400" dirty="0">
                <a:latin typeface="Times New Roman" panose="02020603050405020304" pitchFamily="18" charset="0"/>
                <a:cs typeface="Times New Roman" panose="02020603050405020304" pitchFamily="18" charset="0"/>
              </a:rPr>
              <a:t>Virtual time systems are subject to two semantic rules similar to Lamport’s clock conditions:</a:t>
            </a:r>
          </a:p>
          <a:p>
            <a:pPr marL="228600" lvl="1" algn="just"/>
            <a:r>
              <a:rPr lang="en-IN" altLang="en-US" sz="2400" b="1" dirty="0">
                <a:latin typeface="Times New Roman" panose="02020603050405020304" pitchFamily="18" charset="0"/>
                <a:cs typeface="Times New Roman" panose="02020603050405020304" pitchFamily="18" charset="0"/>
              </a:rPr>
              <a:t>Rule 1</a:t>
            </a:r>
            <a:r>
              <a:rPr lang="en-IN" altLang="en-US" sz="2400" dirty="0">
                <a:latin typeface="Times New Roman" panose="02020603050405020304" pitchFamily="18" charset="0"/>
                <a:cs typeface="Times New Roman" panose="02020603050405020304" pitchFamily="18" charset="0"/>
              </a:rPr>
              <a:t> Virtual send time of each message &lt; virtual receive time of that message.</a:t>
            </a:r>
          </a:p>
          <a:p>
            <a:pPr marL="228600" lvl="1" algn="just"/>
            <a:r>
              <a:rPr lang="en-IN" altLang="en-US" sz="2400" b="1" dirty="0">
                <a:latin typeface="Times New Roman" panose="02020603050405020304" pitchFamily="18" charset="0"/>
                <a:cs typeface="Times New Roman" panose="02020603050405020304" pitchFamily="18" charset="0"/>
              </a:rPr>
              <a:t>Rule 2 </a:t>
            </a:r>
            <a:r>
              <a:rPr lang="en-IN" altLang="en-US" sz="2400" dirty="0">
                <a:latin typeface="Times New Roman" panose="02020603050405020304" pitchFamily="18" charset="0"/>
                <a:cs typeface="Times New Roman" panose="02020603050405020304" pitchFamily="18" charset="0"/>
              </a:rPr>
              <a:t>Virtual time of each event in a process &lt; virtual time of next event in that process.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36</a:t>
            </a:fld>
            <a:endParaRPr lang="en-IN" altLang="en-US" sz="1200">
              <a:solidFill>
                <a:srgbClr val="3D3632"/>
              </a:solidFill>
            </a:endParaRPr>
          </a:p>
        </p:txBody>
      </p:sp>
    </p:spTree>
    <p:extLst>
      <p:ext uri="{BB962C8B-B14F-4D97-AF65-F5344CB8AC3E}">
        <p14:creationId xmlns:p14="http://schemas.microsoft.com/office/powerpoint/2010/main" val="248719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444500" y="1366345"/>
            <a:ext cx="11277600"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Characteristics of virtual time</a:t>
            </a:r>
          </a:p>
          <a:p>
            <a:pPr marL="914400" lvl="1" indent="-457200" algn="just">
              <a:buFont typeface="+mj-lt"/>
              <a:buAutoNum type="arabicPeriod"/>
            </a:pPr>
            <a:r>
              <a:rPr lang="en-IN" altLang="en-US" sz="2800" dirty="0">
                <a:latin typeface="Times New Roman" panose="02020603050405020304" pitchFamily="18" charset="0"/>
                <a:cs typeface="Times New Roman" panose="02020603050405020304" pitchFamily="18" charset="0"/>
              </a:rPr>
              <a:t>Virtual time systems </a:t>
            </a:r>
            <a:r>
              <a:rPr lang="en-IN" altLang="en-US" sz="2800" b="1" dirty="0">
                <a:latin typeface="Times New Roman" panose="02020603050405020304" pitchFamily="18" charset="0"/>
                <a:cs typeface="Times New Roman" panose="02020603050405020304" pitchFamily="18" charset="0"/>
              </a:rPr>
              <a:t>are not all isomorphic</a:t>
            </a:r>
            <a:r>
              <a:rPr lang="en-IN" altLang="en-US" sz="2800" dirty="0">
                <a:latin typeface="Times New Roman" panose="02020603050405020304" pitchFamily="18" charset="0"/>
                <a:cs typeface="Times New Roman" panose="02020603050405020304" pitchFamily="18" charset="0"/>
              </a:rPr>
              <a:t>; they may be either discrete or continuous.</a:t>
            </a:r>
          </a:p>
          <a:p>
            <a:pPr marL="914400" lvl="1" indent="-457200" algn="just">
              <a:buFont typeface="+mj-lt"/>
              <a:buAutoNum type="arabicPeriod"/>
            </a:pPr>
            <a:r>
              <a:rPr lang="en-IN" altLang="en-US" sz="2800" dirty="0">
                <a:latin typeface="Times New Roman" panose="02020603050405020304" pitchFamily="18" charset="0"/>
                <a:cs typeface="Times New Roman" panose="02020603050405020304" pitchFamily="18" charset="0"/>
              </a:rPr>
              <a:t>Virtual time may be </a:t>
            </a:r>
            <a:r>
              <a:rPr lang="en-IN" altLang="en-US" sz="2800" b="1" dirty="0">
                <a:latin typeface="Times New Roman" panose="02020603050405020304" pitchFamily="18" charset="0"/>
                <a:cs typeface="Times New Roman" panose="02020603050405020304" pitchFamily="18" charset="0"/>
              </a:rPr>
              <a:t>only partially ordered </a:t>
            </a:r>
            <a:r>
              <a:rPr lang="en-IN" altLang="en-US" sz="2800" dirty="0">
                <a:latin typeface="Times New Roman" panose="02020603050405020304" pitchFamily="18" charset="0"/>
                <a:cs typeface="Times New Roman" panose="02020603050405020304" pitchFamily="18" charset="0"/>
              </a:rPr>
              <a:t>(in this implementation, total order is assumed.)</a:t>
            </a:r>
          </a:p>
          <a:p>
            <a:pPr marL="914400" lvl="1" indent="-457200" algn="just">
              <a:buFont typeface="+mj-lt"/>
              <a:buAutoNum type="arabicPeriod"/>
            </a:pPr>
            <a:r>
              <a:rPr lang="en-IN" altLang="en-US" sz="2800" dirty="0">
                <a:latin typeface="Times New Roman" panose="02020603050405020304" pitchFamily="18" charset="0"/>
                <a:cs typeface="Times New Roman" panose="02020603050405020304" pitchFamily="18" charset="0"/>
              </a:rPr>
              <a:t>Virtual time may be </a:t>
            </a:r>
            <a:r>
              <a:rPr lang="en-IN" altLang="en-US" sz="2800" b="1" dirty="0">
                <a:latin typeface="Times New Roman" panose="02020603050405020304" pitchFamily="18" charset="0"/>
                <a:cs typeface="Times New Roman" panose="02020603050405020304" pitchFamily="18" charset="0"/>
              </a:rPr>
              <a:t>related to real time or may be independent of it</a:t>
            </a:r>
            <a:r>
              <a:rPr lang="en-IN" altLang="en-US" sz="2800" dirty="0">
                <a:latin typeface="Times New Roman" panose="02020603050405020304" pitchFamily="18" charset="0"/>
                <a:cs typeface="Times New Roman" panose="02020603050405020304" pitchFamily="18" charset="0"/>
              </a:rPr>
              <a:t>.</a:t>
            </a:r>
          </a:p>
          <a:p>
            <a:pPr marL="914400" lvl="1" indent="-457200" algn="just">
              <a:buFont typeface="+mj-lt"/>
              <a:buAutoNum type="arabicPeriod"/>
            </a:pPr>
            <a:r>
              <a:rPr lang="en-IN" altLang="en-US" sz="2800" dirty="0">
                <a:latin typeface="Times New Roman" panose="02020603050405020304" pitchFamily="18" charset="0"/>
                <a:cs typeface="Times New Roman" panose="02020603050405020304" pitchFamily="18" charset="0"/>
              </a:rPr>
              <a:t>Virtual time systems </a:t>
            </a:r>
            <a:r>
              <a:rPr lang="en-IN" altLang="en-US" sz="2800" b="1" dirty="0">
                <a:latin typeface="Times New Roman" panose="02020603050405020304" pitchFamily="18" charset="0"/>
                <a:cs typeface="Times New Roman" panose="02020603050405020304" pitchFamily="18" charset="0"/>
              </a:rPr>
              <a:t>may be visible </a:t>
            </a:r>
            <a:r>
              <a:rPr lang="en-IN" altLang="en-US" sz="2800" dirty="0">
                <a:latin typeface="Times New Roman" panose="02020603050405020304" pitchFamily="18" charset="0"/>
                <a:cs typeface="Times New Roman" panose="02020603050405020304" pitchFamily="18" charset="0"/>
              </a:rPr>
              <a:t>to programmers and manipulated explicitly as values, or </a:t>
            </a:r>
            <a:r>
              <a:rPr lang="en-IN" altLang="en-US" sz="2800" b="1" dirty="0">
                <a:latin typeface="Times New Roman" panose="02020603050405020304" pitchFamily="18" charset="0"/>
                <a:cs typeface="Times New Roman" panose="02020603050405020304" pitchFamily="18" charset="0"/>
              </a:rPr>
              <a:t>hidden</a:t>
            </a:r>
            <a:r>
              <a:rPr lang="en-IN" altLang="en-US" sz="2800" dirty="0">
                <a:latin typeface="Times New Roman" panose="02020603050405020304" pitchFamily="18" charset="0"/>
                <a:cs typeface="Times New Roman" panose="02020603050405020304" pitchFamily="18" charset="0"/>
              </a:rPr>
              <a:t> and manipulated implicitly according to some system-defined discipline</a:t>
            </a:r>
          </a:p>
          <a:p>
            <a:pPr marL="914400" lvl="1" indent="-457200" algn="just">
              <a:buFont typeface="+mj-lt"/>
              <a:buAutoNum type="arabicPeriod"/>
            </a:pPr>
            <a:r>
              <a:rPr lang="en-IN" altLang="en-US" sz="2800" dirty="0">
                <a:latin typeface="Times New Roman" panose="02020603050405020304" pitchFamily="18" charset="0"/>
                <a:cs typeface="Times New Roman" panose="02020603050405020304" pitchFamily="18" charset="0"/>
              </a:rPr>
              <a:t>Virtual times associated with events may be explicitly </a:t>
            </a:r>
            <a:r>
              <a:rPr lang="en-IN" altLang="en-US" sz="2800" b="1" dirty="0">
                <a:latin typeface="Times New Roman" panose="02020603050405020304" pitchFamily="18" charset="0"/>
                <a:cs typeface="Times New Roman" panose="02020603050405020304" pitchFamily="18" charset="0"/>
              </a:rPr>
              <a:t>calculated by user</a:t>
            </a:r>
            <a:r>
              <a:rPr lang="en-IN" altLang="en-US" sz="2800" dirty="0">
                <a:latin typeface="Times New Roman" panose="02020603050405020304" pitchFamily="18" charset="0"/>
                <a:cs typeface="Times New Roman" panose="02020603050405020304" pitchFamily="18" charset="0"/>
              </a:rPr>
              <a:t> programs or they may be </a:t>
            </a:r>
            <a:r>
              <a:rPr lang="en-IN" altLang="en-US" sz="2800" b="1" dirty="0">
                <a:latin typeface="Times New Roman" panose="02020603050405020304" pitchFamily="18" charset="0"/>
                <a:cs typeface="Times New Roman" panose="02020603050405020304" pitchFamily="18" charset="0"/>
              </a:rPr>
              <a:t>assigned by fixed rules</a:t>
            </a:r>
            <a:r>
              <a:rPr lang="en-IN" altLang="en-US" sz="2800" dirty="0">
                <a:latin typeface="Times New Roman" panose="02020603050405020304" pitchFamily="18" charset="0"/>
                <a:cs typeface="Times New Roman" panose="02020603050405020304" pitchFamily="18" charset="0"/>
              </a:rPr>
              <a: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37</a:t>
            </a:fld>
            <a:endParaRPr lang="en-IN" altLang="en-US" sz="1200">
              <a:solidFill>
                <a:srgbClr val="3D3632"/>
              </a:solidFill>
            </a:endParaRPr>
          </a:p>
        </p:txBody>
      </p:sp>
    </p:spTree>
    <p:extLst>
      <p:ext uri="{BB962C8B-B14F-4D97-AF65-F5344CB8AC3E}">
        <p14:creationId xmlns:p14="http://schemas.microsoft.com/office/powerpoint/2010/main" val="119193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332509" y="1366345"/>
            <a:ext cx="11590317" cy="4990006"/>
          </a:xfrm>
        </p:spPr>
        <p:txBody>
          <a:bodyPr>
            <a:noAutofit/>
          </a:bodyPr>
          <a:lstStyle/>
          <a:p>
            <a:pPr marL="0" indent="0" algn="just">
              <a:spcBef>
                <a:spcPts val="600"/>
              </a:spcBef>
              <a:buNone/>
            </a:pPr>
            <a:r>
              <a:rPr lang="en-IN" altLang="en-US" sz="2700" b="1" dirty="0">
                <a:latin typeface="Times New Roman" panose="02020603050405020304" pitchFamily="18" charset="0"/>
                <a:cs typeface="Times New Roman" panose="02020603050405020304" pitchFamily="18" charset="0"/>
              </a:rPr>
              <a:t>Comparison with Lamport’s logical clocks</a:t>
            </a:r>
          </a:p>
          <a:p>
            <a:pPr algn="just">
              <a:spcBef>
                <a:spcPts val="600"/>
              </a:spcBef>
            </a:pPr>
            <a:r>
              <a:rPr lang="en-IN" altLang="en-US" sz="2700" b="1" dirty="0">
                <a:highlight>
                  <a:srgbClr val="FFFF00"/>
                </a:highlight>
                <a:latin typeface="Times New Roman" panose="02020603050405020304" pitchFamily="18" charset="0"/>
                <a:cs typeface="Times New Roman" panose="02020603050405020304" pitchFamily="18" charset="0"/>
              </a:rPr>
              <a:t>Lamport</a:t>
            </a:r>
            <a:r>
              <a:rPr lang="en-IN" altLang="en-US" sz="2700" dirty="0">
                <a:latin typeface="Times New Roman" panose="02020603050405020304" pitchFamily="18" charset="0"/>
                <a:cs typeface="Times New Roman" panose="02020603050405020304" pitchFamily="18" charset="0"/>
              </a:rPr>
              <a:t> showed that in </a:t>
            </a:r>
            <a:r>
              <a:rPr lang="en-IN" altLang="en-US" sz="2700" b="1" dirty="0">
                <a:latin typeface="Times New Roman" panose="02020603050405020304" pitchFamily="18" charset="0"/>
                <a:cs typeface="Times New Roman" panose="02020603050405020304" pitchFamily="18" charset="0"/>
              </a:rPr>
              <a:t>real-time temporal relationships “happens before” and “happens after,” </a:t>
            </a:r>
            <a:r>
              <a:rPr lang="en-IN" altLang="en-US" sz="2700" dirty="0">
                <a:latin typeface="Times New Roman" panose="02020603050405020304" pitchFamily="18" charset="0"/>
                <a:cs typeface="Times New Roman" panose="02020603050405020304" pitchFamily="18" charset="0"/>
              </a:rPr>
              <a:t>operationally definable within a distributed system, form only a partial order, not a total order, and concurrent events are incomparable under that partial order.</a:t>
            </a:r>
          </a:p>
          <a:p>
            <a:pPr algn="just">
              <a:spcBef>
                <a:spcPts val="600"/>
              </a:spcBef>
            </a:pPr>
            <a:r>
              <a:rPr lang="en-IN" altLang="en-US" sz="2700" b="1" dirty="0">
                <a:highlight>
                  <a:srgbClr val="FFFF00"/>
                </a:highlight>
                <a:latin typeface="Times New Roman" panose="02020603050405020304" pitchFamily="18" charset="0"/>
                <a:cs typeface="Times New Roman" panose="02020603050405020304" pitchFamily="18" charset="0"/>
              </a:rPr>
              <a:t>Time warp mechanism</a:t>
            </a:r>
          </a:p>
          <a:p>
            <a:pPr algn="just">
              <a:spcBef>
                <a:spcPts val="600"/>
              </a:spcBef>
            </a:pPr>
            <a:r>
              <a:rPr lang="en-IN" altLang="en-US" sz="2700" dirty="0">
                <a:latin typeface="Times New Roman" panose="02020603050405020304" pitchFamily="18" charset="0"/>
                <a:cs typeface="Times New Roman" panose="02020603050405020304" pitchFamily="18" charset="0"/>
              </a:rPr>
              <a:t>In the implementation of virtual time using the time warp mechanism, </a:t>
            </a:r>
            <a:r>
              <a:rPr lang="en-IN" altLang="en-US" sz="2700" b="1" dirty="0">
                <a:latin typeface="Times New Roman" panose="02020603050405020304" pitchFamily="18" charset="0"/>
                <a:cs typeface="Times New Roman" panose="02020603050405020304" pitchFamily="18" charset="0"/>
              </a:rPr>
              <a:t>the virtual receive time of a message is considered as its timestamp</a:t>
            </a:r>
            <a:r>
              <a:rPr lang="en-IN" altLang="en-US" sz="2700" dirty="0">
                <a:latin typeface="Times New Roman" panose="02020603050405020304" pitchFamily="18" charset="0"/>
                <a:cs typeface="Times New Roman" panose="02020603050405020304" pitchFamily="18" charset="0"/>
              </a:rPr>
              <a:t>. </a:t>
            </a:r>
          </a:p>
          <a:p>
            <a:pPr algn="just">
              <a:spcBef>
                <a:spcPts val="600"/>
              </a:spcBef>
            </a:pPr>
            <a:r>
              <a:rPr lang="en-IN" altLang="en-US" sz="2700" dirty="0">
                <a:latin typeface="Times New Roman" panose="02020603050405020304" pitchFamily="18" charset="0"/>
                <a:cs typeface="Times New Roman" panose="02020603050405020304" pitchFamily="18" charset="0"/>
              </a:rPr>
              <a:t>The necessary and sufficient conditions for the correct implementation of virtual time are that </a:t>
            </a:r>
            <a:r>
              <a:rPr lang="en-IN" altLang="en-US" sz="2700" b="1" dirty="0">
                <a:latin typeface="Times New Roman" panose="02020603050405020304" pitchFamily="18" charset="0"/>
                <a:cs typeface="Times New Roman" panose="02020603050405020304" pitchFamily="18" charset="0"/>
              </a:rPr>
              <a:t>each process must handle incoming messages in timestamp order.</a:t>
            </a:r>
          </a:p>
          <a:p>
            <a:pPr algn="just">
              <a:spcBef>
                <a:spcPts val="600"/>
              </a:spcBef>
            </a:pPr>
            <a:r>
              <a:rPr lang="en-US" altLang="en-US" sz="2700" b="1" dirty="0">
                <a:latin typeface="Times New Roman" panose="02020603050405020304" pitchFamily="18" charset="0"/>
                <a:cs typeface="Times New Roman" panose="02020603050405020304" pitchFamily="18" charset="0"/>
              </a:rPr>
              <a:t>The Time Warp algorithm is an inverse of the Lamport algorithm where they mainly have the time assigned to the event and rollback if any discrepancy is found</a:t>
            </a:r>
            <a:endParaRPr lang="en-IN" altLang="en-US" sz="2700" b="1"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38</a:t>
            </a:fld>
            <a:endParaRPr lang="en-IN" altLang="en-US" sz="1200">
              <a:solidFill>
                <a:srgbClr val="3D3632"/>
              </a:solidFill>
            </a:endParaRPr>
          </a:p>
        </p:txBody>
      </p:sp>
    </p:spTree>
    <p:extLst>
      <p:ext uri="{BB962C8B-B14F-4D97-AF65-F5344CB8AC3E}">
        <p14:creationId xmlns:p14="http://schemas.microsoft.com/office/powerpoint/2010/main" val="426912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E40C9-C26C-681D-ED1D-5AD4440B467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Time Warp algorithm</a:t>
            </a:r>
          </a:p>
        </p:txBody>
      </p:sp>
      <p:sp>
        <p:nvSpPr>
          <p:cNvPr id="3" name="Content Placeholder 2">
            <a:extLst>
              <a:ext uri="{FF2B5EF4-FFF2-40B4-BE49-F238E27FC236}">
                <a16:creationId xmlns:a16="http://schemas.microsoft.com/office/drawing/2014/main" id="{9748AD5F-532D-BB7A-8FBB-4F7771B266F3}"/>
              </a:ext>
            </a:extLst>
          </p:cNvPr>
          <p:cNvSpPr>
            <a:spLocks noGrp="1"/>
          </p:cNvSpPr>
          <p:nvPr>
            <p:ph idx="1"/>
          </p:nvPr>
        </p:nvSpPr>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Each process maintains its own virtual clock which is changed only between events. Each process has </a:t>
            </a:r>
            <a:r>
              <a:rPr lang="en-US" sz="2800" b="1" dirty="0">
                <a:latin typeface="Times New Roman" panose="02020603050405020304" pitchFamily="18" charset="0"/>
                <a:cs typeface="Times New Roman" panose="02020603050405020304" pitchFamily="18" charset="0"/>
              </a:rPr>
              <a:t>3 queues</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the input message queue, output message queue and the state queue</a:t>
            </a:r>
            <a:r>
              <a:rPr lang="en-US" sz="2800" dirty="0">
                <a:latin typeface="Times New Roman" panose="02020603050405020304" pitchFamily="18" charset="0"/>
                <a:cs typeface="Times New Roman" panose="02020603050405020304" pitchFamily="18" charset="0"/>
              </a:rPr>
              <a:t>. Keeping in mind the virtual time rules, the each event in the local queue of the process should always be in </a:t>
            </a:r>
            <a:r>
              <a:rPr lang="en-US" sz="2800" b="1" dirty="0">
                <a:latin typeface="Times New Roman" panose="02020603050405020304" pitchFamily="18" charset="0"/>
                <a:cs typeface="Times New Roman" panose="02020603050405020304" pitchFamily="18" charset="0"/>
              </a:rPr>
              <a:t>increasing order</a:t>
            </a:r>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There are </a:t>
            </a:r>
            <a:r>
              <a:rPr lang="en-US" sz="2800" b="1" dirty="0">
                <a:latin typeface="Times New Roman" panose="02020603050405020304" pitchFamily="18" charset="0"/>
                <a:cs typeface="Times New Roman" panose="02020603050405020304" pitchFamily="18" charset="0"/>
              </a:rPr>
              <a:t>extremely probable cases where events with virtual time lesser than the current time in the process may arrive</a:t>
            </a:r>
            <a:r>
              <a:rPr lang="en-US" sz="2800" dirty="0">
                <a:latin typeface="Times New Roman" panose="02020603050405020304" pitchFamily="18" charset="0"/>
                <a:cs typeface="Times New Roman" panose="02020603050405020304" pitchFamily="18" charset="0"/>
              </a:rPr>
              <a:t>, which violates the rules of virtual time. In such cases, </a:t>
            </a:r>
            <a:r>
              <a:rPr lang="en-US" sz="2800" b="1" dirty="0">
                <a:latin typeface="Times New Roman" panose="02020603050405020304" pitchFamily="18" charset="0"/>
                <a:cs typeface="Times New Roman" panose="02020603050405020304" pitchFamily="18" charset="0"/>
              </a:rPr>
              <a:t>the time warp algorithm follows the lookahead-rollback algorithm,</a:t>
            </a:r>
            <a:r>
              <a:rPr lang="en-US" sz="2800" dirty="0">
                <a:latin typeface="Times New Roman" panose="02020603050405020304" pitchFamily="18" charset="0"/>
                <a:cs typeface="Times New Roman" panose="02020603050405020304" pitchFamily="18" charset="0"/>
              </a:rPr>
              <a:t> which results in rolling back to the point where the incoming message fits appropriately with the processes’ virtual time and remaining messages have to be replayed in the correct sequence.</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2DA474C-B188-7F44-4944-FFA6A93F2D89}"/>
              </a:ext>
            </a:extLst>
          </p:cNvPr>
          <p:cNvSpPr>
            <a:spLocks noGrp="1"/>
          </p:cNvSpPr>
          <p:nvPr>
            <p:ph type="sldNum" sz="quarter" idx="12"/>
          </p:nvPr>
        </p:nvSpPr>
        <p:spPr/>
        <p:txBody>
          <a:bodyPr/>
          <a:lstStyle/>
          <a:p>
            <a:fld id="{0FF54DE5-C571-48E8-A5BC-B369434E2F44}" type="slidenum">
              <a:rPr lang="en-IN" smtClean="0"/>
              <a:pPr/>
              <a:t>39</a:t>
            </a:fld>
            <a:endParaRPr lang="en-IN"/>
          </a:p>
        </p:txBody>
      </p:sp>
    </p:spTree>
    <p:extLst>
      <p:ext uri="{BB962C8B-B14F-4D97-AF65-F5344CB8AC3E}">
        <p14:creationId xmlns:p14="http://schemas.microsoft.com/office/powerpoint/2010/main" val="406887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1. LOGICAL TIME, GLOBAL STATE, AND SNAPSHOT ALGORITHMS</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899" y="1366345"/>
            <a:ext cx="10271937" cy="4990006"/>
          </a:xfrm>
        </p:spPr>
        <p:txBody>
          <a:bodyPr>
            <a:norm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Introduction</a:t>
            </a:r>
          </a:p>
          <a:p>
            <a:pPr algn="just">
              <a:spcBef>
                <a:spcPts val="600"/>
              </a:spcBef>
            </a:pPr>
            <a:r>
              <a:rPr lang="en-IN" altLang="en-US" sz="2400" dirty="0">
                <a:latin typeface="Times New Roman" panose="02020603050405020304" pitchFamily="18" charset="0"/>
                <a:cs typeface="Times New Roman" panose="02020603050405020304" pitchFamily="18" charset="0"/>
              </a:rPr>
              <a:t>The concept of </a:t>
            </a:r>
            <a:r>
              <a:rPr lang="en-IN" altLang="en-US" sz="2400" b="1" dirty="0">
                <a:latin typeface="Times New Roman" panose="02020603050405020304" pitchFamily="18" charset="0"/>
                <a:cs typeface="Times New Roman" panose="02020603050405020304" pitchFamily="18" charset="0"/>
              </a:rPr>
              <a:t>causality between events </a:t>
            </a:r>
            <a:r>
              <a:rPr lang="en-IN" altLang="en-US" sz="2400" dirty="0">
                <a:latin typeface="Times New Roman" panose="02020603050405020304" pitchFamily="18" charset="0"/>
                <a:cs typeface="Times New Roman" panose="02020603050405020304" pitchFamily="18" charset="0"/>
              </a:rPr>
              <a:t>is fundamental to the design and analysis of parallel and distributed computing and operating systems. </a:t>
            </a:r>
          </a:p>
          <a:p>
            <a:pPr algn="just">
              <a:spcBef>
                <a:spcPts val="600"/>
              </a:spcBef>
            </a:pPr>
            <a:r>
              <a:rPr lang="en-IN" altLang="en-US" sz="2400" dirty="0">
                <a:latin typeface="Times New Roman" panose="02020603050405020304" pitchFamily="18" charset="0"/>
                <a:cs typeface="Times New Roman" panose="02020603050405020304" pitchFamily="18" charset="0"/>
              </a:rPr>
              <a:t>Usually </a:t>
            </a:r>
            <a:r>
              <a:rPr lang="en-IN" altLang="en-US" sz="2400" b="1" dirty="0">
                <a:latin typeface="Times New Roman" panose="02020603050405020304" pitchFamily="18" charset="0"/>
                <a:cs typeface="Times New Roman" panose="02020603050405020304" pitchFamily="18" charset="0"/>
              </a:rPr>
              <a:t>causality is tracked using physical time</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solidFill>
                  <a:srgbClr val="FF0000"/>
                </a:solidFill>
                <a:latin typeface="Times New Roman" panose="02020603050405020304" pitchFamily="18" charset="0"/>
                <a:cs typeface="Times New Roman" panose="02020603050405020304" pitchFamily="18" charset="0"/>
              </a:rPr>
              <a:t>However, in distributed systems, it is not possible to have global physical time; it is possible to realize only an approximation of it. </a:t>
            </a:r>
          </a:p>
          <a:p>
            <a:pPr algn="just">
              <a:spcBef>
                <a:spcPts val="600"/>
              </a:spcBef>
            </a:pPr>
            <a:r>
              <a:rPr lang="en-US" altLang="en-US" sz="2400" b="1" dirty="0">
                <a:latin typeface="Times New Roman" panose="02020603050405020304" pitchFamily="18" charset="0"/>
                <a:cs typeface="Times New Roman" panose="02020603050405020304" pitchFamily="18" charset="0"/>
              </a:rPr>
              <a:t>The logical time in distributed systems is used to maintain the consistent ordering of events</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a:p>
            <a:pPr algn="just">
              <a:spcBef>
                <a:spcPts val="600"/>
              </a:spcBef>
            </a:pPr>
            <a:r>
              <a:rPr lang="en-IN" altLang="en-US" sz="2400" dirty="0">
                <a:latin typeface="Times New Roman" panose="02020603050405020304" pitchFamily="18" charset="0"/>
                <a:cs typeface="Times New Roman" panose="02020603050405020304" pitchFamily="18" charset="0"/>
              </a:rPr>
              <a:t>This chapter discusses </a:t>
            </a:r>
            <a:r>
              <a:rPr lang="en-IN" altLang="en-US" sz="2400" b="1" dirty="0">
                <a:latin typeface="Times New Roman" panose="02020603050405020304" pitchFamily="18" charset="0"/>
                <a:cs typeface="Times New Roman" panose="02020603050405020304" pitchFamily="18" charset="0"/>
              </a:rPr>
              <a:t>three ways to implement logical time </a:t>
            </a:r>
            <a:r>
              <a:rPr lang="en-IN" altLang="en-US" sz="2400" dirty="0">
                <a:latin typeface="Times New Roman" panose="02020603050405020304" pitchFamily="18" charset="0"/>
                <a:cs typeface="Times New Roman" panose="02020603050405020304" pitchFamily="18" charset="0"/>
              </a:rPr>
              <a:t>(e.g., scalar time, vector time, and matrix time) that have been proposed to capture causality between events of a distributed computation.</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a:t>
            </a:fld>
            <a:endParaRPr lang="en-IN" altLang="en-US" sz="1200">
              <a:solidFill>
                <a:srgbClr val="3D3632"/>
              </a:solidFill>
            </a:endParaRPr>
          </a:p>
        </p:txBody>
      </p:sp>
    </p:spTree>
    <p:extLst>
      <p:ext uri="{BB962C8B-B14F-4D97-AF65-F5344CB8AC3E}">
        <p14:creationId xmlns:p14="http://schemas.microsoft.com/office/powerpoint/2010/main" val="254751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0009-FAF3-11CA-BBDE-CB67D72BD9D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ROLL BACK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3EFF9D-17B9-8BA6-57A5-016FDB21BB6C}"/>
              </a:ext>
            </a:extLst>
          </p:cNvPr>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The rollback of messages cannot be narrowed down to a single processor alone since the messages sent in the wrong sequence also affects other processes which maintain their own queues. </a:t>
            </a:r>
          </a:p>
          <a:p>
            <a:pPr algn="just"/>
            <a:r>
              <a:rPr lang="en-US" sz="2800" dirty="0">
                <a:latin typeface="Times New Roman" panose="02020603050405020304" pitchFamily="18" charset="0"/>
                <a:cs typeface="Times New Roman" panose="02020603050405020304" pitchFamily="18" charset="0"/>
              </a:rPr>
              <a:t>Hence, there has to be a rollback for the error messages in other processes as well which are connected to each other. </a:t>
            </a:r>
          </a:p>
          <a:p>
            <a:pPr algn="just"/>
            <a:r>
              <a:rPr lang="en-US" sz="2800" dirty="0">
                <a:latin typeface="Times New Roman" panose="02020603050405020304" pitchFamily="18" charset="0"/>
                <a:cs typeface="Times New Roman" panose="02020603050405020304" pitchFamily="18" charset="0"/>
              </a:rPr>
              <a:t>Other processes which don’t have any direct or indirect connection to the message with error sequence won’t be affected, thus leading to a lesser network rework effect.</a:t>
            </a:r>
            <a:endParaRPr lang="en-IN"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9BC23-2C16-CC1D-7EE5-99DCCC9AC0F1}"/>
              </a:ext>
            </a:extLst>
          </p:cNvPr>
          <p:cNvSpPr>
            <a:spLocks noGrp="1"/>
          </p:cNvSpPr>
          <p:nvPr>
            <p:ph type="sldNum" sz="quarter" idx="12"/>
          </p:nvPr>
        </p:nvSpPr>
        <p:spPr/>
        <p:txBody>
          <a:bodyPr/>
          <a:lstStyle/>
          <a:p>
            <a:fld id="{0FF54DE5-C571-48E8-A5BC-B369434E2F44}" type="slidenum">
              <a:rPr lang="en-IN" smtClean="0"/>
              <a:pPr/>
              <a:t>40</a:t>
            </a:fld>
            <a:endParaRPr lang="en-IN"/>
          </a:p>
        </p:txBody>
      </p:sp>
    </p:spTree>
    <p:extLst>
      <p:ext uri="{BB962C8B-B14F-4D97-AF65-F5344CB8AC3E}">
        <p14:creationId xmlns:p14="http://schemas.microsoft.com/office/powerpoint/2010/main" val="329503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4E8B-6963-C771-259D-2B6676F2F22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ROLL BACK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6D214D-BBF9-913E-235D-2A1EB3ED306A}"/>
              </a:ext>
            </a:extLst>
          </p:cNvPr>
          <p:cNvSpPr>
            <a:spLocks noGrp="1"/>
          </p:cNvSpPr>
          <p:nvPr>
            <p:ph idx="1"/>
          </p:nvPr>
        </p:nvSpPr>
        <p:spPr>
          <a:xfrm>
            <a:off x="1104899" y="1600199"/>
            <a:ext cx="10687297" cy="4598719"/>
          </a:xfrm>
        </p:spPr>
        <p:txBody>
          <a:bodyPr>
            <a:normAutofit/>
          </a:bodyPr>
          <a:lstStyle/>
          <a:p>
            <a:pPr algn="just"/>
            <a:r>
              <a:rPr lang="en-US" sz="2800" b="0" i="0" dirty="0">
                <a:solidFill>
                  <a:srgbClr val="242424"/>
                </a:solidFill>
                <a:effectLst/>
                <a:latin typeface="Times New Roman" panose="02020603050405020304" pitchFamily="18" charset="0"/>
                <a:cs typeface="Times New Roman" panose="02020603050405020304" pitchFamily="18" charset="0"/>
              </a:rPr>
              <a:t>For rollbacks, there is a concept of </a:t>
            </a:r>
            <a:r>
              <a:rPr lang="en-US" sz="2800" b="1" i="0" dirty="0">
                <a:solidFill>
                  <a:srgbClr val="242424"/>
                </a:solidFill>
                <a:effectLst/>
                <a:latin typeface="Times New Roman" panose="02020603050405020304" pitchFamily="18" charset="0"/>
                <a:cs typeface="Times New Roman" panose="02020603050405020304" pitchFamily="18" charset="0"/>
              </a:rPr>
              <a:t>Antimessages</a:t>
            </a:r>
            <a:r>
              <a:rPr lang="en-US" sz="2800" b="0" i="0" dirty="0">
                <a:solidFill>
                  <a:srgbClr val="242424"/>
                </a:solidFill>
                <a:effectLst/>
                <a:latin typeface="Times New Roman" panose="02020603050405020304" pitchFamily="18" charset="0"/>
                <a:cs typeface="Times New Roman" panose="02020603050405020304" pitchFamily="18" charset="0"/>
              </a:rPr>
              <a:t> in the system which can also be used for other purposes. All fields of messages and </a:t>
            </a:r>
            <a:r>
              <a:rPr lang="en-US" sz="2800" b="0" i="0" dirty="0" err="1">
                <a:solidFill>
                  <a:srgbClr val="242424"/>
                </a:solidFill>
                <a:effectLst/>
                <a:latin typeface="Times New Roman" panose="02020603050405020304" pitchFamily="18" charset="0"/>
                <a:cs typeface="Times New Roman" panose="02020603050405020304" pitchFamily="18" charset="0"/>
              </a:rPr>
              <a:t>antimessages</a:t>
            </a:r>
            <a:r>
              <a:rPr lang="en-US" sz="2800" b="0" i="0" dirty="0">
                <a:solidFill>
                  <a:srgbClr val="242424"/>
                </a:solidFill>
                <a:effectLst/>
                <a:latin typeface="Times New Roman" panose="02020603050405020304" pitchFamily="18" charset="0"/>
                <a:cs typeface="Times New Roman" panose="02020603050405020304" pitchFamily="18" charset="0"/>
              </a:rPr>
              <a:t> are the same except for one field, which is </a:t>
            </a:r>
            <a:r>
              <a:rPr lang="en-US" sz="2800" b="1" i="0" dirty="0">
                <a:solidFill>
                  <a:srgbClr val="242424"/>
                </a:solidFill>
                <a:effectLst/>
                <a:latin typeface="Times New Roman" panose="02020603050405020304" pitchFamily="18" charset="0"/>
                <a:cs typeface="Times New Roman" panose="02020603050405020304" pitchFamily="18" charset="0"/>
              </a:rPr>
              <a:t>the sign of the message.</a:t>
            </a:r>
            <a:r>
              <a:rPr lang="en-US" sz="2800" b="0" i="0" dirty="0">
                <a:solidFill>
                  <a:srgbClr val="242424"/>
                </a:solidFill>
                <a:effectLst/>
                <a:latin typeface="Times New Roman" panose="02020603050405020304" pitchFamily="18" charset="0"/>
                <a:cs typeface="Times New Roman" panose="02020603050405020304" pitchFamily="18" charset="0"/>
              </a:rPr>
              <a:t> All messages which have been </a:t>
            </a:r>
            <a:r>
              <a:rPr lang="en-US" sz="2800" b="1" i="0" dirty="0">
                <a:solidFill>
                  <a:srgbClr val="242424"/>
                </a:solidFill>
                <a:effectLst/>
                <a:latin typeface="Times New Roman" panose="02020603050405020304" pitchFamily="18" charset="0"/>
                <a:cs typeface="Times New Roman" panose="02020603050405020304" pitchFamily="18" charset="0"/>
              </a:rPr>
              <a:t>sent</a:t>
            </a:r>
            <a:r>
              <a:rPr lang="en-US" sz="2800" b="0" i="0" dirty="0">
                <a:solidFill>
                  <a:srgbClr val="242424"/>
                </a:solidFill>
                <a:effectLst/>
                <a:latin typeface="Times New Roman" panose="02020603050405020304" pitchFamily="18" charset="0"/>
                <a:cs typeface="Times New Roman" panose="02020603050405020304" pitchFamily="18" charset="0"/>
              </a:rPr>
              <a:t> to other processes have a </a:t>
            </a:r>
            <a:r>
              <a:rPr lang="en-US" sz="2800" b="1" i="0" dirty="0">
                <a:solidFill>
                  <a:srgbClr val="242424"/>
                </a:solidFill>
                <a:effectLst/>
                <a:latin typeface="Times New Roman" panose="02020603050405020304" pitchFamily="18" charset="0"/>
                <a:cs typeface="Times New Roman" panose="02020603050405020304" pitchFamily="18" charset="0"/>
              </a:rPr>
              <a:t>(+)</a:t>
            </a:r>
            <a:r>
              <a:rPr lang="en-US" sz="2800" b="0" i="0" dirty="0">
                <a:solidFill>
                  <a:srgbClr val="242424"/>
                </a:solidFill>
                <a:effectLst/>
                <a:latin typeface="Times New Roman" panose="02020603050405020304" pitchFamily="18" charset="0"/>
                <a:cs typeface="Times New Roman" panose="02020603050405020304" pitchFamily="18" charset="0"/>
              </a:rPr>
              <a:t> sign and their </a:t>
            </a:r>
            <a:r>
              <a:rPr lang="en-US" sz="2800" b="1" i="0" dirty="0">
                <a:solidFill>
                  <a:srgbClr val="242424"/>
                </a:solidFill>
                <a:effectLst/>
                <a:latin typeface="Times New Roman" panose="02020603050405020304" pitchFamily="18" charset="0"/>
                <a:cs typeface="Times New Roman" panose="02020603050405020304" pitchFamily="18" charset="0"/>
              </a:rPr>
              <a:t>Antimessages</a:t>
            </a:r>
            <a:r>
              <a:rPr lang="en-US" sz="2800" b="0" i="0" dirty="0">
                <a:solidFill>
                  <a:srgbClr val="242424"/>
                </a:solidFill>
                <a:effectLst/>
                <a:latin typeface="Times New Roman" panose="02020603050405020304" pitchFamily="18" charset="0"/>
                <a:cs typeface="Times New Roman" panose="02020603050405020304" pitchFamily="18" charset="0"/>
              </a:rPr>
              <a:t> have a </a:t>
            </a:r>
            <a:r>
              <a:rPr lang="en-US" sz="2800" b="1" i="0" dirty="0">
                <a:solidFill>
                  <a:srgbClr val="242424"/>
                </a:solidFill>
                <a:effectLst/>
                <a:latin typeface="Times New Roman" panose="02020603050405020304" pitchFamily="18" charset="0"/>
                <a:cs typeface="Times New Roman" panose="02020603050405020304" pitchFamily="18" charset="0"/>
              </a:rPr>
              <a:t>(-) </a:t>
            </a:r>
            <a:r>
              <a:rPr lang="en-US" sz="2800" b="0" i="0" dirty="0">
                <a:solidFill>
                  <a:srgbClr val="242424"/>
                </a:solidFill>
                <a:effectLst/>
                <a:latin typeface="Times New Roman" panose="02020603050405020304" pitchFamily="18" charset="0"/>
                <a:cs typeface="Times New Roman" panose="02020603050405020304" pitchFamily="18" charset="0"/>
              </a:rPr>
              <a:t>sign. Whenever a message is sent, the message is stored in the </a:t>
            </a:r>
            <a:r>
              <a:rPr lang="en-US" sz="2800" b="1" i="0" dirty="0">
                <a:solidFill>
                  <a:srgbClr val="242424"/>
                </a:solidFill>
                <a:effectLst/>
                <a:latin typeface="Times New Roman" panose="02020603050405020304" pitchFamily="18" charset="0"/>
                <a:cs typeface="Times New Roman" panose="02020603050405020304" pitchFamily="18" charset="0"/>
              </a:rPr>
              <a:t>receiver’s</a:t>
            </a:r>
            <a:r>
              <a:rPr lang="en-US" sz="2800" b="0" i="0" dirty="0">
                <a:solidFill>
                  <a:srgbClr val="242424"/>
                </a:solidFill>
                <a:effectLst/>
                <a:latin typeface="Times New Roman" panose="02020603050405020304" pitchFamily="18" charset="0"/>
                <a:cs typeface="Times New Roman" panose="02020603050405020304" pitchFamily="18" charset="0"/>
              </a:rPr>
              <a:t> input queue and the </a:t>
            </a:r>
            <a:r>
              <a:rPr lang="en-US" sz="2800" b="0" i="0" dirty="0" err="1">
                <a:solidFill>
                  <a:srgbClr val="242424"/>
                </a:solidFill>
                <a:effectLst/>
                <a:latin typeface="Times New Roman" panose="02020603050405020304" pitchFamily="18" charset="0"/>
                <a:cs typeface="Times New Roman" panose="02020603050405020304" pitchFamily="18" charset="0"/>
              </a:rPr>
              <a:t>antimessage</a:t>
            </a:r>
            <a:r>
              <a:rPr lang="en-US" sz="2800" b="0" i="0" dirty="0">
                <a:solidFill>
                  <a:srgbClr val="242424"/>
                </a:solidFill>
                <a:effectLst/>
                <a:latin typeface="Times New Roman" panose="02020603050405020304" pitchFamily="18" charset="0"/>
                <a:cs typeface="Times New Roman" panose="02020603050405020304" pitchFamily="18" charset="0"/>
              </a:rPr>
              <a:t> is stored in the </a:t>
            </a:r>
            <a:r>
              <a:rPr lang="en-US" sz="2800" b="1" i="0" dirty="0">
                <a:solidFill>
                  <a:srgbClr val="242424"/>
                </a:solidFill>
                <a:effectLst/>
                <a:latin typeface="Times New Roman" panose="02020603050405020304" pitchFamily="18" charset="0"/>
                <a:cs typeface="Times New Roman" panose="02020603050405020304" pitchFamily="18" charset="0"/>
              </a:rPr>
              <a:t>sender’s</a:t>
            </a:r>
            <a:r>
              <a:rPr lang="en-US" sz="2800" b="0" i="0" dirty="0">
                <a:solidFill>
                  <a:srgbClr val="242424"/>
                </a:solidFill>
                <a:effectLst/>
                <a:latin typeface="Times New Roman" panose="02020603050405020304" pitchFamily="18" charset="0"/>
                <a:cs typeface="Times New Roman" panose="02020603050405020304" pitchFamily="18" charset="0"/>
              </a:rPr>
              <a:t> output queue.</a:t>
            </a:r>
          </a:p>
          <a:p>
            <a:pPr algn="just"/>
            <a:r>
              <a:rPr lang="en-US" sz="2800" b="1" dirty="0">
                <a:solidFill>
                  <a:srgbClr val="242424"/>
                </a:solidFill>
                <a:latin typeface="Times New Roman" panose="02020603050405020304" pitchFamily="18" charset="0"/>
                <a:cs typeface="Times New Roman" panose="02020603050405020304" pitchFamily="18" charset="0"/>
              </a:rPr>
              <a:t>Whenever a message and Antimessages exist in the same queue, both the messages cancel each other out and are therefore removed.</a:t>
            </a:r>
            <a:endParaRPr lang="en-IN" sz="3200" b="1" dirty="0">
              <a:latin typeface="Times New Roman" panose="02020603050405020304" pitchFamily="18" charset="0"/>
              <a:cs typeface="Times New Roman" panose="02020603050405020304" pitchFamily="18" charset="0"/>
            </a:endParaRPr>
          </a:p>
          <a:p>
            <a:pPr algn="just"/>
            <a:endParaRPr lang="en-US" sz="2800" dirty="0">
              <a:solidFill>
                <a:srgbClr val="242424"/>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C22F3E-00E6-7476-FD55-DCCB3D361740}"/>
              </a:ext>
            </a:extLst>
          </p:cNvPr>
          <p:cNvSpPr>
            <a:spLocks noGrp="1"/>
          </p:cNvSpPr>
          <p:nvPr>
            <p:ph type="sldNum" sz="quarter" idx="12"/>
          </p:nvPr>
        </p:nvSpPr>
        <p:spPr/>
        <p:txBody>
          <a:bodyPr/>
          <a:lstStyle/>
          <a:p>
            <a:fld id="{0FF54DE5-C571-48E8-A5BC-B369434E2F44}" type="slidenum">
              <a:rPr lang="en-IN" smtClean="0"/>
              <a:pPr/>
              <a:t>41</a:t>
            </a:fld>
            <a:endParaRPr lang="en-IN"/>
          </a:p>
        </p:txBody>
      </p:sp>
    </p:spTree>
    <p:extLst>
      <p:ext uri="{BB962C8B-B14F-4D97-AF65-F5344CB8AC3E}">
        <p14:creationId xmlns:p14="http://schemas.microsoft.com/office/powerpoint/2010/main" val="32944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647700" y="1366345"/>
            <a:ext cx="1093470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Antimessages and the rollback mechanism</a:t>
            </a:r>
          </a:p>
          <a:p>
            <a:pPr algn="just">
              <a:spcBef>
                <a:spcPts val="600"/>
              </a:spcBef>
            </a:pPr>
            <a:r>
              <a:rPr lang="en-IN" altLang="en-US" sz="2800" dirty="0">
                <a:latin typeface="Times New Roman" panose="02020603050405020304" pitchFamily="18" charset="0"/>
                <a:cs typeface="Times New Roman" panose="02020603050405020304" pitchFamily="18" charset="0"/>
              </a:rPr>
              <a:t>Runtime representation of a process is composed of the following:</a:t>
            </a:r>
          </a:p>
          <a:p>
            <a:pPr marL="914400" lvl="1" indent="-457200" algn="just">
              <a:buFont typeface="+mj-lt"/>
              <a:buAutoNum type="arabicPeriod"/>
            </a:pPr>
            <a:r>
              <a:rPr lang="en-IN" altLang="en-US" sz="2800" b="1" dirty="0">
                <a:latin typeface="Times New Roman" panose="02020603050405020304" pitchFamily="18" charset="0"/>
                <a:cs typeface="Times New Roman" panose="02020603050405020304" pitchFamily="18" charset="0"/>
              </a:rPr>
              <a:t>Process name: </a:t>
            </a:r>
            <a:r>
              <a:rPr lang="en-IN" altLang="en-US" sz="2800" dirty="0">
                <a:latin typeface="Times New Roman" panose="02020603050405020304" pitchFamily="18" charset="0"/>
                <a:cs typeface="Times New Roman" panose="02020603050405020304" pitchFamily="18" charset="0"/>
              </a:rPr>
              <a:t>Virtual spaces coordinate which is unique in the system.</a:t>
            </a:r>
          </a:p>
          <a:p>
            <a:pPr marL="914400" lvl="1" indent="-457200" algn="just">
              <a:buFont typeface="+mj-lt"/>
              <a:buAutoNum type="arabicPeriod"/>
            </a:pPr>
            <a:r>
              <a:rPr lang="en-IN" altLang="en-US" sz="2800" b="1" dirty="0">
                <a:latin typeface="Times New Roman" panose="02020603050405020304" pitchFamily="18" charset="0"/>
                <a:cs typeface="Times New Roman" panose="02020603050405020304" pitchFamily="18" charset="0"/>
              </a:rPr>
              <a:t>Local virtual clock: </a:t>
            </a:r>
            <a:r>
              <a:rPr lang="en-IN" altLang="en-US" sz="2800" dirty="0">
                <a:latin typeface="Times New Roman" panose="02020603050405020304" pitchFamily="18" charset="0"/>
                <a:cs typeface="Times New Roman" panose="02020603050405020304" pitchFamily="18" charset="0"/>
              </a:rPr>
              <a:t>Virtual time coordinate</a:t>
            </a:r>
          </a:p>
          <a:p>
            <a:pPr marL="914400" lvl="1" indent="-457200" algn="just">
              <a:buFont typeface="+mj-lt"/>
              <a:buAutoNum type="arabicPeriod"/>
            </a:pPr>
            <a:r>
              <a:rPr lang="en-IN" altLang="en-US" sz="2800" b="1" dirty="0">
                <a:latin typeface="Times New Roman" panose="02020603050405020304" pitchFamily="18" charset="0"/>
                <a:cs typeface="Times New Roman" panose="02020603050405020304" pitchFamily="18" charset="0"/>
              </a:rPr>
              <a:t>State:</a:t>
            </a:r>
            <a:r>
              <a:rPr lang="en-IN" altLang="en-US" sz="2800" dirty="0">
                <a:latin typeface="Times New Roman" panose="02020603050405020304" pitchFamily="18" charset="0"/>
                <a:cs typeface="Times New Roman" panose="02020603050405020304" pitchFamily="18" charset="0"/>
              </a:rPr>
              <a:t> Data space of the process including execution stack, program counter, and its own variables</a:t>
            </a:r>
          </a:p>
          <a:p>
            <a:pPr marL="914400" lvl="1" indent="-457200" algn="just">
              <a:buFont typeface="+mj-lt"/>
              <a:buAutoNum type="arabicPeriod"/>
            </a:pPr>
            <a:r>
              <a:rPr lang="en-IN" altLang="en-US" sz="2800" b="1" dirty="0">
                <a:latin typeface="Times New Roman" panose="02020603050405020304" pitchFamily="18" charset="0"/>
                <a:cs typeface="Times New Roman" panose="02020603050405020304" pitchFamily="18" charset="0"/>
              </a:rPr>
              <a:t>State queue: </a:t>
            </a:r>
            <a:r>
              <a:rPr lang="en-IN" altLang="en-US" sz="2800" dirty="0">
                <a:latin typeface="Times New Roman" panose="02020603050405020304" pitchFamily="18" charset="0"/>
                <a:cs typeface="Times New Roman" panose="02020603050405020304" pitchFamily="18" charset="0"/>
              </a:rPr>
              <a:t>Contains saved copies of process’s recent states as rollback with the time warp mechanism requires the state of the process being saved. It is not necessary to retain states all the way from the beginning of the virtual time.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42</a:t>
            </a:fld>
            <a:endParaRPr lang="en-IN" altLang="en-US" sz="1200">
              <a:solidFill>
                <a:srgbClr val="3D3632"/>
              </a:solidFill>
            </a:endParaRPr>
          </a:p>
        </p:txBody>
      </p:sp>
    </p:spTree>
    <p:extLst>
      <p:ext uri="{BB962C8B-B14F-4D97-AF65-F5344CB8AC3E}">
        <p14:creationId xmlns:p14="http://schemas.microsoft.com/office/powerpoint/2010/main" val="188012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510639" y="1366345"/>
            <a:ext cx="10576461"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Antimessages and the rollback mechanism</a:t>
            </a:r>
          </a:p>
          <a:p>
            <a:pPr marL="914400" lvl="1" indent="-457200" algn="just">
              <a:buFont typeface="+mj-lt"/>
              <a:buAutoNum type="arabicPeriod" startAt="5"/>
            </a:pPr>
            <a:r>
              <a:rPr lang="en-IN" altLang="en-US" sz="2800" b="1" dirty="0">
                <a:latin typeface="Times New Roman" panose="02020603050405020304" pitchFamily="18" charset="0"/>
                <a:cs typeface="Times New Roman" panose="02020603050405020304" pitchFamily="18" charset="0"/>
              </a:rPr>
              <a:t>Input queue </a:t>
            </a:r>
            <a:r>
              <a:rPr lang="en-IN" altLang="en-US" sz="2800" dirty="0">
                <a:latin typeface="Times New Roman" panose="02020603050405020304" pitchFamily="18" charset="0"/>
                <a:cs typeface="Times New Roman" panose="02020603050405020304" pitchFamily="18" charset="0"/>
              </a:rPr>
              <a:t>Contains all recently arrived messages in order of virtual receive time. Processed messages from the input queue are not deleted as they are saved in the output queue with a negative sign (</a:t>
            </a:r>
            <a:r>
              <a:rPr lang="en-IN" altLang="en-US" sz="2800" dirty="0" err="1">
                <a:latin typeface="Times New Roman" panose="02020603050405020304" pitchFamily="18" charset="0"/>
                <a:cs typeface="Times New Roman" panose="02020603050405020304" pitchFamily="18" charset="0"/>
              </a:rPr>
              <a:t>Antimessage</a:t>
            </a:r>
            <a:r>
              <a:rPr lang="en-IN" altLang="en-US" sz="2800" dirty="0">
                <a:latin typeface="Times New Roman" panose="02020603050405020304" pitchFamily="18" charset="0"/>
                <a:cs typeface="Times New Roman" panose="02020603050405020304" pitchFamily="18" charset="0"/>
              </a:rPr>
              <a:t>) to facilitate future rollbacks.</a:t>
            </a:r>
          </a:p>
          <a:p>
            <a:pPr marL="914400" lvl="1" indent="-457200" algn="just">
              <a:buFont typeface="+mj-lt"/>
              <a:buAutoNum type="arabicPeriod" startAt="5"/>
            </a:pPr>
            <a:r>
              <a:rPr lang="en-IN" altLang="en-US" sz="2800" b="1" dirty="0">
                <a:latin typeface="Times New Roman" panose="02020603050405020304" pitchFamily="18" charset="0"/>
                <a:cs typeface="Times New Roman" panose="02020603050405020304" pitchFamily="18" charset="0"/>
              </a:rPr>
              <a:t>Output queue </a:t>
            </a:r>
            <a:r>
              <a:rPr lang="en-IN" altLang="en-US" sz="2800" dirty="0">
                <a:latin typeface="Times New Roman" panose="02020603050405020304" pitchFamily="18" charset="0"/>
                <a:cs typeface="Times New Roman" panose="02020603050405020304" pitchFamily="18" charset="0"/>
              </a:rPr>
              <a:t>Contains negative copies of messages that the process has recently sent in virtual send time order. They are needed in case of a rollback.</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43</a:t>
            </a:fld>
            <a:endParaRPr lang="en-IN" altLang="en-US" sz="1200">
              <a:solidFill>
                <a:srgbClr val="3D3632"/>
              </a:solidFill>
            </a:endParaRPr>
          </a:p>
        </p:txBody>
      </p:sp>
    </p:spTree>
    <p:extLst>
      <p:ext uri="{BB962C8B-B14F-4D97-AF65-F5344CB8AC3E}">
        <p14:creationId xmlns:p14="http://schemas.microsoft.com/office/powerpoint/2010/main" val="271256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Global control mechanism</a:t>
            </a:r>
          </a:p>
          <a:p>
            <a:pPr algn="just">
              <a:spcBef>
                <a:spcPts val="600"/>
              </a:spcBef>
            </a:pPr>
            <a:r>
              <a:rPr lang="en-IN" altLang="en-US" sz="2400" dirty="0">
                <a:latin typeface="Times New Roman" panose="02020603050405020304" pitchFamily="18" charset="0"/>
                <a:cs typeface="Times New Roman" panose="02020603050405020304" pitchFamily="18" charset="0"/>
              </a:rPr>
              <a:t>The global control mechanism resolves the following issues:</a:t>
            </a:r>
          </a:p>
          <a:p>
            <a:pPr lvl="1" algn="just"/>
            <a:r>
              <a:rPr lang="en-IN" altLang="en-US" sz="2400" dirty="0">
                <a:latin typeface="Times New Roman" panose="02020603050405020304" pitchFamily="18" charset="0"/>
                <a:cs typeface="Times New Roman" panose="02020603050405020304" pitchFamily="18" charset="0"/>
              </a:rPr>
              <a:t>System global progress amidst rollback activity?</a:t>
            </a:r>
          </a:p>
          <a:p>
            <a:pPr lvl="1" algn="just"/>
            <a:r>
              <a:rPr lang="en-IN" altLang="en-US" sz="2400" dirty="0">
                <a:latin typeface="Times New Roman" panose="02020603050405020304" pitchFamily="18" charset="0"/>
                <a:cs typeface="Times New Roman" panose="02020603050405020304" pitchFamily="18" charset="0"/>
              </a:rPr>
              <a:t>Detection of global termination?</a:t>
            </a:r>
          </a:p>
          <a:p>
            <a:pPr lvl="1" algn="just"/>
            <a:r>
              <a:rPr lang="en-IN" altLang="en-US" sz="2400" dirty="0">
                <a:latin typeface="Times New Roman" panose="02020603050405020304" pitchFamily="18" charset="0"/>
                <a:cs typeface="Times New Roman" panose="02020603050405020304" pitchFamily="18" charset="0"/>
              </a:rPr>
              <a:t>Errors, I/O handling on rollbacks?</a:t>
            </a:r>
          </a:p>
          <a:p>
            <a:pPr lvl="1" algn="just"/>
            <a:r>
              <a:rPr lang="en-IN" altLang="en-US" sz="2400" dirty="0">
                <a:latin typeface="Times New Roman" panose="02020603050405020304" pitchFamily="18" charset="0"/>
                <a:cs typeface="Times New Roman" panose="02020603050405020304" pitchFamily="18" charset="0"/>
              </a:rPr>
              <a:t>Running out of memory while saving copies of messages?</a:t>
            </a:r>
          </a:p>
          <a:p>
            <a:pPr algn="just">
              <a:spcBef>
                <a:spcPts val="600"/>
              </a:spcBef>
            </a:pPr>
            <a:r>
              <a:rPr lang="en-IN" altLang="en-US" sz="2400" dirty="0">
                <a:latin typeface="Times New Roman" panose="02020603050405020304" pitchFamily="18" charset="0"/>
                <a:cs typeface="Times New Roman" panose="02020603050405020304" pitchFamily="18" charset="0"/>
              </a:rPr>
              <a:t>How these issues are resolved by the global control mechanism will be discussed later; first we discuss the important concept of global virtual time.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44</a:t>
            </a:fld>
            <a:endParaRPr lang="en-IN" altLang="en-US" sz="1200">
              <a:solidFill>
                <a:srgbClr val="3D3632"/>
              </a:solidFill>
            </a:endParaRPr>
          </a:p>
        </p:txBody>
      </p:sp>
    </p:spTree>
    <p:extLst>
      <p:ext uri="{BB962C8B-B14F-4D97-AF65-F5344CB8AC3E}">
        <p14:creationId xmlns:p14="http://schemas.microsoft.com/office/powerpoint/2010/main" val="313526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1104900" y="1366345"/>
            <a:ext cx="9982200" cy="4990006"/>
          </a:xfrm>
        </p:spPr>
        <p:txBody>
          <a:bodyPr>
            <a:noAutofit/>
          </a:bodyPr>
          <a:lstStyle/>
          <a:p>
            <a:pPr marL="0" indent="0" algn="just">
              <a:spcBef>
                <a:spcPts val="600"/>
              </a:spcBef>
              <a:buNone/>
            </a:pPr>
            <a:r>
              <a:rPr lang="en-IN" altLang="en-US" sz="2800" b="1" dirty="0">
                <a:latin typeface="Times New Roman" panose="02020603050405020304" pitchFamily="18" charset="0"/>
                <a:cs typeface="Times New Roman" panose="02020603050405020304" pitchFamily="18" charset="0"/>
              </a:rPr>
              <a:t>Global control mechanism</a:t>
            </a:r>
          </a:p>
          <a:p>
            <a:pPr algn="just">
              <a:spcBef>
                <a:spcPts val="600"/>
              </a:spcBef>
            </a:pPr>
            <a:r>
              <a:rPr lang="en-IN" altLang="en-US" sz="2800" b="1" dirty="0">
                <a:latin typeface="Times New Roman" panose="02020603050405020304" pitchFamily="18" charset="0"/>
                <a:cs typeface="Times New Roman" panose="02020603050405020304" pitchFamily="18" charset="0"/>
              </a:rPr>
              <a:t>Global virtual time</a:t>
            </a:r>
          </a:p>
          <a:p>
            <a:pPr algn="just">
              <a:spcBef>
                <a:spcPts val="600"/>
              </a:spcBef>
            </a:pPr>
            <a:r>
              <a:rPr lang="en-IN" altLang="en-US" sz="2800" dirty="0">
                <a:latin typeface="Times New Roman" panose="02020603050405020304" pitchFamily="18" charset="0"/>
                <a:cs typeface="Times New Roman" panose="02020603050405020304" pitchFamily="18" charset="0"/>
              </a:rPr>
              <a:t>The concept of global virtual time (GVT) is central to the global control mechanism. </a:t>
            </a:r>
            <a:r>
              <a:rPr lang="en-IN" altLang="en-US" sz="2800" b="1" dirty="0">
                <a:latin typeface="Times New Roman" panose="02020603050405020304" pitchFamily="18" charset="0"/>
                <a:cs typeface="Times New Roman" panose="02020603050405020304" pitchFamily="18" charset="0"/>
              </a:rPr>
              <a:t>Global virtual time is a property of an instantaneous global snapshot of system at real time “r” </a:t>
            </a:r>
            <a:r>
              <a:rPr lang="en-IN" altLang="en-US" sz="2800" dirty="0">
                <a:latin typeface="Times New Roman" panose="02020603050405020304" pitchFamily="18" charset="0"/>
                <a:cs typeface="Times New Roman" panose="02020603050405020304" pitchFamily="18" charset="0"/>
              </a:rPr>
              <a:t>and is defined as follows:</a:t>
            </a:r>
          </a:p>
          <a:p>
            <a:pPr algn="just">
              <a:spcBef>
                <a:spcPts val="600"/>
              </a:spcBef>
            </a:pPr>
            <a:r>
              <a:rPr lang="en-IN" altLang="en-US" sz="2800" dirty="0">
                <a:latin typeface="Times New Roman" panose="02020603050405020304" pitchFamily="18" charset="0"/>
                <a:cs typeface="Times New Roman" panose="02020603050405020304" pitchFamily="18" charset="0"/>
              </a:rPr>
              <a:t>Global virtual time (GVT) at real time r is the </a:t>
            </a:r>
            <a:r>
              <a:rPr lang="en-IN" altLang="en-US" sz="2800" b="1" dirty="0">
                <a:highlight>
                  <a:srgbClr val="FFFF00"/>
                </a:highlight>
                <a:latin typeface="Times New Roman" panose="02020603050405020304" pitchFamily="18" charset="0"/>
                <a:cs typeface="Times New Roman" panose="02020603050405020304" pitchFamily="18" charset="0"/>
              </a:rPr>
              <a:t>minimum</a:t>
            </a:r>
            <a:r>
              <a:rPr lang="en-IN" altLang="en-US" sz="2800" dirty="0">
                <a:latin typeface="Times New Roman" panose="02020603050405020304" pitchFamily="18" charset="0"/>
                <a:cs typeface="Times New Roman" panose="02020603050405020304" pitchFamily="18" charset="0"/>
              </a:rPr>
              <a:t> of:</a:t>
            </a:r>
          </a:p>
          <a:p>
            <a:pPr lvl="1" algn="just"/>
            <a:r>
              <a:rPr lang="en-IN" altLang="en-US" sz="2800" b="1" dirty="0">
                <a:latin typeface="Times New Roman" panose="02020603050405020304" pitchFamily="18" charset="0"/>
                <a:cs typeface="Times New Roman" panose="02020603050405020304" pitchFamily="18" charset="0"/>
              </a:rPr>
              <a:t>All virtual times in all virtual clocks at time r; and</a:t>
            </a:r>
          </a:p>
          <a:p>
            <a:pPr lvl="1" algn="just"/>
            <a:r>
              <a:rPr lang="en-IN" altLang="en-US" sz="2800" b="1" dirty="0">
                <a:latin typeface="Times New Roman" panose="02020603050405020304" pitchFamily="18" charset="0"/>
                <a:cs typeface="Times New Roman" panose="02020603050405020304" pitchFamily="18" charset="0"/>
              </a:rPr>
              <a:t>The virtual send times of all messages that have been sent but have not yet been processed at time “r”.</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45</a:t>
            </a:fld>
            <a:endParaRPr lang="en-IN" altLang="en-US" sz="1200">
              <a:solidFill>
                <a:srgbClr val="3D3632"/>
              </a:solidFill>
            </a:endParaRPr>
          </a:p>
        </p:txBody>
      </p:sp>
    </p:spTree>
    <p:extLst>
      <p:ext uri="{BB962C8B-B14F-4D97-AF65-F5344CB8AC3E}">
        <p14:creationId xmlns:p14="http://schemas.microsoft.com/office/powerpoint/2010/main" val="2616815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VIRTUAL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800" b="1" dirty="0">
                <a:latin typeface="Times New Roman" panose="02020603050405020304" pitchFamily="18" charset="0"/>
                <a:cs typeface="Times New Roman" panose="02020603050405020304" pitchFamily="18" charset="0"/>
              </a:rPr>
              <a:t>Applications of GVT</a:t>
            </a:r>
          </a:p>
          <a:p>
            <a:pPr algn="just">
              <a:spcBef>
                <a:spcPts val="600"/>
              </a:spcBef>
            </a:pPr>
            <a:r>
              <a:rPr lang="en-IN" altLang="en-US" sz="2800" dirty="0">
                <a:latin typeface="Times New Roman" panose="02020603050405020304" pitchFamily="18" charset="0"/>
                <a:cs typeface="Times New Roman" panose="02020603050405020304" pitchFamily="18" charset="0"/>
              </a:rPr>
              <a:t>GVT finds several applications in a virtual time system using the time warp mechanism.</a:t>
            </a:r>
          </a:p>
          <a:p>
            <a:pPr lvl="1" algn="just"/>
            <a:r>
              <a:rPr lang="en-IN" altLang="en-US" sz="2800" dirty="0">
                <a:latin typeface="Times New Roman" panose="02020603050405020304" pitchFamily="18" charset="0"/>
                <a:cs typeface="Times New Roman" panose="02020603050405020304" pitchFamily="18" charset="0"/>
              </a:rPr>
              <a:t>Memory management and flow control</a:t>
            </a:r>
          </a:p>
          <a:p>
            <a:pPr lvl="1" algn="just"/>
            <a:r>
              <a:rPr lang="en-IN" altLang="en-US" sz="2800" dirty="0">
                <a:latin typeface="Times New Roman" panose="02020603050405020304" pitchFamily="18" charset="0"/>
                <a:cs typeface="Times New Roman" panose="02020603050405020304" pitchFamily="18" charset="0"/>
              </a:rPr>
              <a:t>Normal termination detection</a:t>
            </a:r>
          </a:p>
          <a:p>
            <a:pPr lvl="1" algn="just"/>
            <a:r>
              <a:rPr lang="en-IN" altLang="en-US" sz="2800" dirty="0">
                <a:latin typeface="Times New Roman" panose="02020603050405020304" pitchFamily="18" charset="0"/>
                <a:cs typeface="Times New Roman" panose="02020603050405020304" pitchFamily="18" charset="0"/>
              </a:rPr>
              <a:t>Error handling</a:t>
            </a:r>
          </a:p>
          <a:p>
            <a:pPr lvl="1" algn="just"/>
            <a:r>
              <a:rPr lang="en-IN" altLang="en-US" sz="2800" dirty="0">
                <a:latin typeface="Times New Roman" panose="02020603050405020304" pitchFamily="18" charset="0"/>
                <a:cs typeface="Times New Roman" panose="02020603050405020304" pitchFamily="18" charset="0"/>
              </a:rPr>
              <a:t>Input and output</a:t>
            </a:r>
          </a:p>
          <a:p>
            <a:pPr lvl="1" algn="just"/>
            <a:r>
              <a:rPr lang="en-IN" altLang="en-US" sz="2800" dirty="0">
                <a:latin typeface="Times New Roman" panose="02020603050405020304" pitchFamily="18" charset="0"/>
                <a:cs typeface="Times New Roman" panose="02020603050405020304" pitchFamily="18" charset="0"/>
              </a:rPr>
              <a:t>Snapshots and crash recovery</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46</a:t>
            </a:fld>
            <a:endParaRPr lang="en-IN" altLang="en-US" sz="1200">
              <a:solidFill>
                <a:srgbClr val="3D3632"/>
              </a:solidFill>
            </a:endParaRPr>
          </a:p>
        </p:txBody>
      </p:sp>
    </p:spTree>
    <p:extLst>
      <p:ext uri="{BB962C8B-B14F-4D97-AF65-F5344CB8AC3E}">
        <p14:creationId xmlns:p14="http://schemas.microsoft.com/office/powerpoint/2010/main" val="236282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6. Global state and snapshot recording algorithms: </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dirty="0">
                <a:latin typeface="Times New Roman" panose="02020603050405020304" pitchFamily="18" charset="0"/>
                <a:cs typeface="Times New Roman" panose="02020603050405020304" pitchFamily="18" charset="0"/>
              </a:rPr>
              <a:t>Recording the global state of a distributed system on-the-fly is an important paradigm when one is interested in </a:t>
            </a:r>
            <a:r>
              <a:rPr lang="en-IN" altLang="en-US" sz="2400" dirty="0" err="1">
                <a:latin typeface="Times New Roman" panose="02020603050405020304" pitchFamily="18" charset="0"/>
                <a:cs typeface="Times New Roman" panose="02020603050405020304" pitchFamily="18" charset="0"/>
              </a:rPr>
              <a:t>analyzing</a:t>
            </a:r>
            <a:r>
              <a:rPr lang="en-IN" altLang="en-US" sz="2400" dirty="0">
                <a:latin typeface="Times New Roman" panose="02020603050405020304" pitchFamily="18" charset="0"/>
                <a:cs typeface="Times New Roman" panose="02020603050405020304" pitchFamily="18" charset="0"/>
              </a:rPr>
              <a:t>, testing, or verifying properties associated with distributed executions. </a:t>
            </a:r>
          </a:p>
          <a:p>
            <a:pPr algn="just">
              <a:spcBef>
                <a:spcPts val="0"/>
              </a:spcBef>
            </a:pPr>
            <a:r>
              <a:rPr lang="en-IN" altLang="en-US" sz="2400" dirty="0">
                <a:latin typeface="Times New Roman" panose="02020603050405020304" pitchFamily="18" charset="0"/>
                <a:cs typeface="Times New Roman" panose="02020603050405020304" pitchFamily="18" charset="0"/>
              </a:rPr>
              <a:t>Unfortunately, the lack of both a globally shared memory and a global clock in a distributed system, added to the fact that message transfer delays in these systems are finite but unpredictable, makes this problem non-trivial.</a:t>
            </a:r>
          </a:p>
          <a:p>
            <a:pPr algn="just">
              <a:spcBef>
                <a:spcPts val="0"/>
              </a:spcBef>
            </a:pPr>
            <a:r>
              <a:rPr lang="en-IN" altLang="en-US" sz="2400" dirty="0">
                <a:latin typeface="Times New Roman" panose="02020603050405020304" pitchFamily="18" charset="0"/>
                <a:cs typeface="Times New Roman" panose="02020603050405020304" pitchFamily="18" charset="0"/>
              </a:rPr>
              <a:t>Introduction</a:t>
            </a:r>
          </a:p>
          <a:p>
            <a:pPr algn="just">
              <a:spcBef>
                <a:spcPts val="0"/>
              </a:spcBef>
            </a:pPr>
            <a:r>
              <a:rPr lang="en-IN" altLang="en-US" sz="2400" dirty="0">
                <a:latin typeface="Times New Roman" panose="02020603050405020304" pitchFamily="18" charset="0"/>
                <a:cs typeface="Times New Roman" panose="02020603050405020304" pitchFamily="18" charset="0"/>
              </a:rPr>
              <a:t>System model and definitions</a:t>
            </a:r>
          </a:p>
          <a:p>
            <a:pPr lvl="1" algn="just">
              <a:spcBef>
                <a:spcPts val="0"/>
              </a:spcBef>
            </a:pPr>
            <a:r>
              <a:rPr lang="en-IN" altLang="en-US" sz="2400" b="1" dirty="0">
                <a:latin typeface="Times New Roman" panose="02020603050405020304" pitchFamily="18" charset="0"/>
                <a:cs typeface="Times New Roman" panose="02020603050405020304" pitchFamily="18" charset="0"/>
              </a:rPr>
              <a:t>System model</a:t>
            </a:r>
          </a:p>
          <a:p>
            <a:pPr lvl="1" algn="just">
              <a:spcBef>
                <a:spcPts val="0"/>
              </a:spcBef>
            </a:pPr>
            <a:r>
              <a:rPr lang="en-IN" altLang="en-US" sz="2400" b="1" dirty="0">
                <a:latin typeface="Times New Roman" panose="02020603050405020304" pitchFamily="18" charset="0"/>
                <a:cs typeface="Times New Roman" panose="02020603050405020304" pitchFamily="18" charset="0"/>
              </a:rPr>
              <a:t>A consistent global state</a:t>
            </a:r>
          </a:p>
          <a:p>
            <a:pPr lvl="1" algn="just">
              <a:spcBef>
                <a:spcPts val="0"/>
              </a:spcBef>
            </a:pPr>
            <a:r>
              <a:rPr lang="en-IN" altLang="en-US" sz="2400" b="1" dirty="0">
                <a:latin typeface="Times New Roman" panose="02020603050405020304" pitchFamily="18" charset="0"/>
                <a:cs typeface="Times New Roman" panose="02020603050405020304" pitchFamily="18" charset="0"/>
              </a:rPr>
              <a:t>Interpretation in terms of cuts</a:t>
            </a:r>
          </a:p>
          <a:p>
            <a:pPr lvl="1" algn="just">
              <a:spcBef>
                <a:spcPts val="0"/>
              </a:spcBef>
            </a:pPr>
            <a:r>
              <a:rPr lang="en-IN" altLang="en-US" sz="2400" b="1" dirty="0">
                <a:latin typeface="Times New Roman" panose="02020603050405020304" pitchFamily="18" charset="0"/>
                <a:cs typeface="Times New Roman" panose="02020603050405020304" pitchFamily="18" charset="0"/>
              </a:rPr>
              <a:t>Issues in recording a global state</a:t>
            </a:r>
          </a:p>
          <a:p>
            <a:pPr algn="just">
              <a:spcBef>
                <a:spcPts val="0"/>
              </a:spcBef>
            </a:pPr>
            <a:r>
              <a:rPr lang="en-IN" altLang="en-US" sz="2400" dirty="0">
                <a:latin typeface="Times New Roman" panose="02020603050405020304" pitchFamily="18" charset="0"/>
                <a:cs typeface="Times New Roman" panose="02020603050405020304" pitchFamily="18" charset="0"/>
              </a:rPr>
              <a:t>Snapshot algorithms for FIFO channels</a:t>
            </a:r>
          </a:p>
          <a:p>
            <a:pPr lvl="1" algn="just">
              <a:spcBef>
                <a:spcPts val="0"/>
              </a:spcBef>
            </a:pPr>
            <a:r>
              <a:rPr lang="en-IN" altLang="en-US" sz="2400" b="1" dirty="0">
                <a:latin typeface="Times New Roman" panose="02020603050405020304" pitchFamily="18" charset="0"/>
                <a:cs typeface="Times New Roman" panose="02020603050405020304" pitchFamily="18" charset="0"/>
              </a:rPr>
              <a:t>Chandy–Lamport algorithm</a:t>
            </a:r>
          </a:p>
          <a:p>
            <a:pPr lvl="1" algn="just">
              <a:spcBef>
                <a:spcPts val="0"/>
              </a:spcBef>
            </a:pPr>
            <a:r>
              <a:rPr lang="en-IN" altLang="en-US" sz="2400" b="1" dirty="0">
                <a:latin typeface="Times New Roman" panose="02020603050405020304" pitchFamily="18" charset="0"/>
                <a:cs typeface="Times New Roman" panose="02020603050405020304" pitchFamily="18" charset="0"/>
              </a:rPr>
              <a:t>Properties of the recorded global state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47</a:t>
            </a:fld>
            <a:endParaRPr lang="en-IN" altLang="en-US" sz="1200">
              <a:solidFill>
                <a:srgbClr val="3D3632"/>
              </a:solidFill>
            </a:endParaRPr>
          </a:p>
        </p:txBody>
      </p:sp>
    </p:spTree>
    <p:extLst>
      <p:ext uri="{BB962C8B-B14F-4D97-AF65-F5344CB8AC3E}">
        <p14:creationId xmlns:p14="http://schemas.microsoft.com/office/powerpoint/2010/main" val="57569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600" b="1" dirty="0">
                <a:latin typeface="Times New Roman" panose="02020603050405020304" pitchFamily="18" charset="0"/>
                <a:cs typeface="Times New Roman" panose="02020603050405020304" pitchFamily="18" charset="0"/>
              </a:rPr>
              <a:t>Introduction</a:t>
            </a:r>
          </a:p>
          <a:p>
            <a:pPr algn="just">
              <a:spcBef>
                <a:spcPts val="600"/>
              </a:spcBef>
            </a:pPr>
            <a:r>
              <a:rPr lang="en-IN" altLang="en-US" sz="2600" b="1" dirty="0">
                <a:latin typeface="Times New Roman" panose="02020603050405020304" pitchFamily="18" charset="0"/>
                <a:cs typeface="Times New Roman" panose="02020603050405020304" pitchFamily="18" charset="0"/>
              </a:rPr>
              <a:t>A distributed computing system consists of spatially separated processes that do not share a common memory and communicate asynchronously with each other by message passing over communication channels. </a:t>
            </a:r>
          </a:p>
          <a:p>
            <a:pPr algn="just">
              <a:spcBef>
                <a:spcPts val="600"/>
              </a:spcBef>
            </a:pPr>
            <a:r>
              <a:rPr lang="en-IN" altLang="en-US" sz="2600" dirty="0">
                <a:latin typeface="Times New Roman" panose="02020603050405020304" pitchFamily="18" charset="0"/>
                <a:cs typeface="Times New Roman" panose="02020603050405020304" pitchFamily="18" charset="0"/>
              </a:rPr>
              <a:t>Each component of a distributed system has </a:t>
            </a:r>
            <a:r>
              <a:rPr lang="en-IN" altLang="en-US" sz="2600" b="1" dirty="0">
                <a:latin typeface="Times New Roman" panose="02020603050405020304" pitchFamily="18" charset="0"/>
                <a:cs typeface="Times New Roman" panose="02020603050405020304" pitchFamily="18" charset="0"/>
              </a:rPr>
              <a:t>a local state</a:t>
            </a:r>
            <a:r>
              <a:rPr lang="en-IN" altLang="en-US" sz="2600" dirty="0">
                <a:latin typeface="Times New Roman" panose="02020603050405020304" pitchFamily="18" charset="0"/>
                <a:cs typeface="Times New Roman" panose="02020603050405020304" pitchFamily="18" charset="0"/>
              </a:rPr>
              <a:t>. </a:t>
            </a:r>
          </a:p>
          <a:p>
            <a:pPr algn="just">
              <a:spcBef>
                <a:spcPts val="600"/>
              </a:spcBef>
            </a:pPr>
            <a:r>
              <a:rPr lang="en-IN" altLang="en-US" sz="2600" b="1" dirty="0">
                <a:highlight>
                  <a:srgbClr val="FFFF00"/>
                </a:highlight>
                <a:latin typeface="Times New Roman" panose="02020603050405020304" pitchFamily="18" charset="0"/>
                <a:cs typeface="Times New Roman" panose="02020603050405020304" pitchFamily="18" charset="0"/>
              </a:rPr>
              <a:t>The state of a process </a:t>
            </a:r>
            <a:r>
              <a:rPr lang="en-IN" altLang="en-US" sz="2600" b="1" dirty="0">
                <a:latin typeface="Times New Roman" panose="02020603050405020304" pitchFamily="18" charset="0"/>
                <a:cs typeface="Times New Roman" panose="02020603050405020304" pitchFamily="18" charset="0"/>
              </a:rPr>
              <a:t>is characterized by the state of its local memory and a history of its activity</a:t>
            </a:r>
            <a:r>
              <a:rPr lang="en-IN" altLang="en-US" sz="2600" dirty="0">
                <a:latin typeface="Times New Roman" panose="02020603050405020304" pitchFamily="18" charset="0"/>
                <a:cs typeface="Times New Roman" panose="02020603050405020304" pitchFamily="18" charset="0"/>
              </a:rPr>
              <a:t>. </a:t>
            </a:r>
          </a:p>
          <a:p>
            <a:pPr algn="just">
              <a:spcBef>
                <a:spcPts val="600"/>
              </a:spcBef>
            </a:pPr>
            <a:r>
              <a:rPr lang="en-IN" altLang="en-US" sz="2600" b="1" dirty="0">
                <a:highlight>
                  <a:srgbClr val="FFFF00"/>
                </a:highlight>
                <a:latin typeface="Times New Roman" panose="02020603050405020304" pitchFamily="18" charset="0"/>
                <a:cs typeface="Times New Roman" panose="02020603050405020304" pitchFamily="18" charset="0"/>
              </a:rPr>
              <a:t>The state of a channel </a:t>
            </a:r>
            <a:r>
              <a:rPr lang="en-IN" altLang="en-US" sz="2600" b="1" dirty="0">
                <a:latin typeface="Times New Roman" panose="02020603050405020304" pitchFamily="18" charset="0"/>
                <a:cs typeface="Times New Roman" panose="02020603050405020304" pitchFamily="18" charset="0"/>
              </a:rPr>
              <a:t>is characterized by the set of messages sent along the channel less the messages received along the channel</a:t>
            </a:r>
            <a:r>
              <a:rPr lang="en-IN" altLang="en-US" sz="2600" dirty="0">
                <a:latin typeface="Times New Roman" panose="02020603050405020304" pitchFamily="18" charset="0"/>
                <a:cs typeface="Times New Roman" panose="02020603050405020304" pitchFamily="18" charset="0"/>
              </a:rPr>
              <a:t>. </a:t>
            </a:r>
          </a:p>
          <a:p>
            <a:pPr algn="just">
              <a:spcBef>
                <a:spcPts val="600"/>
              </a:spcBef>
            </a:pPr>
            <a:r>
              <a:rPr lang="en-IN" altLang="en-US" sz="2600" dirty="0">
                <a:latin typeface="Times New Roman" panose="02020603050405020304" pitchFamily="18" charset="0"/>
                <a:cs typeface="Times New Roman" panose="02020603050405020304" pitchFamily="18" charset="0"/>
              </a:rPr>
              <a:t>The global state of a distributed system is a collection of the local states of its components.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48</a:t>
            </a:fld>
            <a:endParaRPr lang="en-IN" altLang="en-US" sz="1200">
              <a:solidFill>
                <a:srgbClr val="3D3632"/>
              </a:solidFill>
            </a:endParaRPr>
          </a:p>
        </p:txBody>
      </p:sp>
    </p:spTree>
    <p:extLst>
      <p:ext uri="{BB962C8B-B14F-4D97-AF65-F5344CB8AC3E}">
        <p14:creationId xmlns:p14="http://schemas.microsoft.com/office/powerpoint/2010/main" val="65653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p:sp>
        <p:nvSpPr>
          <p:cNvPr id="18435" name="Content Placeholder 13"/>
          <p:cNvSpPr>
            <a:spLocks noGrp="1"/>
          </p:cNvSpPr>
          <p:nvPr>
            <p:ph idx="1"/>
          </p:nvPr>
        </p:nvSpPr>
        <p:spPr>
          <a:xfrm>
            <a:off x="724395" y="1366345"/>
            <a:ext cx="10984675" cy="4990006"/>
          </a:xfrm>
        </p:spPr>
        <p:txBody>
          <a:bodyPr>
            <a:noAutofit/>
          </a:bodyPr>
          <a:lstStyle/>
          <a:p>
            <a:pPr algn="just">
              <a:spcBef>
                <a:spcPts val="0"/>
              </a:spcBef>
            </a:pPr>
            <a:r>
              <a:rPr lang="en-IN" altLang="en-US" sz="2800" b="1" dirty="0">
                <a:latin typeface="Times New Roman" panose="02020603050405020304" pitchFamily="18" charset="0"/>
                <a:cs typeface="Times New Roman" panose="02020603050405020304" pitchFamily="18" charset="0"/>
              </a:rPr>
              <a:t>System model and definitions</a:t>
            </a:r>
          </a:p>
          <a:p>
            <a:pPr lvl="1" algn="just">
              <a:spcBef>
                <a:spcPts val="0"/>
              </a:spcBef>
            </a:pPr>
            <a:r>
              <a:rPr lang="en-IN" altLang="en-US" sz="2800" dirty="0">
                <a:latin typeface="Times New Roman" panose="02020603050405020304" pitchFamily="18" charset="0"/>
                <a:cs typeface="Times New Roman" panose="02020603050405020304" pitchFamily="18" charset="0"/>
              </a:rPr>
              <a:t>The system consists of a collection of </a:t>
            </a:r>
            <a:r>
              <a:rPr lang="en-IN" altLang="en-US" sz="2800" b="1" dirty="0">
                <a:latin typeface="Times New Roman" panose="02020603050405020304" pitchFamily="18" charset="0"/>
                <a:cs typeface="Times New Roman" panose="02020603050405020304" pitchFamily="18" charset="0"/>
              </a:rPr>
              <a:t>n processes, p</a:t>
            </a:r>
            <a:r>
              <a:rPr lang="en-IN" altLang="en-US" sz="2800" b="1" baseline="-25000" dirty="0">
                <a:latin typeface="Times New Roman" panose="02020603050405020304" pitchFamily="18" charset="0"/>
                <a:cs typeface="Times New Roman" panose="02020603050405020304" pitchFamily="18" charset="0"/>
              </a:rPr>
              <a:t>1</a:t>
            </a:r>
            <a:r>
              <a:rPr lang="en-IN" altLang="en-US" sz="2800" b="1" dirty="0">
                <a:latin typeface="Times New Roman" panose="02020603050405020304" pitchFamily="18" charset="0"/>
                <a:cs typeface="Times New Roman" panose="02020603050405020304" pitchFamily="18" charset="0"/>
              </a:rPr>
              <a:t>, p</a:t>
            </a:r>
            <a:r>
              <a:rPr lang="en-IN" altLang="en-US" sz="2800" b="1" baseline="-25000" dirty="0">
                <a:latin typeface="Times New Roman" panose="02020603050405020304" pitchFamily="18" charset="0"/>
                <a:cs typeface="Times New Roman" panose="02020603050405020304" pitchFamily="18" charset="0"/>
              </a:rPr>
              <a:t>2</a:t>
            </a:r>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p</a:t>
            </a:r>
            <a:r>
              <a:rPr lang="en-IN" altLang="en-US" sz="2800" b="1" baseline="-25000" dirty="0" err="1">
                <a:latin typeface="Times New Roman" panose="02020603050405020304" pitchFamily="18" charset="0"/>
                <a:cs typeface="Times New Roman" panose="02020603050405020304" pitchFamily="18" charset="0"/>
              </a:rPr>
              <a:t>n</a:t>
            </a:r>
            <a:r>
              <a:rPr lang="en-IN" altLang="en-US" sz="2800" dirty="0">
                <a:latin typeface="Times New Roman" panose="02020603050405020304" pitchFamily="18" charset="0"/>
                <a:cs typeface="Times New Roman" panose="02020603050405020304" pitchFamily="18" charset="0"/>
              </a:rPr>
              <a:t>, that are connected by channels. </a:t>
            </a:r>
          </a:p>
          <a:p>
            <a:pPr lvl="1" algn="just">
              <a:spcBef>
                <a:spcPts val="0"/>
              </a:spcBef>
            </a:pPr>
            <a:r>
              <a:rPr lang="en-IN" altLang="en-US" sz="2800" dirty="0">
                <a:latin typeface="Times New Roman" panose="02020603050405020304" pitchFamily="18" charset="0"/>
                <a:cs typeface="Times New Roman" panose="02020603050405020304" pitchFamily="18" charset="0"/>
              </a:rPr>
              <a:t>There is </a:t>
            </a:r>
            <a:r>
              <a:rPr lang="en-IN" altLang="en-US" sz="2800" b="1" dirty="0">
                <a:latin typeface="Times New Roman" panose="02020603050405020304" pitchFamily="18" charset="0"/>
                <a:cs typeface="Times New Roman" panose="02020603050405020304" pitchFamily="18" charset="0"/>
              </a:rPr>
              <a:t>no globally shared memory </a:t>
            </a:r>
            <a:r>
              <a:rPr lang="en-IN" altLang="en-US" sz="2800" dirty="0">
                <a:latin typeface="Times New Roman" panose="02020603050405020304" pitchFamily="18" charset="0"/>
                <a:cs typeface="Times New Roman" panose="02020603050405020304" pitchFamily="18" charset="0"/>
              </a:rPr>
              <a:t>and processes </a:t>
            </a:r>
            <a:r>
              <a:rPr lang="en-IN" altLang="en-US" sz="2800" b="1" dirty="0">
                <a:latin typeface="Times New Roman" panose="02020603050405020304" pitchFamily="18" charset="0"/>
                <a:cs typeface="Times New Roman" panose="02020603050405020304" pitchFamily="18" charset="0"/>
              </a:rPr>
              <a:t>communicate solely by passing messages. </a:t>
            </a:r>
          </a:p>
          <a:p>
            <a:pPr lvl="1" algn="just">
              <a:spcBef>
                <a:spcPts val="0"/>
              </a:spcBef>
            </a:pPr>
            <a:r>
              <a:rPr lang="en-IN" altLang="en-US" sz="2800" dirty="0">
                <a:latin typeface="Times New Roman" panose="02020603050405020304" pitchFamily="18" charset="0"/>
                <a:cs typeface="Times New Roman" panose="02020603050405020304" pitchFamily="18" charset="0"/>
              </a:rPr>
              <a:t>There is </a:t>
            </a:r>
            <a:r>
              <a:rPr lang="en-IN" altLang="en-US" sz="2800" b="1" dirty="0">
                <a:latin typeface="Times New Roman" panose="02020603050405020304" pitchFamily="18" charset="0"/>
                <a:cs typeface="Times New Roman" panose="02020603050405020304" pitchFamily="18" charset="0"/>
              </a:rPr>
              <a:t>no physical global clock </a:t>
            </a:r>
            <a:r>
              <a:rPr lang="en-IN" altLang="en-US" sz="2800" dirty="0">
                <a:latin typeface="Times New Roman" panose="02020603050405020304" pitchFamily="18" charset="0"/>
                <a:cs typeface="Times New Roman" panose="02020603050405020304" pitchFamily="18" charset="0"/>
              </a:rPr>
              <a:t>in the system. </a:t>
            </a:r>
          </a:p>
          <a:p>
            <a:pPr lvl="1" algn="just">
              <a:spcBef>
                <a:spcPts val="0"/>
              </a:spcBef>
            </a:pPr>
            <a:r>
              <a:rPr lang="en-IN" altLang="en-US" sz="2800" dirty="0">
                <a:latin typeface="Times New Roman" panose="02020603050405020304" pitchFamily="18" charset="0"/>
                <a:cs typeface="Times New Roman" panose="02020603050405020304" pitchFamily="18" charset="0"/>
              </a:rPr>
              <a:t>Message send and receive is </a:t>
            </a:r>
            <a:r>
              <a:rPr lang="en-IN" altLang="en-US" sz="2800" b="1" dirty="0">
                <a:latin typeface="Times New Roman" panose="02020603050405020304" pitchFamily="18" charset="0"/>
                <a:cs typeface="Times New Roman" panose="02020603050405020304" pitchFamily="18" charset="0"/>
              </a:rPr>
              <a:t>asynchronous</a:t>
            </a:r>
            <a:r>
              <a:rPr lang="en-IN" altLang="en-US" sz="2800" dirty="0">
                <a:latin typeface="Times New Roman" panose="02020603050405020304" pitchFamily="18" charset="0"/>
                <a:cs typeface="Times New Roman" panose="02020603050405020304" pitchFamily="18" charset="0"/>
              </a:rPr>
              <a:t>. </a:t>
            </a:r>
          </a:p>
          <a:p>
            <a:pPr lvl="1" algn="just">
              <a:spcBef>
                <a:spcPts val="0"/>
              </a:spcBef>
            </a:pPr>
            <a:r>
              <a:rPr lang="en-IN" altLang="en-US" sz="2800" dirty="0">
                <a:latin typeface="Times New Roman" panose="02020603050405020304" pitchFamily="18" charset="0"/>
                <a:cs typeface="Times New Roman" panose="02020603050405020304" pitchFamily="18" charset="0"/>
              </a:rPr>
              <a:t>Messages are delivered reliably with finite but </a:t>
            </a:r>
            <a:r>
              <a:rPr lang="en-IN" altLang="en-US" sz="2800" b="1" dirty="0">
                <a:latin typeface="Times New Roman" panose="02020603050405020304" pitchFamily="18" charset="0"/>
                <a:cs typeface="Times New Roman" panose="02020603050405020304" pitchFamily="18" charset="0"/>
              </a:rPr>
              <a:t>arbitrary time delay</a:t>
            </a:r>
            <a:r>
              <a:rPr lang="en-IN" altLang="en-US" sz="2800" dirty="0">
                <a:latin typeface="Times New Roman" panose="02020603050405020304" pitchFamily="18" charset="0"/>
                <a:cs typeface="Times New Roman" panose="02020603050405020304" pitchFamily="18" charset="0"/>
              </a:rPr>
              <a:t>. </a:t>
            </a:r>
          </a:p>
          <a:p>
            <a:pPr lvl="1" algn="just">
              <a:spcBef>
                <a:spcPts val="0"/>
              </a:spcBef>
            </a:pPr>
            <a:r>
              <a:rPr lang="en-IN" altLang="en-US" sz="2800" dirty="0">
                <a:latin typeface="Times New Roman" panose="02020603050405020304" pitchFamily="18" charset="0"/>
                <a:cs typeface="Times New Roman" panose="02020603050405020304" pitchFamily="18" charset="0"/>
              </a:rPr>
              <a:t>The system can be described as a directed graph in which </a:t>
            </a:r>
            <a:r>
              <a:rPr lang="en-IN" altLang="en-US" sz="2800" b="1" dirty="0">
                <a:latin typeface="Times New Roman" panose="02020603050405020304" pitchFamily="18" charset="0"/>
                <a:cs typeface="Times New Roman" panose="02020603050405020304" pitchFamily="18" charset="0"/>
              </a:rPr>
              <a:t>vertices represent the processes </a:t>
            </a:r>
            <a:r>
              <a:rPr lang="en-IN" altLang="en-US" sz="2800" dirty="0">
                <a:latin typeface="Times New Roman" panose="02020603050405020304" pitchFamily="18" charset="0"/>
                <a:cs typeface="Times New Roman" panose="02020603050405020304" pitchFamily="18" charset="0"/>
              </a:rPr>
              <a:t>and </a:t>
            </a:r>
            <a:r>
              <a:rPr lang="en-IN" altLang="en-US" sz="2800" b="1" dirty="0">
                <a:latin typeface="Times New Roman" panose="02020603050405020304" pitchFamily="18" charset="0"/>
                <a:cs typeface="Times New Roman" panose="02020603050405020304" pitchFamily="18" charset="0"/>
              </a:rPr>
              <a:t>edges represent unidirectional communication channels. </a:t>
            </a:r>
          </a:p>
          <a:p>
            <a:pPr lvl="1" algn="just">
              <a:spcBef>
                <a:spcPts val="0"/>
              </a:spcBef>
            </a:pPr>
            <a:r>
              <a:rPr lang="en-IN" altLang="en-US" sz="2800" b="1" dirty="0">
                <a:highlight>
                  <a:srgbClr val="FFFF00"/>
                </a:highlight>
                <a:latin typeface="Times New Roman" panose="02020603050405020304" pitchFamily="18" charset="0"/>
                <a:cs typeface="Times New Roman" panose="02020603050405020304" pitchFamily="18" charset="0"/>
              </a:rPr>
              <a:t>Let </a:t>
            </a:r>
            <a:r>
              <a:rPr lang="en-IN" altLang="en-US" sz="2800" b="1" dirty="0" err="1">
                <a:highlight>
                  <a:srgbClr val="FFFF00"/>
                </a:highlight>
                <a:latin typeface="Times New Roman" panose="02020603050405020304" pitchFamily="18" charset="0"/>
                <a:cs typeface="Times New Roman" panose="02020603050405020304" pitchFamily="18" charset="0"/>
              </a:rPr>
              <a:t>C</a:t>
            </a:r>
            <a:r>
              <a:rPr lang="en-IN" altLang="en-US" sz="2800" b="1" baseline="-25000" dirty="0" err="1">
                <a:highlight>
                  <a:srgbClr val="FFFF00"/>
                </a:highlight>
                <a:latin typeface="Times New Roman" panose="02020603050405020304" pitchFamily="18" charset="0"/>
                <a:cs typeface="Times New Roman" panose="02020603050405020304" pitchFamily="18" charset="0"/>
              </a:rPr>
              <a:t>ij</a:t>
            </a:r>
            <a:r>
              <a:rPr lang="en-IN" altLang="en-US" sz="2800" b="1" dirty="0">
                <a:highlight>
                  <a:srgbClr val="FFFF00"/>
                </a:highlight>
                <a:latin typeface="Times New Roman" panose="02020603050405020304" pitchFamily="18" charset="0"/>
                <a:cs typeface="Times New Roman" panose="02020603050405020304" pitchFamily="18" charset="0"/>
              </a:rPr>
              <a:t> denote the channel from process p</a:t>
            </a:r>
            <a:r>
              <a:rPr lang="en-IN" altLang="en-US" sz="2800" b="1" baseline="-25000" dirty="0">
                <a:highlight>
                  <a:srgbClr val="FFFF00"/>
                </a:highlight>
                <a:latin typeface="Times New Roman" panose="02020603050405020304" pitchFamily="18" charset="0"/>
                <a:cs typeface="Times New Roman" panose="02020603050405020304" pitchFamily="18" charset="0"/>
              </a:rPr>
              <a:t>i</a:t>
            </a:r>
            <a:r>
              <a:rPr lang="en-IN" altLang="en-US" sz="2800" b="1" dirty="0">
                <a:highlight>
                  <a:srgbClr val="FFFF00"/>
                </a:highlight>
                <a:latin typeface="Times New Roman" panose="02020603050405020304" pitchFamily="18" charset="0"/>
                <a:cs typeface="Times New Roman" panose="02020603050405020304" pitchFamily="18" charset="0"/>
              </a:rPr>
              <a:t> to process </a:t>
            </a:r>
            <a:r>
              <a:rPr lang="en-IN" altLang="en-US" sz="2800" b="1" dirty="0" err="1">
                <a:highlight>
                  <a:srgbClr val="FFFF00"/>
                </a:highlight>
                <a:latin typeface="Times New Roman" panose="02020603050405020304" pitchFamily="18" charset="0"/>
                <a:cs typeface="Times New Roman" panose="02020603050405020304" pitchFamily="18" charset="0"/>
              </a:rPr>
              <a:t>p</a:t>
            </a:r>
            <a:r>
              <a:rPr lang="en-IN" altLang="en-US" sz="2800" b="1" baseline="-25000" dirty="0" err="1">
                <a:highlight>
                  <a:srgbClr val="FFFF00"/>
                </a:highlight>
                <a:latin typeface="Times New Roman" panose="02020603050405020304" pitchFamily="18" charset="0"/>
                <a:cs typeface="Times New Roman" panose="02020603050405020304" pitchFamily="18" charset="0"/>
              </a:rPr>
              <a:t>j</a:t>
            </a:r>
            <a:r>
              <a:rPr lang="en-IN" altLang="en-US" sz="2800" b="1" dirty="0">
                <a:highlight>
                  <a:srgbClr val="FFFF00"/>
                </a:highlight>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49</a:t>
            </a:fld>
            <a:endParaRPr lang="en-IN" altLang="en-US" sz="1200">
              <a:solidFill>
                <a:srgbClr val="3D3632"/>
              </a:solidFill>
            </a:endParaRPr>
          </a:p>
        </p:txBody>
      </p:sp>
    </p:spTree>
    <p:extLst>
      <p:ext uri="{BB962C8B-B14F-4D97-AF65-F5344CB8AC3E}">
        <p14:creationId xmlns:p14="http://schemas.microsoft.com/office/powerpoint/2010/main" val="262307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LOGICAL TIME</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rmAutofit/>
          </a:bodyPr>
          <a:lstStyle/>
          <a:p>
            <a:pPr>
              <a:spcBef>
                <a:spcPts val="600"/>
              </a:spcBef>
            </a:pPr>
            <a:r>
              <a:rPr lang="en-IN" altLang="en-US" sz="2400" b="1" dirty="0">
                <a:latin typeface="Times New Roman" panose="02020603050405020304" pitchFamily="18" charset="0"/>
                <a:cs typeface="Times New Roman" panose="02020603050405020304" pitchFamily="18" charset="0"/>
              </a:rPr>
              <a:t>A framework for a system of logical clocks</a:t>
            </a:r>
          </a:p>
          <a:p>
            <a:pPr lvl="1"/>
            <a:r>
              <a:rPr lang="en-US" altLang="en-US" sz="2400" dirty="0">
                <a:latin typeface="Times New Roman" panose="02020603050405020304" pitchFamily="18" charset="0"/>
                <a:cs typeface="Times New Roman" panose="02020603050405020304" pitchFamily="18" charset="0"/>
              </a:rPr>
              <a:t>Definition</a:t>
            </a:r>
          </a:p>
          <a:p>
            <a:pPr lvl="1"/>
            <a:r>
              <a:rPr lang="en-US" altLang="en-US" sz="2400" dirty="0">
                <a:latin typeface="Times New Roman" panose="02020603050405020304" pitchFamily="18" charset="0"/>
                <a:cs typeface="Times New Roman" panose="02020603050405020304" pitchFamily="18" charset="0"/>
              </a:rPr>
              <a:t>Implementing logical clocks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a:t>
            </a:fld>
            <a:endParaRPr lang="en-IN" altLang="en-US" sz="1200">
              <a:solidFill>
                <a:srgbClr val="3D3632"/>
              </a:solidFill>
            </a:endParaRPr>
          </a:p>
        </p:txBody>
      </p:sp>
    </p:spTree>
    <p:extLst>
      <p:ext uri="{BB962C8B-B14F-4D97-AF65-F5344CB8AC3E}">
        <p14:creationId xmlns:p14="http://schemas.microsoft.com/office/powerpoint/2010/main" val="71538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8025-D6DA-2A56-43CE-29DEDD3B70B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MODEL</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23C8838-DA03-C25E-BA2D-73BE3CB21A1E}"/>
              </a:ext>
            </a:extLst>
          </p:cNvPr>
          <p:cNvPicPr>
            <a:picLocks noGrp="1" noChangeAspect="1"/>
          </p:cNvPicPr>
          <p:nvPr>
            <p:ph idx="1"/>
          </p:nvPr>
        </p:nvPicPr>
        <p:blipFill>
          <a:blip r:embed="rId2"/>
          <a:stretch>
            <a:fillRect/>
          </a:stretch>
        </p:blipFill>
        <p:spPr>
          <a:xfrm>
            <a:off x="1104900" y="1739190"/>
            <a:ext cx="9982200" cy="4294019"/>
          </a:xfrm>
        </p:spPr>
      </p:pic>
      <p:sp>
        <p:nvSpPr>
          <p:cNvPr id="4" name="Slide Number Placeholder 3">
            <a:extLst>
              <a:ext uri="{FF2B5EF4-FFF2-40B4-BE49-F238E27FC236}">
                <a16:creationId xmlns:a16="http://schemas.microsoft.com/office/drawing/2014/main" id="{90A14F51-DEBE-A6B8-D79A-A21C0A1C6D76}"/>
              </a:ext>
            </a:extLst>
          </p:cNvPr>
          <p:cNvSpPr>
            <a:spLocks noGrp="1"/>
          </p:cNvSpPr>
          <p:nvPr>
            <p:ph type="sldNum" sz="quarter" idx="12"/>
          </p:nvPr>
        </p:nvSpPr>
        <p:spPr/>
        <p:txBody>
          <a:bodyPr/>
          <a:lstStyle/>
          <a:p>
            <a:fld id="{0FF54DE5-C571-48E8-A5BC-B369434E2F44}" type="slidenum">
              <a:rPr lang="en-IN" smtClean="0"/>
              <a:pPr/>
              <a:t>50</a:t>
            </a:fld>
            <a:endParaRPr lang="en-IN"/>
          </a:p>
        </p:txBody>
      </p:sp>
    </p:spTree>
    <p:extLst>
      <p:ext uri="{BB962C8B-B14F-4D97-AF65-F5344CB8AC3E}">
        <p14:creationId xmlns:p14="http://schemas.microsoft.com/office/powerpoint/2010/main" val="170237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800" b="1" dirty="0">
                    <a:latin typeface="Times New Roman" panose="02020603050405020304" pitchFamily="18" charset="0"/>
                    <a:cs typeface="Times New Roman" panose="02020603050405020304" pitchFamily="18" charset="0"/>
                  </a:rPr>
                  <a:t>System model and definitions</a:t>
                </a:r>
              </a:p>
              <a:p>
                <a:pPr lvl="1" algn="just">
                  <a:spcBef>
                    <a:spcPts val="0"/>
                  </a:spcBef>
                </a:pPr>
                <a:r>
                  <a:rPr lang="en-IN" altLang="en-US" sz="2800" b="1" dirty="0">
                    <a:latin typeface="Times New Roman" panose="02020603050405020304" pitchFamily="18" charset="0"/>
                    <a:cs typeface="Times New Roman" panose="02020603050405020304" pitchFamily="18" charset="0"/>
                  </a:rPr>
                  <a:t>A </a:t>
                </a:r>
                <a:r>
                  <a:rPr lang="en-IN" altLang="en-US" sz="2800" b="1" u="sng" dirty="0">
                    <a:latin typeface="Times New Roman" panose="02020603050405020304" pitchFamily="18" charset="0"/>
                    <a:cs typeface="Times New Roman" panose="02020603050405020304" pitchFamily="18" charset="0"/>
                  </a:rPr>
                  <a:t>consistent global state</a:t>
                </a:r>
              </a:p>
              <a:p>
                <a:pPr lvl="1" algn="just">
                  <a:spcBef>
                    <a:spcPts val="0"/>
                  </a:spcBef>
                </a:pPr>
                <a:r>
                  <a:rPr lang="en-IN" altLang="en-US" sz="2800" dirty="0">
                    <a:latin typeface="Times New Roman" panose="02020603050405020304" pitchFamily="18" charset="0"/>
                    <a:cs typeface="Times New Roman" panose="02020603050405020304" pitchFamily="18" charset="0"/>
                  </a:rPr>
                  <a:t>The global state of a distributed system is a collection of the local states of the processes and the channels. Notation ally, global state GS is defined as</a:t>
                </a:r>
              </a:p>
              <a:p>
                <a:pPr lvl="1" algn="just">
                  <a:spcBef>
                    <a:spcPts val="0"/>
                  </a:spcBef>
                </a:pPr>
                <a:r>
                  <a:rPr lang="en-IN" altLang="en-US" sz="2800" b="1" dirty="0">
                    <a:highlight>
                      <a:srgbClr val="FFFF00"/>
                    </a:highlight>
                    <a:latin typeface="Times New Roman" panose="02020603050405020304" pitchFamily="18" charset="0"/>
                    <a:cs typeface="Times New Roman" panose="02020603050405020304" pitchFamily="18" charset="0"/>
                  </a:rPr>
                  <a:t>GS ={ </a:t>
                </a:r>
                <a:r>
                  <a:rPr lang="en-IN" altLang="en-US" sz="2800" b="1" dirty="0" err="1">
                    <a:highlight>
                      <a:srgbClr val="FFFF00"/>
                    </a:highlight>
                    <a:latin typeface="Times New Roman" panose="02020603050405020304" pitchFamily="18" charset="0"/>
                    <a:cs typeface="Times New Roman" panose="02020603050405020304" pitchFamily="18" charset="0"/>
                  </a:rPr>
                  <a:t>U</a:t>
                </a:r>
                <a:r>
                  <a:rPr lang="en-IN" altLang="en-US" sz="2800" b="1" baseline="-25000" dirty="0" err="1">
                    <a:highlight>
                      <a:srgbClr val="FFFF00"/>
                    </a:highlight>
                    <a:latin typeface="Times New Roman" panose="02020603050405020304" pitchFamily="18" charset="0"/>
                    <a:cs typeface="Times New Roman" panose="02020603050405020304" pitchFamily="18" charset="0"/>
                  </a:rPr>
                  <a:t>i</a:t>
                </a:r>
                <a:r>
                  <a:rPr lang="en-IN" altLang="en-US" sz="2800" b="1" dirty="0" err="1">
                    <a:highlight>
                      <a:srgbClr val="FFFF00"/>
                    </a:highlight>
                    <a:latin typeface="Times New Roman" panose="02020603050405020304" pitchFamily="18" charset="0"/>
                    <a:cs typeface="Times New Roman" panose="02020603050405020304" pitchFamily="18" charset="0"/>
                  </a:rPr>
                  <a:t>LS</a:t>
                </a:r>
                <a:r>
                  <a:rPr lang="en-IN" altLang="en-US" sz="2800" b="1" baseline="-25000" dirty="0" err="1">
                    <a:highlight>
                      <a:srgbClr val="FFFF00"/>
                    </a:highlight>
                    <a:latin typeface="Times New Roman" panose="02020603050405020304" pitchFamily="18" charset="0"/>
                    <a:cs typeface="Times New Roman" panose="02020603050405020304" pitchFamily="18" charset="0"/>
                  </a:rPr>
                  <a:t>i</a:t>
                </a:r>
                <a:r>
                  <a:rPr lang="en-IN" altLang="en-US" sz="2800" b="1" dirty="0">
                    <a:highlight>
                      <a:srgbClr val="FFFF00"/>
                    </a:highlight>
                    <a:latin typeface="Times New Roman" panose="02020603050405020304" pitchFamily="18" charset="0"/>
                    <a:cs typeface="Times New Roman" panose="02020603050405020304" pitchFamily="18" charset="0"/>
                  </a:rPr>
                  <a:t>, </a:t>
                </a:r>
                <a:r>
                  <a:rPr lang="en-IN" altLang="en-US" sz="2800" b="1" dirty="0" err="1">
                    <a:highlight>
                      <a:srgbClr val="FFFF00"/>
                    </a:highlight>
                    <a:latin typeface="Times New Roman" panose="02020603050405020304" pitchFamily="18" charset="0"/>
                    <a:cs typeface="Times New Roman" panose="02020603050405020304" pitchFamily="18" charset="0"/>
                  </a:rPr>
                  <a:t>U</a:t>
                </a:r>
                <a:r>
                  <a:rPr lang="en-IN" altLang="en-US" sz="2800" b="1" baseline="-25000" dirty="0" err="1">
                    <a:highlight>
                      <a:srgbClr val="FFFF00"/>
                    </a:highlight>
                    <a:latin typeface="Times New Roman" panose="02020603050405020304" pitchFamily="18" charset="0"/>
                    <a:cs typeface="Times New Roman" panose="02020603050405020304" pitchFamily="18" charset="0"/>
                  </a:rPr>
                  <a:t>i,j</a:t>
                </a:r>
                <a:r>
                  <a:rPr lang="en-IN" altLang="en-US" sz="2800" b="1" dirty="0" err="1">
                    <a:highlight>
                      <a:srgbClr val="FFFF00"/>
                    </a:highlight>
                    <a:latin typeface="Times New Roman" panose="02020603050405020304" pitchFamily="18" charset="0"/>
                    <a:cs typeface="Times New Roman" panose="02020603050405020304" pitchFamily="18" charset="0"/>
                  </a:rPr>
                  <a:t>SC</a:t>
                </a:r>
                <a:r>
                  <a:rPr lang="en-IN" altLang="en-US" sz="2800" b="1" baseline="-25000" dirty="0" err="1">
                    <a:highlight>
                      <a:srgbClr val="FFFF00"/>
                    </a:highlight>
                    <a:latin typeface="Times New Roman" panose="02020603050405020304" pitchFamily="18" charset="0"/>
                    <a:cs typeface="Times New Roman" panose="02020603050405020304" pitchFamily="18" charset="0"/>
                  </a:rPr>
                  <a:t>ij</a:t>
                </a:r>
                <a:r>
                  <a:rPr lang="en-IN" altLang="en-US" sz="2800" b="1" dirty="0">
                    <a:highlight>
                      <a:srgbClr val="FFFF00"/>
                    </a:highlight>
                    <a:latin typeface="Times New Roman" panose="02020603050405020304" pitchFamily="18" charset="0"/>
                    <a:cs typeface="Times New Roman" panose="02020603050405020304" pitchFamily="18" charset="0"/>
                  </a:rPr>
                  <a:t>}</a:t>
                </a:r>
                <a:r>
                  <a:rPr lang="en-IN" altLang="en-US" sz="2800" dirty="0">
                    <a:latin typeface="Times New Roman" panose="02020603050405020304" pitchFamily="18" charset="0"/>
                    <a:cs typeface="Times New Roman" panose="02020603050405020304" pitchFamily="18" charset="0"/>
                  </a:rPr>
                  <a:t>.</a:t>
                </a:r>
              </a:p>
              <a:p>
                <a:pPr lvl="1" algn="just">
                  <a:spcBef>
                    <a:spcPts val="0"/>
                  </a:spcBef>
                </a:pPr>
                <a:r>
                  <a:rPr lang="en-IN" altLang="en-US" sz="2800" dirty="0">
                    <a:latin typeface="Times New Roman" panose="02020603050405020304" pitchFamily="18" charset="0"/>
                    <a:cs typeface="Times New Roman" panose="02020603050405020304" pitchFamily="18" charset="0"/>
                  </a:rPr>
                  <a:t>A global state GS is a consistent global state </a:t>
                </a:r>
                <a:r>
                  <a:rPr lang="en-IN" altLang="en-US" sz="2800" dirty="0" err="1">
                    <a:latin typeface="Times New Roman" panose="02020603050405020304" pitchFamily="18" charset="0"/>
                    <a:cs typeface="Times New Roman" panose="02020603050405020304" pitchFamily="18" charset="0"/>
                  </a:rPr>
                  <a:t>iff</a:t>
                </a:r>
                <a:r>
                  <a:rPr lang="en-IN" altLang="en-US" sz="2800" dirty="0">
                    <a:latin typeface="Times New Roman" panose="02020603050405020304" pitchFamily="18" charset="0"/>
                    <a:cs typeface="Times New Roman" panose="02020603050405020304" pitchFamily="18" charset="0"/>
                  </a:rPr>
                  <a:t> it satisfies the following two conditions:</a:t>
                </a:r>
              </a:p>
              <a:p>
                <a:pPr lvl="1" algn="just">
                  <a:spcBef>
                    <a:spcPts val="0"/>
                  </a:spcBef>
                </a:pPr>
                <a:r>
                  <a:rPr lang="en-IN" altLang="en-US" sz="2800" b="1" dirty="0">
                    <a:highlight>
                      <a:srgbClr val="FFFF00"/>
                    </a:highlight>
                    <a:latin typeface="Times New Roman" panose="02020603050405020304" pitchFamily="18" charset="0"/>
                    <a:cs typeface="Times New Roman" panose="02020603050405020304" pitchFamily="18" charset="0"/>
                  </a:rPr>
                  <a:t>C1</a:t>
                </a:r>
                <a:r>
                  <a:rPr lang="en-IN" altLang="en-US" sz="2800" b="1" dirty="0">
                    <a:latin typeface="Times New Roman" panose="02020603050405020304" pitchFamily="18" charset="0"/>
                    <a:cs typeface="Times New Roman" panose="02020603050405020304" pitchFamily="18" charset="0"/>
                  </a:rPr>
                  <a:t>: send(</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a:t>
                </a:r>
                <a:r>
                  <a:rPr lang="en-IN" altLang="en-US" sz="2800" b="1" dirty="0" err="1">
                    <a:latin typeface="Times New Roman" panose="02020603050405020304" pitchFamily="18" charset="0"/>
                    <a:cs typeface="Times New Roman" panose="02020603050405020304" pitchFamily="18" charset="0"/>
                  </a:rPr>
                  <a:t>LS</a:t>
                </a:r>
                <a:r>
                  <a:rPr lang="en-IN" altLang="en-US" sz="2800" b="1" baseline="-25000" dirty="0" err="1">
                    <a:latin typeface="Times New Roman" panose="02020603050405020304" pitchFamily="18" charset="0"/>
                    <a:cs typeface="Times New Roman" panose="02020603050405020304" pitchFamily="18" charset="0"/>
                  </a:rPr>
                  <a:t>i</a:t>
                </a:r>
                <a:r>
                  <a:rPr lang="en-IN" altLang="en-US" sz="2800" b="1" dirty="0">
                    <a:latin typeface="Times New Roman" panose="02020603050405020304" pitchFamily="18" charset="0"/>
                    <a:cs typeface="Times New Roman" panose="02020603050405020304" pitchFamily="18" charset="0"/>
                  </a:rPr>
                  <a:t> ⇒ </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SC</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 rec(</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a:t>
                </a:r>
                <a:r>
                  <a:rPr lang="en-IN" altLang="en-US" sz="2800" b="1" dirty="0" err="1">
                    <a:latin typeface="Times New Roman" panose="02020603050405020304" pitchFamily="18" charset="0"/>
                    <a:cs typeface="Times New Roman" panose="02020603050405020304" pitchFamily="18" charset="0"/>
                  </a:rPr>
                  <a:t>LS</a:t>
                </a:r>
                <a:r>
                  <a:rPr lang="en-IN" altLang="en-US" sz="2800" b="1"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 is the Ex-OR operator).</a:t>
                </a:r>
              </a:p>
              <a:p>
                <a:pPr lvl="1" algn="just">
                  <a:spcBef>
                    <a:spcPts val="0"/>
                  </a:spcBef>
                </a:pPr>
                <a:r>
                  <a:rPr lang="en-IN" altLang="en-US" sz="2800" b="1" dirty="0">
                    <a:highlight>
                      <a:srgbClr val="FFFF00"/>
                    </a:highlight>
                    <a:latin typeface="Times New Roman" panose="02020603050405020304" pitchFamily="18" charset="0"/>
                    <a:cs typeface="Times New Roman" panose="02020603050405020304" pitchFamily="18" charset="0"/>
                  </a:rPr>
                  <a:t>C2</a:t>
                </a:r>
                <a:r>
                  <a:rPr lang="en-IN" altLang="en-US" sz="2800" b="1" dirty="0">
                    <a:latin typeface="Times New Roman" panose="02020603050405020304" pitchFamily="18" charset="0"/>
                    <a:cs typeface="Times New Roman" panose="02020603050405020304" pitchFamily="18" charset="0"/>
                  </a:rPr>
                  <a:t>: send(</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IN" altLang="en-US" sz="2800" b="1"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LS</a:t>
                </a:r>
                <a:r>
                  <a:rPr lang="en-IN" altLang="en-US" sz="2800" b="1" baseline="-25000" dirty="0" err="1">
                    <a:latin typeface="Times New Roman" panose="02020603050405020304" pitchFamily="18" charset="0"/>
                    <a:cs typeface="Times New Roman" panose="02020603050405020304" pitchFamily="18" charset="0"/>
                  </a:rPr>
                  <a:t>i</a:t>
                </a:r>
                <a:r>
                  <a:rPr lang="en-IN" altLang="en-US" sz="2800" b="1" dirty="0">
                    <a:latin typeface="Times New Roman" panose="02020603050405020304" pitchFamily="18" charset="0"/>
                    <a:cs typeface="Times New Roman" panose="02020603050405020304" pitchFamily="18" charset="0"/>
                  </a:rPr>
                  <a:t> ⇒ </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IN"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800" b="1" dirty="0">
                    <a:latin typeface="Times New Roman" panose="02020603050405020304" pitchFamily="18" charset="0"/>
                    <a:cs typeface="Times New Roman" panose="02020603050405020304" pitchFamily="18" charset="0"/>
                  </a:rPr>
                  <a:t> </a:t>
                </a:r>
                <a:r>
                  <a:rPr lang="en-IN" altLang="en-US" sz="2800" b="1" dirty="0" err="1">
                    <a:latin typeface="Times New Roman" panose="02020603050405020304" pitchFamily="18" charset="0"/>
                    <a:cs typeface="Times New Roman" panose="02020603050405020304" pitchFamily="18" charset="0"/>
                  </a:rPr>
                  <a:t>SC</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 rec(</a:t>
                </a:r>
                <a:r>
                  <a:rPr lang="en-IN" altLang="en-US" sz="2800" b="1" dirty="0" err="1">
                    <a:latin typeface="Times New Roman" panose="02020603050405020304" pitchFamily="18" charset="0"/>
                    <a:cs typeface="Times New Roman" panose="02020603050405020304" pitchFamily="18" charset="0"/>
                  </a:rPr>
                  <a:t>m</a:t>
                </a:r>
                <a:r>
                  <a:rPr lang="en-IN" altLang="en-US" sz="2800" b="1" baseline="-25000" dirty="0" err="1">
                    <a:latin typeface="Times New Roman" panose="02020603050405020304" pitchFamily="18" charset="0"/>
                    <a:cs typeface="Times New Roman" panose="02020603050405020304" pitchFamily="18" charset="0"/>
                  </a:rPr>
                  <a:t>ij</a:t>
                </a:r>
                <a:r>
                  <a:rPr lang="en-IN" altLang="en-US" sz="2800" b="1" dirty="0">
                    <a:latin typeface="Times New Roman" panose="02020603050405020304" pitchFamily="18" charset="0"/>
                    <a:cs typeface="Times New Roman" panose="02020603050405020304" pitchFamily="18" charset="0"/>
                  </a:rPr>
                  <a:t>) </a:t>
                </a:r>
                <a14:m>
                  <m:oMath xmlns:m="http://schemas.openxmlformats.org/officeDocument/2006/math">
                    <m:r>
                      <a:rPr lang="en-IN" altLang="en-US" sz="2800" b="1" i="1">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800" b="1" dirty="0">
                    <a:latin typeface="Times New Roman" panose="02020603050405020304" pitchFamily="18" charset="0"/>
                    <a:cs typeface="Times New Roman" panose="02020603050405020304" pitchFamily="18" charset="0"/>
                  </a:rPr>
                  <a:t> LS </a:t>
                </a:r>
                <a:r>
                  <a:rPr lang="en-IN" altLang="en-US" sz="2800" b="1" baseline="-25000" dirty="0">
                    <a:latin typeface="Times New Roman" panose="02020603050405020304" pitchFamily="18" charset="0"/>
                    <a:cs typeface="Times New Roman" panose="02020603050405020304" pitchFamily="18" charset="0"/>
                  </a:rPr>
                  <a:t>j</a:t>
                </a:r>
                <a:r>
                  <a:rPr lang="en-IN" altLang="en-US" sz="2800" b="1" dirty="0">
                    <a:latin typeface="Times New Roman" panose="02020603050405020304" pitchFamily="18" charset="0"/>
                    <a:cs typeface="Times New Roman" panose="02020603050405020304" pitchFamily="18" charset="0"/>
                  </a:rPr>
                  <a:t>.</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1954" t="-2076" r="-2198"/>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51</a:t>
            </a:fld>
            <a:endParaRPr lang="en-IN" altLang="en-US" sz="1200">
              <a:solidFill>
                <a:srgbClr val="3D3632"/>
              </a:solidFill>
            </a:endParaRPr>
          </a:p>
        </p:txBody>
      </p:sp>
    </p:spTree>
    <p:extLst>
      <p:ext uri="{BB962C8B-B14F-4D97-AF65-F5344CB8AC3E}">
        <p14:creationId xmlns:p14="http://schemas.microsoft.com/office/powerpoint/2010/main" val="4096614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p:sp>
        <p:nvSpPr>
          <p:cNvPr id="18435" name="Content Placeholder 13"/>
          <p:cNvSpPr>
            <a:spLocks noGrp="1"/>
          </p:cNvSpPr>
          <p:nvPr>
            <p:ph idx="1"/>
          </p:nvPr>
        </p:nvSpPr>
        <p:spPr>
          <a:xfrm>
            <a:off x="1104899" y="1366345"/>
            <a:ext cx="10236035" cy="4990006"/>
          </a:xfrm>
        </p:spPr>
        <p:txBody>
          <a:bodyPr>
            <a:noAutofit/>
          </a:bodyPr>
          <a:lstStyle/>
          <a:p>
            <a:pPr marL="457200" lvl="1" indent="0" algn="just">
              <a:spcBef>
                <a:spcPts val="0"/>
              </a:spcBef>
              <a:buNone/>
            </a:pPr>
            <a:r>
              <a:rPr lang="en-IN" altLang="en-US" sz="2800" b="1" dirty="0">
                <a:highlight>
                  <a:srgbClr val="FFFF00"/>
                </a:highlight>
                <a:latin typeface="Times New Roman" panose="02020603050405020304" pitchFamily="18" charset="0"/>
                <a:cs typeface="Times New Roman" panose="02020603050405020304" pitchFamily="18" charset="0"/>
              </a:rPr>
              <a:t>Interpretation in terms of cuts</a:t>
            </a:r>
          </a:p>
          <a:p>
            <a:pPr lvl="1" algn="just">
              <a:spcBef>
                <a:spcPts val="0"/>
              </a:spcBef>
            </a:pPr>
            <a:r>
              <a:rPr lang="en-IN" altLang="en-US" sz="2800" dirty="0">
                <a:latin typeface="Times New Roman" panose="02020603050405020304" pitchFamily="18" charset="0"/>
                <a:cs typeface="Times New Roman" panose="02020603050405020304" pitchFamily="18" charset="0"/>
              </a:rPr>
              <a:t>Cuts in a space–time diagram provide a powerful graphical aid in representing and reasoning about the global states of a computation. </a:t>
            </a:r>
          </a:p>
          <a:p>
            <a:pPr lvl="1" algn="just">
              <a:spcBef>
                <a:spcPts val="0"/>
              </a:spcBef>
            </a:pPr>
            <a:r>
              <a:rPr lang="en-IN" altLang="en-US" sz="2800" b="1" dirty="0">
                <a:latin typeface="Times New Roman" panose="02020603050405020304" pitchFamily="18" charset="0"/>
                <a:cs typeface="Times New Roman" panose="02020603050405020304" pitchFamily="18" charset="0"/>
              </a:rPr>
              <a:t>A cut is a line joining an arbitrary point on each process line </a:t>
            </a:r>
            <a:r>
              <a:rPr lang="en-IN" altLang="en-US" sz="2800" dirty="0">
                <a:latin typeface="Times New Roman" panose="02020603050405020304" pitchFamily="18" charset="0"/>
                <a:cs typeface="Times New Roman" panose="02020603050405020304" pitchFamily="18" charset="0"/>
              </a:rPr>
              <a:t>that </a:t>
            </a:r>
            <a:r>
              <a:rPr lang="en-IN" altLang="en-US" sz="2800" b="1" dirty="0">
                <a:latin typeface="Times New Roman" panose="02020603050405020304" pitchFamily="18" charset="0"/>
                <a:cs typeface="Times New Roman" panose="02020603050405020304" pitchFamily="18" charset="0"/>
              </a:rPr>
              <a:t>slices the space–time diagram into a PAST and a FUTURE</a:t>
            </a:r>
            <a:r>
              <a:rPr lang="en-IN" altLang="en-US" sz="2800" dirty="0">
                <a:latin typeface="Times New Roman" panose="02020603050405020304" pitchFamily="18" charset="0"/>
                <a:cs typeface="Times New Roman" panose="02020603050405020304" pitchFamily="18" charset="0"/>
              </a:rPr>
              <a:t>. </a:t>
            </a:r>
          </a:p>
          <a:p>
            <a:pPr lvl="1" algn="just">
              <a:spcBef>
                <a:spcPts val="0"/>
              </a:spcBef>
            </a:pPr>
            <a:r>
              <a:rPr lang="en-IN" altLang="en-US" sz="2800" dirty="0">
                <a:latin typeface="Times New Roman" panose="02020603050405020304" pitchFamily="18" charset="0"/>
                <a:cs typeface="Times New Roman" panose="02020603050405020304" pitchFamily="18" charset="0"/>
              </a:rPr>
              <a:t>Recall that every cut corresponds to a global state and every global state can be graphically represented by a cut in the computation’s space–time diagram</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52</a:t>
            </a:fld>
            <a:endParaRPr lang="en-IN" altLang="en-US" sz="1200">
              <a:solidFill>
                <a:srgbClr val="3D3632"/>
              </a:solidFill>
            </a:endParaRPr>
          </a:p>
        </p:txBody>
      </p:sp>
    </p:spTree>
    <p:extLst>
      <p:ext uri="{BB962C8B-B14F-4D97-AF65-F5344CB8AC3E}">
        <p14:creationId xmlns:p14="http://schemas.microsoft.com/office/powerpoint/2010/main" val="434559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a:latin typeface="Times New Roman" panose="02020603050405020304" pitchFamily="18" charset="0"/>
                <a:cs typeface="Times New Roman" panose="02020603050405020304" pitchFamily="18" charset="0"/>
              </a:rPr>
              <a:t>System model and definitions</a:t>
            </a:r>
          </a:p>
          <a:p>
            <a:pPr lvl="1" algn="just">
              <a:spcBef>
                <a:spcPts val="0"/>
              </a:spcBef>
            </a:pPr>
            <a:r>
              <a:rPr lang="en-IN" altLang="en-US" sz="2400" b="1" dirty="0">
                <a:latin typeface="Times New Roman" panose="02020603050405020304" pitchFamily="18" charset="0"/>
                <a:cs typeface="Times New Roman" panose="02020603050405020304" pitchFamily="18" charset="0"/>
              </a:rPr>
              <a:t>Interpretation in terms of cuts</a:t>
            </a:r>
          </a:p>
          <a:p>
            <a:pPr algn="just">
              <a:spcBef>
                <a:spcPts val="60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53</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828005" y="2319654"/>
            <a:ext cx="9257507" cy="3905511"/>
          </a:xfrm>
          <a:prstGeom prst="rect">
            <a:avLst/>
          </a:prstGeom>
        </p:spPr>
      </p:pic>
      <p:sp>
        <p:nvSpPr>
          <p:cNvPr id="5" name="TextBox 4">
            <a:extLst>
              <a:ext uri="{FF2B5EF4-FFF2-40B4-BE49-F238E27FC236}">
                <a16:creationId xmlns:a16="http://schemas.microsoft.com/office/drawing/2014/main" id="{1E328648-D734-029E-3817-4374664FA912}"/>
              </a:ext>
            </a:extLst>
          </p:cNvPr>
          <p:cNvSpPr txBox="1"/>
          <p:nvPr/>
        </p:nvSpPr>
        <p:spPr>
          <a:xfrm>
            <a:off x="8894618" y="1591295"/>
            <a:ext cx="3004457"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C1: Inconsistent cut</a:t>
            </a:r>
          </a:p>
          <a:p>
            <a:r>
              <a:rPr lang="en-US" sz="2000" b="1" dirty="0">
                <a:latin typeface="Times New Roman" panose="02020603050405020304" pitchFamily="18" charset="0"/>
                <a:cs typeface="Times New Roman" panose="02020603050405020304" pitchFamily="18" charset="0"/>
              </a:rPr>
              <a:t>C2: consistent cut</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29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Global state and snapshot recording algorithms: </a:t>
            </a:r>
          </a:p>
        </p:txBody>
      </p:sp>
      <p:sp>
        <p:nvSpPr>
          <p:cNvPr id="18435" name="Content Placeholder 13"/>
          <p:cNvSpPr>
            <a:spLocks noGrp="1"/>
          </p:cNvSpPr>
          <p:nvPr>
            <p:ph idx="1"/>
          </p:nvPr>
        </p:nvSpPr>
        <p:spPr>
          <a:xfrm>
            <a:off x="475012" y="1366345"/>
            <a:ext cx="11376561" cy="4990006"/>
          </a:xfrm>
        </p:spPr>
        <p:txBody>
          <a:bodyPr>
            <a:noAutofit/>
          </a:bodyPr>
          <a:lstStyle/>
          <a:p>
            <a:pPr marL="457200" lvl="1" indent="0" algn="just">
              <a:spcBef>
                <a:spcPts val="0"/>
              </a:spcBef>
              <a:buNone/>
            </a:pPr>
            <a:r>
              <a:rPr lang="en-IN" altLang="en-US" sz="2800" b="1" dirty="0">
                <a:latin typeface="Times New Roman" panose="02020603050405020304" pitchFamily="18" charset="0"/>
                <a:cs typeface="Times New Roman" panose="02020603050405020304" pitchFamily="18" charset="0"/>
              </a:rPr>
              <a:t>Issues in recording a global state</a:t>
            </a: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54</a:t>
            </a:fld>
            <a:endParaRPr lang="en-IN" altLang="en-US" sz="1200">
              <a:solidFill>
                <a:srgbClr val="3D3632"/>
              </a:solidFill>
            </a:endParaRPr>
          </a:p>
        </p:txBody>
      </p:sp>
      <p:pic>
        <p:nvPicPr>
          <p:cNvPr id="3" name="Picture 2">
            <a:extLst>
              <a:ext uri="{FF2B5EF4-FFF2-40B4-BE49-F238E27FC236}">
                <a16:creationId xmlns:a16="http://schemas.microsoft.com/office/drawing/2014/main" id="{066BDADE-B998-5294-BDBB-3133886401E5}"/>
              </a:ext>
            </a:extLst>
          </p:cNvPr>
          <p:cNvPicPr>
            <a:picLocks noChangeAspect="1"/>
          </p:cNvPicPr>
          <p:nvPr/>
        </p:nvPicPr>
        <p:blipFill>
          <a:blip r:embed="rId2"/>
          <a:stretch>
            <a:fillRect/>
          </a:stretch>
        </p:blipFill>
        <p:spPr>
          <a:xfrm>
            <a:off x="383535" y="1904325"/>
            <a:ext cx="10701978" cy="4817151"/>
          </a:xfrm>
          <a:prstGeom prst="rect">
            <a:avLst/>
          </a:prstGeom>
        </p:spPr>
      </p:pic>
    </p:spTree>
    <p:extLst>
      <p:ext uri="{BB962C8B-B14F-4D97-AF65-F5344CB8AC3E}">
        <p14:creationId xmlns:p14="http://schemas.microsoft.com/office/powerpoint/2010/main" val="54184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lgn="just">
              <a:spcBef>
                <a:spcPts val="0"/>
              </a:spcBef>
            </a:pPr>
            <a:r>
              <a:rPr lang="en-IN" altLang="en-US" sz="4000" b="1" dirty="0">
                <a:latin typeface="Times New Roman" panose="02020603050405020304" pitchFamily="18" charset="0"/>
                <a:cs typeface="Times New Roman" panose="02020603050405020304" pitchFamily="18" charset="0"/>
              </a:rPr>
              <a:t>7. Snapshot algorithms for FIFO channels</a:t>
            </a:r>
          </a:p>
        </p:txBody>
      </p:sp>
      <p:sp>
        <p:nvSpPr>
          <p:cNvPr id="18435" name="Content Placeholder 13"/>
          <p:cNvSpPr>
            <a:spLocks noGrp="1"/>
          </p:cNvSpPr>
          <p:nvPr>
            <p:ph idx="1"/>
          </p:nvPr>
        </p:nvSpPr>
        <p:spPr>
          <a:xfrm>
            <a:off x="427513" y="1366345"/>
            <a:ext cx="11483438" cy="4985242"/>
          </a:xfrm>
        </p:spPr>
        <p:txBody>
          <a:bodyPr>
            <a:noAutofit/>
          </a:bodyPr>
          <a:lstStyle/>
          <a:p>
            <a:pPr lvl="1" algn="just">
              <a:spcBef>
                <a:spcPts val="0"/>
              </a:spcBef>
            </a:pPr>
            <a:r>
              <a:rPr lang="en-IN" altLang="en-US" sz="2800" b="1" dirty="0">
                <a:latin typeface="Times New Roman" panose="02020603050405020304" pitchFamily="18" charset="0"/>
                <a:cs typeface="Times New Roman" panose="02020603050405020304" pitchFamily="18" charset="0"/>
              </a:rPr>
              <a:t>Chandy–Lamport algorithm</a:t>
            </a:r>
          </a:p>
          <a:p>
            <a:pPr lvl="1" algn="just">
              <a:spcBef>
                <a:spcPts val="0"/>
              </a:spcBef>
            </a:pPr>
            <a:r>
              <a:rPr lang="en-IN" altLang="en-US" sz="2800" dirty="0">
                <a:latin typeface="Times New Roman" panose="02020603050405020304" pitchFamily="18" charset="0"/>
                <a:cs typeface="Times New Roman" panose="02020603050405020304" pitchFamily="18" charset="0"/>
              </a:rPr>
              <a:t>The </a:t>
            </a:r>
            <a:r>
              <a:rPr lang="en-IN" altLang="en-US" sz="2800" dirty="0" err="1">
                <a:latin typeface="Times New Roman" panose="02020603050405020304" pitchFamily="18" charset="0"/>
                <a:cs typeface="Times New Roman" panose="02020603050405020304" pitchFamily="18" charset="0"/>
              </a:rPr>
              <a:t>Chandy-Lamport</a:t>
            </a:r>
            <a:r>
              <a:rPr lang="en-IN" altLang="en-US" sz="2800" dirty="0">
                <a:latin typeface="Times New Roman" panose="02020603050405020304" pitchFamily="18" charset="0"/>
                <a:cs typeface="Times New Roman" panose="02020603050405020304" pitchFamily="18" charset="0"/>
              </a:rPr>
              <a:t> algorithm uses a control message, called a marker. </a:t>
            </a:r>
          </a:p>
          <a:p>
            <a:pPr lvl="1" algn="just">
              <a:spcBef>
                <a:spcPts val="0"/>
              </a:spcBef>
            </a:pPr>
            <a:r>
              <a:rPr lang="en-IN" altLang="en-US" sz="2800" dirty="0">
                <a:latin typeface="Times New Roman" panose="02020603050405020304" pitchFamily="18" charset="0"/>
                <a:cs typeface="Times New Roman" panose="02020603050405020304" pitchFamily="18" charset="0"/>
              </a:rPr>
              <a:t>After a site has recorded its snapshot, it sends a marker along all of its outgoing channels before sending out any more messages. </a:t>
            </a:r>
          </a:p>
          <a:p>
            <a:pPr lvl="1" algn="just">
              <a:spcBef>
                <a:spcPts val="0"/>
              </a:spcBef>
            </a:pPr>
            <a:r>
              <a:rPr lang="en-IN" altLang="en-US" sz="2800" dirty="0">
                <a:latin typeface="Times New Roman" panose="02020603050405020304" pitchFamily="18" charset="0"/>
                <a:cs typeface="Times New Roman" panose="02020603050405020304" pitchFamily="18" charset="0"/>
              </a:rPr>
              <a:t>Since channels are FIFO, a marker separates the messages in the channel into those to be included in the snapshot (i.e., channel state or process state) from those not to be recorded in the snapshot. </a:t>
            </a:r>
          </a:p>
          <a:p>
            <a:pPr lvl="1" algn="just">
              <a:spcBef>
                <a:spcPts val="0"/>
              </a:spcBef>
            </a:pPr>
            <a:r>
              <a:rPr lang="en-IN" altLang="en-US" sz="2800" dirty="0">
                <a:latin typeface="Times New Roman" panose="02020603050405020304" pitchFamily="18" charset="0"/>
                <a:cs typeface="Times New Roman" panose="02020603050405020304" pitchFamily="18" charset="0"/>
              </a:rPr>
              <a:t>This addresses issue I1. The role of markers in a FIFO system is to act as delimiters for the messages in the channels so that the channel state recorded by the process at the receiving end of the channel satisfies the condition C2.</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55</a:t>
            </a:fld>
            <a:endParaRPr lang="en-IN" altLang="en-US" sz="1200">
              <a:solidFill>
                <a:srgbClr val="3D3632"/>
              </a:solidFill>
            </a:endParaRPr>
          </a:p>
        </p:txBody>
      </p:sp>
    </p:spTree>
    <p:extLst>
      <p:ext uri="{BB962C8B-B14F-4D97-AF65-F5344CB8AC3E}">
        <p14:creationId xmlns:p14="http://schemas.microsoft.com/office/powerpoint/2010/main" val="198155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AA5E3B-8B69-177E-7382-3CE4370ED6D0}"/>
              </a:ext>
            </a:extLst>
          </p:cNvPr>
          <p:cNvSpPr>
            <a:spLocks noGrp="1"/>
          </p:cNvSpPr>
          <p:nvPr>
            <p:ph type="sldNum" sz="quarter" idx="12"/>
          </p:nvPr>
        </p:nvSpPr>
        <p:spPr/>
        <p:txBody>
          <a:bodyPr/>
          <a:lstStyle/>
          <a:p>
            <a:fld id="{0FF54DE5-C571-48E8-A5BC-B369434E2F44}" type="slidenum">
              <a:rPr lang="en-IN" smtClean="0"/>
              <a:pPr/>
              <a:t>56</a:t>
            </a:fld>
            <a:endParaRPr lang="en-IN"/>
          </a:p>
        </p:txBody>
      </p:sp>
      <p:pic>
        <p:nvPicPr>
          <p:cNvPr id="10" name="Picture 9">
            <a:extLst>
              <a:ext uri="{FF2B5EF4-FFF2-40B4-BE49-F238E27FC236}">
                <a16:creationId xmlns:a16="http://schemas.microsoft.com/office/drawing/2014/main" id="{2434D8C4-4419-74D9-41B2-04030372A8D4}"/>
              </a:ext>
            </a:extLst>
          </p:cNvPr>
          <p:cNvPicPr>
            <a:picLocks noChangeAspect="1"/>
          </p:cNvPicPr>
          <p:nvPr/>
        </p:nvPicPr>
        <p:blipFill>
          <a:blip r:embed="rId2"/>
          <a:stretch>
            <a:fillRect/>
          </a:stretch>
        </p:blipFill>
        <p:spPr>
          <a:xfrm>
            <a:off x="1543457" y="1618615"/>
            <a:ext cx="8345065" cy="4553585"/>
          </a:xfrm>
          <a:prstGeom prst="rect">
            <a:avLst/>
          </a:prstGeom>
        </p:spPr>
      </p:pic>
      <p:sp>
        <p:nvSpPr>
          <p:cNvPr id="3" name="TextBox 2">
            <a:extLst>
              <a:ext uri="{FF2B5EF4-FFF2-40B4-BE49-F238E27FC236}">
                <a16:creationId xmlns:a16="http://schemas.microsoft.com/office/drawing/2014/main" id="{B1142276-E365-2D94-AA8F-82E5E2ED77C4}"/>
              </a:ext>
            </a:extLst>
          </p:cNvPr>
          <p:cNvSpPr txBox="1"/>
          <p:nvPr/>
        </p:nvSpPr>
        <p:spPr>
          <a:xfrm>
            <a:off x="1279566" y="316468"/>
            <a:ext cx="7977215" cy="523220"/>
          </a:xfrm>
          <a:prstGeom prst="rect">
            <a:avLst/>
          </a:prstGeom>
          <a:noFill/>
        </p:spPr>
        <p:txBody>
          <a:bodyPr wrap="square">
            <a:spAutoFit/>
          </a:bodyPr>
          <a:lstStyle/>
          <a:p>
            <a:r>
              <a:rPr lang="en-IN" altLang="en-US" sz="2800" b="1" dirty="0">
                <a:latin typeface="Times New Roman" panose="02020603050405020304" pitchFamily="18" charset="0"/>
                <a:cs typeface="Times New Roman" panose="02020603050405020304" pitchFamily="18" charset="0"/>
              </a:rPr>
              <a:t>Snapshot algorithms for FIFO channels</a:t>
            </a:r>
            <a:endParaRPr lang="en-IN" sz="2800" dirty="0"/>
          </a:p>
        </p:txBody>
      </p:sp>
    </p:spTree>
    <p:extLst>
      <p:ext uri="{BB962C8B-B14F-4D97-AF65-F5344CB8AC3E}">
        <p14:creationId xmlns:p14="http://schemas.microsoft.com/office/powerpoint/2010/main" val="113021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B4F6E-719F-8AE3-529E-9A0ABFF2FD34}"/>
              </a:ext>
            </a:extLst>
          </p:cNvPr>
          <p:cNvSpPr>
            <a:spLocks noGrp="1"/>
          </p:cNvSpPr>
          <p:nvPr>
            <p:ph type="title"/>
          </p:nvPr>
        </p:nvSpPr>
        <p:spPr/>
        <p:txBody>
          <a:bodyPr>
            <a:normAutofit/>
          </a:bodyPr>
          <a:lstStyle/>
          <a:p>
            <a:r>
              <a:rPr lang="en-IN" altLang="en-US" sz="3200" b="1" dirty="0">
                <a:latin typeface="Times New Roman" panose="02020603050405020304" pitchFamily="18" charset="0"/>
                <a:cs typeface="Times New Roman" panose="02020603050405020304" pitchFamily="18" charset="0"/>
              </a:rPr>
              <a:t>Chandy–Lamport algorithm</a:t>
            </a:r>
            <a:endParaRPr lang="en-IN" sz="3200" dirty="0"/>
          </a:p>
        </p:txBody>
      </p:sp>
      <p:pic>
        <p:nvPicPr>
          <p:cNvPr id="6" name="Content Placeholder 5">
            <a:extLst>
              <a:ext uri="{FF2B5EF4-FFF2-40B4-BE49-F238E27FC236}">
                <a16:creationId xmlns:a16="http://schemas.microsoft.com/office/drawing/2014/main" id="{D7111A2E-6B79-4EB9-B8E1-B8F719A93865}"/>
              </a:ext>
            </a:extLst>
          </p:cNvPr>
          <p:cNvPicPr>
            <a:picLocks noGrp="1" noChangeAspect="1"/>
          </p:cNvPicPr>
          <p:nvPr>
            <p:ph idx="1"/>
          </p:nvPr>
        </p:nvPicPr>
        <p:blipFill>
          <a:blip r:embed="rId2"/>
          <a:stretch>
            <a:fillRect/>
          </a:stretch>
        </p:blipFill>
        <p:spPr>
          <a:xfrm>
            <a:off x="1876301" y="1600200"/>
            <a:ext cx="7742712" cy="4572000"/>
          </a:xfrm>
        </p:spPr>
      </p:pic>
      <p:sp>
        <p:nvSpPr>
          <p:cNvPr id="4" name="Slide Number Placeholder 3">
            <a:extLst>
              <a:ext uri="{FF2B5EF4-FFF2-40B4-BE49-F238E27FC236}">
                <a16:creationId xmlns:a16="http://schemas.microsoft.com/office/drawing/2014/main" id="{C731CBA8-70A9-1310-027E-8F22610FE7AF}"/>
              </a:ext>
            </a:extLst>
          </p:cNvPr>
          <p:cNvSpPr>
            <a:spLocks noGrp="1"/>
          </p:cNvSpPr>
          <p:nvPr>
            <p:ph type="sldNum" sz="quarter" idx="12"/>
          </p:nvPr>
        </p:nvSpPr>
        <p:spPr/>
        <p:txBody>
          <a:bodyPr/>
          <a:lstStyle/>
          <a:p>
            <a:fld id="{0FF54DE5-C571-48E8-A5BC-B369434E2F44}" type="slidenum">
              <a:rPr lang="en-IN" smtClean="0"/>
              <a:pPr/>
              <a:t>57</a:t>
            </a:fld>
            <a:endParaRPr lang="en-IN"/>
          </a:p>
        </p:txBody>
      </p:sp>
    </p:spTree>
    <p:extLst>
      <p:ext uri="{BB962C8B-B14F-4D97-AF65-F5344CB8AC3E}">
        <p14:creationId xmlns:p14="http://schemas.microsoft.com/office/powerpoint/2010/main" val="82542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marL="457200" lvl="1" indent="0" algn="just">
              <a:spcBef>
                <a:spcPts val="0"/>
              </a:spcBef>
              <a:buNone/>
            </a:pPr>
            <a:r>
              <a:rPr lang="en-IN" altLang="en-US" sz="4000" b="1" dirty="0">
                <a:latin typeface="Times New Roman" panose="02020603050405020304" pitchFamily="18" charset="0"/>
                <a:cs typeface="Times New Roman" panose="02020603050405020304" pitchFamily="18" charset="0"/>
              </a:rPr>
              <a:t>Properties of the recorded global state</a:t>
            </a:r>
          </a:p>
        </p:txBody>
      </p:sp>
      <p:sp>
        <p:nvSpPr>
          <p:cNvPr id="18435" name="Content Placeholder 13"/>
          <p:cNvSpPr>
            <a:spLocks noGrp="1"/>
          </p:cNvSpPr>
          <p:nvPr>
            <p:ph idx="1"/>
          </p:nvPr>
        </p:nvSpPr>
        <p:spPr>
          <a:xfrm>
            <a:off x="1104899" y="1366345"/>
            <a:ext cx="10722923" cy="4990006"/>
          </a:xfrm>
        </p:spPr>
        <p:txBody>
          <a:bodyPr>
            <a:noAutofit/>
          </a:bodyPr>
          <a:lstStyle/>
          <a:p>
            <a:pPr lvl="1" algn="just">
              <a:spcBef>
                <a:spcPts val="0"/>
              </a:spcBef>
            </a:pPr>
            <a:endParaRPr lang="en-IN" altLang="en-US" sz="2800" dirty="0">
              <a:latin typeface="Times New Roman" panose="02020603050405020304" pitchFamily="18" charset="0"/>
              <a:cs typeface="Times New Roman" panose="02020603050405020304" pitchFamily="18" charset="0"/>
            </a:endParaRPr>
          </a:p>
          <a:p>
            <a:pPr algn="just">
              <a:spcBef>
                <a:spcPts val="60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58</a:t>
            </a:fld>
            <a:endParaRPr lang="en-IN" altLang="en-US" sz="1200">
              <a:solidFill>
                <a:srgbClr val="3D3632"/>
              </a:solidFill>
            </a:endParaRPr>
          </a:p>
        </p:txBody>
      </p:sp>
      <p:pic>
        <p:nvPicPr>
          <p:cNvPr id="3" name="Picture 2">
            <a:extLst>
              <a:ext uri="{FF2B5EF4-FFF2-40B4-BE49-F238E27FC236}">
                <a16:creationId xmlns:a16="http://schemas.microsoft.com/office/drawing/2014/main" id="{FA3B062D-E52D-BF0A-E2EB-4B46EC84870F}"/>
              </a:ext>
            </a:extLst>
          </p:cNvPr>
          <p:cNvPicPr>
            <a:picLocks noChangeAspect="1"/>
          </p:cNvPicPr>
          <p:nvPr/>
        </p:nvPicPr>
        <p:blipFill>
          <a:blip r:embed="rId2"/>
          <a:stretch>
            <a:fillRect/>
          </a:stretch>
        </p:blipFill>
        <p:spPr>
          <a:xfrm>
            <a:off x="1104899" y="1376736"/>
            <a:ext cx="10993384" cy="5172797"/>
          </a:xfrm>
          <a:prstGeom prst="rect">
            <a:avLst/>
          </a:prstGeom>
        </p:spPr>
      </p:pic>
    </p:spTree>
    <p:extLst>
      <p:ext uri="{BB962C8B-B14F-4D97-AF65-F5344CB8AC3E}">
        <p14:creationId xmlns:p14="http://schemas.microsoft.com/office/powerpoint/2010/main" val="238867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latin typeface="Times New Roman" panose="02020603050405020304" pitchFamily="18" charset="0"/>
                <a:cs typeface="Times New Roman" panose="02020603050405020304" pitchFamily="18" charset="0"/>
              </a:rPr>
              <a:t>Properties of the recorded global state</a:t>
            </a:r>
            <a:endParaRPr lang="en-IN"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a:latin typeface="Times New Roman" panose="02020603050405020304" pitchFamily="18" charset="0"/>
                <a:cs typeface="Times New Roman" panose="02020603050405020304" pitchFamily="18" charset="0"/>
              </a:rPr>
              <a:t>Snapshot algorithms for FIFO channels</a:t>
            </a:r>
            <a:endParaRPr lang="en-IN" altLang="en-US" sz="2400" dirty="0">
              <a:latin typeface="Times New Roman" panose="02020603050405020304" pitchFamily="18" charset="0"/>
              <a:cs typeface="Times New Roman" panose="02020603050405020304" pitchFamily="18" charset="0"/>
            </a:endParaRPr>
          </a:p>
          <a:p>
            <a:pPr algn="just">
              <a:spcBef>
                <a:spcPts val="600"/>
              </a:spcBef>
            </a:pPr>
            <a:r>
              <a:rPr lang="en-IN" altLang="en-US" sz="2400" dirty="0">
                <a:latin typeface="Times New Roman" panose="02020603050405020304" pitchFamily="18" charset="0"/>
                <a:cs typeface="Times New Roman" panose="02020603050405020304" pitchFamily="18" charset="0"/>
              </a:rPr>
              <a:t>Timing diagram of two possible executions of the banking example.</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59</a:t>
            </a:fld>
            <a:endParaRPr lang="en-IN" altLang="en-US" sz="1200">
              <a:solidFill>
                <a:srgbClr val="3D3632"/>
              </a:solidFill>
            </a:endParaRPr>
          </a:p>
        </p:txBody>
      </p:sp>
      <p:pic>
        <p:nvPicPr>
          <p:cNvPr id="2" name="Picture 1"/>
          <p:cNvPicPr>
            <a:picLocks noChangeAspect="1"/>
          </p:cNvPicPr>
          <p:nvPr/>
        </p:nvPicPr>
        <p:blipFill>
          <a:blip r:embed="rId2"/>
          <a:stretch>
            <a:fillRect/>
          </a:stretch>
        </p:blipFill>
        <p:spPr>
          <a:xfrm>
            <a:off x="1888177" y="2308665"/>
            <a:ext cx="7368605" cy="4042922"/>
          </a:xfrm>
          <a:prstGeom prst="rect">
            <a:avLst/>
          </a:prstGeom>
        </p:spPr>
      </p:pic>
    </p:spTree>
    <p:extLst>
      <p:ext uri="{BB962C8B-B14F-4D97-AF65-F5344CB8AC3E}">
        <p14:creationId xmlns:p14="http://schemas.microsoft.com/office/powerpoint/2010/main" val="2543804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LOGICAL TIME</a:t>
            </a:r>
            <a:endParaRPr lang="en-US" altLang="en-US" sz="4000" b="1" dirty="0">
              <a:solidFill>
                <a:schemeClr val="tx2">
                  <a:satMod val="130000"/>
                </a:schemeClr>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10795000" cy="4985242"/>
              </a:xfrm>
            </p:spPr>
            <p:txBody>
              <a:bodyPr>
                <a:no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A system of logical clocks consists of a time domain T and a logical clock C. </a:t>
                </a:r>
                <a:r>
                  <a:rPr lang="en-IN" altLang="en-US" sz="2400" b="1" dirty="0">
                    <a:highlight>
                      <a:srgbClr val="FFFF00"/>
                    </a:highlight>
                    <a:latin typeface="Times New Roman" panose="02020603050405020304" pitchFamily="18" charset="0"/>
                    <a:cs typeface="Times New Roman" panose="02020603050405020304" pitchFamily="18" charset="0"/>
                  </a:rPr>
                  <a:t>Elements of T form a partially ordered set over a relation &lt;</a:t>
                </a:r>
                <a:r>
                  <a:rPr lang="en-IN" altLang="en-US" sz="2400" b="1"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This relation is usually called the </a:t>
                </a:r>
                <a:r>
                  <a:rPr lang="en-IN" altLang="en-US" sz="2400" b="1" dirty="0">
                    <a:latin typeface="Times New Roman" panose="02020603050405020304" pitchFamily="18" charset="0"/>
                    <a:cs typeface="Times New Roman" panose="02020603050405020304" pitchFamily="18" charset="0"/>
                  </a:rPr>
                  <a:t>happened before or causal precedence</a:t>
                </a:r>
                <a:r>
                  <a:rPr lang="en-IN" altLang="en-US" sz="2400" dirty="0">
                    <a:latin typeface="Times New Roman" panose="02020603050405020304" pitchFamily="18" charset="0"/>
                    <a:cs typeface="Times New Roman" panose="02020603050405020304" pitchFamily="18" charset="0"/>
                  </a:rPr>
                  <a:t>. Intuitively, this relation is analogous to the earlier than relation provided by the physical time. </a:t>
                </a:r>
                <a:r>
                  <a:rPr lang="en-IN" altLang="en-US" sz="2400" b="1" dirty="0">
                    <a:latin typeface="Times New Roman" panose="02020603050405020304" pitchFamily="18" charset="0"/>
                    <a:cs typeface="Times New Roman" panose="02020603050405020304" pitchFamily="18" charset="0"/>
                  </a:rPr>
                  <a:t>The logical clock C is a function that maps an event e in a distributed system to an element in the time domain T, denoted as C(e) and called the timestamp of e</a:t>
                </a:r>
                <a:r>
                  <a:rPr lang="en-IN" altLang="en-US" sz="2400" dirty="0">
                    <a:latin typeface="Times New Roman" panose="02020603050405020304" pitchFamily="18" charset="0"/>
                    <a:cs typeface="Times New Roman" panose="02020603050405020304" pitchFamily="18" charset="0"/>
                  </a:rPr>
                  <a:t>, and is defined as follows:</a:t>
                </a:r>
              </a:p>
              <a:p>
                <a:pPr marL="0" indent="0" algn="just">
                  <a:spcBef>
                    <a:spcPts val="600"/>
                  </a:spcBef>
                  <a:buNone/>
                </a:pPr>
                <a:r>
                  <a:rPr lang="en-IN" altLang="en-US" sz="2400" dirty="0">
                    <a:latin typeface="Times New Roman" panose="02020603050405020304" pitchFamily="18" charset="0"/>
                    <a:cs typeface="Times New Roman" panose="02020603050405020304" pitchFamily="18" charset="0"/>
                  </a:rPr>
                  <a:t>	C : H </a:t>
                </a:r>
                <a14:m>
                  <m:oMath xmlns:m="http://schemas.openxmlformats.org/officeDocument/2006/math">
                    <m:r>
                      <a:rPr lang="en-IN"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400" dirty="0">
                    <a:latin typeface="Times New Roman" panose="02020603050405020304" pitchFamily="18" charset="0"/>
                    <a:cs typeface="Times New Roman" panose="02020603050405020304" pitchFamily="18" charset="0"/>
                  </a:rPr>
                  <a:t> T, such that the following property is satisfied: </a:t>
                </a:r>
              </a:p>
              <a:p>
                <a:pPr algn="just">
                  <a:spcBef>
                    <a:spcPts val="600"/>
                  </a:spcBef>
                </a:pPr>
                <a:r>
                  <a:rPr lang="en-IN" altLang="en-US" sz="2400" dirty="0">
                    <a:latin typeface="Times New Roman" panose="02020603050405020304" pitchFamily="18" charset="0"/>
                    <a:cs typeface="Times New Roman" panose="02020603050405020304" pitchFamily="18" charset="0"/>
                  </a:rPr>
                  <a:t>for two events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&lt; C(</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latin typeface="Times New Roman" panose="02020603050405020304" pitchFamily="18" charset="0"/>
                    <a:cs typeface="Times New Roman" panose="02020603050405020304" pitchFamily="18" charset="0"/>
                  </a:rPr>
                  <a:t>This monotonicity property is called the clock consistency condition. When T and C satisfy the following condition, </a:t>
                </a:r>
              </a:p>
              <a:p>
                <a:pPr marL="0" indent="0" algn="just">
                  <a:spcBef>
                    <a:spcPts val="600"/>
                  </a:spcBef>
                  <a:buNone/>
                </a:pPr>
                <a:r>
                  <a:rPr lang="en-IN" altLang="en-US" sz="2400" dirty="0">
                    <a:latin typeface="Times New Roman" panose="02020603050405020304" pitchFamily="18" charset="0"/>
                    <a:cs typeface="Times New Roman" panose="02020603050405020304" pitchFamily="18" charset="0"/>
                  </a:rPr>
                  <a:t>	for two events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e</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a:t>
                </a:r>
                <a:r>
                  <a:rPr lang="en-IN" altLang="en-US" sz="2400" b="1" dirty="0" err="1">
                    <a:latin typeface="Times New Roman" panose="02020603050405020304" pitchFamily="18" charset="0"/>
                    <a:cs typeface="Times New Roman" panose="02020603050405020304" pitchFamily="18" charset="0"/>
                  </a:rPr>
                  <a:t>e</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err="1">
                    <a:latin typeface="Times New Roman" panose="02020603050405020304" pitchFamily="18" charset="0"/>
                    <a:cs typeface="Times New Roman" panose="02020603050405020304" pitchFamily="18" charset="0"/>
                  </a:rPr>
                  <a:t>→e</a:t>
                </a:r>
                <a:r>
                  <a:rPr lang="en-IN" altLang="en-US" sz="2400" b="1" baseline="-25000" dirty="0" err="1">
                    <a:latin typeface="Times New Roman" panose="02020603050405020304" pitchFamily="18" charset="0"/>
                    <a:cs typeface="Times New Roman" panose="02020603050405020304" pitchFamily="18" charset="0"/>
                  </a:rPr>
                  <a:t>j</a:t>
                </a:r>
                <a:r>
                  <a:rPr lang="en-IN" altLang="en-US" sz="2400" b="1" dirty="0">
                    <a:latin typeface="Times New Roman" panose="02020603050405020304" pitchFamily="18" charset="0"/>
                    <a:cs typeface="Times New Roman" panose="02020603050405020304" pitchFamily="18" charset="0"/>
                  </a:rPr>
                  <a:t> ⇔ C(</a:t>
                </a:r>
                <a:r>
                  <a:rPr lang="en-IN" altLang="en-US" sz="2400" b="1" dirty="0" err="1">
                    <a:latin typeface="Times New Roman" panose="02020603050405020304" pitchFamily="18" charset="0"/>
                    <a:cs typeface="Times New Roman" panose="02020603050405020304" pitchFamily="18" charset="0"/>
                  </a:rPr>
                  <a:t>e</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b="1" dirty="0">
                    <a:latin typeface="Times New Roman" panose="02020603050405020304" pitchFamily="18" charset="0"/>
                    <a:cs typeface="Times New Roman" panose="02020603050405020304" pitchFamily="18" charset="0"/>
                  </a:rPr>
                  <a:t>) &lt; C(</a:t>
                </a:r>
                <a:r>
                  <a:rPr lang="en-IN" altLang="en-US" sz="2400" b="1" dirty="0" err="1">
                    <a:latin typeface="Times New Roman" panose="02020603050405020304" pitchFamily="18" charset="0"/>
                    <a:cs typeface="Times New Roman" panose="02020603050405020304" pitchFamily="18" charset="0"/>
                  </a:rPr>
                  <a:t>e</a:t>
                </a:r>
                <a:r>
                  <a:rPr lang="en-IN" altLang="en-US" sz="2400" b="1" baseline="-25000" dirty="0" err="1">
                    <a:latin typeface="Times New Roman" panose="02020603050405020304" pitchFamily="18" charset="0"/>
                    <a:cs typeface="Times New Roman" panose="02020603050405020304" pitchFamily="18" charset="0"/>
                  </a:rPr>
                  <a:t>j</a:t>
                </a:r>
                <a:r>
                  <a:rPr lang="en-IN" altLang="en-US" sz="2400" b="1" dirty="0">
                    <a:latin typeface="Times New Roman" panose="02020603050405020304" pitchFamily="18" charset="0"/>
                    <a:cs typeface="Times New Roman" panose="02020603050405020304" pitchFamily="18" charset="0"/>
                  </a:rPr>
                  <a:t> )</a:t>
                </a:r>
                <a:r>
                  <a:rPr lang="en-IN" altLang="en-US" sz="2400" dirty="0">
                    <a:latin typeface="Times New Roman" panose="02020603050405020304" pitchFamily="18" charset="0"/>
                    <a:cs typeface="Times New Roman" panose="02020603050405020304" pitchFamily="18" charset="0"/>
                  </a:rPr>
                  <a:t>, the system of clocks is said to be</a:t>
                </a:r>
                <a:r>
                  <a:rPr lang="en-IN" altLang="en-US" sz="2400" b="1" dirty="0">
                    <a:latin typeface="Times New Roman" panose="02020603050405020304" pitchFamily="18" charset="0"/>
                    <a:cs typeface="Times New Roman" panose="02020603050405020304" pitchFamily="18" charset="0"/>
                  </a:rPr>
                  <a:t> strongly consistent</a:t>
                </a:r>
                <a:r>
                  <a:rPr lang="en-IN"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10795000" cy="4985242"/>
              </a:xfrm>
              <a:blipFill>
                <a:blip r:embed="rId3"/>
                <a:stretch>
                  <a:fillRect l="-1694" t="-1711" r="-1750" b="-4768"/>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a:t>
            </a:fld>
            <a:endParaRPr lang="en-IN" altLang="en-US" sz="1200">
              <a:solidFill>
                <a:srgbClr val="3D3632"/>
              </a:solidFill>
            </a:endParaRPr>
          </a:p>
        </p:txBody>
      </p:sp>
    </p:spTree>
    <p:extLst>
      <p:ext uri="{BB962C8B-B14F-4D97-AF65-F5344CB8AC3E}">
        <p14:creationId xmlns:p14="http://schemas.microsoft.com/office/powerpoint/2010/main" val="15945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E231-38B5-2DA9-F103-A6079C23BF27}"/>
              </a:ext>
            </a:extLst>
          </p:cNvPr>
          <p:cNvSpPr>
            <a:spLocks noGrp="1"/>
          </p:cNvSpPr>
          <p:nvPr>
            <p:ph type="title"/>
          </p:nvPr>
        </p:nvSpPr>
        <p:spPr/>
        <p:txBody>
          <a:bodyPr>
            <a:normAutofit/>
          </a:bodyPr>
          <a:lstStyle/>
          <a:p>
            <a:pPr algn="just"/>
            <a:r>
              <a:rPr lang="en-US" sz="2400" b="1" i="0" u="none" strike="noStrike" dirty="0">
                <a:solidFill>
                  <a:srgbClr val="514843"/>
                </a:solidFill>
                <a:effectLst/>
                <a:latin typeface="Times New Roman" panose="02020603050405020304" pitchFamily="18" charset="0"/>
              </a:rPr>
              <a:t>The recorded global state may not correspond to any of the global states that occurred during the computation</a:t>
            </a:r>
            <a:endParaRPr lang="en-IN" sz="3600" b="1" dirty="0"/>
          </a:p>
        </p:txBody>
      </p:sp>
      <p:pic>
        <p:nvPicPr>
          <p:cNvPr id="6" name="Content Placeholder 5">
            <a:extLst>
              <a:ext uri="{FF2B5EF4-FFF2-40B4-BE49-F238E27FC236}">
                <a16:creationId xmlns:a16="http://schemas.microsoft.com/office/drawing/2014/main" id="{BE352E89-7B1D-4B87-3010-A3BB4A00F6D6}"/>
              </a:ext>
            </a:extLst>
          </p:cNvPr>
          <p:cNvPicPr>
            <a:picLocks noGrp="1" noChangeAspect="1"/>
          </p:cNvPicPr>
          <p:nvPr>
            <p:ph idx="1"/>
          </p:nvPr>
        </p:nvPicPr>
        <p:blipFill>
          <a:blip r:embed="rId2"/>
          <a:stretch>
            <a:fillRect/>
          </a:stretch>
        </p:blipFill>
        <p:spPr>
          <a:xfrm>
            <a:off x="890650" y="1457696"/>
            <a:ext cx="9433112" cy="4991002"/>
          </a:xfrm>
        </p:spPr>
      </p:pic>
      <p:sp>
        <p:nvSpPr>
          <p:cNvPr id="4" name="Slide Number Placeholder 3">
            <a:extLst>
              <a:ext uri="{FF2B5EF4-FFF2-40B4-BE49-F238E27FC236}">
                <a16:creationId xmlns:a16="http://schemas.microsoft.com/office/drawing/2014/main" id="{3BDA2499-2A64-CF6E-B038-3CB8AF53EDF3}"/>
              </a:ext>
            </a:extLst>
          </p:cNvPr>
          <p:cNvSpPr>
            <a:spLocks noGrp="1"/>
          </p:cNvSpPr>
          <p:nvPr>
            <p:ph type="sldNum" sz="quarter" idx="12"/>
          </p:nvPr>
        </p:nvSpPr>
        <p:spPr/>
        <p:txBody>
          <a:bodyPr/>
          <a:lstStyle/>
          <a:p>
            <a:fld id="{0FF54DE5-C571-48E8-A5BC-B369434E2F44}" type="slidenum">
              <a:rPr lang="en-IN" smtClean="0"/>
              <a:pPr/>
              <a:t>60</a:t>
            </a:fld>
            <a:endParaRPr lang="en-IN"/>
          </a:p>
        </p:txBody>
      </p:sp>
    </p:spTree>
    <p:extLst>
      <p:ext uri="{BB962C8B-B14F-4D97-AF65-F5344CB8AC3E}">
        <p14:creationId xmlns:p14="http://schemas.microsoft.com/office/powerpoint/2010/main" val="10209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lgn="just">
              <a:spcBef>
                <a:spcPts val="0"/>
              </a:spcBef>
            </a:pPr>
            <a:r>
              <a:rPr lang="en-IN" altLang="en-US" sz="4000" b="1" dirty="0">
                <a:latin typeface="Times New Roman" panose="02020603050405020304" pitchFamily="18" charset="0"/>
                <a:cs typeface="Times New Roman" panose="02020603050405020304" pitchFamily="18" charset="0"/>
              </a:rPr>
              <a:t>Variations of the Chandy–Lamport algorithm</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800" dirty="0">
                <a:latin typeface="Times New Roman" panose="02020603050405020304" pitchFamily="18" charset="0"/>
                <a:cs typeface="Times New Roman" panose="02020603050405020304" pitchFamily="18" charset="0"/>
              </a:rPr>
              <a:t>Several variants of the Chandy–Lamport snapshot algorithm followed.</a:t>
            </a:r>
          </a:p>
          <a:p>
            <a:pPr algn="just">
              <a:spcBef>
                <a:spcPts val="0"/>
              </a:spcBef>
            </a:pPr>
            <a:r>
              <a:rPr lang="en-IN" altLang="en-US" sz="2800" dirty="0">
                <a:latin typeface="Times New Roman" panose="02020603050405020304" pitchFamily="18" charset="0"/>
                <a:cs typeface="Times New Roman" panose="02020603050405020304" pitchFamily="18" charset="0"/>
              </a:rPr>
              <a:t>These variants refined and optimized the basic algorithm.</a:t>
            </a:r>
          </a:p>
          <a:p>
            <a:pPr algn="just">
              <a:spcBef>
                <a:spcPts val="0"/>
              </a:spcBef>
            </a:pPr>
            <a:r>
              <a:rPr lang="en-IN" altLang="en-US" sz="2800" dirty="0">
                <a:latin typeface="Times New Roman" panose="02020603050405020304" pitchFamily="18" charset="0"/>
                <a:cs typeface="Times New Roman" panose="02020603050405020304" pitchFamily="18" charset="0"/>
              </a:rPr>
              <a:t>For example, </a:t>
            </a:r>
            <a:r>
              <a:rPr lang="en-IN" altLang="en-US" sz="2800" b="1" dirty="0">
                <a:latin typeface="Times New Roman" panose="02020603050405020304" pitchFamily="18" charset="0"/>
                <a:cs typeface="Times New Roman" panose="02020603050405020304" pitchFamily="18" charset="0"/>
              </a:rPr>
              <a:t>the </a:t>
            </a:r>
            <a:r>
              <a:rPr lang="en-IN" altLang="en-US" sz="2800" b="1" dirty="0" err="1">
                <a:latin typeface="Times New Roman" panose="02020603050405020304" pitchFamily="18" charset="0"/>
                <a:cs typeface="Times New Roman" panose="02020603050405020304" pitchFamily="18" charset="0"/>
              </a:rPr>
              <a:t>Spezialetti</a:t>
            </a:r>
            <a:r>
              <a:rPr lang="en-IN" altLang="en-US" sz="2800" b="1" dirty="0">
                <a:latin typeface="Times New Roman" panose="02020603050405020304" pitchFamily="18" charset="0"/>
                <a:cs typeface="Times New Roman" panose="02020603050405020304" pitchFamily="18" charset="0"/>
              </a:rPr>
              <a:t> and Kearns algorithm </a:t>
            </a:r>
            <a:r>
              <a:rPr lang="en-IN" altLang="en-US" sz="2800" dirty="0">
                <a:latin typeface="Times New Roman" panose="02020603050405020304" pitchFamily="18" charset="0"/>
                <a:cs typeface="Times New Roman" panose="02020603050405020304" pitchFamily="18" charset="0"/>
              </a:rPr>
              <a:t>optimizes concurrent initiation of snapshot collection and efficiently distributes the recorded snapshot. </a:t>
            </a:r>
          </a:p>
          <a:p>
            <a:pPr algn="just">
              <a:spcBef>
                <a:spcPts val="0"/>
              </a:spcBef>
            </a:pPr>
            <a:r>
              <a:rPr lang="en-IN" altLang="en-US" sz="2800" b="1" dirty="0">
                <a:latin typeface="Times New Roman" panose="02020603050405020304" pitchFamily="18" charset="0"/>
                <a:cs typeface="Times New Roman" panose="02020603050405020304" pitchFamily="18" charset="0"/>
              </a:rPr>
              <a:t>Venkatesan’s algorithm </a:t>
            </a:r>
            <a:r>
              <a:rPr lang="en-IN" altLang="en-US" sz="2800" dirty="0">
                <a:latin typeface="Times New Roman" panose="02020603050405020304" pitchFamily="18" charset="0"/>
                <a:cs typeface="Times New Roman" panose="02020603050405020304" pitchFamily="18" charset="0"/>
              </a:rPr>
              <a:t>optimizes the basic snapshot algorithm to efficiently </a:t>
            </a:r>
            <a:r>
              <a:rPr lang="en-IN" altLang="en-US" sz="2800" b="1" dirty="0">
                <a:latin typeface="Times New Roman" panose="02020603050405020304" pitchFamily="18" charset="0"/>
                <a:cs typeface="Times New Roman" panose="02020603050405020304" pitchFamily="18" charset="0"/>
              </a:rPr>
              <a:t>record repeated snapshots of a distributed system </a:t>
            </a:r>
            <a:r>
              <a:rPr lang="en-IN" altLang="en-US" sz="2800" dirty="0">
                <a:latin typeface="Times New Roman" panose="02020603050405020304" pitchFamily="18" charset="0"/>
                <a:cs typeface="Times New Roman" panose="02020603050405020304" pitchFamily="18" charset="0"/>
              </a:rPr>
              <a:t>that are required in recovery algorithms with synchronous check pointing.</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61</a:t>
            </a:fld>
            <a:endParaRPr lang="en-IN" altLang="en-US" sz="1200">
              <a:solidFill>
                <a:srgbClr val="3D3632"/>
              </a:solidFill>
            </a:endParaRPr>
          </a:p>
        </p:txBody>
      </p:sp>
    </p:spTree>
    <p:extLst>
      <p:ext uri="{BB962C8B-B14F-4D97-AF65-F5344CB8AC3E}">
        <p14:creationId xmlns:p14="http://schemas.microsoft.com/office/powerpoint/2010/main" val="270875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latin typeface="Times New Roman" panose="02020603050405020304" pitchFamily="18" charset="0"/>
                <a:cs typeface="Times New Roman" panose="02020603050405020304" pitchFamily="18" charset="0"/>
              </a:rPr>
              <a:t>Variations of the Chandy–Lamport algorithm</a:t>
            </a:r>
            <a:endParaRPr lang="en-IN"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800" b="1" dirty="0" err="1">
                <a:latin typeface="Times New Roman" panose="02020603050405020304" pitchFamily="18" charset="0"/>
                <a:cs typeface="Times New Roman" panose="02020603050405020304" pitchFamily="18" charset="0"/>
              </a:rPr>
              <a:t>Spezialetti</a:t>
            </a:r>
            <a:r>
              <a:rPr lang="en-IN" altLang="en-US" sz="2800" b="1" dirty="0">
                <a:latin typeface="Times New Roman" panose="02020603050405020304" pitchFamily="18" charset="0"/>
                <a:cs typeface="Times New Roman" panose="02020603050405020304" pitchFamily="18" charset="0"/>
              </a:rPr>
              <a:t>–Kearns algorithm</a:t>
            </a:r>
          </a:p>
          <a:p>
            <a:pPr algn="just">
              <a:spcBef>
                <a:spcPts val="0"/>
              </a:spcBef>
            </a:pPr>
            <a:r>
              <a:rPr lang="en-IN" altLang="en-US" sz="2800" dirty="0">
                <a:latin typeface="Times New Roman" panose="02020603050405020304" pitchFamily="18" charset="0"/>
                <a:cs typeface="Times New Roman" panose="02020603050405020304" pitchFamily="18" charset="0"/>
              </a:rPr>
              <a:t>There are </a:t>
            </a:r>
            <a:r>
              <a:rPr lang="en-IN" altLang="en-US" sz="2800" b="1" dirty="0">
                <a:latin typeface="Times New Roman" panose="02020603050405020304" pitchFamily="18" charset="0"/>
                <a:cs typeface="Times New Roman" panose="02020603050405020304" pitchFamily="18" charset="0"/>
              </a:rPr>
              <a:t>two phases in obtaining a global snapshot</a:t>
            </a:r>
            <a:r>
              <a:rPr lang="en-IN" altLang="en-US" sz="2800" dirty="0">
                <a:latin typeface="Times New Roman" panose="02020603050405020304" pitchFamily="18" charset="0"/>
                <a:cs typeface="Times New Roman" panose="02020603050405020304" pitchFamily="18" charset="0"/>
              </a:rPr>
              <a:t>: locally recording the snapshot at every process and distributing the resultant global snapshot to all the initiators. </a:t>
            </a:r>
          </a:p>
          <a:p>
            <a:pPr algn="just">
              <a:spcBef>
                <a:spcPts val="0"/>
              </a:spcBef>
            </a:pPr>
            <a:r>
              <a:rPr lang="en-IN" altLang="en-US" sz="2800" dirty="0" err="1">
                <a:latin typeface="Times New Roman" panose="02020603050405020304" pitchFamily="18" charset="0"/>
                <a:cs typeface="Times New Roman" panose="02020603050405020304" pitchFamily="18" charset="0"/>
              </a:rPr>
              <a:t>Spezialetti</a:t>
            </a:r>
            <a:r>
              <a:rPr lang="en-IN" altLang="en-US" sz="2800" dirty="0">
                <a:latin typeface="Times New Roman" panose="02020603050405020304" pitchFamily="18" charset="0"/>
                <a:cs typeface="Times New Roman" panose="02020603050405020304" pitchFamily="18" charset="0"/>
              </a:rPr>
              <a:t> and Kearns provided two optimizations to the Chandy–Lamport algorithm. </a:t>
            </a:r>
          </a:p>
          <a:p>
            <a:pPr algn="just">
              <a:spcBef>
                <a:spcPts val="0"/>
              </a:spcBef>
            </a:pPr>
            <a:r>
              <a:rPr lang="en-IN" altLang="en-US" sz="2800" dirty="0">
                <a:latin typeface="Times New Roman" panose="02020603050405020304" pitchFamily="18" charset="0"/>
                <a:cs typeface="Times New Roman" panose="02020603050405020304" pitchFamily="18" charset="0"/>
              </a:rPr>
              <a:t>The first optimization combines snapshots concurrently initiated by multiple processes into a single snapshot.</a:t>
            </a:r>
          </a:p>
          <a:p>
            <a:pPr marL="0" indent="0" algn="just">
              <a:spcBef>
                <a:spcPts val="0"/>
              </a:spcBef>
              <a:buNone/>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62</a:t>
            </a:fld>
            <a:endParaRPr lang="en-IN" altLang="en-US" sz="1200">
              <a:solidFill>
                <a:srgbClr val="3D3632"/>
              </a:solidFill>
            </a:endParaRPr>
          </a:p>
        </p:txBody>
      </p:sp>
    </p:spTree>
    <p:extLst>
      <p:ext uri="{BB962C8B-B14F-4D97-AF65-F5344CB8AC3E}">
        <p14:creationId xmlns:p14="http://schemas.microsoft.com/office/powerpoint/2010/main" val="2399941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latin typeface="Times New Roman" panose="02020603050405020304" pitchFamily="18" charset="0"/>
                <a:cs typeface="Times New Roman" panose="02020603050405020304" pitchFamily="18" charset="0"/>
              </a:rPr>
              <a:t>Variations of the Chandy–Lamport algorithm</a:t>
            </a:r>
            <a:endParaRPr lang="en-IN"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800" b="1" dirty="0">
                <a:latin typeface="Times New Roman" panose="02020603050405020304" pitchFamily="18" charset="0"/>
                <a:cs typeface="Times New Roman" panose="02020603050405020304" pitchFamily="18" charset="0"/>
              </a:rPr>
              <a:t>Venkatesan’s incremental snapshot algorithm</a:t>
            </a:r>
          </a:p>
          <a:p>
            <a:pPr algn="just">
              <a:spcBef>
                <a:spcPts val="0"/>
              </a:spcBef>
            </a:pPr>
            <a:r>
              <a:rPr lang="en-IN" altLang="en-US" sz="2800" dirty="0">
                <a:latin typeface="Times New Roman" panose="02020603050405020304" pitchFamily="18" charset="0"/>
                <a:cs typeface="Times New Roman" panose="02020603050405020304" pitchFamily="18" charset="0"/>
              </a:rPr>
              <a:t>Many applications require repeated collection of global snapshots of the system.</a:t>
            </a:r>
          </a:p>
          <a:p>
            <a:pPr algn="just">
              <a:spcBef>
                <a:spcPts val="0"/>
              </a:spcBef>
            </a:pPr>
            <a:r>
              <a:rPr lang="en-IN" altLang="en-US" sz="2800" dirty="0" err="1">
                <a:latin typeface="Times New Roman" panose="02020603050405020304" pitchFamily="18" charset="0"/>
                <a:cs typeface="Times New Roman" panose="02020603050405020304" pitchFamily="18" charset="0"/>
              </a:rPr>
              <a:t>Helary’s</a:t>
            </a:r>
            <a:r>
              <a:rPr lang="en-IN" altLang="en-US" sz="2800" dirty="0">
                <a:latin typeface="Times New Roman" panose="02020603050405020304" pitchFamily="18" charset="0"/>
                <a:cs typeface="Times New Roman" panose="02020603050405020304" pitchFamily="18" charset="0"/>
              </a:rPr>
              <a:t> wave synchronization method</a:t>
            </a:r>
          </a:p>
          <a:p>
            <a:pPr algn="just">
              <a:spcBef>
                <a:spcPts val="0"/>
              </a:spcBef>
            </a:pPr>
            <a:r>
              <a:rPr lang="en-IN" altLang="en-US" sz="2800" dirty="0" err="1">
                <a:latin typeface="Times New Roman" panose="02020603050405020304" pitchFamily="18" charset="0"/>
                <a:cs typeface="Times New Roman" panose="02020603050405020304" pitchFamily="18" charset="0"/>
              </a:rPr>
              <a:t>Helary’s</a:t>
            </a:r>
            <a:r>
              <a:rPr lang="en-IN" altLang="en-US" sz="2800" dirty="0">
                <a:latin typeface="Times New Roman" panose="02020603050405020304" pitchFamily="18" charset="0"/>
                <a:cs typeface="Times New Roman" panose="02020603050405020304" pitchFamily="18" charset="0"/>
              </a:rPr>
              <a:t> snapshot algorithm incorporates the concept of message waves in the Chandy–Lamport algorithm. A wave is a flow of control messages such that every process in the system is visited exactly once by a wave control message, and at least one process in the system can determine when this flow of control messages terminates.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63</a:t>
            </a:fld>
            <a:endParaRPr lang="en-IN" altLang="en-US" sz="1200">
              <a:solidFill>
                <a:srgbClr val="3D3632"/>
              </a:solidFill>
            </a:endParaRPr>
          </a:p>
        </p:txBody>
      </p:sp>
    </p:spTree>
    <p:extLst>
      <p:ext uri="{BB962C8B-B14F-4D97-AF65-F5344CB8AC3E}">
        <p14:creationId xmlns:p14="http://schemas.microsoft.com/office/powerpoint/2010/main" val="172342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fontScale="90000"/>
          </a:bodyPr>
          <a:lstStyle/>
          <a:p>
            <a:pPr>
              <a:defRPr/>
            </a:pPr>
            <a:r>
              <a:rPr lang="en-IN" altLang="en-US" sz="4000" b="1" dirty="0">
                <a:solidFill>
                  <a:schemeClr val="tx2">
                    <a:satMod val="130000"/>
                  </a:schemeClr>
                </a:solidFill>
                <a:latin typeface="Times New Roman" pitchFamily="18" charset="0"/>
                <a:cs typeface="Times New Roman" pitchFamily="18" charset="0"/>
              </a:rPr>
              <a:t>8. Snapshot algorithms for non-FIFO channels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dirty="0">
                <a:latin typeface="Times New Roman" panose="02020603050405020304" pitchFamily="18" charset="0"/>
                <a:cs typeface="Times New Roman" panose="02020603050405020304" pitchFamily="18" charset="0"/>
              </a:rPr>
              <a:t>A FIFO system ensures that all messages sent after a marker on a channel will be delivered after the marker. </a:t>
            </a:r>
          </a:p>
          <a:p>
            <a:pPr algn="just">
              <a:spcBef>
                <a:spcPts val="0"/>
              </a:spcBef>
            </a:pPr>
            <a:r>
              <a:rPr lang="en-IN" altLang="en-US" sz="2400" dirty="0">
                <a:latin typeface="Times New Roman" panose="02020603050405020304" pitchFamily="18" charset="0"/>
                <a:cs typeface="Times New Roman" panose="02020603050405020304" pitchFamily="18" charset="0"/>
              </a:rPr>
              <a:t>This ensures that condition C2 is satisfied in the recorded snapshot if </a:t>
            </a:r>
            <a:r>
              <a:rPr lang="en-IN" altLang="en-US" sz="2400" dirty="0" err="1">
                <a:latin typeface="Times New Roman" panose="02020603050405020304" pitchFamily="18" charset="0"/>
                <a:cs typeface="Times New Roman" panose="02020603050405020304" pitchFamily="18" charset="0"/>
              </a:rPr>
              <a:t>LS</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LS</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and </a:t>
            </a:r>
            <a:r>
              <a:rPr lang="en-IN" altLang="en-US" sz="2400" dirty="0" err="1">
                <a:latin typeface="Times New Roman" panose="02020603050405020304" pitchFamily="18" charset="0"/>
                <a:cs typeface="Times New Roman" panose="02020603050405020304" pitchFamily="18" charset="0"/>
              </a:rPr>
              <a:t>SC</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are recorded as described in the Chandy–Lamport algorithm. </a:t>
            </a:r>
          </a:p>
          <a:p>
            <a:pPr algn="just">
              <a:spcBef>
                <a:spcPts val="0"/>
              </a:spcBef>
            </a:pPr>
            <a:r>
              <a:rPr lang="en-IN" altLang="en-US" sz="2400" b="1" dirty="0">
                <a:latin typeface="Times New Roman" panose="02020603050405020304" pitchFamily="18" charset="0"/>
                <a:cs typeface="Times New Roman" panose="02020603050405020304" pitchFamily="18" charset="0"/>
              </a:rPr>
              <a:t>In a non-FIFO system, the problem of global snapshot recording is complicated because a marker cannot be used to delineate messages into those to be recorded in the global state from those not to be recorded in the global state. </a:t>
            </a:r>
          </a:p>
          <a:p>
            <a:pPr algn="just">
              <a:spcBef>
                <a:spcPts val="0"/>
              </a:spcBef>
            </a:pPr>
            <a:r>
              <a:rPr lang="en-IN" altLang="en-US" sz="2400" dirty="0">
                <a:latin typeface="Times New Roman" panose="02020603050405020304" pitchFamily="18" charset="0"/>
                <a:cs typeface="Times New Roman" panose="02020603050405020304" pitchFamily="18" charset="0"/>
              </a:rPr>
              <a:t>In such systems, different techniques have to be used to ensure that a recorded global state satisfies condition C2.</a:t>
            </a:r>
          </a:p>
          <a:p>
            <a:pPr marL="1081088" algn="just">
              <a:spcBef>
                <a:spcPts val="0"/>
              </a:spcBef>
            </a:pPr>
            <a:r>
              <a:rPr lang="en-IN" altLang="en-US" sz="2400" dirty="0">
                <a:latin typeface="Times New Roman" panose="02020603050405020304" pitchFamily="18" charset="0"/>
                <a:cs typeface="Times New Roman" panose="02020603050405020304" pitchFamily="18" charset="0"/>
              </a:rPr>
              <a:t>Lai–Yang algorithm</a:t>
            </a:r>
          </a:p>
          <a:p>
            <a:pPr marL="1081088" algn="just">
              <a:spcBef>
                <a:spcPts val="0"/>
              </a:spcBef>
            </a:pPr>
            <a:r>
              <a:rPr lang="en-IN" altLang="en-US" sz="2400" dirty="0">
                <a:latin typeface="Times New Roman" panose="02020603050405020304" pitchFamily="18" charset="0"/>
                <a:cs typeface="Times New Roman" panose="02020603050405020304" pitchFamily="18" charset="0"/>
              </a:rPr>
              <a:t>Li et al.’s algorithm</a:t>
            </a:r>
          </a:p>
          <a:p>
            <a:pPr marL="1081088" algn="just">
              <a:spcBef>
                <a:spcPts val="0"/>
              </a:spcBef>
            </a:pPr>
            <a:r>
              <a:rPr lang="en-IN" altLang="en-US" sz="2400" dirty="0" err="1">
                <a:latin typeface="Times New Roman" panose="02020603050405020304" pitchFamily="18" charset="0"/>
                <a:cs typeface="Times New Roman" panose="02020603050405020304" pitchFamily="18" charset="0"/>
              </a:rPr>
              <a:t>Mattern’s</a:t>
            </a:r>
            <a:r>
              <a:rPr lang="en-IN" altLang="en-US" sz="2400" dirty="0">
                <a:latin typeface="Times New Roman" panose="02020603050405020304" pitchFamily="18" charset="0"/>
                <a:cs typeface="Times New Roman" panose="02020603050405020304" pitchFamily="18" charset="0"/>
              </a:rPr>
              <a:t> algorithm</a:t>
            </a:r>
          </a:p>
          <a:p>
            <a:pPr algn="just">
              <a:spcBef>
                <a:spcPts val="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64</a:t>
            </a:fld>
            <a:endParaRPr lang="en-IN" altLang="en-US" sz="1200">
              <a:solidFill>
                <a:srgbClr val="3D3632"/>
              </a:solidFill>
            </a:endParaRPr>
          </a:p>
        </p:txBody>
      </p:sp>
    </p:spTree>
    <p:extLst>
      <p:ext uri="{BB962C8B-B14F-4D97-AF65-F5344CB8AC3E}">
        <p14:creationId xmlns:p14="http://schemas.microsoft.com/office/powerpoint/2010/main" val="469054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Snapshot algorithms for non-FIFO channels</a:t>
            </a:r>
          </a:p>
        </p:txBody>
      </p:sp>
      <p:sp>
        <p:nvSpPr>
          <p:cNvPr id="18435" name="Content Placeholder 13"/>
          <p:cNvSpPr>
            <a:spLocks noGrp="1"/>
          </p:cNvSpPr>
          <p:nvPr>
            <p:ph idx="1"/>
          </p:nvPr>
        </p:nvSpPr>
        <p:spPr>
          <a:xfrm>
            <a:off x="926771" y="1366345"/>
            <a:ext cx="10568544" cy="4985242"/>
          </a:xfrm>
        </p:spPr>
        <p:txBody>
          <a:bodyPr>
            <a:noAutofit/>
          </a:bodyPr>
          <a:lstStyle/>
          <a:p>
            <a:pPr marL="0" indent="0" algn="just">
              <a:spcBef>
                <a:spcPts val="0"/>
              </a:spcBef>
              <a:buNone/>
            </a:pPr>
            <a:r>
              <a:rPr lang="en-IN" altLang="en-US" sz="2400" b="1" dirty="0">
                <a:latin typeface="Times New Roman" panose="02020603050405020304" pitchFamily="18" charset="0"/>
                <a:cs typeface="Times New Roman" panose="02020603050405020304" pitchFamily="18" charset="0"/>
              </a:rPr>
              <a:t>Lai–Yang algorithm</a:t>
            </a:r>
          </a:p>
          <a:p>
            <a:pPr algn="just">
              <a:spcBef>
                <a:spcPts val="0"/>
              </a:spcBef>
            </a:pPr>
            <a:r>
              <a:rPr lang="en-IN" altLang="en-US" sz="2400" dirty="0">
                <a:latin typeface="Times New Roman" panose="02020603050405020304" pitchFamily="18" charset="0"/>
                <a:cs typeface="Times New Roman" panose="02020603050405020304" pitchFamily="18" charset="0"/>
              </a:rPr>
              <a:t>The Lai–Yang algorithm </a:t>
            </a:r>
            <a:r>
              <a:rPr lang="en-IN" altLang="en-US" sz="2400" dirty="0" err="1">
                <a:latin typeface="Times New Roman" panose="02020603050405020304" pitchFamily="18" charset="0"/>
                <a:cs typeface="Times New Roman" panose="02020603050405020304" pitchFamily="18" charset="0"/>
              </a:rPr>
              <a:t>fulfills</a:t>
            </a:r>
            <a:r>
              <a:rPr lang="en-IN" altLang="en-US" sz="2400" dirty="0">
                <a:latin typeface="Times New Roman" panose="02020603050405020304" pitchFamily="18" charset="0"/>
                <a:cs typeface="Times New Roman" panose="02020603050405020304" pitchFamily="18" charset="0"/>
              </a:rPr>
              <a:t> this role of a marker in a non-FIFO system by using </a:t>
            </a:r>
            <a:r>
              <a:rPr lang="en-IN" altLang="en-US" sz="2400" b="1" dirty="0">
                <a:latin typeface="Times New Roman" panose="02020603050405020304" pitchFamily="18" charset="0"/>
                <a:cs typeface="Times New Roman" panose="02020603050405020304" pitchFamily="18" charset="0"/>
              </a:rPr>
              <a:t>a </a:t>
            </a:r>
            <a:r>
              <a:rPr lang="en-IN" altLang="en-US" sz="2400" b="1" dirty="0" err="1">
                <a:latin typeface="Times New Roman" panose="02020603050405020304" pitchFamily="18" charset="0"/>
                <a:cs typeface="Times New Roman" panose="02020603050405020304" pitchFamily="18" charset="0"/>
              </a:rPr>
              <a:t>coloring</a:t>
            </a:r>
            <a:r>
              <a:rPr lang="en-IN" altLang="en-US" sz="2400" b="1" dirty="0">
                <a:latin typeface="Times New Roman" panose="02020603050405020304" pitchFamily="18" charset="0"/>
                <a:cs typeface="Times New Roman" panose="02020603050405020304" pitchFamily="18" charset="0"/>
              </a:rPr>
              <a:t> scheme on computation messages </a:t>
            </a:r>
            <a:r>
              <a:rPr lang="en-IN" altLang="en-US" sz="2400" dirty="0">
                <a:latin typeface="Times New Roman" panose="02020603050405020304" pitchFamily="18" charset="0"/>
                <a:cs typeface="Times New Roman" panose="02020603050405020304" pitchFamily="18" charset="0"/>
              </a:rPr>
              <a:t>that works as follows:</a:t>
            </a:r>
          </a:p>
          <a:p>
            <a:pPr marL="808038"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Every process is initially white and turns red while taking a snapshot. The equivalent of the “marker sending rule” is executed when a process turns red.</a:t>
            </a:r>
          </a:p>
          <a:p>
            <a:pPr marL="808038"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Every message sent by a white (red) process is </a:t>
            </a:r>
            <a:r>
              <a:rPr lang="en-IN" altLang="en-US" sz="2400" dirty="0" err="1">
                <a:latin typeface="Times New Roman" panose="02020603050405020304" pitchFamily="18" charset="0"/>
                <a:cs typeface="Times New Roman" panose="02020603050405020304" pitchFamily="18" charset="0"/>
              </a:rPr>
              <a:t>colored</a:t>
            </a:r>
            <a:r>
              <a:rPr lang="en-IN" altLang="en-US" sz="2400" dirty="0">
                <a:latin typeface="Times New Roman" panose="02020603050405020304" pitchFamily="18" charset="0"/>
                <a:cs typeface="Times New Roman" panose="02020603050405020304" pitchFamily="18" charset="0"/>
              </a:rPr>
              <a:t> white (red). Thus, a white (red) message is a message that was sent before (after) the sender of that message recorded its local snapshot.</a:t>
            </a:r>
          </a:p>
          <a:p>
            <a:pPr marL="808038"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Every white process takes its snapshot at its convenience, but no later than the instant it receives a red message.</a:t>
            </a:r>
          </a:p>
          <a:p>
            <a:pPr marL="808038"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Every white process records a history of all white messages sent or received by it along each channel.</a:t>
            </a:r>
          </a:p>
          <a:p>
            <a:pPr marL="808038"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When a process turns red, it sends these histories along with its snapshot to the initiator process that collects the global snapshot.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65</a:t>
            </a:fld>
            <a:endParaRPr lang="en-IN" altLang="en-US" sz="1200">
              <a:solidFill>
                <a:srgbClr val="3D3632"/>
              </a:solidFill>
            </a:endParaRPr>
          </a:p>
        </p:txBody>
      </p:sp>
    </p:spTree>
    <p:extLst>
      <p:ext uri="{BB962C8B-B14F-4D97-AF65-F5344CB8AC3E}">
        <p14:creationId xmlns:p14="http://schemas.microsoft.com/office/powerpoint/2010/main" val="423543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Snapshot algorithms for non-FIFO channels</a:t>
            </a:r>
          </a:p>
        </p:txBody>
      </p:sp>
      <p:sp>
        <p:nvSpPr>
          <p:cNvPr id="18435" name="Content Placeholder 13"/>
          <p:cNvSpPr>
            <a:spLocks noGrp="1"/>
          </p:cNvSpPr>
          <p:nvPr>
            <p:ph idx="1"/>
          </p:nvPr>
        </p:nvSpPr>
        <p:spPr>
          <a:xfrm>
            <a:off x="1104900" y="1366345"/>
            <a:ext cx="9867900" cy="4985242"/>
          </a:xfrm>
        </p:spPr>
        <p:txBody>
          <a:bodyPr>
            <a:noAutofit/>
          </a:bodyPr>
          <a:lstStyle/>
          <a:p>
            <a:pPr algn="just">
              <a:spcBef>
                <a:spcPts val="0"/>
              </a:spcBef>
            </a:pPr>
            <a:r>
              <a:rPr lang="en-IN" altLang="en-US" sz="2800" dirty="0">
                <a:latin typeface="Times New Roman" panose="02020603050405020304" pitchFamily="18" charset="0"/>
                <a:cs typeface="Times New Roman" panose="02020603050405020304" pitchFamily="18" charset="0"/>
              </a:rPr>
              <a:t>Lai–Yang algorithm</a:t>
            </a:r>
          </a:p>
          <a:p>
            <a:pPr lvl="1" algn="just">
              <a:spcBef>
                <a:spcPts val="0"/>
              </a:spcBef>
            </a:pPr>
            <a:r>
              <a:rPr lang="en-IN" altLang="en-US" sz="2800" dirty="0">
                <a:latin typeface="Times New Roman" panose="02020603050405020304" pitchFamily="18" charset="0"/>
                <a:cs typeface="Times New Roman" panose="02020603050405020304" pitchFamily="18" charset="0"/>
              </a:rPr>
              <a:t>6. The initiator process evaluates transit(</a:t>
            </a:r>
            <a:r>
              <a:rPr lang="en-IN" altLang="en-US" sz="2800" dirty="0" err="1">
                <a:latin typeface="Times New Roman" panose="02020603050405020304" pitchFamily="18" charset="0"/>
                <a:cs typeface="Times New Roman" panose="02020603050405020304" pitchFamily="18" charset="0"/>
              </a:rPr>
              <a:t>LS</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a:t>
            </a:r>
            <a:r>
              <a:rPr lang="en-IN" altLang="en-US" sz="2800" dirty="0" err="1">
                <a:latin typeface="Times New Roman" panose="02020603050405020304" pitchFamily="18" charset="0"/>
                <a:cs typeface="Times New Roman" panose="02020603050405020304" pitchFamily="18" charset="0"/>
              </a:rPr>
              <a:t>LS</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to compute the state of a channel </a:t>
            </a:r>
            <a:r>
              <a:rPr lang="en-IN" altLang="en-US" sz="2800" dirty="0" err="1">
                <a:latin typeface="Times New Roman" panose="02020603050405020304" pitchFamily="18" charset="0"/>
                <a:cs typeface="Times New Roman" panose="02020603050405020304" pitchFamily="18" charset="0"/>
              </a:rPr>
              <a:t>C</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as given below:</a:t>
            </a:r>
          </a:p>
          <a:p>
            <a:pPr marL="457200" lvl="1" indent="0" algn="just">
              <a:spcBef>
                <a:spcPts val="0"/>
              </a:spcBef>
              <a:buNone/>
            </a:pPr>
            <a:endParaRPr lang="en-IN" altLang="en-US" sz="2800" dirty="0">
              <a:latin typeface="Times New Roman" panose="02020603050405020304" pitchFamily="18" charset="0"/>
              <a:cs typeface="Times New Roman" panose="02020603050405020304" pitchFamily="18" charset="0"/>
            </a:endParaRPr>
          </a:p>
          <a:p>
            <a:pPr marL="457200" lvl="1" indent="0" algn="just">
              <a:spcBef>
                <a:spcPts val="0"/>
              </a:spcBef>
              <a:buNone/>
            </a:pPr>
            <a:r>
              <a:rPr lang="en-IN" altLang="en-US" sz="2800" dirty="0" err="1">
                <a:latin typeface="Times New Roman" panose="02020603050405020304" pitchFamily="18" charset="0"/>
                <a:cs typeface="Times New Roman" panose="02020603050405020304" pitchFamily="18" charset="0"/>
              </a:rPr>
              <a:t>Sc</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=white messages sent by pi on </a:t>
            </a:r>
            <a:r>
              <a:rPr lang="en-IN" altLang="en-US" sz="2800" dirty="0" err="1">
                <a:latin typeface="Times New Roman" panose="02020603050405020304" pitchFamily="18" charset="0"/>
                <a:cs typeface="Times New Roman" panose="02020603050405020304" pitchFamily="18" charset="0"/>
              </a:rPr>
              <a:t>C</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 white messages received by </a:t>
            </a:r>
            <a:r>
              <a:rPr lang="en-IN" altLang="en-US" sz="2800" dirty="0" err="1">
                <a:latin typeface="Times New Roman" panose="02020603050405020304" pitchFamily="18" charset="0"/>
                <a:cs typeface="Times New Roman" panose="02020603050405020304" pitchFamily="18" charset="0"/>
              </a:rPr>
              <a:t>p</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 on </a:t>
            </a:r>
            <a:r>
              <a:rPr lang="en-IN" altLang="en-US" sz="2800" dirty="0" err="1">
                <a:latin typeface="Times New Roman" panose="02020603050405020304" pitchFamily="18" charset="0"/>
                <a:cs typeface="Times New Roman" panose="02020603050405020304" pitchFamily="18" charset="0"/>
              </a:rPr>
              <a:t>C</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a:t>
            </a:r>
          </a:p>
          <a:p>
            <a:pPr marL="0" indent="0" algn="just">
              <a:spcBef>
                <a:spcPts val="0"/>
              </a:spcBef>
              <a:buNone/>
            </a:pPr>
            <a:r>
              <a:rPr lang="en-IN" altLang="en-US" sz="2800" dirty="0">
                <a:latin typeface="Times New Roman" panose="02020603050405020304" pitchFamily="18" charset="0"/>
                <a:cs typeface="Times New Roman" panose="02020603050405020304" pitchFamily="18" charset="0"/>
              </a:rPr>
              <a:t>         = { send(</a:t>
            </a:r>
            <a:r>
              <a:rPr lang="en-IN" altLang="en-US" sz="2800" dirty="0" err="1">
                <a:latin typeface="Times New Roman" panose="02020603050405020304" pitchFamily="18" charset="0"/>
                <a:cs typeface="Times New Roman" panose="02020603050405020304" pitchFamily="18" charset="0"/>
              </a:rPr>
              <a:t>m</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 send(</a:t>
            </a:r>
            <a:r>
              <a:rPr lang="en-IN" altLang="en-US" sz="2800" dirty="0" err="1">
                <a:latin typeface="Times New Roman" panose="02020603050405020304" pitchFamily="18" charset="0"/>
                <a:cs typeface="Times New Roman" panose="02020603050405020304" pitchFamily="18" charset="0"/>
              </a:rPr>
              <a:t>m</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 </a:t>
            </a:r>
            <a:r>
              <a:rPr lang="en-IN" altLang="en-US" sz="2800" dirty="0" err="1">
                <a:latin typeface="Times New Roman" panose="02020603050405020304" pitchFamily="18" charset="0"/>
                <a:cs typeface="Times New Roman" panose="02020603050405020304" pitchFamily="18" charset="0"/>
              </a:rPr>
              <a:t>LS</a:t>
            </a:r>
            <a:r>
              <a:rPr lang="en-IN" altLang="en-US" sz="2800" baseline="-25000" dirty="0" err="1">
                <a:latin typeface="Times New Roman" panose="02020603050405020304" pitchFamily="18" charset="0"/>
                <a:cs typeface="Times New Roman" panose="02020603050405020304" pitchFamily="18" charset="0"/>
              </a:rPr>
              <a:t>i</a:t>
            </a:r>
            <a:r>
              <a:rPr lang="en-IN" altLang="en-US" sz="2800" dirty="0">
                <a:latin typeface="Times New Roman" panose="02020603050405020304" pitchFamily="18" charset="0"/>
                <a:cs typeface="Times New Roman" panose="02020603050405020304" pitchFamily="18" charset="0"/>
              </a:rPr>
              <a:t> } −  {rec(</a:t>
            </a:r>
            <a:r>
              <a:rPr lang="en-IN" altLang="en-US" sz="2800" dirty="0" err="1">
                <a:latin typeface="Times New Roman" panose="02020603050405020304" pitchFamily="18" charset="0"/>
                <a:cs typeface="Times New Roman" panose="02020603050405020304" pitchFamily="18" charset="0"/>
              </a:rPr>
              <a:t>m</a:t>
            </a:r>
            <a:r>
              <a:rPr lang="en-IN" altLang="en-US" sz="2800" baseline="-25000" dirty="0" err="1">
                <a:latin typeface="Times New Roman" panose="02020603050405020304" pitchFamily="18" charset="0"/>
                <a:cs typeface="Times New Roman" panose="02020603050405020304" pitchFamily="18" charset="0"/>
              </a:rPr>
              <a:t>ij</a:t>
            </a:r>
            <a:r>
              <a:rPr lang="en-IN" altLang="en-US" sz="2800">
                <a:latin typeface="Times New Roman" panose="02020603050405020304" pitchFamily="18" charset="0"/>
                <a:cs typeface="Times New Roman" panose="02020603050405020304" pitchFamily="18" charset="0"/>
              </a:rPr>
              <a:t>)|rec</a:t>
            </a:r>
            <a:r>
              <a:rPr lang="en-IN" altLang="en-US" sz="2800" dirty="0">
                <a:latin typeface="Times New Roman" panose="02020603050405020304" pitchFamily="18" charset="0"/>
                <a:cs typeface="Times New Roman" panose="02020603050405020304" pitchFamily="18" charset="0"/>
              </a:rPr>
              <a:t>(</a:t>
            </a:r>
            <a:r>
              <a:rPr lang="en-IN" altLang="en-US" sz="2800" dirty="0" err="1">
                <a:latin typeface="Times New Roman" panose="02020603050405020304" pitchFamily="18" charset="0"/>
                <a:cs typeface="Times New Roman" panose="02020603050405020304" pitchFamily="18" charset="0"/>
              </a:rPr>
              <a:t>m</a:t>
            </a:r>
            <a:r>
              <a:rPr lang="en-IN" altLang="en-US" sz="2800" baseline="-25000" dirty="0" err="1">
                <a:latin typeface="Times New Roman" panose="02020603050405020304" pitchFamily="18" charset="0"/>
                <a:cs typeface="Times New Roman" panose="02020603050405020304" pitchFamily="18" charset="0"/>
              </a:rPr>
              <a:t>ij</a:t>
            </a:r>
            <a:r>
              <a:rPr lang="en-IN" altLang="en-US" sz="2800" dirty="0">
                <a:latin typeface="Times New Roman" panose="02020603050405020304" pitchFamily="18" charset="0"/>
                <a:cs typeface="Times New Roman" panose="02020603050405020304" pitchFamily="18" charset="0"/>
              </a:rPr>
              <a:t>) ∈ </a:t>
            </a:r>
            <a:r>
              <a:rPr lang="en-IN" altLang="en-US" sz="2800" dirty="0" err="1">
                <a:latin typeface="Times New Roman" panose="02020603050405020304" pitchFamily="18" charset="0"/>
                <a:cs typeface="Times New Roman" panose="02020603050405020304" pitchFamily="18" charset="0"/>
              </a:rPr>
              <a:t>LS</a:t>
            </a:r>
            <a:r>
              <a:rPr lang="en-IN" altLang="en-US" sz="2800" baseline="-25000" dirty="0" err="1">
                <a:latin typeface="Times New Roman" panose="02020603050405020304" pitchFamily="18" charset="0"/>
                <a:cs typeface="Times New Roman" panose="02020603050405020304" pitchFamily="18" charset="0"/>
              </a:rPr>
              <a:t>j</a:t>
            </a:r>
            <a:r>
              <a:rPr lang="en-IN" altLang="en-US" sz="2800" dirty="0">
                <a:latin typeface="Times New Roman" panose="02020603050405020304" pitchFamily="18" charset="0"/>
                <a:cs typeface="Times New Roman" panose="02020603050405020304" pitchFamily="18" charset="0"/>
              </a:rPr>
              <a:t>}</a:t>
            </a:r>
          </a:p>
          <a:p>
            <a:pPr algn="just">
              <a:spcBef>
                <a:spcPts val="0"/>
              </a:spcBef>
            </a:pPr>
            <a:endParaRPr lang="en-IN" altLang="en-US" sz="28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66</a:t>
            </a:fld>
            <a:endParaRPr lang="en-IN" altLang="en-US" sz="1200">
              <a:solidFill>
                <a:srgbClr val="3D3632"/>
              </a:solidFill>
            </a:endParaRPr>
          </a:p>
        </p:txBody>
      </p:sp>
    </p:spTree>
    <p:extLst>
      <p:ext uri="{BB962C8B-B14F-4D97-AF65-F5344CB8AC3E}">
        <p14:creationId xmlns:p14="http://schemas.microsoft.com/office/powerpoint/2010/main" val="195489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Snapshot algorithms for non-FIFO channels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a:latin typeface="Times New Roman" panose="02020603050405020304" pitchFamily="18" charset="0"/>
                <a:cs typeface="Times New Roman" panose="02020603050405020304" pitchFamily="18" charset="0"/>
              </a:rPr>
              <a:t>Li et al.’s algorithm</a:t>
            </a:r>
          </a:p>
          <a:p>
            <a:pPr algn="just">
              <a:spcBef>
                <a:spcPts val="0"/>
              </a:spcBef>
            </a:pPr>
            <a:r>
              <a:rPr lang="en-IN" altLang="en-US" sz="2400" dirty="0">
                <a:latin typeface="Times New Roman" panose="02020603050405020304" pitchFamily="18" charset="0"/>
                <a:cs typeface="Times New Roman" panose="02020603050405020304" pitchFamily="18" charset="0"/>
              </a:rPr>
              <a:t>Li et al.’s algorithm for recording a global snapshot in a non-FIFO system is similar to the Lai–Yang algorithm. Markers are tagged so as to generalize the red/white </a:t>
            </a:r>
            <a:r>
              <a:rPr lang="en-IN" altLang="en-US" sz="2400" dirty="0" err="1">
                <a:latin typeface="Times New Roman" panose="02020603050405020304" pitchFamily="18" charset="0"/>
                <a:cs typeface="Times New Roman" panose="02020603050405020304" pitchFamily="18" charset="0"/>
              </a:rPr>
              <a:t>colors</a:t>
            </a:r>
            <a:r>
              <a:rPr lang="en-IN" altLang="en-US" sz="2400" dirty="0">
                <a:latin typeface="Times New Roman" panose="02020603050405020304" pitchFamily="18" charset="0"/>
                <a:cs typeface="Times New Roman" panose="02020603050405020304" pitchFamily="18" charset="0"/>
              </a:rPr>
              <a:t> of the Lai–Yang algorithm to accommodate repeated invocations of the algorithm and multiple initiators.</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Every white process records a history, as input and output counters, of all white messages sent or received by it along each channel after the previous snapshot (by the same initiator).</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When a process turns red, it sends these histories (i.e., input and output counters) along with its snapshot to the initiator process that collects the global snapshot.</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The initiator process computes the state of channel </a:t>
            </a:r>
            <a:r>
              <a:rPr lang="en-IN" altLang="en-US" sz="2400" dirty="0" err="1">
                <a:latin typeface="Times New Roman" panose="02020603050405020304" pitchFamily="18" charset="0"/>
                <a:cs typeface="Times New Roman" panose="02020603050405020304" pitchFamily="18" charset="0"/>
              </a:rPr>
              <a:t>C</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as follows:</a:t>
            </a:r>
          </a:p>
          <a:p>
            <a:pPr algn="just">
              <a:spcBef>
                <a:spcPts val="0"/>
              </a:spcBef>
            </a:pPr>
            <a:r>
              <a:rPr lang="en-IN" altLang="en-US" sz="2400" dirty="0" err="1">
                <a:latin typeface="Times New Roman" panose="02020603050405020304" pitchFamily="18" charset="0"/>
                <a:cs typeface="Times New Roman" panose="02020603050405020304" pitchFamily="18" charset="0"/>
              </a:rPr>
              <a:t>SC</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transit(</a:t>
            </a:r>
            <a:r>
              <a:rPr lang="en-IN" altLang="en-US" sz="2400" dirty="0" err="1">
                <a:latin typeface="Times New Roman" panose="02020603050405020304" pitchFamily="18" charset="0"/>
                <a:cs typeface="Times New Roman" panose="02020603050405020304" pitchFamily="18" charset="0"/>
              </a:rPr>
              <a:t>Ls</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LS</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 </a:t>
            </a:r>
            <a:r>
              <a:rPr lang="en-IN" altLang="en-US" sz="2400" dirty="0" err="1">
                <a:latin typeface="Times New Roman" panose="02020603050405020304" pitchFamily="18" charset="0"/>
                <a:cs typeface="Times New Roman" panose="02020603050405020304" pitchFamily="18" charset="0"/>
              </a:rPr>
              <a:t>TRANSIT</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 (#messages sent on that channel since the last snapshot)− (#messages received on that channel since the last snapshot).</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67</a:t>
            </a:fld>
            <a:endParaRPr lang="en-IN" altLang="en-US" sz="1200">
              <a:solidFill>
                <a:srgbClr val="3D3632"/>
              </a:solidFill>
            </a:endParaRPr>
          </a:p>
        </p:txBody>
      </p:sp>
    </p:spTree>
    <p:extLst>
      <p:ext uri="{BB962C8B-B14F-4D97-AF65-F5344CB8AC3E}">
        <p14:creationId xmlns:p14="http://schemas.microsoft.com/office/powerpoint/2010/main" val="1016277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Snapshot algorithms for non-FIFO channels</a:t>
            </a:r>
          </a:p>
        </p:txBody>
      </p:sp>
      <mc:AlternateContent xmlns:mc="http://schemas.openxmlformats.org/markup-compatibility/2006" xmlns:a14="http://schemas.microsoft.com/office/drawing/2010/main">
        <mc:Choice Requires="a14">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err="1">
                    <a:latin typeface="Times New Roman" panose="02020603050405020304" pitchFamily="18" charset="0"/>
                    <a:cs typeface="Times New Roman" panose="02020603050405020304" pitchFamily="18" charset="0"/>
                  </a:rPr>
                  <a:t>Mattern’s</a:t>
                </a:r>
                <a:r>
                  <a:rPr lang="en-IN" altLang="en-US" sz="2400" b="1" dirty="0">
                    <a:latin typeface="Times New Roman" panose="02020603050405020304" pitchFamily="18" charset="0"/>
                    <a:cs typeface="Times New Roman" panose="02020603050405020304" pitchFamily="18" charset="0"/>
                  </a:rPr>
                  <a:t> algorithm</a:t>
                </a:r>
              </a:p>
              <a:p>
                <a:pPr algn="just">
                  <a:spcBef>
                    <a:spcPts val="0"/>
                  </a:spcBef>
                </a:pPr>
                <a:r>
                  <a:rPr lang="en-IN" altLang="en-US" sz="2400" dirty="0" err="1">
                    <a:latin typeface="Times New Roman" panose="02020603050405020304" pitchFamily="18" charset="0"/>
                    <a:cs typeface="Times New Roman" panose="02020603050405020304" pitchFamily="18" charset="0"/>
                  </a:rPr>
                  <a:t>Mattern’s</a:t>
                </a:r>
                <a:r>
                  <a:rPr lang="en-IN" altLang="en-US" sz="2400" dirty="0">
                    <a:latin typeface="Times New Roman" panose="02020603050405020304" pitchFamily="18" charset="0"/>
                    <a:cs typeface="Times New Roman" panose="02020603050405020304" pitchFamily="18" charset="0"/>
                  </a:rPr>
                  <a:t> algorithm is based on vector clocks. Recall that, in vector clocks, the clock at a process in an integer vector of length n, with one component for each process.</a:t>
                </a:r>
              </a:p>
              <a:p>
                <a:pPr algn="just">
                  <a:spcBef>
                    <a:spcPts val="0"/>
                  </a:spcBef>
                </a:pPr>
                <a:r>
                  <a:rPr lang="en-IN" altLang="en-US" sz="2400" dirty="0" err="1">
                    <a:latin typeface="Times New Roman" panose="02020603050405020304" pitchFamily="18" charset="0"/>
                    <a:cs typeface="Times New Roman" panose="02020603050405020304" pitchFamily="18" charset="0"/>
                  </a:rPr>
                  <a:t>Mattern’s</a:t>
                </a:r>
                <a:r>
                  <a:rPr lang="en-IN" altLang="en-US" sz="2400" dirty="0">
                    <a:latin typeface="Times New Roman" panose="02020603050405020304" pitchFamily="18" charset="0"/>
                    <a:cs typeface="Times New Roman" panose="02020603050405020304" pitchFamily="18" charset="0"/>
                  </a:rPr>
                  <a:t> algorithm assumes a single initiator process and works as follows:</a:t>
                </a:r>
              </a:p>
              <a:p>
                <a:pPr marL="914400"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The initiator “ticks” its local clock and selects a future vector time s at which it would like a global snapshot to be recorded. It then broadcasts this time s and freezes all activity until it receives all acknowledgements of the receipt of this broadcast.</a:t>
                </a:r>
              </a:p>
              <a:p>
                <a:pPr marL="914400"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When a process receives the broadcast, it remembers the value s and returns an acknowledgement to the initiator.</a:t>
                </a:r>
              </a:p>
              <a:p>
                <a:pPr marL="914400" lvl="1" indent="-457200" algn="just">
                  <a:spcBef>
                    <a:spcPts val="0"/>
                  </a:spcBef>
                  <a:buFont typeface="+mj-lt"/>
                  <a:buAutoNum type="arabicPeriod"/>
                </a:pPr>
                <a:r>
                  <a:rPr lang="en-IN" altLang="en-US" sz="2400" dirty="0">
                    <a:latin typeface="Times New Roman" panose="02020603050405020304" pitchFamily="18" charset="0"/>
                    <a:cs typeface="Times New Roman" panose="02020603050405020304" pitchFamily="18" charset="0"/>
                  </a:rPr>
                  <a:t>After having received an acknowledgement from every process, the initiator increases its vector clock to s and broadcasts a dummy message to all processes. (Observe that before broadcasting this dummy message, the local clocks of other processes have a value </a:t>
                </a:r>
                <a14:m>
                  <m:oMath xmlns:m="http://schemas.openxmlformats.org/officeDocument/2006/math">
                    <m:r>
                      <a:rPr lang="en-IN" altLang="en-US" sz="24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IN" altLang="en-US" sz="2400" dirty="0">
                    <a:latin typeface="Times New Roman" panose="02020603050405020304" pitchFamily="18" charset="0"/>
                    <a:cs typeface="Times New Roman" panose="02020603050405020304" pitchFamily="18" charset="0"/>
                  </a:rPr>
                  <a:t> s.)</a:t>
                </a:r>
              </a:p>
            </p:txBody>
          </p:sp>
        </mc:Choice>
        <mc:Fallback xmlns="">
          <p:sp>
            <p:nvSpPr>
              <p:cNvPr id="18435" name="Content Placeholder 13"/>
              <p:cNvSpPr>
                <a:spLocks noGrp="1" noRot="1" noChangeAspect="1" noMove="1" noResize="1" noEditPoints="1" noAdjustHandles="1" noChangeArrowheads="1" noChangeShapeType="1" noTextEdit="1"/>
              </p:cNvSpPr>
              <p:nvPr>
                <p:ph idx="1"/>
              </p:nvPr>
            </p:nvSpPr>
            <p:spPr>
              <a:xfrm>
                <a:off x="1104900" y="1366345"/>
                <a:ext cx="9982200" cy="4990006"/>
              </a:xfrm>
              <a:blipFill>
                <a:blip r:embed="rId2"/>
                <a:stretch>
                  <a:fillRect l="-1709" t="-1709" r="-1893" b="-3541"/>
                </a:stretch>
              </a:blipFill>
            </p:spPr>
            <p:txBody>
              <a:bodyPr/>
              <a:lstStyle/>
              <a:p>
                <a:r>
                  <a:rPr lang="en-IN">
                    <a:noFill/>
                  </a:rPr>
                  <a:t> </a:t>
                </a:r>
              </a:p>
            </p:txBody>
          </p:sp>
        </mc:Fallback>
      </mc:AlternateContent>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68</a:t>
            </a:fld>
            <a:endParaRPr lang="en-IN" altLang="en-US" sz="1200">
              <a:solidFill>
                <a:srgbClr val="3D3632"/>
              </a:solidFill>
            </a:endParaRPr>
          </a:p>
        </p:txBody>
      </p:sp>
    </p:spTree>
    <p:extLst>
      <p:ext uri="{BB962C8B-B14F-4D97-AF65-F5344CB8AC3E}">
        <p14:creationId xmlns:p14="http://schemas.microsoft.com/office/powerpoint/2010/main" val="360583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Snapshot algorithms for non-FIFO channels</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0"/>
              </a:spcBef>
            </a:pPr>
            <a:r>
              <a:rPr lang="en-IN" altLang="en-US" sz="2400" b="1" dirty="0" err="1">
                <a:latin typeface="Times New Roman" panose="02020603050405020304" pitchFamily="18" charset="0"/>
                <a:cs typeface="Times New Roman" panose="02020603050405020304" pitchFamily="18" charset="0"/>
              </a:rPr>
              <a:t>Mattern’s</a:t>
            </a:r>
            <a:r>
              <a:rPr lang="en-IN" altLang="en-US" sz="2400" b="1" dirty="0">
                <a:latin typeface="Times New Roman" panose="02020603050405020304" pitchFamily="18" charset="0"/>
                <a:cs typeface="Times New Roman" panose="02020603050405020304" pitchFamily="18" charset="0"/>
              </a:rPr>
              <a:t> algorithm</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The receipt of this dummy message forces each recipient to increase its clock to a value ≥ s if not already ≥ s.</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Each process takes a local snapshot and sends it to the initiator when (just before) its clock increases from a value less than s to a value ≥ s. Observe that this may happen before the dummy message arrives at the process.</a:t>
            </a:r>
          </a:p>
          <a:p>
            <a:pPr marL="914400" lvl="1" indent="-457200" algn="just">
              <a:spcBef>
                <a:spcPts val="0"/>
              </a:spcBef>
              <a:buFont typeface="+mj-lt"/>
              <a:buAutoNum type="arabicPeriod" startAt="4"/>
            </a:pPr>
            <a:r>
              <a:rPr lang="en-IN" altLang="en-US" sz="2400" dirty="0">
                <a:latin typeface="Times New Roman" panose="02020603050405020304" pitchFamily="18" charset="0"/>
                <a:cs typeface="Times New Roman" panose="02020603050405020304" pitchFamily="18" charset="0"/>
              </a:rPr>
              <a:t>The state of </a:t>
            </a:r>
            <a:r>
              <a:rPr lang="en-IN" altLang="en-US" sz="2400" dirty="0" err="1">
                <a:latin typeface="Times New Roman" panose="02020603050405020304" pitchFamily="18" charset="0"/>
                <a:cs typeface="Times New Roman" panose="02020603050405020304" pitchFamily="18" charset="0"/>
              </a:rPr>
              <a:t>C</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is all messages sent along </a:t>
            </a:r>
            <a:r>
              <a:rPr lang="en-IN" altLang="en-US" sz="2400" dirty="0" err="1">
                <a:latin typeface="Times New Roman" panose="02020603050405020304" pitchFamily="18" charset="0"/>
                <a:cs typeface="Times New Roman" panose="02020603050405020304" pitchFamily="18" charset="0"/>
              </a:rPr>
              <a:t>C</a:t>
            </a:r>
            <a:r>
              <a:rPr lang="en-IN" altLang="en-US" sz="2400" baseline="-25000" dirty="0" err="1">
                <a:latin typeface="Times New Roman" panose="02020603050405020304" pitchFamily="18" charset="0"/>
                <a:cs typeface="Times New Roman" panose="02020603050405020304" pitchFamily="18" charset="0"/>
              </a:rPr>
              <a:t>ij</a:t>
            </a:r>
            <a:r>
              <a:rPr lang="en-IN" altLang="en-US" sz="2400" dirty="0">
                <a:latin typeface="Times New Roman" panose="02020603050405020304" pitchFamily="18" charset="0"/>
                <a:cs typeface="Times New Roman" panose="02020603050405020304" pitchFamily="18" charset="0"/>
              </a:rPr>
              <a:t> , whose timestamp is smaller than s and which are received by </a:t>
            </a:r>
            <a:r>
              <a:rPr lang="en-IN" altLang="en-US" sz="2400" dirty="0" err="1">
                <a:latin typeface="Times New Roman" panose="02020603050405020304" pitchFamily="18" charset="0"/>
                <a:cs typeface="Times New Roman" panose="02020603050405020304" pitchFamily="18" charset="0"/>
              </a:rPr>
              <a:t>p</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after recording </a:t>
            </a:r>
            <a:r>
              <a:rPr lang="en-IN" altLang="en-US" sz="2400" dirty="0" err="1">
                <a:latin typeface="Times New Roman" panose="02020603050405020304" pitchFamily="18" charset="0"/>
                <a:cs typeface="Times New Roman" panose="02020603050405020304" pitchFamily="18" charset="0"/>
              </a:rPr>
              <a:t>LS</a:t>
            </a:r>
            <a:r>
              <a:rPr lang="en-IN" altLang="en-US" sz="2400" baseline="-25000" dirty="0" err="1">
                <a:latin typeface="Times New Roman" panose="02020603050405020304" pitchFamily="18" charset="0"/>
                <a:cs typeface="Times New Roman" panose="02020603050405020304" pitchFamily="18" charset="0"/>
              </a:rPr>
              <a:t>j</a:t>
            </a:r>
            <a:r>
              <a:rPr lang="en-IN" altLang="en-US" sz="2400" dirty="0">
                <a:latin typeface="Times New Roman" panose="02020603050405020304" pitchFamily="18" charset="0"/>
                <a:cs typeface="Times New Roman" panose="02020603050405020304" pitchFamily="18" charset="0"/>
              </a:rPr>
              <a:t> .</a:t>
            </a:r>
          </a:p>
          <a:p>
            <a:pPr algn="just">
              <a:spcBef>
                <a:spcPts val="0"/>
              </a:spcBef>
            </a:pPr>
            <a:endParaRPr lang="en-IN"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69</a:t>
            </a:fld>
            <a:endParaRPr lang="en-IN" altLang="en-US" sz="1200">
              <a:solidFill>
                <a:srgbClr val="3D3632"/>
              </a:solidFill>
            </a:endParaRPr>
          </a:p>
        </p:txBody>
      </p:sp>
    </p:spTree>
    <p:extLst>
      <p:ext uri="{BB962C8B-B14F-4D97-AF65-F5344CB8AC3E}">
        <p14:creationId xmlns:p14="http://schemas.microsoft.com/office/powerpoint/2010/main" val="1906770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LOGICAL TIME</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US" altLang="en-US" sz="2400" b="1" dirty="0">
                <a:latin typeface="Times New Roman" panose="02020603050405020304" pitchFamily="18" charset="0"/>
                <a:cs typeface="Times New Roman" panose="02020603050405020304" pitchFamily="18" charset="0"/>
              </a:rPr>
              <a:t>Implementing logical clocks</a:t>
            </a:r>
          </a:p>
          <a:p>
            <a:pPr algn="just">
              <a:spcBef>
                <a:spcPts val="600"/>
              </a:spcBef>
            </a:pPr>
            <a:r>
              <a:rPr lang="en-IN" altLang="en-US" sz="2400" dirty="0">
                <a:latin typeface="Times New Roman" panose="02020603050405020304" pitchFamily="18" charset="0"/>
                <a:cs typeface="Times New Roman" panose="02020603050405020304" pitchFamily="18" charset="0"/>
              </a:rPr>
              <a:t>Implementation of logical clocks requires addressing two issues: </a:t>
            </a:r>
          </a:p>
          <a:p>
            <a:pPr lvl="1" algn="just"/>
            <a:r>
              <a:rPr lang="en-IN" altLang="en-US" sz="2400" b="1" dirty="0">
                <a:latin typeface="Times New Roman" panose="02020603050405020304" pitchFamily="18" charset="0"/>
                <a:cs typeface="Times New Roman" panose="02020603050405020304" pitchFamily="18" charset="0"/>
              </a:rPr>
              <a:t>Data structures local to every process to represent logical time</a:t>
            </a:r>
          </a:p>
          <a:p>
            <a:pPr lvl="1" algn="just"/>
            <a:r>
              <a:rPr lang="en-IN" altLang="en-US" sz="2400" b="1" dirty="0">
                <a:latin typeface="Times New Roman" panose="02020603050405020304" pitchFamily="18" charset="0"/>
                <a:cs typeface="Times New Roman" panose="02020603050405020304" pitchFamily="18" charset="0"/>
              </a:rPr>
              <a:t>Protocol (set of rules) to update the data structures to ensure the consistency condition. </a:t>
            </a:r>
          </a:p>
          <a:p>
            <a:pPr algn="just">
              <a:spcBef>
                <a:spcPts val="600"/>
              </a:spcBef>
            </a:pPr>
            <a:r>
              <a:rPr lang="en-IN" altLang="en-US" sz="2400" dirty="0">
                <a:solidFill>
                  <a:srgbClr val="FF0000"/>
                </a:solidFill>
                <a:latin typeface="Times New Roman" panose="02020603050405020304" pitchFamily="18" charset="0"/>
                <a:cs typeface="Times New Roman" panose="02020603050405020304" pitchFamily="18" charset="0"/>
              </a:rPr>
              <a:t>Each process p</a:t>
            </a:r>
            <a:r>
              <a:rPr lang="en-IN" altLang="en-US" sz="2400" baseline="-25000" dirty="0">
                <a:solidFill>
                  <a:srgbClr val="FF0000"/>
                </a:solidFill>
                <a:latin typeface="Times New Roman" panose="02020603050405020304" pitchFamily="18" charset="0"/>
                <a:cs typeface="Times New Roman" panose="02020603050405020304" pitchFamily="18" charset="0"/>
              </a:rPr>
              <a:t>i</a:t>
            </a:r>
            <a:r>
              <a:rPr lang="en-IN" altLang="en-US" sz="2400" dirty="0">
                <a:solidFill>
                  <a:srgbClr val="FF0000"/>
                </a:solidFill>
                <a:latin typeface="Times New Roman" panose="02020603050405020304" pitchFamily="18" charset="0"/>
                <a:cs typeface="Times New Roman" panose="02020603050405020304" pitchFamily="18" charset="0"/>
              </a:rPr>
              <a:t> maintains data structures </a:t>
            </a:r>
            <a:r>
              <a:rPr lang="en-IN" altLang="en-US" sz="2400" dirty="0">
                <a:latin typeface="Times New Roman" panose="02020603050405020304" pitchFamily="18" charset="0"/>
                <a:cs typeface="Times New Roman" panose="02020603050405020304" pitchFamily="18" charset="0"/>
              </a:rPr>
              <a:t>that allow it the following two capabilities:</a:t>
            </a:r>
          </a:p>
          <a:p>
            <a:pPr lvl="1" algn="just"/>
            <a:r>
              <a:rPr lang="en-IN" altLang="en-US" sz="2400" dirty="0">
                <a:latin typeface="Times New Roman" panose="02020603050405020304" pitchFamily="18" charset="0"/>
                <a:cs typeface="Times New Roman" panose="02020603050405020304" pitchFamily="18" charset="0"/>
              </a:rPr>
              <a:t>A </a:t>
            </a:r>
            <a:r>
              <a:rPr lang="en-IN" altLang="en-US" sz="2400" b="1" dirty="0">
                <a:latin typeface="Times New Roman" panose="02020603050405020304" pitchFamily="18" charset="0"/>
                <a:cs typeface="Times New Roman" panose="02020603050405020304" pitchFamily="18" charset="0"/>
              </a:rPr>
              <a:t>local logical clock</a:t>
            </a:r>
            <a:r>
              <a:rPr lang="en-IN" altLang="en-US" sz="2400" dirty="0">
                <a:latin typeface="Times New Roman" panose="02020603050405020304" pitchFamily="18" charset="0"/>
                <a:cs typeface="Times New Roman" panose="02020603050405020304" pitchFamily="18" charset="0"/>
              </a:rPr>
              <a:t>, denoted by </a:t>
            </a:r>
            <a:r>
              <a:rPr lang="en-IN" altLang="en-US" sz="2400" b="1" dirty="0" err="1">
                <a:latin typeface="Times New Roman" panose="02020603050405020304" pitchFamily="18" charset="0"/>
                <a:cs typeface="Times New Roman" panose="02020603050405020304" pitchFamily="18" charset="0"/>
              </a:rPr>
              <a:t>lc</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that helps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measure its own progress.</a:t>
            </a:r>
          </a:p>
          <a:p>
            <a:pPr lvl="1" algn="just"/>
            <a:r>
              <a:rPr lang="en-IN" altLang="en-US" sz="2400" dirty="0">
                <a:latin typeface="Times New Roman" panose="02020603050405020304" pitchFamily="18" charset="0"/>
                <a:cs typeface="Times New Roman" panose="02020603050405020304" pitchFamily="18" charset="0"/>
              </a:rPr>
              <a:t>A </a:t>
            </a:r>
            <a:r>
              <a:rPr lang="en-IN" altLang="en-US" sz="2400" b="1" dirty="0">
                <a:latin typeface="Times New Roman" panose="02020603050405020304" pitchFamily="18" charset="0"/>
                <a:cs typeface="Times New Roman" panose="02020603050405020304" pitchFamily="18" charset="0"/>
              </a:rPr>
              <a:t>logical global clock</a:t>
            </a:r>
            <a:r>
              <a:rPr lang="en-IN" altLang="en-US" sz="2400" dirty="0">
                <a:latin typeface="Times New Roman" panose="02020603050405020304" pitchFamily="18" charset="0"/>
                <a:cs typeface="Times New Roman" panose="02020603050405020304" pitchFamily="18" charset="0"/>
              </a:rPr>
              <a:t>, denoted by </a:t>
            </a:r>
            <a:r>
              <a:rPr lang="en-IN" altLang="en-US" sz="2400" b="1" dirty="0" err="1">
                <a:latin typeface="Times New Roman" panose="02020603050405020304" pitchFamily="18" charset="0"/>
                <a:cs typeface="Times New Roman" panose="02020603050405020304" pitchFamily="18" charset="0"/>
              </a:rPr>
              <a:t>gc</a:t>
            </a:r>
            <a:r>
              <a:rPr lang="en-IN" altLang="en-US" sz="2400" b="1"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that is a representation of process p</a:t>
            </a:r>
            <a:r>
              <a:rPr lang="en-IN" altLang="en-US" sz="2400" baseline="-25000" dirty="0">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’s local view of the logical global time. It allows this process to assign consistent timestamps to its local events. Typically, </a:t>
            </a:r>
            <a:r>
              <a:rPr lang="en-IN" altLang="en-US" sz="2400" dirty="0" err="1">
                <a:latin typeface="Times New Roman" panose="02020603050405020304" pitchFamily="18" charset="0"/>
                <a:cs typeface="Times New Roman" panose="02020603050405020304" pitchFamily="18" charset="0"/>
              </a:rPr>
              <a:t>lc</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is a part of </a:t>
            </a:r>
            <a:r>
              <a:rPr lang="en-IN" altLang="en-US" sz="2400" dirty="0" err="1">
                <a:latin typeface="Times New Roman" panose="02020603050405020304" pitchFamily="18" charset="0"/>
                <a:cs typeface="Times New Roman" panose="02020603050405020304" pitchFamily="18" charset="0"/>
              </a:rPr>
              <a:t>gc</a:t>
            </a:r>
            <a:r>
              <a:rPr lang="en-IN" altLang="en-US" sz="2400" baseline="-250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7</a:t>
            </a:fld>
            <a:endParaRPr lang="en-IN" altLang="en-US" sz="1200">
              <a:solidFill>
                <a:srgbClr val="3D3632"/>
              </a:solidFill>
            </a:endParaRPr>
          </a:p>
        </p:txBody>
      </p:sp>
    </p:spTree>
    <p:extLst>
      <p:ext uri="{BB962C8B-B14F-4D97-AF65-F5344CB8AC3E}">
        <p14:creationId xmlns:p14="http://schemas.microsoft.com/office/powerpoint/2010/main" val="7246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lstStyle/>
          <a:p>
            <a:pPr>
              <a:defRPr/>
            </a:pPr>
            <a:r>
              <a:rPr lang="en-IN" altLang="en-US" sz="4000" b="1" dirty="0">
                <a:solidFill>
                  <a:schemeClr val="tx2">
                    <a:satMod val="130000"/>
                  </a:schemeClr>
                </a:solidFill>
                <a:latin typeface="Times New Roman" pitchFamily="18" charset="0"/>
                <a:cs typeface="Times New Roman" pitchFamily="18" charset="0"/>
              </a:rPr>
              <a:t>REFERENCE</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marL="82550" indent="0" algn="just">
              <a:lnSpc>
                <a:spcPct val="100000"/>
              </a:lnSpc>
              <a:spcBef>
                <a:spcPts val="600"/>
              </a:spcBef>
              <a:buNone/>
            </a:pPr>
            <a:r>
              <a:rPr lang="en-IN" altLang="en-US" sz="2100" b="1" dirty="0">
                <a:latin typeface="Times New Roman" panose="02020603050405020304" pitchFamily="18" charset="0"/>
                <a:cs typeface="Times New Roman" panose="02020603050405020304" pitchFamily="18" charset="0"/>
              </a:rPr>
              <a:t>TEXT BOOKS:</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Ajay D. </a:t>
            </a:r>
            <a:r>
              <a:rPr lang="en-IN" altLang="en-US" sz="2100" dirty="0" err="1">
                <a:latin typeface="Times New Roman" panose="02020603050405020304" pitchFamily="18" charset="0"/>
                <a:cs typeface="Times New Roman" panose="02020603050405020304" pitchFamily="18" charset="0"/>
              </a:rPr>
              <a:t>Kshemkalyani</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Mukesh</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Singhal</a:t>
            </a:r>
            <a:r>
              <a:rPr lang="en-IN" altLang="en-US" sz="2100" dirty="0">
                <a:latin typeface="Times New Roman" panose="02020603050405020304" pitchFamily="18" charset="0"/>
                <a:cs typeface="Times New Roman" panose="02020603050405020304" pitchFamily="18" charset="0"/>
              </a:rPr>
              <a:t>, ― Distributed Computing: Principles, Algorithms, and Systems, Cambridge University Press, 2011. (Unit 1, 2, 3).</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Douglass E. Comer, ― The Cloud Computing Book: The future of computing explained, CRC Press, 2021. (Unit 4, 5).</a:t>
            </a:r>
          </a:p>
          <a:p>
            <a:pPr marL="82550" indent="0" algn="just">
              <a:lnSpc>
                <a:spcPct val="100000"/>
              </a:lnSpc>
              <a:spcBef>
                <a:spcPts val="600"/>
              </a:spcBef>
              <a:buNone/>
            </a:pPr>
            <a:r>
              <a:rPr lang="en-IN" altLang="en-US" sz="2100" b="1" dirty="0">
                <a:latin typeface="Times New Roman" panose="02020603050405020304" pitchFamily="18" charset="0"/>
                <a:cs typeface="Times New Roman" panose="02020603050405020304" pitchFamily="18" charset="0"/>
              </a:rPr>
              <a:t>REFERENCES:</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Arshdeep</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Bahga</a:t>
            </a:r>
            <a:r>
              <a:rPr lang="en-IN" altLang="en-US" sz="2100" dirty="0">
                <a:latin typeface="Times New Roman" panose="02020603050405020304" pitchFamily="18" charset="0"/>
                <a:cs typeface="Times New Roman" panose="02020603050405020304" pitchFamily="18" charset="0"/>
              </a:rPr>
              <a:t>, Vijay </a:t>
            </a:r>
            <a:r>
              <a:rPr lang="en-IN" altLang="en-US" sz="2100" dirty="0" err="1">
                <a:latin typeface="Times New Roman" panose="02020603050405020304" pitchFamily="18" charset="0"/>
                <a:cs typeface="Times New Roman" panose="02020603050405020304" pitchFamily="18" charset="0"/>
              </a:rPr>
              <a:t>Madisetti</a:t>
            </a:r>
            <a:r>
              <a:rPr lang="en-IN" altLang="en-US" sz="2100" dirty="0">
                <a:latin typeface="Times New Roman" panose="02020603050405020304" pitchFamily="18" charset="0"/>
                <a:cs typeface="Times New Roman" panose="02020603050405020304" pitchFamily="18" charset="0"/>
              </a:rPr>
              <a:t>, ― Cloud Computing: A Hands-on Approach‖, Universities Press Private Limited, 2014.</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Rajkumar</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Buyya</a:t>
            </a:r>
            <a:r>
              <a:rPr lang="en-IN" altLang="en-US" sz="2100" dirty="0">
                <a:latin typeface="Times New Roman" panose="02020603050405020304" pitchFamily="18" charset="0"/>
                <a:cs typeface="Times New Roman" panose="02020603050405020304" pitchFamily="18" charset="0"/>
              </a:rPr>
              <a:t>, Christian </a:t>
            </a:r>
            <a:r>
              <a:rPr lang="en-IN" altLang="en-US" sz="2100" dirty="0" err="1">
                <a:latin typeface="Times New Roman" panose="02020603050405020304" pitchFamily="18" charset="0"/>
                <a:cs typeface="Times New Roman" panose="02020603050405020304" pitchFamily="18" charset="0"/>
              </a:rPr>
              <a:t>Vecchiola</a:t>
            </a:r>
            <a:r>
              <a:rPr lang="en-IN" altLang="en-US" sz="2100" dirty="0">
                <a:latin typeface="Times New Roman" panose="02020603050405020304" pitchFamily="18" charset="0"/>
                <a:cs typeface="Times New Roman" panose="02020603050405020304" pitchFamily="18" charset="0"/>
              </a:rPr>
              <a:t>, S. </a:t>
            </a:r>
            <a:r>
              <a:rPr lang="en-IN" altLang="en-US" sz="2100" dirty="0" err="1">
                <a:latin typeface="Times New Roman" panose="02020603050405020304" pitchFamily="18" charset="0"/>
                <a:cs typeface="Times New Roman" panose="02020603050405020304" pitchFamily="18" charset="0"/>
              </a:rPr>
              <a:t>ThamaraiSelvi</a:t>
            </a:r>
            <a:r>
              <a:rPr lang="en-IN" altLang="en-US" sz="2100" dirty="0">
                <a:latin typeface="Times New Roman" panose="02020603050405020304" pitchFamily="18" charset="0"/>
                <a:cs typeface="Times New Roman" panose="02020603050405020304" pitchFamily="18" charset="0"/>
              </a:rPr>
              <a:t>, ―Mastering Cloud Computing, Tata </a:t>
            </a:r>
            <a:r>
              <a:rPr lang="en-IN" altLang="en-US" sz="2100" dirty="0" err="1">
                <a:latin typeface="Times New Roman" panose="02020603050405020304" pitchFamily="18" charset="0"/>
                <a:cs typeface="Times New Roman" panose="02020603050405020304" pitchFamily="18" charset="0"/>
              </a:rPr>
              <a:t>Mcgraw</a:t>
            </a:r>
            <a:r>
              <a:rPr lang="en-IN" altLang="en-US" sz="2100" dirty="0">
                <a:latin typeface="Times New Roman" panose="02020603050405020304" pitchFamily="18" charset="0"/>
                <a:cs typeface="Times New Roman" panose="02020603050405020304" pitchFamily="18" charset="0"/>
              </a:rPr>
              <a:t> Hill, 2017.</a:t>
            </a:r>
          </a:p>
          <a:p>
            <a:pPr marL="539750" indent="-457200" algn="just">
              <a:lnSpc>
                <a:spcPct val="100000"/>
              </a:lnSpc>
              <a:spcBef>
                <a:spcPts val="600"/>
              </a:spcBef>
              <a:buFont typeface="Gill Sans MT" panose="020B0502020104020203" pitchFamily="34" charset="0"/>
              <a:buAutoNum type="arabicPeriod"/>
            </a:pPr>
            <a:r>
              <a:rPr lang="en-IN" altLang="en-US" sz="2100" dirty="0">
                <a:latin typeface="Times New Roman" panose="02020603050405020304" pitchFamily="18" charset="0"/>
                <a:cs typeface="Times New Roman" panose="02020603050405020304" pitchFamily="18" charset="0"/>
              </a:rPr>
              <a:t>Kai Hwang, Geoffrey C. Fox, Jack G. </a:t>
            </a:r>
            <a:r>
              <a:rPr lang="en-IN" altLang="en-US" sz="2100" dirty="0" err="1">
                <a:latin typeface="Times New Roman" panose="02020603050405020304" pitchFamily="18" charset="0"/>
                <a:cs typeface="Times New Roman" panose="02020603050405020304" pitchFamily="18" charset="0"/>
              </a:rPr>
              <a:t>Dongarra</a:t>
            </a:r>
            <a:r>
              <a:rPr lang="en-IN" altLang="en-US" sz="2100" dirty="0">
                <a:latin typeface="Times New Roman" panose="02020603050405020304" pitchFamily="18" charset="0"/>
                <a:cs typeface="Times New Roman" panose="02020603050405020304" pitchFamily="18" charset="0"/>
              </a:rPr>
              <a:t>, ―Distributed and Cloud Computing, From Parallel Processing to the Internet of Things, Morgan Kaufmann Publishers, 2012.</a:t>
            </a:r>
          </a:p>
          <a:p>
            <a:pPr marL="539750" indent="-457200" algn="just">
              <a:lnSpc>
                <a:spcPct val="100000"/>
              </a:lnSpc>
              <a:spcBef>
                <a:spcPts val="600"/>
              </a:spcBef>
              <a:buFont typeface="Gill Sans MT" panose="020B0502020104020203" pitchFamily="34" charset="0"/>
              <a:buAutoNum type="arabicPeriod"/>
            </a:pPr>
            <a:r>
              <a:rPr lang="en-IN" altLang="en-US" sz="2100" dirty="0" err="1">
                <a:latin typeface="Times New Roman" panose="02020603050405020304" pitchFamily="18" charset="0"/>
                <a:cs typeface="Times New Roman" panose="02020603050405020304" pitchFamily="18" charset="0"/>
              </a:rPr>
              <a:t>Hagit</a:t>
            </a:r>
            <a:r>
              <a:rPr lang="en-IN" altLang="en-US" sz="2100" dirty="0">
                <a:latin typeface="Times New Roman" panose="02020603050405020304" pitchFamily="18" charset="0"/>
                <a:cs typeface="Times New Roman" panose="02020603050405020304" pitchFamily="18" charset="0"/>
              </a:rPr>
              <a:t> </a:t>
            </a:r>
            <a:r>
              <a:rPr lang="en-IN" altLang="en-US" sz="2100" dirty="0" err="1">
                <a:latin typeface="Times New Roman" panose="02020603050405020304" pitchFamily="18" charset="0"/>
                <a:cs typeface="Times New Roman" panose="02020603050405020304" pitchFamily="18" charset="0"/>
              </a:rPr>
              <a:t>Attiya</a:t>
            </a:r>
            <a:r>
              <a:rPr lang="en-IN" altLang="en-US" sz="2100" dirty="0">
                <a:latin typeface="Times New Roman" panose="02020603050405020304" pitchFamily="18" charset="0"/>
                <a:cs typeface="Times New Roman" panose="02020603050405020304" pitchFamily="18" charset="0"/>
              </a:rPr>
              <a:t>, Jennifer Welch, ―Distributed Computing: Fundamentals, Simulations and Advanced Topics, John Wiley &amp; Sons, Inc., 2004.</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70</a:t>
            </a:fld>
            <a:endParaRPr lang="en-IN" altLang="en-US" sz="1200">
              <a:solidFill>
                <a:srgbClr val="3D3632"/>
              </a:solidFill>
            </a:endParaRPr>
          </a:p>
        </p:txBody>
      </p:sp>
    </p:spTree>
    <p:extLst>
      <p:ext uri="{BB962C8B-B14F-4D97-AF65-F5344CB8AC3E}">
        <p14:creationId xmlns:p14="http://schemas.microsoft.com/office/powerpoint/2010/main" val="404830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005748" y="3513003"/>
            <a:ext cx="3396996" cy="746393"/>
          </a:xfrm>
        </p:spPr>
        <p:txBody>
          <a:bodyPr>
            <a:normAutofit/>
          </a:bodyPr>
          <a:lstStyle/>
          <a:p>
            <a:pPr algn="ctr"/>
            <a:r>
              <a:rPr lang="en-US" sz="4400" dirty="0"/>
              <a:t>Thank You…</a:t>
            </a:r>
          </a:p>
        </p:txBody>
      </p:sp>
      <p:pic>
        <p:nvPicPr>
          <p:cNvPr id="5" name="Picture Placeholder 4" descr="Close-up of books on shelves with more books blurred in foreground and background"/>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3155" r="3155"/>
          <a:stretch>
            <a:fillRect/>
          </a:stretch>
        </p:blipFill>
        <p:spPr>
          <a:xfrm>
            <a:off x="4654670" y="1600200"/>
            <a:ext cx="6430912" cy="4572001"/>
          </a:xfrm>
        </p:spPr>
      </p:pic>
      <p:sp>
        <p:nvSpPr>
          <p:cNvPr id="3" name="Slide Number Placeholder 2"/>
          <p:cNvSpPr>
            <a:spLocks noGrp="1"/>
          </p:cNvSpPr>
          <p:nvPr>
            <p:ph type="sldNum" sz="quarter" idx="12"/>
          </p:nvPr>
        </p:nvSpPr>
        <p:spPr/>
        <p:txBody>
          <a:bodyPr/>
          <a:lstStyle/>
          <a:p>
            <a:fld id="{0FF54DE5-C571-48E8-A5BC-B369434E2F44}" type="slidenum">
              <a:rPr lang="en-IN" smtClean="0"/>
              <a:t>71</a:t>
            </a:fld>
            <a:endParaRPr lang="en-IN"/>
          </a:p>
        </p:txBody>
      </p:sp>
    </p:spTree>
    <p:extLst>
      <p:ext uri="{BB962C8B-B14F-4D97-AF65-F5344CB8AC3E}">
        <p14:creationId xmlns:p14="http://schemas.microsoft.com/office/powerpoint/2010/main" val="371402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IN" altLang="en-US" sz="4000" b="1" dirty="0">
                <a:solidFill>
                  <a:schemeClr val="tx2">
                    <a:satMod val="130000"/>
                  </a:schemeClr>
                </a:solidFill>
                <a:latin typeface="Times New Roman" pitchFamily="18" charset="0"/>
                <a:cs typeface="Times New Roman" pitchFamily="18" charset="0"/>
              </a:rPr>
              <a:t>LOGICAL TIME</a:t>
            </a:r>
            <a:endParaRPr lang="en-US" altLang="en-US" sz="4000" b="1" dirty="0">
              <a:solidFill>
                <a:schemeClr val="tx2">
                  <a:satMod val="130000"/>
                </a:schemeClr>
              </a:solidFill>
              <a:latin typeface="Times New Roman" pitchFamily="18" charset="0"/>
              <a:cs typeface="Times New Roman" pitchFamily="18" charset="0"/>
            </a:endParaRP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Protocol</a:t>
            </a:r>
          </a:p>
          <a:p>
            <a:pPr algn="just">
              <a:spcBef>
                <a:spcPts val="600"/>
              </a:spcBef>
            </a:pPr>
            <a:r>
              <a:rPr lang="en-IN" altLang="en-US" sz="2400" dirty="0">
                <a:latin typeface="Times New Roman" panose="02020603050405020304" pitchFamily="18" charset="0"/>
                <a:cs typeface="Times New Roman" panose="02020603050405020304" pitchFamily="18" charset="0"/>
              </a:rPr>
              <a:t>The protocol ensures that a process’s logical clock, and thus its view of the global time, is managed </a:t>
            </a:r>
            <a:r>
              <a:rPr lang="en-IN" altLang="en-US" sz="2400" b="1" dirty="0">
                <a:latin typeface="Times New Roman" panose="02020603050405020304" pitchFamily="18" charset="0"/>
                <a:cs typeface="Times New Roman" panose="02020603050405020304" pitchFamily="18" charset="0"/>
              </a:rPr>
              <a:t>consistently</a:t>
            </a:r>
            <a:r>
              <a:rPr lang="en-IN" altLang="en-US" sz="2400" dirty="0">
                <a:latin typeface="Times New Roman" panose="02020603050405020304" pitchFamily="18" charset="0"/>
                <a:cs typeface="Times New Roman" panose="02020603050405020304" pitchFamily="18" charset="0"/>
              </a:rPr>
              <a:t>. </a:t>
            </a:r>
          </a:p>
          <a:p>
            <a:pPr algn="just">
              <a:spcBef>
                <a:spcPts val="600"/>
              </a:spcBef>
            </a:pPr>
            <a:r>
              <a:rPr lang="en-IN" altLang="en-US" sz="2400" dirty="0">
                <a:latin typeface="Times New Roman" panose="02020603050405020304" pitchFamily="18" charset="0"/>
                <a:cs typeface="Times New Roman" panose="02020603050405020304" pitchFamily="18" charset="0"/>
              </a:rPr>
              <a:t>The protocol consists of the following two rules:</a:t>
            </a:r>
          </a:p>
          <a:p>
            <a:pPr lvl="1" algn="just"/>
            <a:r>
              <a:rPr lang="en-IN" altLang="en-US" sz="2400" b="1" dirty="0">
                <a:latin typeface="Times New Roman" panose="02020603050405020304" pitchFamily="18" charset="0"/>
                <a:cs typeface="Times New Roman" panose="02020603050405020304" pitchFamily="18" charset="0"/>
              </a:rPr>
              <a:t>R1</a:t>
            </a:r>
            <a:r>
              <a:rPr lang="en-IN" altLang="en-US" sz="2400" dirty="0">
                <a:latin typeface="Times New Roman" panose="02020603050405020304" pitchFamily="18" charset="0"/>
                <a:cs typeface="Times New Roman" panose="02020603050405020304" pitchFamily="18" charset="0"/>
              </a:rPr>
              <a:t> This rule governs how the </a:t>
            </a:r>
            <a:r>
              <a:rPr lang="en-IN" altLang="en-US" sz="2400" b="1" dirty="0">
                <a:latin typeface="Times New Roman" panose="02020603050405020304" pitchFamily="18" charset="0"/>
                <a:cs typeface="Times New Roman" panose="02020603050405020304" pitchFamily="18" charset="0"/>
              </a:rPr>
              <a:t>local logical clock is updated </a:t>
            </a:r>
            <a:r>
              <a:rPr lang="en-IN" altLang="en-US" sz="2400" dirty="0">
                <a:latin typeface="Times New Roman" panose="02020603050405020304" pitchFamily="18" charset="0"/>
                <a:cs typeface="Times New Roman" panose="02020603050405020304" pitchFamily="18" charset="0"/>
              </a:rPr>
              <a:t>by a process when it executes an event (send, receive, or internal).</a:t>
            </a:r>
          </a:p>
          <a:p>
            <a:pPr lvl="1" algn="just"/>
            <a:r>
              <a:rPr lang="en-IN" altLang="en-US" sz="2400" b="1" dirty="0">
                <a:latin typeface="Times New Roman" panose="02020603050405020304" pitchFamily="18" charset="0"/>
                <a:cs typeface="Times New Roman" panose="02020603050405020304" pitchFamily="18" charset="0"/>
              </a:rPr>
              <a:t>R2</a:t>
            </a:r>
            <a:r>
              <a:rPr lang="en-IN" altLang="en-US" sz="2400" dirty="0">
                <a:latin typeface="Times New Roman" panose="02020603050405020304" pitchFamily="18" charset="0"/>
                <a:cs typeface="Times New Roman" panose="02020603050405020304" pitchFamily="18" charset="0"/>
              </a:rPr>
              <a:t> This rule governs how a process </a:t>
            </a:r>
            <a:r>
              <a:rPr lang="en-IN" altLang="en-US" sz="2400" b="1" dirty="0">
                <a:latin typeface="Times New Roman" panose="02020603050405020304" pitchFamily="18" charset="0"/>
                <a:cs typeface="Times New Roman" panose="02020603050405020304" pitchFamily="18" charset="0"/>
              </a:rPr>
              <a:t>updates its global logical clock </a:t>
            </a:r>
            <a:r>
              <a:rPr lang="en-IN" altLang="en-US" sz="2400" dirty="0">
                <a:latin typeface="Times New Roman" panose="02020603050405020304" pitchFamily="18" charset="0"/>
                <a:cs typeface="Times New Roman" panose="02020603050405020304" pitchFamily="18" charset="0"/>
              </a:rPr>
              <a:t>to update its view of the global time and global progress. It dictates what information about the logical time is </a:t>
            </a:r>
            <a:r>
              <a:rPr lang="en-IN" altLang="en-US" sz="2400" b="1" dirty="0">
                <a:latin typeface="Times New Roman" panose="02020603050405020304" pitchFamily="18" charset="0"/>
                <a:cs typeface="Times New Roman" panose="02020603050405020304" pitchFamily="18" charset="0"/>
              </a:rPr>
              <a:t>piggybacked</a:t>
            </a:r>
            <a:r>
              <a:rPr lang="en-IN" altLang="en-US" sz="2400" dirty="0">
                <a:latin typeface="Times New Roman" panose="02020603050405020304" pitchFamily="18" charset="0"/>
                <a:cs typeface="Times New Roman" panose="02020603050405020304" pitchFamily="18" charset="0"/>
              </a:rPr>
              <a:t> in a message and how this information is used by the receiving process to update its view of the global time.</a:t>
            </a:r>
            <a:endParaRPr lang="en-US" altLang="en-US" sz="2400" dirty="0">
              <a:latin typeface="Times New Roman" panose="02020603050405020304" pitchFamily="18" charset="0"/>
              <a:cs typeface="Times New Roman" panose="02020603050405020304" pitchFamily="18" charset="0"/>
            </a:endParaRP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8</a:t>
            </a:fld>
            <a:endParaRPr lang="en-IN" altLang="en-US" sz="1200">
              <a:solidFill>
                <a:srgbClr val="3D3632"/>
              </a:solidFill>
            </a:endParaRPr>
          </a:p>
        </p:txBody>
      </p:sp>
    </p:spTree>
    <p:extLst>
      <p:ext uri="{BB962C8B-B14F-4D97-AF65-F5344CB8AC3E}">
        <p14:creationId xmlns:p14="http://schemas.microsoft.com/office/powerpoint/2010/main" val="1701319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2"/>
          <p:cNvSpPr>
            <a:spLocks noGrp="1"/>
          </p:cNvSpPr>
          <p:nvPr>
            <p:ph type="title"/>
          </p:nvPr>
        </p:nvSpPr>
        <p:spPr>
          <a:xfrm>
            <a:off x="1104900" y="506413"/>
            <a:ext cx="9980613" cy="666750"/>
          </a:xfrm>
        </p:spPr>
        <p:txBody>
          <a:bodyPr>
            <a:normAutofit/>
          </a:bodyPr>
          <a:lstStyle/>
          <a:p>
            <a:pPr>
              <a:defRPr/>
            </a:pPr>
            <a:r>
              <a:rPr lang="en-US" altLang="en-US" sz="4000" b="1" dirty="0">
                <a:solidFill>
                  <a:schemeClr val="tx2">
                    <a:satMod val="130000"/>
                  </a:schemeClr>
                </a:solidFill>
                <a:latin typeface="Times New Roman" pitchFamily="18" charset="0"/>
                <a:cs typeface="Times New Roman" pitchFamily="18" charset="0"/>
              </a:rPr>
              <a:t>2. SCALAR TIME</a:t>
            </a:r>
          </a:p>
        </p:txBody>
      </p:sp>
      <p:sp>
        <p:nvSpPr>
          <p:cNvPr id="18435" name="Content Placeholder 13"/>
          <p:cNvSpPr>
            <a:spLocks noGrp="1"/>
          </p:cNvSpPr>
          <p:nvPr>
            <p:ph idx="1"/>
          </p:nvPr>
        </p:nvSpPr>
        <p:spPr>
          <a:xfrm>
            <a:off x="1104900" y="1366345"/>
            <a:ext cx="9982200" cy="4990006"/>
          </a:xfrm>
        </p:spPr>
        <p:txBody>
          <a:bodyPr>
            <a:noAutofit/>
          </a:bodyPr>
          <a:lstStyle/>
          <a:p>
            <a:pPr algn="just">
              <a:spcBef>
                <a:spcPts val="600"/>
              </a:spcBef>
            </a:pPr>
            <a:r>
              <a:rPr lang="en-IN" altLang="en-US" sz="2400" b="1" dirty="0">
                <a:latin typeface="Times New Roman" panose="02020603050405020304" pitchFamily="18" charset="0"/>
                <a:cs typeface="Times New Roman" panose="02020603050405020304" pitchFamily="18" charset="0"/>
              </a:rPr>
              <a:t>Scalar time</a:t>
            </a:r>
          </a:p>
          <a:p>
            <a:pPr algn="just">
              <a:spcBef>
                <a:spcPts val="600"/>
              </a:spcBef>
            </a:pPr>
            <a:r>
              <a:rPr lang="en-IN" altLang="en-US" sz="2400" dirty="0">
                <a:latin typeface="Times New Roman" panose="02020603050405020304" pitchFamily="18" charset="0"/>
                <a:cs typeface="Times New Roman" panose="02020603050405020304" pitchFamily="18" charset="0"/>
              </a:rPr>
              <a:t>Definition</a:t>
            </a:r>
          </a:p>
          <a:p>
            <a:pPr algn="just">
              <a:spcBef>
                <a:spcPts val="600"/>
              </a:spcBef>
            </a:pPr>
            <a:r>
              <a:rPr lang="en-IN" altLang="en-US" sz="2400" dirty="0">
                <a:latin typeface="Times New Roman" panose="02020603050405020304" pitchFamily="18" charset="0"/>
                <a:cs typeface="Times New Roman" panose="02020603050405020304" pitchFamily="18" charset="0"/>
              </a:rPr>
              <a:t>Basic properties</a:t>
            </a:r>
          </a:p>
        </p:txBody>
      </p:sp>
      <p:sp>
        <p:nvSpPr>
          <p:cNvPr id="18436"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800"/>
              </a:spcBef>
              <a:buFont typeface="Wingdings" panose="05000000000000000000" pitchFamily="2" charset="2"/>
              <a:buChar char="§"/>
              <a:defRPr sz="2000">
                <a:solidFill>
                  <a:schemeClr val="tx1"/>
                </a:solidFill>
                <a:latin typeface="Euphemia"/>
              </a:defRPr>
            </a:lvl1pPr>
            <a:lvl2pPr marL="742950" indent="-285750">
              <a:lnSpc>
                <a:spcPct val="90000"/>
              </a:lnSpc>
              <a:spcBef>
                <a:spcPts val="600"/>
              </a:spcBef>
              <a:buFont typeface="Wingdings" panose="05000000000000000000" pitchFamily="2" charset="2"/>
              <a:buChar char="§"/>
              <a:defRPr sz="1600">
                <a:solidFill>
                  <a:schemeClr val="tx1"/>
                </a:solidFill>
                <a:latin typeface="Euphemia"/>
              </a:defRPr>
            </a:lvl2pPr>
            <a:lvl3pPr marL="1143000" indent="-228600">
              <a:lnSpc>
                <a:spcPct val="90000"/>
              </a:lnSpc>
              <a:spcBef>
                <a:spcPts val="600"/>
              </a:spcBef>
              <a:buFont typeface="Wingdings" panose="05000000000000000000" pitchFamily="2" charset="2"/>
              <a:buChar char="§"/>
              <a:defRPr sz="1400">
                <a:solidFill>
                  <a:schemeClr val="tx1"/>
                </a:solidFill>
                <a:latin typeface="Euphemia"/>
              </a:defRPr>
            </a:lvl3pPr>
            <a:lvl4pPr marL="1600200" indent="-228600">
              <a:lnSpc>
                <a:spcPct val="90000"/>
              </a:lnSpc>
              <a:spcBef>
                <a:spcPts val="600"/>
              </a:spcBef>
              <a:buFont typeface="Wingdings" panose="05000000000000000000" pitchFamily="2" charset="2"/>
              <a:buChar char="§"/>
              <a:defRPr sz="1400">
                <a:solidFill>
                  <a:schemeClr val="tx1"/>
                </a:solidFill>
                <a:latin typeface="Euphemia"/>
              </a:defRPr>
            </a:lvl4pPr>
            <a:lvl5pPr marL="2057400" indent="-228600">
              <a:lnSpc>
                <a:spcPct val="90000"/>
              </a:lnSpc>
              <a:spcBef>
                <a:spcPts val="600"/>
              </a:spcBef>
              <a:buFont typeface="Wingdings" panose="05000000000000000000" pitchFamily="2" charset="2"/>
              <a:buChar char="§"/>
              <a:defRPr sz="1400">
                <a:solidFill>
                  <a:schemeClr val="tx1"/>
                </a:solidFill>
                <a:latin typeface="Euphemia"/>
              </a:defRPr>
            </a:lvl5pPr>
            <a:lvl6pPr marL="25146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6pPr>
            <a:lvl7pPr marL="29718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7pPr>
            <a:lvl8pPr marL="34290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8pPr>
            <a:lvl9pPr marL="3886200" indent="-228600" eaLnBrk="0" fontAlgn="base" hangingPunct="0">
              <a:lnSpc>
                <a:spcPct val="90000"/>
              </a:lnSpc>
              <a:spcBef>
                <a:spcPts val="600"/>
              </a:spcBef>
              <a:spcAft>
                <a:spcPct val="0"/>
              </a:spcAft>
              <a:buFont typeface="Wingdings" panose="05000000000000000000" pitchFamily="2" charset="2"/>
              <a:buChar char="§"/>
              <a:defRPr sz="1400">
                <a:solidFill>
                  <a:schemeClr val="tx1"/>
                </a:solidFill>
                <a:latin typeface="Euphemia"/>
              </a:defRPr>
            </a:lvl9pPr>
          </a:lstStyle>
          <a:p>
            <a:pPr>
              <a:lnSpc>
                <a:spcPct val="100000"/>
              </a:lnSpc>
              <a:spcBef>
                <a:spcPct val="0"/>
              </a:spcBef>
              <a:buFontTx/>
              <a:buNone/>
            </a:pPr>
            <a:fld id="{2505595D-69AE-4424-91E9-E3EAEF68C7F9}" type="slidenum">
              <a:rPr lang="en-IN" altLang="en-US" sz="1200" smtClean="0">
                <a:solidFill>
                  <a:srgbClr val="3D3632"/>
                </a:solidFill>
              </a:rPr>
              <a:pPr>
                <a:lnSpc>
                  <a:spcPct val="100000"/>
                </a:lnSpc>
                <a:spcBef>
                  <a:spcPct val="0"/>
                </a:spcBef>
                <a:buFontTx/>
                <a:buNone/>
              </a:pPr>
              <a:t>9</a:t>
            </a:fld>
            <a:endParaRPr lang="en-IN" altLang="en-US" sz="1200">
              <a:solidFill>
                <a:srgbClr val="3D3632"/>
              </a:solidFill>
            </a:endParaRPr>
          </a:p>
        </p:txBody>
      </p:sp>
    </p:spTree>
    <p:extLst>
      <p:ext uri="{BB962C8B-B14F-4D97-AF65-F5344CB8AC3E}">
        <p14:creationId xmlns:p14="http://schemas.microsoft.com/office/powerpoint/2010/main" val="175805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CDDBB83-77C1-4099-A0AA-289882E745E2}">
  <ds:schemaRefs>
    <ds:schemaRef ds:uri="http://schemas.microsoft.com/office/2006/documentManagement/types"/>
    <ds:schemaRef ds:uri="http://www.w3.org/XML/1998/namespace"/>
    <ds:schemaRef ds:uri="http://purl.org/dc/terms/"/>
    <ds:schemaRef ds:uri="http://schemas.microsoft.com/office/infopath/2007/PartnerControls"/>
    <ds:schemaRef ds:uri="http://purl.org/dc/dcmitype/"/>
    <ds:schemaRef ds:uri="http://schemas.microsoft.com/office/2006/metadata/properties"/>
    <ds:schemaRef ds:uri="http://purl.org/dc/elements/1.1/"/>
    <ds:schemaRef ds:uri="http://schemas.openxmlformats.org/package/2006/metadata/core-propertie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11848</TotalTime>
  <Words>6299</Words>
  <Application>Microsoft Office PowerPoint</Application>
  <PresentationFormat>Widescreen</PresentationFormat>
  <Paragraphs>483</Paragraphs>
  <Slides>71</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Cambria Math</vt:lpstr>
      <vt:lpstr>Euphemia</vt:lpstr>
      <vt:lpstr>Gill Sans MT</vt:lpstr>
      <vt:lpstr>Google Sans</vt:lpstr>
      <vt:lpstr>Plantagenet Cherokee</vt:lpstr>
      <vt:lpstr>Times New Roman</vt:lpstr>
      <vt:lpstr>Wingdings</vt:lpstr>
      <vt:lpstr>Academic Literature 16x9</vt:lpstr>
      <vt:lpstr>DISTRIBUTED AND CLOUD COMPUTING</vt:lpstr>
      <vt:lpstr>LOGICAL TIME, GLOBAL STATE, AND SNAPSHOT ALGORITHMS</vt:lpstr>
      <vt:lpstr>LOGICAL TIME, GLOBAL STATE, AND SNAPSHOT ALGORITHMS</vt:lpstr>
      <vt:lpstr>1. LOGICAL TIME, GLOBAL STATE, AND SNAPSHOT ALGORITHMS</vt:lpstr>
      <vt:lpstr>LOGICAL TIME</vt:lpstr>
      <vt:lpstr>LOGICAL TIME</vt:lpstr>
      <vt:lpstr>LOGICAL TIME</vt:lpstr>
      <vt:lpstr>LOGICAL TIME</vt:lpstr>
      <vt:lpstr>2. SCALAR TIME</vt:lpstr>
      <vt:lpstr>SCALAR TIME</vt:lpstr>
      <vt:lpstr>SCALAR TIME</vt:lpstr>
      <vt:lpstr>SCALAR TIME</vt:lpstr>
      <vt:lpstr>SCALAR TIME</vt:lpstr>
      <vt:lpstr>SCALAR TIME</vt:lpstr>
      <vt:lpstr>3.VECTOR TIME</vt:lpstr>
      <vt:lpstr>VECTOR TIME</vt:lpstr>
      <vt:lpstr>VECTOR TIME</vt:lpstr>
      <vt:lpstr>VECTOR TIME</vt:lpstr>
      <vt:lpstr>VECTOR TIME</vt:lpstr>
      <vt:lpstr>VECTOR TIME</vt:lpstr>
      <vt:lpstr>VECTOR TIME</vt:lpstr>
      <vt:lpstr>4. Efficient implementations of vector clocks</vt:lpstr>
      <vt:lpstr>Efficient implementations of vector clocks</vt:lpstr>
      <vt:lpstr>Efficient implementations of vector clocks</vt:lpstr>
      <vt:lpstr>Efficient implementations of vector clocks</vt:lpstr>
      <vt:lpstr>Efficient implementations of vector clocks</vt:lpstr>
      <vt:lpstr>Efficient implementations of vector clocks</vt:lpstr>
      <vt:lpstr>Efficient implementations of vector clocks</vt:lpstr>
      <vt:lpstr>Efficient implementations of vector clocks</vt:lpstr>
      <vt:lpstr>Efficient implementations of vector clocks</vt:lpstr>
      <vt:lpstr>RECURSIVE DEPENDENCY TRACE ALGORITHM</vt:lpstr>
      <vt:lpstr>PowerPoint Presentation</vt:lpstr>
      <vt:lpstr>PowerPoint Presentation</vt:lpstr>
      <vt:lpstr>5. VIRTUAL TIME</vt:lpstr>
      <vt:lpstr>VIRTUAL TIME</vt:lpstr>
      <vt:lpstr>VIRTUAL TIME</vt:lpstr>
      <vt:lpstr>VIRTUAL TIME</vt:lpstr>
      <vt:lpstr>VIRTUAL TIME</vt:lpstr>
      <vt:lpstr>Time Warp algorithm</vt:lpstr>
      <vt:lpstr>ROLL BACK </vt:lpstr>
      <vt:lpstr>ROLL BACK</vt:lpstr>
      <vt:lpstr>VIRTUAL TIME</vt:lpstr>
      <vt:lpstr>VIRTUAL TIME</vt:lpstr>
      <vt:lpstr>VIRTUAL TIME</vt:lpstr>
      <vt:lpstr>VIRTUAL TIME</vt:lpstr>
      <vt:lpstr>VIRTUAL TIME</vt:lpstr>
      <vt:lpstr>6. Global state and snapshot recording algorithms: </vt:lpstr>
      <vt:lpstr>Global state and snapshot recording algorithms: </vt:lpstr>
      <vt:lpstr>Global state and snapshot recording algorithms: </vt:lpstr>
      <vt:lpstr>SYSTEM MODEL</vt:lpstr>
      <vt:lpstr>Global state and snapshot recording algorithms: </vt:lpstr>
      <vt:lpstr>Global state and snapshot recording algorithms: </vt:lpstr>
      <vt:lpstr>Global state and snapshot recording algorithms: </vt:lpstr>
      <vt:lpstr>Global state and snapshot recording algorithms: </vt:lpstr>
      <vt:lpstr>7. Snapshot algorithms for FIFO channels</vt:lpstr>
      <vt:lpstr>PowerPoint Presentation</vt:lpstr>
      <vt:lpstr>Chandy–Lamport algorithm</vt:lpstr>
      <vt:lpstr>Properties of the recorded global state</vt:lpstr>
      <vt:lpstr>Properties of the recorded global state</vt:lpstr>
      <vt:lpstr>The recorded global state may not correspond to any of the global states that occurred during the computation</vt:lpstr>
      <vt:lpstr>Variations of the Chandy–Lamport algorithm</vt:lpstr>
      <vt:lpstr>Variations of the Chandy–Lamport algorithm</vt:lpstr>
      <vt:lpstr>Variations of the Chandy–Lamport algorithm</vt:lpstr>
      <vt:lpstr>8. Snapshot algorithms for non-FIFO channels</vt:lpstr>
      <vt:lpstr>Snapshot algorithms for non-FIFO channels</vt:lpstr>
      <vt:lpstr>Snapshot algorithms for non-FIFO channels</vt:lpstr>
      <vt:lpstr>Snapshot algorithms for non-FIFO channels</vt:lpstr>
      <vt:lpstr>Snapshot algorithms for non-FIFO channels</vt:lpstr>
      <vt:lpstr>Snapshot algorithms for non-FIFO channels</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CS6006 - CLOUD COMPUTING</dc:title>
  <dc:creator>Muthurajkumar</dc:creator>
  <cp:lastModifiedBy>MARY REUBAN</cp:lastModifiedBy>
  <cp:revision>451</cp:revision>
  <dcterms:created xsi:type="dcterms:W3CDTF">2022-08-23T10:21:59Z</dcterms:created>
  <dcterms:modified xsi:type="dcterms:W3CDTF">2024-02-10T04:04:50Z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