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93" r:id="rId3"/>
    <p:sldId id="257" r:id="rId4"/>
    <p:sldId id="309" r:id="rId5"/>
    <p:sldId id="310" r:id="rId6"/>
    <p:sldId id="311" r:id="rId7"/>
    <p:sldId id="314" r:id="rId8"/>
    <p:sldId id="312"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01" r:id="rId22"/>
    <p:sldId id="302" r:id="rId23"/>
    <p:sldId id="299" r:id="rId24"/>
    <p:sldId id="303" r:id="rId25"/>
    <p:sldId id="304" r:id="rId26"/>
    <p:sldId id="327" r:id="rId27"/>
    <p:sldId id="328" r:id="rId28"/>
    <p:sldId id="329" r:id="rId29"/>
    <p:sldId id="330" r:id="rId30"/>
    <p:sldId id="331" r:id="rId31"/>
    <p:sldId id="332" r:id="rId32"/>
    <p:sldId id="333" r:id="rId33"/>
    <p:sldId id="334" r:id="rId34"/>
    <p:sldId id="335" r:id="rId35"/>
    <p:sldId id="336" r:id="rId36"/>
    <p:sldId id="337" r:id="rId37"/>
    <p:sldId id="338" r:id="rId38"/>
    <p:sldId id="339" r:id="rId39"/>
    <p:sldId id="340" r:id="rId40"/>
    <p:sldId id="341" r:id="rId41"/>
    <p:sldId id="305" r:id="rId42"/>
    <p:sldId id="306" r:id="rId43"/>
    <p:sldId id="307" r:id="rId44"/>
    <p:sldId id="30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1773F-5A5C-45DD-970A-FAF6FFDF90B6}" type="datetimeFigureOut">
              <a:rPr lang="en-IN" smtClean="0"/>
              <a:t>05-02-2024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4270D3-BE66-48B8-BD1F-2B234BE59178}" type="slidenum">
              <a:rPr lang="en-IN" smtClean="0"/>
              <a:t>‹#›</a:t>
            </a:fld>
            <a:endParaRPr lang="en-IN"/>
          </a:p>
        </p:txBody>
      </p:sp>
    </p:spTree>
    <p:extLst>
      <p:ext uri="{BB962C8B-B14F-4D97-AF65-F5344CB8AC3E}">
        <p14:creationId xmlns:p14="http://schemas.microsoft.com/office/powerpoint/2010/main" val="2015272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2CFC1-A024-37D7-2732-BF378AEB16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04435BA-B4A0-2438-B113-793F17F0B0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F91044-38CE-6E59-EE3C-8AFD6E410A68}"/>
              </a:ext>
            </a:extLst>
          </p:cNvPr>
          <p:cNvSpPr>
            <a:spLocks noGrp="1"/>
          </p:cNvSpPr>
          <p:nvPr>
            <p:ph type="dt" sz="half" idx="10"/>
          </p:nvPr>
        </p:nvSpPr>
        <p:spPr/>
        <p:txBody>
          <a:bodyPr/>
          <a:lstStyle/>
          <a:p>
            <a:fld id="{35FCDCD5-E113-46D5-9EB1-7DA8439263F4}" type="datetime1">
              <a:rPr lang="en-IN" smtClean="0"/>
              <a:t>05-02-2024</a:t>
            </a:fld>
            <a:endParaRPr lang="en-IN"/>
          </a:p>
        </p:txBody>
      </p:sp>
      <p:sp>
        <p:nvSpPr>
          <p:cNvPr id="5" name="Footer Placeholder 4">
            <a:extLst>
              <a:ext uri="{FF2B5EF4-FFF2-40B4-BE49-F238E27FC236}">
                <a16:creationId xmlns:a16="http://schemas.microsoft.com/office/drawing/2014/main" id="{4E527245-2420-BE8F-A5B9-B641AB6361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15A52C-4400-9F04-DAAF-D3CC0695D6F6}"/>
              </a:ext>
            </a:extLst>
          </p:cNvPr>
          <p:cNvSpPr>
            <a:spLocks noGrp="1"/>
          </p:cNvSpPr>
          <p:nvPr>
            <p:ph type="sldNum" sz="quarter" idx="12"/>
          </p:nvPr>
        </p:nvSpPr>
        <p:spPr/>
        <p:txBody>
          <a:bodyPr/>
          <a:lstStyle/>
          <a:p>
            <a:fld id="{831310C8-EA95-4B52-A161-1C18C66C88C7}" type="slidenum">
              <a:rPr lang="en-IN" smtClean="0"/>
              <a:t>‹#›</a:t>
            </a:fld>
            <a:endParaRPr lang="en-IN"/>
          </a:p>
        </p:txBody>
      </p:sp>
    </p:spTree>
    <p:extLst>
      <p:ext uri="{BB962C8B-B14F-4D97-AF65-F5344CB8AC3E}">
        <p14:creationId xmlns:p14="http://schemas.microsoft.com/office/powerpoint/2010/main" val="3617100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C12ED-B37E-7965-EBFE-7D02DFE1B83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C451EB-8379-F2E6-9AE8-648CAD84F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89824D-4178-C73F-1D69-C5BB016DA147}"/>
              </a:ext>
            </a:extLst>
          </p:cNvPr>
          <p:cNvSpPr>
            <a:spLocks noGrp="1"/>
          </p:cNvSpPr>
          <p:nvPr>
            <p:ph type="dt" sz="half" idx="10"/>
          </p:nvPr>
        </p:nvSpPr>
        <p:spPr/>
        <p:txBody>
          <a:bodyPr/>
          <a:lstStyle/>
          <a:p>
            <a:fld id="{738D05D6-CF9D-4556-84DC-65FC89A3B021}" type="datetime1">
              <a:rPr lang="en-IN" smtClean="0"/>
              <a:t>05-02-2024</a:t>
            </a:fld>
            <a:endParaRPr lang="en-IN"/>
          </a:p>
        </p:txBody>
      </p:sp>
      <p:sp>
        <p:nvSpPr>
          <p:cNvPr id="5" name="Footer Placeholder 4">
            <a:extLst>
              <a:ext uri="{FF2B5EF4-FFF2-40B4-BE49-F238E27FC236}">
                <a16:creationId xmlns:a16="http://schemas.microsoft.com/office/drawing/2014/main" id="{70F991C8-D742-C749-D93A-AF61912177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F2F53E-D148-2DE9-0ACC-E4E785387E60}"/>
              </a:ext>
            </a:extLst>
          </p:cNvPr>
          <p:cNvSpPr>
            <a:spLocks noGrp="1"/>
          </p:cNvSpPr>
          <p:nvPr>
            <p:ph type="sldNum" sz="quarter" idx="12"/>
          </p:nvPr>
        </p:nvSpPr>
        <p:spPr/>
        <p:txBody>
          <a:bodyPr/>
          <a:lstStyle/>
          <a:p>
            <a:fld id="{831310C8-EA95-4B52-A161-1C18C66C88C7}" type="slidenum">
              <a:rPr lang="en-IN" smtClean="0"/>
              <a:t>‹#›</a:t>
            </a:fld>
            <a:endParaRPr lang="en-IN"/>
          </a:p>
        </p:txBody>
      </p:sp>
    </p:spTree>
    <p:extLst>
      <p:ext uri="{BB962C8B-B14F-4D97-AF65-F5344CB8AC3E}">
        <p14:creationId xmlns:p14="http://schemas.microsoft.com/office/powerpoint/2010/main" val="1744860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5BDA31-B221-3636-7DFD-7BA4C85F62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0E1F74-3ABC-018F-68E1-31B5F9CD5F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4E132B-99A4-2A0B-62F2-31237D71CA92}"/>
              </a:ext>
            </a:extLst>
          </p:cNvPr>
          <p:cNvSpPr>
            <a:spLocks noGrp="1"/>
          </p:cNvSpPr>
          <p:nvPr>
            <p:ph type="dt" sz="half" idx="10"/>
          </p:nvPr>
        </p:nvSpPr>
        <p:spPr/>
        <p:txBody>
          <a:bodyPr/>
          <a:lstStyle/>
          <a:p>
            <a:fld id="{EAB3029A-2B9B-444B-B6B5-BCFEC3B19D1C}" type="datetime1">
              <a:rPr lang="en-IN" smtClean="0"/>
              <a:t>05-02-2024</a:t>
            </a:fld>
            <a:endParaRPr lang="en-IN"/>
          </a:p>
        </p:txBody>
      </p:sp>
      <p:sp>
        <p:nvSpPr>
          <p:cNvPr id="5" name="Footer Placeholder 4">
            <a:extLst>
              <a:ext uri="{FF2B5EF4-FFF2-40B4-BE49-F238E27FC236}">
                <a16:creationId xmlns:a16="http://schemas.microsoft.com/office/drawing/2014/main" id="{A3FDCDEC-A765-B08B-8CEC-80E8CFDC0E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5A601C-658F-8543-C664-FA75BB3D914F}"/>
              </a:ext>
            </a:extLst>
          </p:cNvPr>
          <p:cNvSpPr>
            <a:spLocks noGrp="1"/>
          </p:cNvSpPr>
          <p:nvPr>
            <p:ph type="sldNum" sz="quarter" idx="12"/>
          </p:nvPr>
        </p:nvSpPr>
        <p:spPr/>
        <p:txBody>
          <a:bodyPr/>
          <a:lstStyle/>
          <a:p>
            <a:fld id="{831310C8-EA95-4B52-A161-1C18C66C88C7}" type="slidenum">
              <a:rPr lang="en-IN" smtClean="0"/>
              <a:t>‹#›</a:t>
            </a:fld>
            <a:endParaRPr lang="en-IN"/>
          </a:p>
        </p:txBody>
      </p:sp>
    </p:spTree>
    <p:extLst>
      <p:ext uri="{BB962C8B-B14F-4D97-AF65-F5344CB8AC3E}">
        <p14:creationId xmlns:p14="http://schemas.microsoft.com/office/powerpoint/2010/main" val="870200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5EBB1-560A-DFC3-8CFE-5ADC5E158E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C4183C-EB9B-E23B-7D47-3B16E1BBAE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BB8873-8CF2-A33F-D214-FB2B9F809400}"/>
              </a:ext>
            </a:extLst>
          </p:cNvPr>
          <p:cNvSpPr>
            <a:spLocks noGrp="1"/>
          </p:cNvSpPr>
          <p:nvPr>
            <p:ph type="dt" sz="half" idx="10"/>
          </p:nvPr>
        </p:nvSpPr>
        <p:spPr/>
        <p:txBody>
          <a:bodyPr/>
          <a:lstStyle/>
          <a:p>
            <a:fld id="{A35DFBA1-E96B-4D1D-A6C8-CF288A099135}" type="datetime1">
              <a:rPr lang="en-IN" smtClean="0"/>
              <a:t>05-02-2024</a:t>
            </a:fld>
            <a:endParaRPr lang="en-IN"/>
          </a:p>
        </p:txBody>
      </p:sp>
      <p:sp>
        <p:nvSpPr>
          <p:cNvPr id="5" name="Footer Placeholder 4">
            <a:extLst>
              <a:ext uri="{FF2B5EF4-FFF2-40B4-BE49-F238E27FC236}">
                <a16:creationId xmlns:a16="http://schemas.microsoft.com/office/drawing/2014/main" id="{E47D7EE6-28DF-0C50-8B3C-9603515A85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748557-9D2F-9F9E-E4F6-C27D935CFF35}"/>
              </a:ext>
            </a:extLst>
          </p:cNvPr>
          <p:cNvSpPr>
            <a:spLocks noGrp="1"/>
          </p:cNvSpPr>
          <p:nvPr>
            <p:ph type="sldNum" sz="quarter" idx="12"/>
          </p:nvPr>
        </p:nvSpPr>
        <p:spPr/>
        <p:txBody>
          <a:bodyPr/>
          <a:lstStyle/>
          <a:p>
            <a:fld id="{831310C8-EA95-4B52-A161-1C18C66C88C7}" type="slidenum">
              <a:rPr lang="en-IN" smtClean="0"/>
              <a:t>‹#›</a:t>
            </a:fld>
            <a:endParaRPr lang="en-IN"/>
          </a:p>
        </p:txBody>
      </p:sp>
    </p:spTree>
    <p:extLst>
      <p:ext uri="{BB962C8B-B14F-4D97-AF65-F5344CB8AC3E}">
        <p14:creationId xmlns:p14="http://schemas.microsoft.com/office/powerpoint/2010/main" val="2383481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3C4E-29DB-F2D0-9D65-F5CF8307A6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24FDBF0-2066-8C2A-155B-49A8D0CD63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7AE622-0147-3A71-93B6-5D3B7B7AFB6B}"/>
              </a:ext>
            </a:extLst>
          </p:cNvPr>
          <p:cNvSpPr>
            <a:spLocks noGrp="1"/>
          </p:cNvSpPr>
          <p:nvPr>
            <p:ph type="dt" sz="half" idx="10"/>
          </p:nvPr>
        </p:nvSpPr>
        <p:spPr/>
        <p:txBody>
          <a:bodyPr/>
          <a:lstStyle/>
          <a:p>
            <a:fld id="{9240BAFA-6761-4278-AD41-E7012B0FE312}" type="datetime1">
              <a:rPr lang="en-IN" smtClean="0"/>
              <a:t>05-02-2024</a:t>
            </a:fld>
            <a:endParaRPr lang="en-IN"/>
          </a:p>
        </p:txBody>
      </p:sp>
      <p:sp>
        <p:nvSpPr>
          <p:cNvPr id="5" name="Footer Placeholder 4">
            <a:extLst>
              <a:ext uri="{FF2B5EF4-FFF2-40B4-BE49-F238E27FC236}">
                <a16:creationId xmlns:a16="http://schemas.microsoft.com/office/drawing/2014/main" id="{99F22BAD-0B91-8279-5BAE-332D1057E8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6D814C-38F2-58B6-8DF6-C88EBB8EB07F}"/>
              </a:ext>
            </a:extLst>
          </p:cNvPr>
          <p:cNvSpPr>
            <a:spLocks noGrp="1"/>
          </p:cNvSpPr>
          <p:nvPr>
            <p:ph type="sldNum" sz="quarter" idx="12"/>
          </p:nvPr>
        </p:nvSpPr>
        <p:spPr/>
        <p:txBody>
          <a:bodyPr/>
          <a:lstStyle/>
          <a:p>
            <a:fld id="{831310C8-EA95-4B52-A161-1C18C66C88C7}" type="slidenum">
              <a:rPr lang="en-IN" smtClean="0"/>
              <a:t>‹#›</a:t>
            </a:fld>
            <a:endParaRPr lang="en-IN"/>
          </a:p>
        </p:txBody>
      </p:sp>
    </p:spTree>
    <p:extLst>
      <p:ext uri="{BB962C8B-B14F-4D97-AF65-F5344CB8AC3E}">
        <p14:creationId xmlns:p14="http://schemas.microsoft.com/office/powerpoint/2010/main" val="1441534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6E5D0-33D6-3728-FC2C-7EC61C90DC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79B7A9-9245-69F2-30DE-CD39B50AAC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715588-7FA1-8B42-2B97-02285289C0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D12551-9FB7-AFF6-686A-73B3295A0601}"/>
              </a:ext>
            </a:extLst>
          </p:cNvPr>
          <p:cNvSpPr>
            <a:spLocks noGrp="1"/>
          </p:cNvSpPr>
          <p:nvPr>
            <p:ph type="dt" sz="half" idx="10"/>
          </p:nvPr>
        </p:nvSpPr>
        <p:spPr/>
        <p:txBody>
          <a:bodyPr/>
          <a:lstStyle/>
          <a:p>
            <a:fld id="{F4AA1AAE-26F4-403A-BC5F-00D0CC18649C}" type="datetime1">
              <a:rPr lang="en-IN" smtClean="0"/>
              <a:t>05-02-2024</a:t>
            </a:fld>
            <a:endParaRPr lang="en-IN"/>
          </a:p>
        </p:txBody>
      </p:sp>
      <p:sp>
        <p:nvSpPr>
          <p:cNvPr id="6" name="Footer Placeholder 5">
            <a:extLst>
              <a:ext uri="{FF2B5EF4-FFF2-40B4-BE49-F238E27FC236}">
                <a16:creationId xmlns:a16="http://schemas.microsoft.com/office/drawing/2014/main" id="{C1B948E7-9869-1131-A52C-2145DF77F1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F798DB-FC35-7B0F-42D2-DBB302327DDC}"/>
              </a:ext>
            </a:extLst>
          </p:cNvPr>
          <p:cNvSpPr>
            <a:spLocks noGrp="1"/>
          </p:cNvSpPr>
          <p:nvPr>
            <p:ph type="sldNum" sz="quarter" idx="12"/>
          </p:nvPr>
        </p:nvSpPr>
        <p:spPr/>
        <p:txBody>
          <a:bodyPr/>
          <a:lstStyle/>
          <a:p>
            <a:fld id="{831310C8-EA95-4B52-A161-1C18C66C88C7}" type="slidenum">
              <a:rPr lang="en-IN" smtClean="0"/>
              <a:t>‹#›</a:t>
            </a:fld>
            <a:endParaRPr lang="en-IN"/>
          </a:p>
        </p:txBody>
      </p:sp>
    </p:spTree>
    <p:extLst>
      <p:ext uri="{BB962C8B-B14F-4D97-AF65-F5344CB8AC3E}">
        <p14:creationId xmlns:p14="http://schemas.microsoft.com/office/powerpoint/2010/main" val="2102146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644FC-C128-3B93-F972-DA1EE122363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8EE636-0519-C120-2A76-46E895CEE9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6299A2-DEFA-CA23-DA5D-EA0D2ABB74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A2A995A-E10E-D8C5-B655-D2DDE486B4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5A47AE-45DE-A532-6A77-ED8FCC82D5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616E742-0EEF-EA4D-390C-4301C9A6A5EA}"/>
              </a:ext>
            </a:extLst>
          </p:cNvPr>
          <p:cNvSpPr>
            <a:spLocks noGrp="1"/>
          </p:cNvSpPr>
          <p:nvPr>
            <p:ph type="dt" sz="half" idx="10"/>
          </p:nvPr>
        </p:nvSpPr>
        <p:spPr/>
        <p:txBody>
          <a:bodyPr/>
          <a:lstStyle/>
          <a:p>
            <a:fld id="{C5A943E3-6110-4F4F-B7FD-4AB6FCF49BBF}" type="datetime1">
              <a:rPr lang="en-IN" smtClean="0"/>
              <a:t>05-02-2024</a:t>
            </a:fld>
            <a:endParaRPr lang="en-IN"/>
          </a:p>
        </p:txBody>
      </p:sp>
      <p:sp>
        <p:nvSpPr>
          <p:cNvPr id="8" name="Footer Placeholder 7">
            <a:extLst>
              <a:ext uri="{FF2B5EF4-FFF2-40B4-BE49-F238E27FC236}">
                <a16:creationId xmlns:a16="http://schemas.microsoft.com/office/drawing/2014/main" id="{C4C02ADE-698F-C7F6-F455-9EE4E86E2A6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F158409-28A3-6247-863C-39416015A274}"/>
              </a:ext>
            </a:extLst>
          </p:cNvPr>
          <p:cNvSpPr>
            <a:spLocks noGrp="1"/>
          </p:cNvSpPr>
          <p:nvPr>
            <p:ph type="sldNum" sz="quarter" idx="12"/>
          </p:nvPr>
        </p:nvSpPr>
        <p:spPr/>
        <p:txBody>
          <a:bodyPr/>
          <a:lstStyle/>
          <a:p>
            <a:fld id="{831310C8-EA95-4B52-A161-1C18C66C88C7}" type="slidenum">
              <a:rPr lang="en-IN" smtClean="0"/>
              <a:t>‹#›</a:t>
            </a:fld>
            <a:endParaRPr lang="en-IN"/>
          </a:p>
        </p:txBody>
      </p:sp>
    </p:spTree>
    <p:extLst>
      <p:ext uri="{BB962C8B-B14F-4D97-AF65-F5344CB8AC3E}">
        <p14:creationId xmlns:p14="http://schemas.microsoft.com/office/powerpoint/2010/main" val="4262958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ECC3-2253-9910-1A52-D23555062A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2E77CE9-BED2-0791-69C8-4EA66D13CA06}"/>
              </a:ext>
            </a:extLst>
          </p:cNvPr>
          <p:cNvSpPr>
            <a:spLocks noGrp="1"/>
          </p:cNvSpPr>
          <p:nvPr>
            <p:ph type="dt" sz="half" idx="10"/>
          </p:nvPr>
        </p:nvSpPr>
        <p:spPr/>
        <p:txBody>
          <a:bodyPr/>
          <a:lstStyle/>
          <a:p>
            <a:fld id="{E8B67F9D-C753-4BBE-9ACC-36C5214D901B}" type="datetime1">
              <a:rPr lang="en-IN" smtClean="0"/>
              <a:t>05-02-2024</a:t>
            </a:fld>
            <a:endParaRPr lang="en-IN"/>
          </a:p>
        </p:txBody>
      </p:sp>
      <p:sp>
        <p:nvSpPr>
          <p:cNvPr id="4" name="Footer Placeholder 3">
            <a:extLst>
              <a:ext uri="{FF2B5EF4-FFF2-40B4-BE49-F238E27FC236}">
                <a16:creationId xmlns:a16="http://schemas.microsoft.com/office/drawing/2014/main" id="{626F796F-F397-6C42-8F81-B2F4C69800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5F24B34-16F0-3ADA-5628-6451B06B2021}"/>
              </a:ext>
            </a:extLst>
          </p:cNvPr>
          <p:cNvSpPr>
            <a:spLocks noGrp="1"/>
          </p:cNvSpPr>
          <p:nvPr>
            <p:ph type="sldNum" sz="quarter" idx="12"/>
          </p:nvPr>
        </p:nvSpPr>
        <p:spPr/>
        <p:txBody>
          <a:bodyPr/>
          <a:lstStyle/>
          <a:p>
            <a:fld id="{831310C8-EA95-4B52-A161-1C18C66C88C7}" type="slidenum">
              <a:rPr lang="en-IN" smtClean="0"/>
              <a:t>‹#›</a:t>
            </a:fld>
            <a:endParaRPr lang="en-IN"/>
          </a:p>
        </p:txBody>
      </p:sp>
    </p:spTree>
    <p:extLst>
      <p:ext uri="{BB962C8B-B14F-4D97-AF65-F5344CB8AC3E}">
        <p14:creationId xmlns:p14="http://schemas.microsoft.com/office/powerpoint/2010/main" val="4211612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237B23-E7AB-B3B7-21D5-DD953EA9E59B}"/>
              </a:ext>
            </a:extLst>
          </p:cNvPr>
          <p:cNvSpPr>
            <a:spLocks noGrp="1"/>
          </p:cNvSpPr>
          <p:nvPr>
            <p:ph type="dt" sz="half" idx="10"/>
          </p:nvPr>
        </p:nvSpPr>
        <p:spPr/>
        <p:txBody>
          <a:bodyPr/>
          <a:lstStyle/>
          <a:p>
            <a:fld id="{37C214F6-A2DF-4DE1-9A5C-54D8F88F9873}" type="datetime1">
              <a:rPr lang="en-IN" smtClean="0"/>
              <a:t>05-02-2024</a:t>
            </a:fld>
            <a:endParaRPr lang="en-IN"/>
          </a:p>
        </p:txBody>
      </p:sp>
      <p:sp>
        <p:nvSpPr>
          <p:cNvPr id="3" name="Footer Placeholder 2">
            <a:extLst>
              <a:ext uri="{FF2B5EF4-FFF2-40B4-BE49-F238E27FC236}">
                <a16:creationId xmlns:a16="http://schemas.microsoft.com/office/drawing/2014/main" id="{E4F64BA9-4D69-BC75-8371-876C604E5B4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3D49AB4-ABE6-5AFE-5408-4A21D7AE3486}"/>
              </a:ext>
            </a:extLst>
          </p:cNvPr>
          <p:cNvSpPr>
            <a:spLocks noGrp="1"/>
          </p:cNvSpPr>
          <p:nvPr>
            <p:ph type="sldNum" sz="quarter" idx="12"/>
          </p:nvPr>
        </p:nvSpPr>
        <p:spPr/>
        <p:txBody>
          <a:bodyPr/>
          <a:lstStyle/>
          <a:p>
            <a:fld id="{831310C8-EA95-4B52-A161-1C18C66C88C7}" type="slidenum">
              <a:rPr lang="en-IN" smtClean="0"/>
              <a:t>‹#›</a:t>
            </a:fld>
            <a:endParaRPr lang="en-IN"/>
          </a:p>
        </p:txBody>
      </p:sp>
    </p:spTree>
    <p:extLst>
      <p:ext uri="{BB962C8B-B14F-4D97-AF65-F5344CB8AC3E}">
        <p14:creationId xmlns:p14="http://schemas.microsoft.com/office/powerpoint/2010/main" val="2101545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24140-0C90-3DA6-7850-D4038CD106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2EA09F-2C1C-FDE8-6A56-D3E2ECF8BF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460D1-8679-5E7D-ADCD-C5FAA17C29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C3D07-D0CA-8C33-58E0-58DB06D1C8E6}"/>
              </a:ext>
            </a:extLst>
          </p:cNvPr>
          <p:cNvSpPr>
            <a:spLocks noGrp="1"/>
          </p:cNvSpPr>
          <p:nvPr>
            <p:ph type="dt" sz="half" idx="10"/>
          </p:nvPr>
        </p:nvSpPr>
        <p:spPr/>
        <p:txBody>
          <a:bodyPr/>
          <a:lstStyle/>
          <a:p>
            <a:fld id="{51BCA28C-D3CC-4754-AC06-B7C885700D15}" type="datetime1">
              <a:rPr lang="en-IN" smtClean="0"/>
              <a:t>05-02-2024</a:t>
            </a:fld>
            <a:endParaRPr lang="en-IN"/>
          </a:p>
        </p:txBody>
      </p:sp>
      <p:sp>
        <p:nvSpPr>
          <p:cNvPr id="6" name="Footer Placeholder 5">
            <a:extLst>
              <a:ext uri="{FF2B5EF4-FFF2-40B4-BE49-F238E27FC236}">
                <a16:creationId xmlns:a16="http://schemas.microsoft.com/office/drawing/2014/main" id="{FDE59969-7DEF-01F7-700A-2809D51536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6BD52C-4B9D-0EA7-BECD-B6F867EA0108}"/>
              </a:ext>
            </a:extLst>
          </p:cNvPr>
          <p:cNvSpPr>
            <a:spLocks noGrp="1"/>
          </p:cNvSpPr>
          <p:nvPr>
            <p:ph type="sldNum" sz="quarter" idx="12"/>
          </p:nvPr>
        </p:nvSpPr>
        <p:spPr/>
        <p:txBody>
          <a:bodyPr/>
          <a:lstStyle/>
          <a:p>
            <a:fld id="{831310C8-EA95-4B52-A161-1C18C66C88C7}" type="slidenum">
              <a:rPr lang="en-IN" smtClean="0"/>
              <a:t>‹#›</a:t>
            </a:fld>
            <a:endParaRPr lang="en-IN"/>
          </a:p>
        </p:txBody>
      </p:sp>
    </p:spTree>
    <p:extLst>
      <p:ext uri="{BB962C8B-B14F-4D97-AF65-F5344CB8AC3E}">
        <p14:creationId xmlns:p14="http://schemas.microsoft.com/office/powerpoint/2010/main" val="3415142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097F9-11A9-C197-06BB-6820608EB8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872C5A8-2E37-FDDE-D74F-6D1980063E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C0CE001-5F0F-520B-795A-05FBF5078D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3CCCA4-30AB-FDDA-B0D3-40D5527DB103}"/>
              </a:ext>
            </a:extLst>
          </p:cNvPr>
          <p:cNvSpPr>
            <a:spLocks noGrp="1"/>
          </p:cNvSpPr>
          <p:nvPr>
            <p:ph type="dt" sz="half" idx="10"/>
          </p:nvPr>
        </p:nvSpPr>
        <p:spPr/>
        <p:txBody>
          <a:bodyPr/>
          <a:lstStyle/>
          <a:p>
            <a:fld id="{F161C881-48F7-4C64-B99C-8B5FA77E2939}" type="datetime1">
              <a:rPr lang="en-IN" smtClean="0"/>
              <a:t>05-02-2024</a:t>
            </a:fld>
            <a:endParaRPr lang="en-IN"/>
          </a:p>
        </p:txBody>
      </p:sp>
      <p:sp>
        <p:nvSpPr>
          <p:cNvPr id="6" name="Footer Placeholder 5">
            <a:extLst>
              <a:ext uri="{FF2B5EF4-FFF2-40B4-BE49-F238E27FC236}">
                <a16:creationId xmlns:a16="http://schemas.microsoft.com/office/drawing/2014/main" id="{8FF14E4F-3827-9EDB-B6AC-99DDBDE6BC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44954B-7B11-CC2F-EFAB-47443F29E101}"/>
              </a:ext>
            </a:extLst>
          </p:cNvPr>
          <p:cNvSpPr>
            <a:spLocks noGrp="1"/>
          </p:cNvSpPr>
          <p:nvPr>
            <p:ph type="sldNum" sz="quarter" idx="12"/>
          </p:nvPr>
        </p:nvSpPr>
        <p:spPr/>
        <p:txBody>
          <a:bodyPr/>
          <a:lstStyle/>
          <a:p>
            <a:fld id="{831310C8-EA95-4B52-A161-1C18C66C88C7}" type="slidenum">
              <a:rPr lang="en-IN" smtClean="0"/>
              <a:t>‹#›</a:t>
            </a:fld>
            <a:endParaRPr lang="en-IN"/>
          </a:p>
        </p:txBody>
      </p:sp>
    </p:spTree>
    <p:extLst>
      <p:ext uri="{BB962C8B-B14F-4D97-AF65-F5344CB8AC3E}">
        <p14:creationId xmlns:p14="http://schemas.microsoft.com/office/powerpoint/2010/main" val="674307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557602-E443-143B-7F34-6B89185CB0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5ADB76-6AA1-25C0-EB82-0C60BD83F7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451614-EAF0-ECCA-2518-C085C79531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CD199B-27F6-4A03-9259-D24B62115639}" type="datetime1">
              <a:rPr lang="en-IN" smtClean="0"/>
              <a:t>05-02-2024</a:t>
            </a:fld>
            <a:endParaRPr lang="en-IN"/>
          </a:p>
        </p:txBody>
      </p:sp>
      <p:sp>
        <p:nvSpPr>
          <p:cNvPr id="5" name="Footer Placeholder 4">
            <a:extLst>
              <a:ext uri="{FF2B5EF4-FFF2-40B4-BE49-F238E27FC236}">
                <a16:creationId xmlns:a16="http://schemas.microsoft.com/office/drawing/2014/main" id="{3B49FFFC-BD4F-E369-02E1-E022B2B085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1A547AB-EA8F-07B7-C25A-1A1183991B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1310C8-EA95-4B52-A161-1C18C66C88C7}" type="slidenum">
              <a:rPr lang="en-IN" smtClean="0"/>
              <a:t>‹#›</a:t>
            </a:fld>
            <a:endParaRPr lang="en-IN"/>
          </a:p>
        </p:txBody>
      </p:sp>
    </p:spTree>
    <p:extLst>
      <p:ext uri="{BB962C8B-B14F-4D97-AF65-F5344CB8AC3E}">
        <p14:creationId xmlns:p14="http://schemas.microsoft.com/office/powerpoint/2010/main" val="3442111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F15CA-18E6-C564-D02B-824545CE581F}"/>
              </a:ext>
            </a:extLst>
          </p:cNvPr>
          <p:cNvSpPr>
            <a:spLocks noGrp="1"/>
          </p:cNvSpPr>
          <p:nvPr>
            <p:ph type="ctrTitle"/>
          </p:nvPr>
        </p:nvSpPr>
        <p:spPr/>
        <p:txBody>
          <a:bodyPr>
            <a:normAutofit fontScale="90000"/>
          </a:bodyPr>
          <a:lstStyle/>
          <a:p>
            <a:r>
              <a:rPr lang="en-US" b="1" dirty="0"/>
              <a:t>UNIT II FEATURE ENGINEERING AND DIMENSIONALITY REDUCTION</a:t>
            </a:r>
            <a:endParaRPr lang="en-IN" b="1" dirty="0"/>
          </a:p>
        </p:txBody>
      </p:sp>
      <p:sp>
        <p:nvSpPr>
          <p:cNvPr id="3" name="Subtitle 2">
            <a:extLst>
              <a:ext uri="{FF2B5EF4-FFF2-40B4-BE49-F238E27FC236}">
                <a16:creationId xmlns:a16="http://schemas.microsoft.com/office/drawing/2014/main" id="{A27E2B43-8A83-82F7-B06C-0AEEF0B23901}"/>
              </a:ext>
            </a:extLst>
          </p:cNvPr>
          <p:cNvSpPr>
            <a:spLocks noGrp="1"/>
          </p:cNvSpPr>
          <p:nvPr>
            <p:ph type="subTitle" idx="1"/>
          </p:nvPr>
        </p:nvSpPr>
        <p:spPr/>
        <p:txBody>
          <a:bodyPr>
            <a:normAutofit fontScale="92500"/>
          </a:bodyPr>
          <a:lstStyle/>
          <a:p>
            <a:pPr algn="just"/>
            <a:r>
              <a:rPr lang="en-IN" dirty="0"/>
              <a:t>Feature Engineering – Feature Transformation – Feature Subset Selection - Principle Component Analysis – Feature Embedding – Factor Analysis – Singular value decomposition and Matrix Factorization – Multidimensional scaling – Linear Discriminant Analysis – Canonical Correlation Analysis – </a:t>
            </a:r>
            <a:r>
              <a:rPr lang="en-IN" dirty="0" err="1"/>
              <a:t>Isomap</a:t>
            </a:r>
            <a:r>
              <a:rPr lang="en-IN" dirty="0"/>
              <a:t> – Locally linear Embedding – Laplacian Eigenmaps.</a:t>
            </a:r>
          </a:p>
        </p:txBody>
      </p:sp>
    </p:spTree>
    <p:extLst>
      <p:ext uri="{BB962C8B-B14F-4D97-AF65-F5344CB8AC3E}">
        <p14:creationId xmlns:p14="http://schemas.microsoft.com/office/powerpoint/2010/main" val="3073411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624D9-295D-AB5D-7C84-257D02E49791}"/>
              </a:ext>
            </a:extLst>
          </p:cNvPr>
          <p:cNvSpPr>
            <a:spLocks noGrp="1"/>
          </p:cNvSpPr>
          <p:nvPr>
            <p:ph type="title"/>
          </p:nvPr>
        </p:nvSpPr>
        <p:spPr/>
        <p:txBody>
          <a:bodyPr/>
          <a:lstStyle/>
          <a:p>
            <a:r>
              <a:rPr lang="en-IN" dirty="0"/>
              <a:t>Feature construction </a:t>
            </a:r>
          </a:p>
        </p:txBody>
      </p:sp>
      <p:sp>
        <p:nvSpPr>
          <p:cNvPr id="3" name="Content Placeholder 2">
            <a:extLst>
              <a:ext uri="{FF2B5EF4-FFF2-40B4-BE49-F238E27FC236}">
                <a16:creationId xmlns:a16="http://schemas.microsoft.com/office/drawing/2014/main" id="{C15222D9-DF3B-915C-B003-B6CDD7842C07}"/>
              </a:ext>
            </a:extLst>
          </p:cNvPr>
          <p:cNvSpPr>
            <a:spLocks noGrp="1"/>
          </p:cNvSpPr>
          <p:nvPr>
            <p:ph idx="1"/>
          </p:nvPr>
        </p:nvSpPr>
        <p:spPr/>
        <p:txBody>
          <a:bodyPr/>
          <a:lstStyle/>
          <a:p>
            <a:r>
              <a:rPr lang="en-US" dirty="0"/>
              <a:t>Feature construction involves transforming a given set of input features to generate a new set of more powerful features.</a:t>
            </a:r>
            <a:endParaRPr lang="en-IN" dirty="0"/>
          </a:p>
        </p:txBody>
      </p:sp>
      <p:pic>
        <p:nvPicPr>
          <p:cNvPr id="5" name="Picture 4">
            <a:extLst>
              <a:ext uri="{FF2B5EF4-FFF2-40B4-BE49-F238E27FC236}">
                <a16:creationId xmlns:a16="http://schemas.microsoft.com/office/drawing/2014/main" id="{0B8CBA2D-CDAB-07CE-3DD7-92B1F1123D6F}"/>
              </a:ext>
            </a:extLst>
          </p:cNvPr>
          <p:cNvPicPr>
            <a:picLocks noChangeAspect="1"/>
          </p:cNvPicPr>
          <p:nvPr/>
        </p:nvPicPr>
        <p:blipFill>
          <a:blip r:embed="rId2"/>
          <a:stretch>
            <a:fillRect/>
          </a:stretch>
        </p:blipFill>
        <p:spPr>
          <a:xfrm>
            <a:off x="1404937" y="2778125"/>
            <a:ext cx="9115425" cy="3533775"/>
          </a:xfrm>
          <a:prstGeom prst="rect">
            <a:avLst/>
          </a:prstGeom>
        </p:spPr>
      </p:pic>
    </p:spTree>
    <p:extLst>
      <p:ext uri="{BB962C8B-B14F-4D97-AF65-F5344CB8AC3E}">
        <p14:creationId xmlns:p14="http://schemas.microsoft.com/office/powerpoint/2010/main" val="1831529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0905C5-8A2B-1BCA-CB3A-1C37140CA036}"/>
              </a:ext>
            </a:extLst>
          </p:cNvPr>
          <p:cNvSpPr>
            <a:spLocks noGrp="1"/>
          </p:cNvSpPr>
          <p:nvPr>
            <p:ph idx="1"/>
          </p:nvPr>
        </p:nvSpPr>
        <p:spPr/>
        <p:txBody>
          <a:bodyPr/>
          <a:lstStyle/>
          <a:p>
            <a:r>
              <a:rPr lang="en-US" dirty="0"/>
              <a:t>There are certain situations where feature construction is an essential activity before we can start with the machine learning task. These situations are</a:t>
            </a:r>
          </a:p>
          <a:p>
            <a:pPr lvl="1"/>
            <a:r>
              <a:rPr lang="en-US" dirty="0"/>
              <a:t> when features have categorical value and machine learning needs numeric value inputs </a:t>
            </a:r>
          </a:p>
          <a:p>
            <a:pPr lvl="1"/>
            <a:r>
              <a:rPr lang="en-US" dirty="0"/>
              <a:t>when features having numeric (continuous) values and need to be converted to ordinal values</a:t>
            </a:r>
          </a:p>
          <a:p>
            <a:pPr lvl="1"/>
            <a:r>
              <a:rPr lang="en-US" dirty="0"/>
              <a:t> when text-specific feature construction needs to be done </a:t>
            </a:r>
            <a:endParaRPr lang="en-IN" dirty="0"/>
          </a:p>
        </p:txBody>
      </p:sp>
    </p:spTree>
    <p:extLst>
      <p:ext uri="{BB962C8B-B14F-4D97-AF65-F5344CB8AC3E}">
        <p14:creationId xmlns:p14="http://schemas.microsoft.com/office/powerpoint/2010/main" val="83993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F0050-EB4E-5CDB-531D-82D54A94905B}"/>
              </a:ext>
            </a:extLst>
          </p:cNvPr>
          <p:cNvSpPr>
            <a:spLocks noGrp="1"/>
          </p:cNvSpPr>
          <p:nvPr>
            <p:ph type="title"/>
          </p:nvPr>
        </p:nvSpPr>
        <p:spPr/>
        <p:txBody>
          <a:bodyPr/>
          <a:lstStyle/>
          <a:p>
            <a:r>
              <a:rPr lang="en-IN" dirty="0"/>
              <a:t>Encoding categorical (nominal) variables</a:t>
            </a:r>
          </a:p>
        </p:txBody>
      </p:sp>
      <p:sp>
        <p:nvSpPr>
          <p:cNvPr id="3" name="Content Placeholder 2">
            <a:extLst>
              <a:ext uri="{FF2B5EF4-FFF2-40B4-BE49-F238E27FC236}">
                <a16:creationId xmlns:a16="http://schemas.microsoft.com/office/drawing/2014/main" id="{9959DBB6-4D0E-A675-9095-7E479C809C5B}"/>
              </a:ext>
            </a:extLst>
          </p:cNvPr>
          <p:cNvSpPr>
            <a:spLocks noGrp="1"/>
          </p:cNvSpPr>
          <p:nvPr>
            <p:ph idx="1"/>
          </p:nvPr>
        </p:nvSpPr>
        <p:spPr/>
        <p:txBody>
          <a:bodyPr/>
          <a:lstStyle/>
          <a:p>
            <a:pPr algn="just"/>
            <a:r>
              <a:rPr lang="en-US" dirty="0"/>
              <a:t>The feature chance of a win is a class variable while the others are predictor variables. We know that any machine learning algorithm, whether it’s a classification algorithm (like </a:t>
            </a:r>
            <a:r>
              <a:rPr lang="en-US" dirty="0" err="1"/>
              <a:t>kNN</a:t>
            </a:r>
            <a:r>
              <a:rPr lang="en-US" dirty="0"/>
              <a:t>) or a regression algorithm, requires numerical figures to learn from.</a:t>
            </a:r>
          </a:p>
          <a:p>
            <a:pPr algn="just"/>
            <a:r>
              <a:rPr lang="en-US" dirty="0"/>
              <a:t>In this case, feature construction can be used to create new dummy features which are usable by machine learning algorithms. </a:t>
            </a:r>
            <a:endParaRPr lang="en-IN" dirty="0"/>
          </a:p>
        </p:txBody>
      </p:sp>
    </p:spTree>
    <p:extLst>
      <p:ext uri="{BB962C8B-B14F-4D97-AF65-F5344CB8AC3E}">
        <p14:creationId xmlns:p14="http://schemas.microsoft.com/office/powerpoint/2010/main" val="28720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4B9-C144-16D7-3B77-A51F13CD1FD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3A779BF-832C-7C09-9904-25A4B3D40FC9}"/>
              </a:ext>
            </a:extLst>
          </p:cNvPr>
          <p:cNvPicPr>
            <a:picLocks noGrp="1" noChangeAspect="1"/>
          </p:cNvPicPr>
          <p:nvPr>
            <p:ph idx="1"/>
          </p:nvPr>
        </p:nvPicPr>
        <p:blipFill>
          <a:blip r:embed="rId2"/>
          <a:stretch>
            <a:fillRect/>
          </a:stretch>
        </p:blipFill>
        <p:spPr>
          <a:xfrm>
            <a:off x="1111045" y="179772"/>
            <a:ext cx="10242755" cy="5997191"/>
          </a:xfrm>
        </p:spPr>
      </p:pic>
    </p:spTree>
    <p:extLst>
      <p:ext uri="{BB962C8B-B14F-4D97-AF65-F5344CB8AC3E}">
        <p14:creationId xmlns:p14="http://schemas.microsoft.com/office/powerpoint/2010/main" val="1816333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7FF77-97EF-CACD-CD75-18C31711DE98}"/>
              </a:ext>
            </a:extLst>
          </p:cNvPr>
          <p:cNvSpPr>
            <a:spLocks noGrp="1"/>
          </p:cNvSpPr>
          <p:nvPr>
            <p:ph type="title"/>
          </p:nvPr>
        </p:nvSpPr>
        <p:spPr/>
        <p:txBody>
          <a:bodyPr/>
          <a:lstStyle/>
          <a:p>
            <a:r>
              <a:rPr lang="en-IN" dirty="0"/>
              <a:t>Encoding categorical (ordinal) variables </a:t>
            </a:r>
          </a:p>
        </p:txBody>
      </p:sp>
      <p:sp>
        <p:nvSpPr>
          <p:cNvPr id="3" name="Content Placeholder 2">
            <a:extLst>
              <a:ext uri="{FF2B5EF4-FFF2-40B4-BE49-F238E27FC236}">
                <a16:creationId xmlns:a16="http://schemas.microsoft.com/office/drawing/2014/main" id="{8C116FB7-89CE-BFDA-0A21-DC6D576F0DEF}"/>
              </a:ext>
            </a:extLst>
          </p:cNvPr>
          <p:cNvSpPr>
            <a:spLocks noGrp="1"/>
          </p:cNvSpPr>
          <p:nvPr>
            <p:ph idx="1"/>
          </p:nvPr>
        </p:nvSpPr>
        <p:spPr/>
        <p:txBody>
          <a:bodyPr/>
          <a:lstStyle/>
          <a:p>
            <a:r>
              <a:rPr lang="en-US" dirty="0"/>
              <a:t>As we can see, the grade is an ordinal variable with values A, B, C, and D. To transform this variable to a numeric variable, we can create a feature </a:t>
            </a:r>
            <a:r>
              <a:rPr lang="en-US" dirty="0" err="1"/>
              <a:t>num_grade</a:t>
            </a:r>
            <a:r>
              <a:rPr lang="en-US" dirty="0"/>
              <a:t> mapping a numeric value against each ordinal value. In the context of the current example, grades A, B, C, and D in Figure 4.4a is mapped to values 1, 2, 3, and 4 in the transformed variable shown in Figure 4.4b. </a:t>
            </a:r>
            <a:endParaRPr lang="en-IN" dirty="0"/>
          </a:p>
        </p:txBody>
      </p:sp>
      <p:pic>
        <p:nvPicPr>
          <p:cNvPr id="5" name="Picture 4">
            <a:extLst>
              <a:ext uri="{FF2B5EF4-FFF2-40B4-BE49-F238E27FC236}">
                <a16:creationId xmlns:a16="http://schemas.microsoft.com/office/drawing/2014/main" id="{9527135F-DF80-CC97-3D42-800CD0A981E8}"/>
              </a:ext>
            </a:extLst>
          </p:cNvPr>
          <p:cNvPicPr>
            <a:picLocks noChangeAspect="1"/>
          </p:cNvPicPr>
          <p:nvPr/>
        </p:nvPicPr>
        <p:blipFill>
          <a:blip r:embed="rId2"/>
          <a:stretch>
            <a:fillRect/>
          </a:stretch>
        </p:blipFill>
        <p:spPr>
          <a:xfrm>
            <a:off x="5569791" y="3796506"/>
            <a:ext cx="5784009" cy="2696369"/>
          </a:xfrm>
          <a:prstGeom prst="rect">
            <a:avLst/>
          </a:prstGeom>
        </p:spPr>
      </p:pic>
    </p:spTree>
    <p:extLst>
      <p:ext uri="{BB962C8B-B14F-4D97-AF65-F5344CB8AC3E}">
        <p14:creationId xmlns:p14="http://schemas.microsoft.com/office/powerpoint/2010/main" val="1137307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4EFD4-C00F-D768-52DD-FF355C264B68}"/>
              </a:ext>
            </a:extLst>
          </p:cNvPr>
          <p:cNvSpPr>
            <a:spLocks noGrp="1"/>
          </p:cNvSpPr>
          <p:nvPr>
            <p:ph type="title"/>
          </p:nvPr>
        </p:nvSpPr>
        <p:spPr/>
        <p:txBody>
          <a:bodyPr/>
          <a:lstStyle/>
          <a:p>
            <a:r>
              <a:rPr lang="en-US" b="1" dirty="0"/>
              <a:t>Transforming numeric (continuous) features to categorical features </a:t>
            </a:r>
            <a:endParaRPr lang="en-IN" b="1" dirty="0"/>
          </a:p>
        </p:txBody>
      </p:sp>
      <p:sp>
        <p:nvSpPr>
          <p:cNvPr id="3" name="Content Placeholder 2">
            <a:extLst>
              <a:ext uri="{FF2B5EF4-FFF2-40B4-BE49-F238E27FC236}">
                <a16:creationId xmlns:a16="http://schemas.microsoft.com/office/drawing/2014/main" id="{82DA3B78-62FB-0761-066C-0EA05FC4D24F}"/>
              </a:ext>
            </a:extLst>
          </p:cNvPr>
          <p:cNvSpPr>
            <a:spLocks noGrp="1"/>
          </p:cNvSpPr>
          <p:nvPr>
            <p:ph idx="1"/>
          </p:nvPr>
        </p:nvSpPr>
        <p:spPr/>
        <p:txBody>
          <a:bodyPr/>
          <a:lstStyle/>
          <a:p>
            <a:pPr algn="just"/>
            <a:r>
              <a:rPr lang="en-US" dirty="0"/>
              <a:t>Sometimes there is a </a:t>
            </a:r>
            <a:r>
              <a:rPr lang="en-US" u="sng" dirty="0"/>
              <a:t>need of transforming a continuous numerical variable into a categorical variable</a:t>
            </a:r>
            <a:r>
              <a:rPr lang="en-US" dirty="0"/>
              <a:t>. For example, we may want to treat the real estate price prediction problem, which is a regression problem, as a real estate price category prediction, which is a classification problem. </a:t>
            </a:r>
            <a:endParaRPr lang="en-IN" dirty="0"/>
          </a:p>
        </p:txBody>
      </p:sp>
    </p:spTree>
    <p:extLst>
      <p:ext uri="{BB962C8B-B14F-4D97-AF65-F5344CB8AC3E}">
        <p14:creationId xmlns:p14="http://schemas.microsoft.com/office/powerpoint/2010/main" val="538642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3FF78-772C-9FBD-2CDA-09018237E89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2FC8A21-4F7E-91EB-1CD7-2EDA14C30175}"/>
              </a:ext>
            </a:extLst>
          </p:cNvPr>
          <p:cNvPicPr>
            <a:picLocks noGrp="1" noChangeAspect="1"/>
          </p:cNvPicPr>
          <p:nvPr>
            <p:ph idx="1"/>
          </p:nvPr>
        </p:nvPicPr>
        <p:blipFill>
          <a:blip r:embed="rId2"/>
          <a:stretch>
            <a:fillRect/>
          </a:stretch>
        </p:blipFill>
        <p:spPr>
          <a:xfrm>
            <a:off x="1838326" y="529920"/>
            <a:ext cx="6926154" cy="5647043"/>
          </a:xfrm>
          <a:prstGeom prst="rect">
            <a:avLst/>
          </a:prstGeom>
        </p:spPr>
      </p:pic>
    </p:spTree>
    <p:extLst>
      <p:ext uri="{BB962C8B-B14F-4D97-AF65-F5344CB8AC3E}">
        <p14:creationId xmlns:p14="http://schemas.microsoft.com/office/powerpoint/2010/main" val="2073172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62AC-F613-5FCC-57CF-2AB621E9771E}"/>
              </a:ext>
            </a:extLst>
          </p:cNvPr>
          <p:cNvSpPr>
            <a:spLocks noGrp="1"/>
          </p:cNvSpPr>
          <p:nvPr>
            <p:ph type="title"/>
          </p:nvPr>
        </p:nvSpPr>
        <p:spPr/>
        <p:txBody>
          <a:bodyPr/>
          <a:lstStyle/>
          <a:p>
            <a:r>
              <a:rPr lang="en-IN" b="1" dirty="0"/>
              <a:t>Text-specific feature construction</a:t>
            </a:r>
          </a:p>
        </p:txBody>
      </p:sp>
      <p:sp>
        <p:nvSpPr>
          <p:cNvPr id="3" name="Content Placeholder 2">
            <a:extLst>
              <a:ext uri="{FF2B5EF4-FFF2-40B4-BE49-F238E27FC236}">
                <a16:creationId xmlns:a16="http://schemas.microsoft.com/office/drawing/2014/main" id="{168E819B-45AC-8DFD-4D69-9FE505562DFF}"/>
              </a:ext>
            </a:extLst>
          </p:cNvPr>
          <p:cNvSpPr>
            <a:spLocks noGrp="1"/>
          </p:cNvSpPr>
          <p:nvPr>
            <p:ph idx="1"/>
          </p:nvPr>
        </p:nvSpPr>
        <p:spPr/>
        <p:txBody>
          <a:bodyPr>
            <a:normAutofit fontScale="92500" lnSpcReduction="10000"/>
          </a:bodyPr>
          <a:lstStyle/>
          <a:p>
            <a:pPr algn="just"/>
            <a:r>
              <a:rPr lang="en-US" dirty="0"/>
              <a:t>Text data, or corpus which is the more popular keyword, is converted to a numerical representation following a process is known as </a:t>
            </a:r>
            <a:r>
              <a:rPr lang="en-US" b="1" dirty="0"/>
              <a:t>vectorization</a:t>
            </a:r>
            <a:r>
              <a:rPr lang="en-US" dirty="0"/>
              <a:t>. In this process, word occurrences in all documents belonging to the corpus are consolidated in the form of bag-of-words. There are three major steps that are followed:</a:t>
            </a:r>
          </a:p>
          <a:p>
            <a:pPr marL="0" indent="0">
              <a:buNone/>
            </a:pPr>
            <a:r>
              <a:rPr lang="en-US" dirty="0"/>
              <a:t> 1. tokenize </a:t>
            </a:r>
          </a:p>
          <a:p>
            <a:pPr marL="0" indent="0">
              <a:buNone/>
            </a:pPr>
            <a:r>
              <a:rPr lang="en-US" dirty="0"/>
              <a:t>2. count</a:t>
            </a:r>
          </a:p>
          <a:p>
            <a:pPr marL="0" indent="0">
              <a:buNone/>
            </a:pPr>
            <a:r>
              <a:rPr lang="en-US" dirty="0"/>
              <a:t>3. Normalize</a:t>
            </a:r>
          </a:p>
          <a:p>
            <a:pPr marL="0" indent="0" algn="just">
              <a:buNone/>
            </a:pPr>
            <a:r>
              <a:rPr lang="en-US" dirty="0"/>
              <a:t>In order to </a:t>
            </a:r>
            <a:r>
              <a:rPr lang="en-US" u="sng" dirty="0"/>
              <a:t>tokenize a corpus, the blank spaces and punctuations are used as delimiters to separate out the words, or tokens</a:t>
            </a:r>
            <a:r>
              <a:rPr lang="en-US" dirty="0"/>
              <a:t>. Then the number of occurrences of each token is counted, for each document.</a:t>
            </a:r>
            <a:endParaRPr lang="en-IN" dirty="0"/>
          </a:p>
        </p:txBody>
      </p:sp>
    </p:spTree>
    <p:extLst>
      <p:ext uri="{BB962C8B-B14F-4D97-AF65-F5344CB8AC3E}">
        <p14:creationId xmlns:p14="http://schemas.microsoft.com/office/powerpoint/2010/main" val="1310242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8CAD-0C7A-1F81-1071-942E941AD92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9C02654-D469-F1F9-C65C-B73095CA8FD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0E70C81-ED28-6CCD-2FF1-6274443046C6}"/>
              </a:ext>
            </a:extLst>
          </p:cNvPr>
          <p:cNvPicPr>
            <a:picLocks noChangeAspect="1"/>
          </p:cNvPicPr>
          <p:nvPr/>
        </p:nvPicPr>
        <p:blipFill>
          <a:blip r:embed="rId2"/>
          <a:stretch>
            <a:fillRect/>
          </a:stretch>
        </p:blipFill>
        <p:spPr>
          <a:xfrm>
            <a:off x="2662237" y="1757362"/>
            <a:ext cx="6867525" cy="3343275"/>
          </a:xfrm>
          <a:prstGeom prst="rect">
            <a:avLst/>
          </a:prstGeom>
        </p:spPr>
      </p:pic>
    </p:spTree>
    <p:extLst>
      <p:ext uri="{BB962C8B-B14F-4D97-AF65-F5344CB8AC3E}">
        <p14:creationId xmlns:p14="http://schemas.microsoft.com/office/powerpoint/2010/main" val="2676200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249E7-8FA3-5A7D-21BF-8C1DFDCBD621}"/>
              </a:ext>
            </a:extLst>
          </p:cNvPr>
          <p:cNvSpPr>
            <a:spLocks noGrp="1"/>
          </p:cNvSpPr>
          <p:nvPr>
            <p:ph type="title"/>
          </p:nvPr>
        </p:nvSpPr>
        <p:spPr/>
        <p:txBody>
          <a:bodyPr/>
          <a:lstStyle/>
          <a:p>
            <a:r>
              <a:rPr lang="en-IN" b="1" dirty="0"/>
              <a:t>Feature extraction</a:t>
            </a:r>
          </a:p>
        </p:txBody>
      </p:sp>
      <p:sp>
        <p:nvSpPr>
          <p:cNvPr id="3" name="Content Placeholder 2">
            <a:extLst>
              <a:ext uri="{FF2B5EF4-FFF2-40B4-BE49-F238E27FC236}">
                <a16:creationId xmlns:a16="http://schemas.microsoft.com/office/drawing/2014/main" id="{4B41C464-9A7F-ECBC-B61D-7F5CAF0A719E}"/>
              </a:ext>
            </a:extLst>
          </p:cNvPr>
          <p:cNvSpPr>
            <a:spLocks noGrp="1"/>
          </p:cNvSpPr>
          <p:nvPr>
            <p:ph idx="1"/>
          </p:nvPr>
        </p:nvSpPr>
        <p:spPr/>
        <p:txBody>
          <a:bodyPr/>
          <a:lstStyle/>
          <a:p>
            <a:r>
              <a:rPr lang="en-US" dirty="0"/>
              <a:t>Some of the commonly used operators for combining the original features include</a:t>
            </a:r>
          </a:p>
          <a:p>
            <a:pPr marL="457200" lvl="1" indent="0">
              <a:buNone/>
            </a:pPr>
            <a:r>
              <a:rPr lang="en-US" dirty="0"/>
              <a:t> 1. For Boolean features: Conjunctions, Disjunctions, Negation, etc. </a:t>
            </a:r>
          </a:p>
          <a:p>
            <a:pPr marL="457200" lvl="1" indent="0">
              <a:buNone/>
            </a:pPr>
            <a:r>
              <a:rPr lang="en-US" dirty="0"/>
              <a:t>2. For nominal features: Cartesian product, M of N, etc.</a:t>
            </a:r>
          </a:p>
          <a:p>
            <a:pPr marL="457200" lvl="1" indent="0">
              <a:buNone/>
            </a:pPr>
            <a:r>
              <a:rPr lang="en-US" dirty="0"/>
              <a:t> 3. For numerical features: Min, Max, Addition, Subtraction, Multiplication, Division, Average, Equivale</a:t>
            </a:r>
          </a:p>
          <a:p>
            <a:pPr marL="457200" lvl="1" indent="0">
              <a:buNone/>
            </a:pPr>
            <a:r>
              <a:rPr lang="en-US" dirty="0"/>
              <a:t>Let’s take an example and try to understand. Say, we have a data set with a feature set F</a:t>
            </a:r>
            <a:r>
              <a:rPr lang="en-US" baseline="-25000" dirty="0"/>
              <a:t>i</a:t>
            </a:r>
            <a:r>
              <a:rPr lang="en-US" dirty="0"/>
              <a:t> (F</a:t>
            </a:r>
            <a:r>
              <a:rPr lang="en-US" baseline="-25000" dirty="0"/>
              <a:t>1</a:t>
            </a:r>
            <a:r>
              <a:rPr lang="en-US" dirty="0"/>
              <a:t> , F</a:t>
            </a:r>
            <a:r>
              <a:rPr lang="en-US" baseline="-25000" dirty="0"/>
              <a:t>2</a:t>
            </a:r>
            <a:r>
              <a:rPr lang="en-US" dirty="0"/>
              <a:t> , …, </a:t>
            </a:r>
            <a:r>
              <a:rPr lang="en-US" dirty="0" err="1"/>
              <a:t>F</a:t>
            </a:r>
            <a:r>
              <a:rPr lang="en-US" baseline="-25000" dirty="0" err="1"/>
              <a:t>n</a:t>
            </a:r>
            <a:r>
              <a:rPr lang="en-US" dirty="0"/>
              <a:t>). After feature extraction using a mapping function f (F</a:t>
            </a:r>
            <a:r>
              <a:rPr lang="en-US" baseline="-25000" dirty="0"/>
              <a:t>1</a:t>
            </a:r>
            <a:r>
              <a:rPr lang="en-US" dirty="0"/>
              <a:t> , F</a:t>
            </a:r>
            <a:r>
              <a:rPr lang="en-US" baseline="-25000" dirty="0"/>
              <a:t>2</a:t>
            </a:r>
            <a:r>
              <a:rPr lang="en-US" dirty="0"/>
              <a:t> , …, </a:t>
            </a:r>
            <a:r>
              <a:rPr lang="en-US" dirty="0" err="1"/>
              <a:t>F</a:t>
            </a:r>
            <a:r>
              <a:rPr lang="en-US" baseline="-25000" dirty="0" err="1"/>
              <a:t>n</a:t>
            </a:r>
            <a:r>
              <a:rPr lang="en-US" dirty="0"/>
              <a:t>) .</a:t>
            </a:r>
            <a:endParaRPr lang="en-IN" dirty="0"/>
          </a:p>
        </p:txBody>
      </p:sp>
    </p:spTree>
    <p:extLst>
      <p:ext uri="{BB962C8B-B14F-4D97-AF65-F5344CB8AC3E}">
        <p14:creationId xmlns:p14="http://schemas.microsoft.com/office/powerpoint/2010/main" val="1629641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086266-B225-5984-E18C-FDA6320039C9}"/>
              </a:ext>
            </a:extLst>
          </p:cNvPr>
          <p:cNvSpPr txBox="1"/>
          <p:nvPr/>
        </p:nvSpPr>
        <p:spPr>
          <a:xfrm>
            <a:off x="1801905" y="0"/>
            <a:ext cx="9466729" cy="5191486"/>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IN" sz="2800" dirty="0">
                <a:solidFill>
                  <a:srgbClr val="404040"/>
                </a:solidFill>
                <a:latin typeface="Comic Sans MS" panose="030F0702030302020204" pitchFamily="66" charset="0"/>
              </a:rPr>
              <a:t>What is a feature?</a:t>
            </a:r>
          </a:p>
          <a:p>
            <a:pPr marL="457200" indent="-457200">
              <a:lnSpc>
                <a:spcPct val="150000"/>
              </a:lnSpc>
              <a:buFont typeface="Arial" panose="020B0604020202020204" pitchFamily="34" charset="0"/>
              <a:buChar char="•"/>
            </a:pPr>
            <a:r>
              <a:rPr lang="en-IN" sz="2800" dirty="0">
                <a:solidFill>
                  <a:srgbClr val="404040"/>
                </a:solidFill>
                <a:latin typeface="Comic Sans MS" panose="030F0702030302020204" pitchFamily="66" charset="0"/>
              </a:rPr>
              <a:t>What is feature engineering?</a:t>
            </a:r>
          </a:p>
          <a:p>
            <a:pPr>
              <a:lnSpc>
                <a:spcPct val="150000"/>
              </a:lnSpc>
            </a:pPr>
            <a:r>
              <a:rPr lang="en-IN" sz="2800" dirty="0">
                <a:solidFill>
                  <a:srgbClr val="404040"/>
                </a:solidFill>
                <a:latin typeface="Comic Sans MS" panose="030F0702030302020204" pitchFamily="66" charset="0"/>
              </a:rPr>
              <a:t>	1. feature transformation</a:t>
            </a:r>
          </a:p>
          <a:p>
            <a:pPr>
              <a:lnSpc>
                <a:spcPct val="150000"/>
              </a:lnSpc>
            </a:pPr>
            <a:r>
              <a:rPr lang="en-IN" sz="2800" dirty="0">
                <a:solidFill>
                  <a:srgbClr val="404040"/>
                </a:solidFill>
                <a:latin typeface="Comic Sans MS" panose="030F0702030302020204" pitchFamily="66" charset="0"/>
              </a:rPr>
              <a:t>		1. feature construction</a:t>
            </a:r>
          </a:p>
          <a:p>
            <a:pPr>
              <a:lnSpc>
                <a:spcPct val="150000"/>
              </a:lnSpc>
            </a:pPr>
            <a:r>
              <a:rPr lang="en-IN" sz="2800" dirty="0">
                <a:solidFill>
                  <a:srgbClr val="404040"/>
                </a:solidFill>
                <a:latin typeface="Comic Sans MS" panose="030F0702030302020204" pitchFamily="66" charset="0"/>
              </a:rPr>
              <a:t>		2. feature extraction</a:t>
            </a:r>
          </a:p>
          <a:p>
            <a:pPr>
              <a:lnSpc>
                <a:spcPct val="150000"/>
              </a:lnSpc>
            </a:pPr>
            <a:r>
              <a:rPr lang="en-IN" sz="2800" dirty="0">
                <a:solidFill>
                  <a:srgbClr val="404040"/>
                </a:solidFill>
                <a:latin typeface="Comic Sans MS" panose="030F0702030302020204" pitchFamily="66" charset="0"/>
              </a:rPr>
              <a:t>	2. feature subset selection / Feature Selection</a:t>
            </a:r>
          </a:p>
          <a:p>
            <a:pPr marL="457200" indent="-457200">
              <a:lnSpc>
                <a:spcPct val="150000"/>
              </a:lnSpc>
              <a:buFont typeface="Arial" panose="020B0604020202020204" pitchFamily="34" charset="0"/>
              <a:buChar char="•"/>
            </a:pPr>
            <a:r>
              <a:rPr lang="en-IN" sz="2800" dirty="0">
                <a:solidFill>
                  <a:srgbClr val="404040"/>
                </a:solidFill>
                <a:latin typeface="Comic Sans MS" panose="030F0702030302020204" pitchFamily="66" charset="0"/>
              </a:rPr>
              <a:t>Feature construction</a:t>
            </a:r>
          </a:p>
          <a:p>
            <a:pPr marL="457200" indent="-457200">
              <a:lnSpc>
                <a:spcPct val="150000"/>
              </a:lnSpc>
              <a:buFont typeface="Arial" panose="020B0604020202020204" pitchFamily="34" charset="0"/>
              <a:buChar char="•"/>
            </a:pPr>
            <a:r>
              <a:rPr lang="en-IN" sz="2800" dirty="0">
                <a:solidFill>
                  <a:srgbClr val="404040"/>
                </a:solidFill>
                <a:latin typeface="Comic Sans MS" panose="030F0702030302020204" pitchFamily="66" charset="0"/>
              </a:rPr>
              <a:t>Feature extraction</a:t>
            </a:r>
          </a:p>
        </p:txBody>
      </p:sp>
    </p:spTree>
    <p:extLst>
      <p:ext uri="{BB962C8B-B14F-4D97-AF65-F5344CB8AC3E}">
        <p14:creationId xmlns:p14="http://schemas.microsoft.com/office/powerpoint/2010/main" val="2116112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CEDE7-4C4E-677C-FEA3-EC2C4262742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0C82642-C7AB-8AB4-3BCC-683BED46DF5B}"/>
              </a:ext>
            </a:extLst>
          </p:cNvPr>
          <p:cNvPicPr>
            <a:picLocks noGrp="1" noChangeAspect="1"/>
          </p:cNvPicPr>
          <p:nvPr>
            <p:ph idx="1"/>
          </p:nvPr>
        </p:nvPicPr>
        <p:blipFill>
          <a:blip r:embed="rId2"/>
          <a:stretch>
            <a:fillRect/>
          </a:stretch>
        </p:blipFill>
        <p:spPr>
          <a:xfrm>
            <a:off x="1685926" y="241383"/>
            <a:ext cx="6961960" cy="5935580"/>
          </a:xfrm>
        </p:spPr>
      </p:pic>
    </p:spTree>
    <p:extLst>
      <p:ext uri="{BB962C8B-B14F-4D97-AF65-F5344CB8AC3E}">
        <p14:creationId xmlns:p14="http://schemas.microsoft.com/office/powerpoint/2010/main" val="1849866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E60DF2-7076-2E3C-4BA9-A64AB0C94498}"/>
              </a:ext>
            </a:extLst>
          </p:cNvPr>
          <p:cNvSpPr txBox="1"/>
          <p:nvPr/>
        </p:nvSpPr>
        <p:spPr>
          <a:xfrm>
            <a:off x="179294" y="138517"/>
            <a:ext cx="10990730" cy="369332"/>
          </a:xfrm>
          <a:prstGeom prst="rect">
            <a:avLst/>
          </a:prstGeom>
          <a:noFill/>
        </p:spPr>
        <p:txBody>
          <a:bodyPr wrap="square">
            <a:spAutoFit/>
          </a:bodyPr>
          <a:lstStyle/>
          <a:p>
            <a:r>
              <a:rPr lang="en-US" sz="1800" dirty="0">
                <a:solidFill>
                  <a:srgbClr val="333333"/>
                </a:solidFill>
                <a:latin typeface="Microsoft Sans Serif" panose="020B0604020202020204" pitchFamily="34" charset="0"/>
              </a:rPr>
              <a:t>The most popular feature extraction algorithms </a:t>
            </a:r>
            <a:r>
              <a:rPr lang="en-IN" sz="1800" dirty="0">
                <a:solidFill>
                  <a:srgbClr val="333333"/>
                </a:solidFill>
                <a:latin typeface="Microsoft Sans Serif" panose="020B0604020202020204" pitchFamily="34" charset="0"/>
              </a:rPr>
              <a:t>used in machine learning:</a:t>
            </a:r>
            <a:endParaRPr lang="en-IN" dirty="0"/>
          </a:p>
        </p:txBody>
      </p:sp>
      <p:sp>
        <p:nvSpPr>
          <p:cNvPr id="7" name="TextBox 6">
            <a:extLst>
              <a:ext uri="{FF2B5EF4-FFF2-40B4-BE49-F238E27FC236}">
                <a16:creationId xmlns:a16="http://schemas.microsoft.com/office/drawing/2014/main" id="{4EDC57BF-DB7E-8813-8A60-053D22A5960D}"/>
              </a:ext>
            </a:extLst>
          </p:cNvPr>
          <p:cNvSpPr txBox="1"/>
          <p:nvPr/>
        </p:nvSpPr>
        <p:spPr>
          <a:xfrm>
            <a:off x="1425388" y="644570"/>
            <a:ext cx="6096000" cy="369332"/>
          </a:xfrm>
          <a:prstGeom prst="rect">
            <a:avLst/>
          </a:prstGeom>
          <a:noFill/>
        </p:spPr>
        <p:txBody>
          <a:bodyPr wrap="square">
            <a:spAutoFit/>
          </a:bodyPr>
          <a:lstStyle/>
          <a:p>
            <a:pPr marL="285750" indent="-285750">
              <a:buFont typeface="Arial" panose="020B0604020202020204" pitchFamily="34" charset="0"/>
              <a:buChar char="•"/>
            </a:pPr>
            <a:r>
              <a:rPr lang="en-IN" sz="1800" i="1" dirty="0">
                <a:solidFill>
                  <a:srgbClr val="404040"/>
                </a:solidFill>
                <a:latin typeface="Arial" panose="020B0604020202020204" pitchFamily="34" charset="0"/>
              </a:rPr>
              <a:t>Principal Component Analysis</a:t>
            </a:r>
          </a:p>
        </p:txBody>
      </p:sp>
      <p:sp>
        <p:nvSpPr>
          <p:cNvPr id="9" name="TextBox 8">
            <a:extLst>
              <a:ext uri="{FF2B5EF4-FFF2-40B4-BE49-F238E27FC236}">
                <a16:creationId xmlns:a16="http://schemas.microsoft.com/office/drawing/2014/main" id="{25BD660B-C82A-C2DE-7F8B-78C7E475917A}"/>
              </a:ext>
            </a:extLst>
          </p:cNvPr>
          <p:cNvSpPr txBox="1"/>
          <p:nvPr/>
        </p:nvSpPr>
        <p:spPr>
          <a:xfrm>
            <a:off x="1416423" y="1013902"/>
            <a:ext cx="6096000" cy="369332"/>
          </a:xfrm>
          <a:prstGeom prst="rect">
            <a:avLst/>
          </a:prstGeom>
          <a:noFill/>
        </p:spPr>
        <p:txBody>
          <a:bodyPr wrap="square">
            <a:spAutoFit/>
          </a:bodyPr>
          <a:lstStyle/>
          <a:p>
            <a:pPr marL="285750" indent="-285750">
              <a:buFont typeface="Arial" panose="020B0604020202020204" pitchFamily="34" charset="0"/>
              <a:buChar char="•"/>
            </a:pPr>
            <a:r>
              <a:rPr lang="en-IN" sz="1800" i="1" dirty="0">
                <a:solidFill>
                  <a:srgbClr val="404040"/>
                </a:solidFill>
                <a:latin typeface="Arial" panose="020B0604020202020204" pitchFamily="34" charset="0"/>
              </a:rPr>
              <a:t>Singular value decomposition</a:t>
            </a:r>
          </a:p>
        </p:txBody>
      </p:sp>
      <p:sp>
        <p:nvSpPr>
          <p:cNvPr id="11" name="TextBox 10">
            <a:extLst>
              <a:ext uri="{FF2B5EF4-FFF2-40B4-BE49-F238E27FC236}">
                <a16:creationId xmlns:a16="http://schemas.microsoft.com/office/drawing/2014/main" id="{23489E11-78E0-8280-3A7B-B3D672B1293B}"/>
              </a:ext>
            </a:extLst>
          </p:cNvPr>
          <p:cNvSpPr txBox="1"/>
          <p:nvPr/>
        </p:nvSpPr>
        <p:spPr>
          <a:xfrm>
            <a:off x="1416423" y="1383234"/>
            <a:ext cx="6096000" cy="369332"/>
          </a:xfrm>
          <a:prstGeom prst="rect">
            <a:avLst/>
          </a:prstGeom>
          <a:noFill/>
        </p:spPr>
        <p:txBody>
          <a:bodyPr wrap="square">
            <a:spAutoFit/>
          </a:bodyPr>
          <a:lstStyle/>
          <a:p>
            <a:pPr marL="285750" indent="-285750">
              <a:buFont typeface="Arial" panose="020B0604020202020204" pitchFamily="34" charset="0"/>
              <a:buChar char="•"/>
            </a:pPr>
            <a:r>
              <a:rPr lang="en-IN" sz="1800" i="1" dirty="0">
                <a:solidFill>
                  <a:srgbClr val="404040"/>
                </a:solidFill>
                <a:latin typeface="Arial" panose="020B0604020202020204" pitchFamily="34" charset="0"/>
              </a:rPr>
              <a:t>Linear Discriminant Analysis</a:t>
            </a:r>
          </a:p>
        </p:txBody>
      </p:sp>
      <p:sp>
        <p:nvSpPr>
          <p:cNvPr id="13" name="TextBox 12">
            <a:extLst>
              <a:ext uri="{FF2B5EF4-FFF2-40B4-BE49-F238E27FC236}">
                <a16:creationId xmlns:a16="http://schemas.microsoft.com/office/drawing/2014/main" id="{F282A3DD-457C-53E5-14C7-966BCA932A6E}"/>
              </a:ext>
            </a:extLst>
          </p:cNvPr>
          <p:cNvSpPr txBox="1"/>
          <p:nvPr/>
        </p:nvSpPr>
        <p:spPr>
          <a:xfrm>
            <a:off x="331694" y="2272117"/>
            <a:ext cx="6096000" cy="369332"/>
          </a:xfrm>
          <a:prstGeom prst="rect">
            <a:avLst/>
          </a:prstGeom>
          <a:noFill/>
        </p:spPr>
        <p:txBody>
          <a:bodyPr wrap="square">
            <a:spAutoFit/>
          </a:bodyPr>
          <a:lstStyle/>
          <a:p>
            <a:r>
              <a:rPr lang="en-US" sz="1800" dirty="0">
                <a:solidFill>
                  <a:srgbClr val="333333"/>
                </a:solidFill>
                <a:latin typeface="Microsoft Sans Serif" panose="020B0604020202020204" pitchFamily="34" charset="0"/>
              </a:rPr>
              <a:t>Any vector ‘v’ in a vector space can be </a:t>
            </a:r>
            <a:r>
              <a:rPr lang="en-IN" sz="1800" dirty="0">
                <a:solidFill>
                  <a:srgbClr val="333333"/>
                </a:solidFill>
                <a:latin typeface="Microsoft Sans Serif" panose="020B0604020202020204" pitchFamily="34" charset="0"/>
              </a:rPr>
              <a:t>represented as</a:t>
            </a:r>
            <a:endParaRPr lang="en-IN" dirty="0"/>
          </a:p>
        </p:txBody>
      </p:sp>
      <p:sp>
        <p:nvSpPr>
          <p:cNvPr id="14" name="TextBox 13">
            <a:extLst>
              <a:ext uri="{FF2B5EF4-FFF2-40B4-BE49-F238E27FC236}">
                <a16:creationId xmlns:a16="http://schemas.microsoft.com/office/drawing/2014/main" id="{29154385-F4A4-496F-B0CB-020804ED4637}"/>
              </a:ext>
            </a:extLst>
          </p:cNvPr>
          <p:cNvSpPr txBox="1"/>
          <p:nvPr/>
        </p:nvSpPr>
        <p:spPr>
          <a:xfrm>
            <a:off x="0" y="1902785"/>
            <a:ext cx="6096000" cy="369332"/>
          </a:xfrm>
          <a:prstGeom prst="rect">
            <a:avLst/>
          </a:prstGeom>
          <a:noFill/>
        </p:spPr>
        <p:txBody>
          <a:bodyPr wrap="square">
            <a:spAutoFit/>
          </a:bodyPr>
          <a:lstStyle/>
          <a:p>
            <a:pPr marL="285750" indent="-285750">
              <a:buFont typeface="Arial" panose="020B0604020202020204" pitchFamily="34" charset="0"/>
              <a:buChar char="•"/>
            </a:pPr>
            <a:r>
              <a:rPr lang="en-IN" sz="1800" b="1" i="1" u="sng" dirty="0">
                <a:solidFill>
                  <a:srgbClr val="404040"/>
                </a:solidFill>
                <a:latin typeface="Arial" panose="020B0604020202020204" pitchFamily="34" charset="0"/>
              </a:rPr>
              <a:t>Principal Component Analysis</a:t>
            </a:r>
          </a:p>
        </p:txBody>
      </p:sp>
      <p:pic>
        <p:nvPicPr>
          <p:cNvPr id="16" name="Picture 15">
            <a:extLst>
              <a:ext uri="{FF2B5EF4-FFF2-40B4-BE49-F238E27FC236}">
                <a16:creationId xmlns:a16="http://schemas.microsoft.com/office/drawing/2014/main" id="{65E6804D-671C-5083-0318-040752706FC4}"/>
              </a:ext>
            </a:extLst>
          </p:cNvPr>
          <p:cNvPicPr>
            <a:picLocks noChangeAspect="1"/>
          </p:cNvPicPr>
          <p:nvPr/>
        </p:nvPicPr>
        <p:blipFill>
          <a:blip r:embed="rId2"/>
          <a:stretch>
            <a:fillRect/>
          </a:stretch>
        </p:blipFill>
        <p:spPr>
          <a:xfrm>
            <a:off x="6223032" y="1542367"/>
            <a:ext cx="2194827" cy="1327106"/>
          </a:xfrm>
          <a:prstGeom prst="rect">
            <a:avLst/>
          </a:prstGeom>
        </p:spPr>
      </p:pic>
      <p:sp>
        <p:nvSpPr>
          <p:cNvPr id="18" name="TextBox 17">
            <a:extLst>
              <a:ext uri="{FF2B5EF4-FFF2-40B4-BE49-F238E27FC236}">
                <a16:creationId xmlns:a16="http://schemas.microsoft.com/office/drawing/2014/main" id="{E872BB37-27BB-DF45-F0BF-3400AE4F9BEA}"/>
              </a:ext>
            </a:extLst>
          </p:cNvPr>
          <p:cNvSpPr txBox="1"/>
          <p:nvPr/>
        </p:nvSpPr>
        <p:spPr>
          <a:xfrm>
            <a:off x="313765" y="2791668"/>
            <a:ext cx="11689975" cy="3386696"/>
          </a:xfrm>
          <a:prstGeom prst="rect">
            <a:avLst/>
          </a:prstGeom>
          <a:noFill/>
        </p:spPr>
        <p:txBody>
          <a:bodyPr wrap="square">
            <a:spAutoFit/>
          </a:bodyPr>
          <a:lstStyle/>
          <a:p>
            <a:r>
              <a:rPr lang="en-US" sz="2800" dirty="0">
                <a:solidFill>
                  <a:srgbClr val="333333"/>
                </a:solidFill>
                <a:latin typeface="Microsoft Sans Serif" panose="020B0604020202020204" pitchFamily="34" charset="0"/>
              </a:rPr>
              <a:t>The objective of PCA is to make the transformation in such </a:t>
            </a:r>
            <a:r>
              <a:rPr lang="en-IN" sz="2800" dirty="0">
                <a:solidFill>
                  <a:srgbClr val="333333"/>
                </a:solidFill>
                <a:latin typeface="Microsoft Sans Serif" panose="020B0604020202020204" pitchFamily="34" charset="0"/>
              </a:rPr>
              <a:t>a way that</a:t>
            </a:r>
          </a:p>
          <a:p>
            <a:pPr>
              <a:lnSpc>
                <a:spcPct val="150000"/>
              </a:lnSpc>
            </a:pPr>
            <a:r>
              <a:rPr lang="en-US" sz="1800" dirty="0">
                <a:solidFill>
                  <a:srgbClr val="333333"/>
                </a:solidFill>
                <a:latin typeface="Microsoft Sans Serif" panose="020B0604020202020204" pitchFamily="34" charset="0"/>
              </a:rPr>
              <a:t>1. The new features are distinct, i.e. the covariance between the new features, i.e. the principal components is 0.</a:t>
            </a:r>
          </a:p>
          <a:p>
            <a:pPr>
              <a:lnSpc>
                <a:spcPct val="150000"/>
              </a:lnSpc>
            </a:pPr>
            <a:r>
              <a:rPr lang="en-US" sz="1800" dirty="0">
                <a:solidFill>
                  <a:srgbClr val="333333"/>
                </a:solidFill>
                <a:latin typeface="Microsoft Sans Serif" panose="020B0604020202020204" pitchFamily="34" charset="0"/>
              </a:rPr>
              <a:t>2. The principal components are generated in order of the variability in the data that it captures. Hence, the first principal component should capture the maximum variability, the second principal component should capture the next highest variability etc.</a:t>
            </a:r>
          </a:p>
          <a:p>
            <a:pPr>
              <a:lnSpc>
                <a:spcPct val="150000"/>
              </a:lnSpc>
            </a:pPr>
            <a:r>
              <a:rPr lang="en-US" sz="1800" dirty="0">
                <a:solidFill>
                  <a:srgbClr val="333333"/>
                </a:solidFill>
                <a:latin typeface="Microsoft Sans Serif" panose="020B0604020202020204" pitchFamily="34" charset="0"/>
              </a:rPr>
              <a:t>3. The sum of variance of the new features or the principal components should be equal to the sum of variance of the original features.</a:t>
            </a:r>
          </a:p>
          <a:p>
            <a:pPr>
              <a:lnSpc>
                <a:spcPct val="150000"/>
              </a:lnSpc>
            </a:pPr>
            <a:r>
              <a:rPr lang="en-US" sz="1800" dirty="0">
                <a:solidFill>
                  <a:srgbClr val="333333"/>
                </a:solidFill>
                <a:latin typeface="Microsoft Sans Serif" panose="020B0604020202020204" pitchFamily="34" charset="0"/>
              </a:rPr>
              <a:t> </a:t>
            </a:r>
            <a:endParaRPr lang="en-IN" dirty="0"/>
          </a:p>
        </p:txBody>
      </p:sp>
    </p:spTree>
    <p:extLst>
      <p:ext uri="{BB962C8B-B14F-4D97-AF65-F5344CB8AC3E}">
        <p14:creationId xmlns:p14="http://schemas.microsoft.com/office/powerpoint/2010/main" val="1482406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29154385-F4A4-496F-B0CB-020804ED4637}"/>
              </a:ext>
            </a:extLst>
          </p:cNvPr>
          <p:cNvSpPr txBox="1"/>
          <p:nvPr/>
        </p:nvSpPr>
        <p:spPr>
          <a:xfrm>
            <a:off x="0" y="181562"/>
            <a:ext cx="6096000" cy="369332"/>
          </a:xfrm>
          <a:prstGeom prst="rect">
            <a:avLst/>
          </a:prstGeom>
          <a:noFill/>
        </p:spPr>
        <p:txBody>
          <a:bodyPr wrap="square">
            <a:spAutoFit/>
          </a:bodyPr>
          <a:lstStyle/>
          <a:p>
            <a:pPr marL="285750" indent="-285750">
              <a:buFont typeface="Arial" panose="020B0604020202020204" pitchFamily="34" charset="0"/>
              <a:buChar char="•"/>
            </a:pPr>
            <a:r>
              <a:rPr lang="en-IN" sz="1800" b="1" i="1" u="sng" dirty="0">
                <a:solidFill>
                  <a:srgbClr val="404040"/>
                </a:solidFill>
                <a:latin typeface="Arial" panose="020B0604020202020204" pitchFamily="34" charset="0"/>
              </a:rPr>
              <a:t>Principal Component Analysis</a:t>
            </a:r>
          </a:p>
        </p:txBody>
      </p:sp>
      <p:sp>
        <p:nvSpPr>
          <p:cNvPr id="3" name="TextBox 2">
            <a:extLst>
              <a:ext uri="{FF2B5EF4-FFF2-40B4-BE49-F238E27FC236}">
                <a16:creationId xmlns:a16="http://schemas.microsoft.com/office/drawing/2014/main" id="{2F8E5534-A581-929B-32BA-DDA4AEE3C621}"/>
              </a:ext>
            </a:extLst>
          </p:cNvPr>
          <p:cNvSpPr txBox="1"/>
          <p:nvPr/>
        </p:nvSpPr>
        <p:spPr>
          <a:xfrm>
            <a:off x="546846" y="636873"/>
            <a:ext cx="10560423" cy="5573962"/>
          </a:xfrm>
          <a:prstGeom prst="rect">
            <a:avLst/>
          </a:prstGeom>
          <a:noFill/>
        </p:spPr>
        <p:txBody>
          <a:bodyPr wrap="square">
            <a:spAutoFit/>
          </a:bodyPr>
          <a:lstStyle/>
          <a:p>
            <a:pPr>
              <a:lnSpc>
                <a:spcPct val="150000"/>
              </a:lnSpc>
            </a:pPr>
            <a:r>
              <a:rPr lang="en-US" sz="2000" dirty="0">
                <a:solidFill>
                  <a:srgbClr val="333333"/>
                </a:solidFill>
                <a:latin typeface="Microsoft Sans Serif" panose="020B0604020202020204" pitchFamily="34" charset="0"/>
              </a:rPr>
              <a:t>PCA works based on a process called eigenvalue decomposition of a covariance matrix of a data set. </a:t>
            </a:r>
          </a:p>
          <a:p>
            <a:pPr>
              <a:lnSpc>
                <a:spcPct val="150000"/>
              </a:lnSpc>
            </a:pPr>
            <a:r>
              <a:rPr lang="en-US" sz="2000" dirty="0">
                <a:solidFill>
                  <a:srgbClr val="FF0000"/>
                </a:solidFill>
                <a:latin typeface="Microsoft Sans Serif" panose="020B0604020202020204" pitchFamily="34" charset="0"/>
              </a:rPr>
              <a:t>Below are the steps to be followed:</a:t>
            </a:r>
          </a:p>
          <a:p>
            <a:pPr>
              <a:lnSpc>
                <a:spcPct val="150000"/>
              </a:lnSpc>
            </a:pPr>
            <a:r>
              <a:rPr lang="en-US" sz="2000" dirty="0">
                <a:solidFill>
                  <a:srgbClr val="333333"/>
                </a:solidFill>
                <a:latin typeface="Microsoft Sans Serif" panose="020B0604020202020204" pitchFamily="34" charset="0"/>
              </a:rPr>
              <a:t>1. First, calculate the </a:t>
            </a:r>
            <a:r>
              <a:rPr lang="en-US" sz="2000" dirty="0">
                <a:solidFill>
                  <a:srgbClr val="C00000"/>
                </a:solidFill>
                <a:latin typeface="Microsoft Sans Serif" panose="020B0604020202020204" pitchFamily="34" charset="0"/>
              </a:rPr>
              <a:t>covariance matrix </a:t>
            </a:r>
            <a:r>
              <a:rPr lang="en-US" sz="2000" dirty="0">
                <a:solidFill>
                  <a:srgbClr val="333333"/>
                </a:solidFill>
                <a:latin typeface="Microsoft Sans Serif" panose="020B0604020202020204" pitchFamily="34" charset="0"/>
              </a:rPr>
              <a:t>of a data set.</a:t>
            </a:r>
          </a:p>
          <a:p>
            <a:pPr>
              <a:lnSpc>
                <a:spcPct val="150000"/>
              </a:lnSpc>
            </a:pPr>
            <a:r>
              <a:rPr lang="en-US" sz="2000" dirty="0">
                <a:solidFill>
                  <a:srgbClr val="333333"/>
                </a:solidFill>
                <a:latin typeface="Microsoft Sans Serif" panose="020B0604020202020204" pitchFamily="34" charset="0"/>
              </a:rPr>
              <a:t>2. Then, calculate the </a:t>
            </a:r>
            <a:r>
              <a:rPr lang="en-US" sz="2000" dirty="0">
                <a:solidFill>
                  <a:srgbClr val="C00000"/>
                </a:solidFill>
                <a:latin typeface="Microsoft Sans Serif" panose="020B0604020202020204" pitchFamily="34" charset="0"/>
              </a:rPr>
              <a:t>eigenvalues </a:t>
            </a:r>
            <a:r>
              <a:rPr lang="en-US" sz="2000" dirty="0">
                <a:solidFill>
                  <a:srgbClr val="333333"/>
                </a:solidFill>
                <a:latin typeface="Microsoft Sans Serif" panose="020B0604020202020204" pitchFamily="34" charset="0"/>
              </a:rPr>
              <a:t>of the covariance matrix.</a:t>
            </a:r>
          </a:p>
          <a:p>
            <a:pPr>
              <a:lnSpc>
                <a:spcPct val="150000"/>
              </a:lnSpc>
            </a:pPr>
            <a:r>
              <a:rPr lang="en-US" sz="2000" dirty="0">
                <a:solidFill>
                  <a:srgbClr val="333333"/>
                </a:solidFill>
                <a:latin typeface="Microsoft Sans Serif" panose="020B0604020202020204" pitchFamily="34" charset="0"/>
              </a:rPr>
              <a:t>3. The eigenvector </a:t>
            </a:r>
            <a:r>
              <a:rPr lang="en-US" sz="2000" dirty="0">
                <a:solidFill>
                  <a:srgbClr val="C00000"/>
                </a:solidFill>
                <a:latin typeface="Microsoft Sans Serif" panose="020B0604020202020204" pitchFamily="34" charset="0"/>
              </a:rPr>
              <a:t>having highest eigenvalue represents the direction in which there is the highest variance.</a:t>
            </a:r>
            <a:r>
              <a:rPr lang="en-US" sz="2000" dirty="0">
                <a:solidFill>
                  <a:srgbClr val="333333"/>
                </a:solidFill>
                <a:latin typeface="Microsoft Sans Serif" panose="020B0604020202020204" pitchFamily="34" charset="0"/>
              </a:rPr>
              <a:t> So this will help in identifying the </a:t>
            </a:r>
            <a:r>
              <a:rPr lang="en-IN" sz="1800" dirty="0">
                <a:solidFill>
                  <a:srgbClr val="333333"/>
                </a:solidFill>
                <a:latin typeface="Microsoft Sans Serif" panose="020B0604020202020204" pitchFamily="34" charset="0"/>
              </a:rPr>
              <a:t>first principal component.</a:t>
            </a:r>
          </a:p>
          <a:p>
            <a:pPr>
              <a:lnSpc>
                <a:spcPct val="150000"/>
              </a:lnSpc>
            </a:pPr>
            <a:r>
              <a:rPr lang="en-US" sz="1800" dirty="0">
                <a:solidFill>
                  <a:srgbClr val="333333"/>
                </a:solidFill>
                <a:latin typeface="Microsoft Sans Serif" panose="020B0604020202020204" pitchFamily="34" charset="0"/>
              </a:rPr>
              <a:t>4. </a:t>
            </a:r>
            <a:r>
              <a:rPr lang="en-US" sz="2000" dirty="0">
                <a:solidFill>
                  <a:srgbClr val="333333"/>
                </a:solidFill>
                <a:latin typeface="Microsoft Sans Serif" panose="020B0604020202020204" pitchFamily="34" charset="0"/>
              </a:rPr>
              <a:t>The eigenvector having the next highest eigenvalue represents the direction in which data has the highest remaining variance and also </a:t>
            </a:r>
            <a:r>
              <a:rPr lang="en-US" sz="2000" dirty="0">
                <a:solidFill>
                  <a:srgbClr val="C00000"/>
                </a:solidFill>
                <a:latin typeface="Microsoft Sans Serif" panose="020B0604020202020204" pitchFamily="34" charset="0"/>
              </a:rPr>
              <a:t>orthogonal to the first direction</a:t>
            </a:r>
            <a:r>
              <a:rPr lang="en-US" sz="2000" dirty="0">
                <a:solidFill>
                  <a:srgbClr val="333333"/>
                </a:solidFill>
                <a:latin typeface="Microsoft Sans Serif" panose="020B0604020202020204" pitchFamily="34" charset="0"/>
              </a:rPr>
              <a:t>. So this helps in identifying the second </a:t>
            </a:r>
            <a:r>
              <a:rPr lang="en-IN" sz="2000" dirty="0">
                <a:solidFill>
                  <a:srgbClr val="333333"/>
                </a:solidFill>
                <a:latin typeface="Microsoft Sans Serif" panose="020B0604020202020204" pitchFamily="34" charset="0"/>
              </a:rPr>
              <a:t>principal component.</a:t>
            </a:r>
          </a:p>
          <a:p>
            <a:pPr>
              <a:lnSpc>
                <a:spcPct val="150000"/>
              </a:lnSpc>
            </a:pPr>
            <a:r>
              <a:rPr lang="en-US" sz="2000" dirty="0">
                <a:solidFill>
                  <a:srgbClr val="333333"/>
                </a:solidFill>
                <a:latin typeface="Microsoft Sans Serif" panose="020B0604020202020204" pitchFamily="34" charset="0"/>
              </a:rPr>
              <a:t>5. Like this, identify the top ‘k’ eigenvectors having top ‘k’ eigenvalues so as to get the ‘k’ principal components.</a:t>
            </a:r>
            <a:endParaRPr lang="en-IN" sz="2000" dirty="0">
              <a:solidFill>
                <a:srgbClr val="333333"/>
              </a:solidFill>
              <a:latin typeface="Microsoft Sans Serif" panose="020B0604020202020204" pitchFamily="34" charset="0"/>
            </a:endParaRPr>
          </a:p>
        </p:txBody>
      </p:sp>
    </p:spTree>
    <p:extLst>
      <p:ext uri="{BB962C8B-B14F-4D97-AF65-F5344CB8AC3E}">
        <p14:creationId xmlns:p14="http://schemas.microsoft.com/office/powerpoint/2010/main" val="3039173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51C493-A629-D8D5-7320-95AF23ECA143}"/>
              </a:ext>
            </a:extLst>
          </p:cNvPr>
          <p:cNvSpPr txBox="1"/>
          <p:nvPr/>
        </p:nvSpPr>
        <p:spPr>
          <a:xfrm>
            <a:off x="71717" y="88757"/>
            <a:ext cx="6096000" cy="369332"/>
          </a:xfrm>
          <a:prstGeom prst="rect">
            <a:avLst/>
          </a:prstGeom>
          <a:noFill/>
        </p:spPr>
        <p:txBody>
          <a:bodyPr wrap="square">
            <a:spAutoFit/>
          </a:bodyPr>
          <a:lstStyle/>
          <a:p>
            <a:r>
              <a:rPr lang="en-IN" sz="1800" b="1" i="1" u="sng" dirty="0">
                <a:solidFill>
                  <a:srgbClr val="404040"/>
                </a:solidFill>
                <a:latin typeface="Arial" panose="020B0604020202020204" pitchFamily="34" charset="0"/>
              </a:rPr>
              <a:t>Singular value decomposition</a:t>
            </a:r>
          </a:p>
        </p:txBody>
      </p:sp>
      <p:sp>
        <p:nvSpPr>
          <p:cNvPr id="7" name="TextBox 6">
            <a:extLst>
              <a:ext uri="{FF2B5EF4-FFF2-40B4-BE49-F238E27FC236}">
                <a16:creationId xmlns:a16="http://schemas.microsoft.com/office/drawing/2014/main" id="{FFD85097-C200-A17C-91BB-7E24DACF727C}"/>
              </a:ext>
            </a:extLst>
          </p:cNvPr>
          <p:cNvSpPr txBox="1"/>
          <p:nvPr/>
        </p:nvSpPr>
        <p:spPr>
          <a:xfrm>
            <a:off x="224117" y="458089"/>
            <a:ext cx="11896165" cy="646331"/>
          </a:xfrm>
          <a:prstGeom prst="rect">
            <a:avLst/>
          </a:prstGeom>
          <a:noFill/>
        </p:spPr>
        <p:txBody>
          <a:bodyPr wrap="square">
            <a:spAutoFit/>
          </a:bodyPr>
          <a:lstStyle/>
          <a:p>
            <a:r>
              <a:rPr lang="en-US" sz="1800" dirty="0">
                <a:solidFill>
                  <a:srgbClr val="333333"/>
                </a:solidFill>
                <a:latin typeface="Microsoft Sans Serif" panose="020B0604020202020204" pitchFamily="34" charset="0"/>
              </a:rPr>
              <a:t>Singular value decomposition (SVD) is a matrix factorization technique commonly used in linear algebra. SVD of a matrix A (</a:t>
            </a:r>
            <a:r>
              <a:rPr lang="en-US" sz="1800" i="1" dirty="0">
                <a:solidFill>
                  <a:srgbClr val="333333"/>
                </a:solidFill>
                <a:latin typeface="Arial" panose="020B0604020202020204" pitchFamily="34" charset="0"/>
              </a:rPr>
              <a:t>m</a:t>
            </a:r>
            <a:r>
              <a:rPr lang="en-US" sz="1800" i="1" dirty="0">
                <a:solidFill>
                  <a:srgbClr val="333333"/>
                </a:solidFill>
                <a:latin typeface="Microsoft Sans Serif" panose="020B0604020202020204" pitchFamily="34" charset="0"/>
              </a:rPr>
              <a:t> × </a:t>
            </a:r>
            <a:r>
              <a:rPr lang="en-US" sz="1800" i="1" dirty="0">
                <a:solidFill>
                  <a:srgbClr val="333333"/>
                </a:solidFill>
                <a:latin typeface="Arial" panose="020B0604020202020204" pitchFamily="34" charset="0"/>
              </a:rPr>
              <a:t>n</a:t>
            </a:r>
            <a:r>
              <a:rPr lang="en-US" sz="1800" i="1" dirty="0">
                <a:solidFill>
                  <a:srgbClr val="333333"/>
                </a:solidFill>
                <a:latin typeface="Microsoft Sans Serif" panose="020B0604020202020204" pitchFamily="34" charset="0"/>
              </a:rPr>
              <a:t>) is a factorization of the form:</a:t>
            </a:r>
            <a:endParaRPr lang="en-IN" dirty="0"/>
          </a:p>
        </p:txBody>
      </p:sp>
      <p:pic>
        <p:nvPicPr>
          <p:cNvPr id="9" name="Picture 8">
            <a:extLst>
              <a:ext uri="{FF2B5EF4-FFF2-40B4-BE49-F238E27FC236}">
                <a16:creationId xmlns:a16="http://schemas.microsoft.com/office/drawing/2014/main" id="{1A7D0357-97E0-6807-0486-D32EAACD8A58}"/>
              </a:ext>
            </a:extLst>
          </p:cNvPr>
          <p:cNvPicPr>
            <a:picLocks noChangeAspect="1"/>
          </p:cNvPicPr>
          <p:nvPr/>
        </p:nvPicPr>
        <p:blipFill>
          <a:blip r:embed="rId2"/>
          <a:stretch>
            <a:fillRect/>
          </a:stretch>
        </p:blipFill>
        <p:spPr>
          <a:xfrm>
            <a:off x="3381428" y="1260863"/>
            <a:ext cx="2515372" cy="558971"/>
          </a:xfrm>
          <a:prstGeom prst="rect">
            <a:avLst/>
          </a:prstGeom>
        </p:spPr>
      </p:pic>
      <p:sp>
        <p:nvSpPr>
          <p:cNvPr id="11" name="TextBox 10">
            <a:extLst>
              <a:ext uri="{FF2B5EF4-FFF2-40B4-BE49-F238E27FC236}">
                <a16:creationId xmlns:a16="http://schemas.microsoft.com/office/drawing/2014/main" id="{153FC8A3-9828-F8B7-F0BE-CC4ABB3EF220}"/>
              </a:ext>
            </a:extLst>
          </p:cNvPr>
          <p:cNvSpPr txBox="1"/>
          <p:nvPr/>
        </p:nvSpPr>
        <p:spPr>
          <a:xfrm>
            <a:off x="224117" y="1976277"/>
            <a:ext cx="11654118" cy="3276282"/>
          </a:xfrm>
          <a:prstGeom prst="rect">
            <a:avLst/>
          </a:prstGeom>
          <a:noFill/>
        </p:spPr>
        <p:txBody>
          <a:bodyPr wrap="square">
            <a:spAutoFit/>
          </a:bodyPr>
          <a:lstStyle/>
          <a:p>
            <a:pPr>
              <a:lnSpc>
                <a:spcPct val="150000"/>
              </a:lnSpc>
            </a:pPr>
            <a:r>
              <a:rPr lang="en-US" sz="2000" dirty="0">
                <a:solidFill>
                  <a:srgbClr val="FF0000"/>
                </a:solidFill>
                <a:latin typeface="Microsoft Sans Serif" panose="020B0604020202020204" pitchFamily="34" charset="0"/>
              </a:rPr>
              <a:t>SVD of a data matrix is expected to have the properties </a:t>
            </a:r>
            <a:r>
              <a:rPr lang="en-IN" sz="2000" dirty="0">
                <a:solidFill>
                  <a:srgbClr val="FF0000"/>
                </a:solidFill>
                <a:latin typeface="Microsoft Sans Serif" panose="020B0604020202020204" pitchFamily="34" charset="0"/>
              </a:rPr>
              <a:t>highlighted below:</a:t>
            </a:r>
          </a:p>
          <a:p>
            <a:pPr>
              <a:lnSpc>
                <a:spcPct val="150000"/>
              </a:lnSpc>
            </a:pPr>
            <a:r>
              <a:rPr lang="en-US" sz="2000" dirty="0">
                <a:solidFill>
                  <a:srgbClr val="333333"/>
                </a:solidFill>
                <a:latin typeface="Microsoft Sans Serif" panose="020B0604020202020204" pitchFamily="34" charset="0"/>
              </a:rPr>
              <a:t>1. Patterns in the attributes are captured by the </a:t>
            </a:r>
            <a:r>
              <a:rPr lang="en-US" sz="2000" dirty="0">
                <a:solidFill>
                  <a:srgbClr val="C00000"/>
                </a:solidFill>
                <a:latin typeface="Microsoft Sans Serif" panose="020B0604020202020204" pitchFamily="34" charset="0"/>
              </a:rPr>
              <a:t>right-singular vectors</a:t>
            </a:r>
            <a:r>
              <a:rPr lang="en-US" sz="2000" dirty="0">
                <a:solidFill>
                  <a:srgbClr val="333333"/>
                </a:solidFill>
                <a:latin typeface="Microsoft Sans Serif" panose="020B0604020202020204" pitchFamily="34" charset="0"/>
              </a:rPr>
              <a:t>, i.e. </a:t>
            </a:r>
            <a:r>
              <a:rPr lang="en-IN" sz="2000" dirty="0">
                <a:solidFill>
                  <a:srgbClr val="333333"/>
                </a:solidFill>
                <a:latin typeface="Microsoft Sans Serif" panose="020B0604020202020204" pitchFamily="34" charset="0"/>
              </a:rPr>
              <a:t>the columns of </a:t>
            </a:r>
            <a:r>
              <a:rPr lang="en-IN" sz="2000" i="1" dirty="0">
                <a:solidFill>
                  <a:srgbClr val="333333"/>
                </a:solidFill>
                <a:latin typeface="Arial" panose="020B0604020202020204" pitchFamily="34" charset="0"/>
              </a:rPr>
              <a:t>V</a:t>
            </a:r>
            <a:r>
              <a:rPr lang="en-IN" sz="2000" i="1" dirty="0">
                <a:solidFill>
                  <a:srgbClr val="333333"/>
                </a:solidFill>
                <a:latin typeface="Microsoft Sans Serif" panose="020B0604020202020204" pitchFamily="34" charset="0"/>
              </a:rPr>
              <a:t>.</a:t>
            </a:r>
          </a:p>
          <a:p>
            <a:pPr>
              <a:lnSpc>
                <a:spcPct val="150000"/>
              </a:lnSpc>
            </a:pPr>
            <a:r>
              <a:rPr lang="en-US" sz="2000" dirty="0">
                <a:solidFill>
                  <a:srgbClr val="333333"/>
                </a:solidFill>
                <a:latin typeface="Microsoft Sans Serif" panose="020B0604020202020204" pitchFamily="34" charset="0"/>
              </a:rPr>
              <a:t>2. Patterns among the instances are captured by the </a:t>
            </a:r>
            <a:r>
              <a:rPr lang="en-US" sz="2000" dirty="0">
                <a:solidFill>
                  <a:srgbClr val="C00000"/>
                </a:solidFill>
                <a:latin typeface="Microsoft Sans Serif" panose="020B0604020202020204" pitchFamily="34" charset="0"/>
              </a:rPr>
              <a:t>left-singular</a:t>
            </a:r>
            <a:r>
              <a:rPr lang="en-US" sz="2000" dirty="0">
                <a:solidFill>
                  <a:srgbClr val="333333"/>
                </a:solidFill>
                <a:latin typeface="Microsoft Sans Serif" panose="020B0604020202020204" pitchFamily="34" charset="0"/>
              </a:rPr>
              <a:t>, i.e. the </a:t>
            </a:r>
            <a:r>
              <a:rPr lang="en-IN" sz="2000" dirty="0">
                <a:solidFill>
                  <a:srgbClr val="333333"/>
                </a:solidFill>
                <a:latin typeface="Microsoft Sans Serif" panose="020B0604020202020204" pitchFamily="34" charset="0"/>
              </a:rPr>
              <a:t>columns of </a:t>
            </a:r>
            <a:r>
              <a:rPr lang="en-IN" sz="2000" i="1" dirty="0">
                <a:solidFill>
                  <a:srgbClr val="333333"/>
                </a:solidFill>
                <a:latin typeface="Arial" panose="020B0604020202020204" pitchFamily="34" charset="0"/>
              </a:rPr>
              <a:t>U.</a:t>
            </a:r>
          </a:p>
          <a:p>
            <a:pPr>
              <a:lnSpc>
                <a:spcPct val="150000"/>
              </a:lnSpc>
            </a:pPr>
            <a:r>
              <a:rPr lang="en-US" sz="1800" dirty="0">
                <a:solidFill>
                  <a:srgbClr val="333333"/>
                </a:solidFill>
                <a:latin typeface="Microsoft Sans Serif" panose="020B0604020202020204" pitchFamily="34" charset="0"/>
              </a:rPr>
              <a:t>3</a:t>
            </a:r>
            <a:r>
              <a:rPr lang="en-US" sz="2000" dirty="0">
                <a:solidFill>
                  <a:srgbClr val="333333"/>
                </a:solidFill>
                <a:latin typeface="Microsoft Sans Serif" panose="020B0604020202020204" pitchFamily="34" charset="0"/>
              </a:rPr>
              <a:t>. Larger a singular value, larger is the part of the matrix A that it accounts for and its associated vectors.</a:t>
            </a:r>
          </a:p>
          <a:p>
            <a:pPr>
              <a:lnSpc>
                <a:spcPct val="150000"/>
              </a:lnSpc>
            </a:pPr>
            <a:r>
              <a:rPr lang="en-US" sz="2000" dirty="0">
                <a:solidFill>
                  <a:srgbClr val="333333"/>
                </a:solidFill>
                <a:latin typeface="Microsoft Sans Serif" panose="020B0604020202020204" pitchFamily="34" charset="0"/>
              </a:rPr>
              <a:t>4. New data matrix with ‘k’ attributes is obtained using the equation</a:t>
            </a:r>
          </a:p>
          <a:p>
            <a:pPr>
              <a:lnSpc>
                <a:spcPct val="150000"/>
              </a:lnSpc>
            </a:pPr>
            <a:endParaRPr lang="en-IN" sz="2000" dirty="0"/>
          </a:p>
        </p:txBody>
      </p:sp>
      <p:pic>
        <p:nvPicPr>
          <p:cNvPr id="13" name="Picture 12">
            <a:extLst>
              <a:ext uri="{FF2B5EF4-FFF2-40B4-BE49-F238E27FC236}">
                <a16:creationId xmlns:a16="http://schemas.microsoft.com/office/drawing/2014/main" id="{64A861A3-AEF9-3598-EE89-C210F31EC2B0}"/>
              </a:ext>
            </a:extLst>
          </p:cNvPr>
          <p:cNvPicPr>
            <a:picLocks noChangeAspect="1"/>
          </p:cNvPicPr>
          <p:nvPr/>
        </p:nvPicPr>
        <p:blipFill>
          <a:blip r:embed="rId3"/>
          <a:stretch>
            <a:fillRect/>
          </a:stretch>
        </p:blipFill>
        <p:spPr>
          <a:xfrm>
            <a:off x="3477117" y="4799242"/>
            <a:ext cx="3289495" cy="609760"/>
          </a:xfrm>
          <a:prstGeom prst="rect">
            <a:avLst/>
          </a:prstGeom>
        </p:spPr>
      </p:pic>
      <p:sp>
        <p:nvSpPr>
          <p:cNvPr id="15" name="TextBox 14">
            <a:extLst>
              <a:ext uri="{FF2B5EF4-FFF2-40B4-BE49-F238E27FC236}">
                <a16:creationId xmlns:a16="http://schemas.microsoft.com/office/drawing/2014/main" id="{BC524EFC-20D6-44ED-158B-3B05B9CD8AA9}"/>
              </a:ext>
            </a:extLst>
          </p:cNvPr>
          <p:cNvSpPr txBox="1"/>
          <p:nvPr/>
        </p:nvSpPr>
        <p:spPr>
          <a:xfrm>
            <a:off x="1378824" y="5755084"/>
            <a:ext cx="10775576" cy="369332"/>
          </a:xfrm>
          <a:prstGeom prst="rect">
            <a:avLst/>
          </a:prstGeom>
          <a:noFill/>
        </p:spPr>
        <p:txBody>
          <a:bodyPr wrap="square">
            <a:spAutoFit/>
          </a:bodyPr>
          <a:lstStyle/>
          <a:p>
            <a:r>
              <a:rPr lang="en-US" sz="1800" dirty="0">
                <a:solidFill>
                  <a:srgbClr val="333333"/>
                </a:solidFill>
                <a:latin typeface="Microsoft Sans Serif" panose="020B0604020202020204" pitchFamily="34" charset="0"/>
              </a:rPr>
              <a:t>Thus, the dimensionality gets reduced to </a:t>
            </a:r>
            <a:r>
              <a:rPr lang="en-US" sz="1800" i="1" dirty="0">
                <a:solidFill>
                  <a:srgbClr val="333333"/>
                </a:solidFill>
                <a:latin typeface="Arial" panose="020B0604020202020204" pitchFamily="34" charset="0"/>
              </a:rPr>
              <a:t>k </a:t>
            </a:r>
            <a:r>
              <a:rPr lang="en-US" sz="1800" dirty="0">
                <a:solidFill>
                  <a:srgbClr val="FF0000"/>
                </a:solidFill>
                <a:latin typeface="Microsoft Sans Serif" panose="020B0604020202020204" pitchFamily="34" charset="0"/>
              </a:rPr>
              <a:t>SVD is often used in the context of text data.</a:t>
            </a:r>
            <a:endParaRPr lang="en-IN" dirty="0">
              <a:solidFill>
                <a:srgbClr val="FF0000"/>
              </a:solidFill>
            </a:endParaRPr>
          </a:p>
        </p:txBody>
      </p:sp>
    </p:spTree>
    <p:extLst>
      <p:ext uri="{BB962C8B-B14F-4D97-AF65-F5344CB8AC3E}">
        <p14:creationId xmlns:p14="http://schemas.microsoft.com/office/powerpoint/2010/main" val="2315395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58525D-20B5-8D56-5D60-CFBD573D4463}"/>
              </a:ext>
            </a:extLst>
          </p:cNvPr>
          <p:cNvSpPr txBox="1"/>
          <p:nvPr/>
        </p:nvSpPr>
        <p:spPr>
          <a:xfrm>
            <a:off x="134471" y="106687"/>
            <a:ext cx="6096000" cy="369332"/>
          </a:xfrm>
          <a:prstGeom prst="rect">
            <a:avLst/>
          </a:prstGeom>
          <a:noFill/>
        </p:spPr>
        <p:txBody>
          <a:bodyPr wrap="square">
            <a:spAutoFit/>
          </a:bodyPr>
          <a:lstStyle/>
          <a:p>
            <a:r>
              <a:rPr lang="en-IN" sz="1800" b="1" i="1" u="sng" dirty="0">
                <a:solidFill>
                  <a:srgbClr val="404040"/>
                </a:solidFill>
                <a:latin typeface="Arial" panose="020B0604020202020204" pitchFamily="34" charset="0"/>
              </a:rPr>
              <a:t>Linear Discriminant Analysis</a:t>
            </a:r>
          </a:p>
        </p:txBody>
      </p:sp>
      <p:sp>
        <p:nvSpPr>
          <p:cNvPr id="7" name="TextBox 6">
            <a:extLst>
              <a:ext uri="{FF2B5EF4-FFF2-40B4-BE49-F238E27FC236}">
                <a16:creationId xmlns:a16="http://schemas.microsoft.com/office/drawing/2014/main" id="{B08E51AF-7A45-6734-CDDC-554972E73356}"/>
              </a:ext>
            </a:extLst>
          </p:cNvPr>
          <p:cNvSpPr txBox="1"/>
          <p:nvPr/>
        </p:nvSpPr>
        <p:spPr>
          <a:xfrm>
            <a:off x="623047" y="402653"/>
            <a:ext cx="11214847" cy="965714"/>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dirty="0">
                <a:solidFill>
                  <a:srgbClr val="333333"/>
                </a:solidFill>
                <a:latin typeface="Microsoft Sans Serif" panose="020B0604020202020204" pitchFamily="34" charset="0"/>
              </a:rPr>
              <a:t>The objective </a:t>
            </a:r>
            <a:r>
              <a:rPr lang="en-US" sz="2000" dirty="0">
                <a:solidFill>
                  <a:srgbClr val="333333"/>
                </a:solidFill>
                <a:latin typeface="Microsoft Sans Serif" panose="020B0604020202020204" pitchFamily="34" charset="0"/>
              </a:rPr>
              <a:t>of LDA is similar to the sense that it intends to transform a data set into a </a:t>
            </a:r>
            <a:r>
              <a:rPr lang="en-US" sz="2000" dirty="0">
                <a:solidFill>
                  <a:srgbClr val="C00000"/>
                </a:solidFill>
                <a:latin typeface="Microsoft Sans Serif" panose="020B0604020202020204" pitchFamily="34" charset="0"/>
              </a:rPr>
              <a:t>lower dimensional feature space.</a:t>
            </a:r>
            <a:endParaRPr lang="en-IN" sz="2000" dirty="0">
              <a:solidFill>
                <a:srgbClr val="C00000"/>
              </a:solidFill>
            </a:endParaRPr>
          </a:p>
        </p:txBody>
      </p:sp>
      <p:sp>
        <p:nvSpPr>
          <p:cNvPr id="9" name="TextBox 8">
            <a:extLst>
              <a:ext uri="{FF2B5EF4-FFF2-40B4-BE49-F238E27FC236}">
                <a16:creationId xmlns:a16="http://schemas.microsoft.com/office/drawing/2014/main" id="{F2453D93-73FD-68AE-4C6C-B527DE2EC5FA}"/>
              </a:ext>
            </a:extLst>
          </p:cNvPr>
          <p:cNvSpPr txBox="1"/>
          <p:nvPr/>
        </p:nvSpPr>
        <p:spPr>
          <a:xfrm>
            <a:off x="623047" y="1277943"/>
            <a:ext cx="10838331" cy="965714"/>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000" dirty="0">
                <a:solidFill>
                  <a:srgbClr val="333333"/>
                </a:solidFill>
                <a:latin typeface="Microsoft Sans Serif" panose="020B0604020202020204" pitchFamily="34" charset="0"/>
              </a:rPr>
              <a:t>LDA focuses on </a:t>
            </a:r>
            <a:r>
              <a:rPr lang="en-US" sz="2000" dirty="0">
                <a:solidFill>
                  <a:srgbClr val="C00000"/>
                </a:solidFill>
                <a:latin typeface="Microsoft Sans Serif" panose="020B0604020202020204" pitchFamily="34" charset="0"/>
              </a:rPr>
              <a:t>class separability</a:t>
            </a:r>
            <a:r>
              <a:rPr lang="en-US" sz="2000" dirty="0">
                <a:solidFill>
                  <a:srgbClr val="333333"/>
                </a:solidFill>
                <a:latin typeface="Microsoft Sans Serif" panose="020B0604020202020204" pitchFamily="34" charset="0"/>
              </a:rPr>
              <a:t>, i.e. separating the features based on class separability so as </a:t>
            </a:r>
            <a:r>
              <a:rPr lang="en-US" sz="2000" dirty="0">
                <a:solidFill>
                  <a:srgbClr val="C00000"/>
                </a:solidFill>
                <a:latin typeface="Microsoft Sans Serif" panose="020B0604020202020204" pitchFamily="34" charset="0"/>
              </a:rPr>
              <a:t>to avoid over-fitting</a:t>
            </a:r>
            <a:r>
              <a:rPr lang="en-US" sz="2000" dirty="0">
                <a:solidFill>
                  <a:srgbClr val="333333"/>
                </a:solidFill>
                <a:latin typeface="Microsoft Sans Serif" panose="020B0604020202020204" pitchFamily="34" charset="0"/>
              </a:rPr>
              <a:t> of the machine learning model.</a:t>
            </a:r>
            <a:endParaRPr lang="en-IN" sz="2000" dirty="0"/>
          </a:p>
        </p:txBody>
      </p:sp>
      <p:sp>
        <p:nvSpPr>
          <p:cNvPr id="11" name="TextBox 10">
            <a:extLst>
              <a:ext uri="{FF2B5EF4-FFF2-40B4-BE49-F238E27FC236}">
                <a16:creationId xmlns:a16="http://schemas.microsoft.com/office/drawing/2014/main" id="{948434CD-E585-4252-BCD4-33BCF39BDD47}"/>
              </a:ext>
            </a:extLst>
          </p:cNvPr>
          <p:cNvSpPr txBox="1"/>
          <p:nvPr/>
        </p:nvSpPr>
        <p:spPr>
          <a:xfrm>
            <a:off x="134471" y="2243657"/>
            <a:ext cx="11434482" cy="878317"/>
          </a:xfrm>
          <a:prstGeom prst="rect">
            <a:avLst/>
          </a:prstGeom>
          <a:noFill/>
        </p:spPr>
        <p:txBody>
          <a:bodyPr wrap="square">
            <a:spAutoFit/>
          </a:bodyPr>
          <a:lstStyle/>
          <a:p>
            <a:pPr>
              <a:lnSpc>
                <a:spcPct val="150000"/>
              </a:lnSpc>
            </a:pPr>
            <a:r>
              <a:rPr lang="en-IN" sz="1800" dirty="0">
                <a:solidFill>
                  <a:srgbClr val="333333"/>
                </a:solidFill>
                <a:latin typeface="Microsoft Sans Serif" panose="020B0604020202020204" pitchFamily="34" charset="0"/>
              </a:rPr>
              <a:t>LDA </a:t>
            </a:r>
            <a:r>
              <a:rPr lang="en-IN" sz="1800" dirty="0">
                <a:solidFill>
                  <a:srgbClr val="C00000"/>
                </a:solidFill>
                <a:latin typeface="Microsoft Sans Serif" panose="020B0604020202020204" pitchFamily="34" charset="0"/>
              </a:rPr>
              <a:t>calculates eigenvalues and </a:t>
            </a:r>
            <a:r>
              <a:rPr lang="en-US" sz="1800" dirty="0">
                <a:solidFill>
                  <a:srgbClr val="C00000"/>
                </a:solidFill>
                <a:latin typeface="Microsoft Sans Serif" panose="020B0604020202020204" pitchFamily="34" charset="0"/>
              </a:rPr>
              <a:t>eigenvectors within a class and inter-class scatter </a:t>
            </a:r>
            <a:r>
              <a:rPr lang="en-US" sz="1800" dirty="0">
                <a:solidFill>
                  <a:srgbClr val="333333"/>
                </a:solidFill>
                <a:latin typeface="Microsoft Sans Serif" panose="020B0604020202020204" pitchFamily="34" charset="0"/>
              </a:rPr>
              <a:t>matrices.</a:t>
            </a:r>
          </a:p>
          <a:p>
            <a:pPr>
              <a:lnSpc>
                <a:spcPct val="150000"/>
              </a:lnSpc>
            </a:pPr>
            <a:r>
              <a:rPr lang="en-US" sz="1800" dirty="0">
                <a:solidFill>
                  <a:srgbClr val="333333"/>
                </a:solidFill>
                <a:latin typeface="Microsoft Sans Serif" panose="020B0604020202020204" pitchFamily="34" charset="0"/>
              </a:rPr>
              <a:t>Below are the steps to be followed:</a:t>
            </a:r>
            <a:endParaRPr lang="en-IN"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2635FCD-6A10-CCBC-8CAB-5C0323969001}"/>
                  </a:ext>
                </a:extLst>
              </p:cNvPr>
              <p:cNvSpPr txBox="1"/>
              <p:nvPr/>
            </p:nvSpPr>
            <p:spPr>
              <a:xfrm>
                <a:off x="555812" y="3102627"/>
                <a:ext cx="11761694" cy="1709314"/>
              </a:xfrm>
              <a:prstGeom prst="rect">
                <a:avLst/>
              </a:prstGeom>
              <a:noFill/>
            </p:spPr>
            <p:txBody>
              <a:bodyPr wrap="square">
                <a:spAutoFit/>
              </a:bodyPr>
              <a:lstStyle/>
              <a:p>
                <a:pPr>
                  <a:lnSpc>
                    <a:spcPct val="150000"/>
                  </a:lnSpc>
                </a:pPr>
                <a:r>
                  <a:rPr lang="en-US" sz="1800" dirty="0">
                    <a:solidFill>
                      <a:srgbClr val="333333"/>
                    </a:solidFill>
                    <a:latin typeface="Microsoft Sans Serif" panose="020B0604020202020204" pitchFamily="34" charset="0"/>
                  </a:rPr>
                  <a:t>1. Calculate the mean vectors for the individual classes.</a:t>
                </a:r>
              </a:p>
              <a:p>
                <a:pPr>
                  <a:lnSpc>
                    <a:spcPct val="150000"/>
                  </a:lnSpc>
                </a:pPr>
                <a:r>
                  <a:rPr lang="en-US" sz="1800" dirty="0">
                    <a:solidFill>
                      <a:srgbClr val="333333"/>
                    </a:solidFill>
                    <a:latin typeface="Microsoft Sans Serif" panose="020B0604020202020204" pitchFamily="34" charset="0"/>
                  </a:rPr>
                  <a:t>2. Calculate intra-class and inter-class scatter matrices.</a:t>
                </a:r>
              </a:p>
              <a:p>
                <a:pPr>
                  <a:lnSpc>
                    <a:spcPct val="150000"/>
                  </a:lnSpc>
                </a:pPr>
                <a:r>
                  <a:rPr lang="en-US" sz="1800" dirty="0">
                    <a:solidFill>
                      <a:srgbClr val="333333"/>
                    </a:solidFill>
                    <a:latin typeface="Microsoft Sans Serif" panose="020B0604020202020204" pitchFamily="34" charset="0"/>
                  </a:rPr>
                  <a:t>3. Calculate eigenvalues and eigenvectors for </a:t>
                </a:r>
                <a14:m>
                  <m:oMath xmlns:m="http://schemas.openxmlformats.org/officeDocument/2006/math">
                    <m:sSubSup>
                      <m:sSubSupPr>
                        <m:ctrlPr>
                          <a:rPr lang="en-US" sz="1800" i="1" dirty="0" smtClean="0">
                            <a:solidFill>
                              <a:srgbClr val="333333"/>
                            </a:solidFill>
                            <a:latin typeface="Cambria Math" panose="02040503050406030204" pitchFamily="18" charset="0"/>
                          </a:rPr>
                        </m:ctrlPr>
                      </m:sSubSupPr>
                      <m:e>
                        <m:r>
                          <a:rPr lang="en-US" sz="1800" i="1" dirty="0">
                            <a:solidFill>
                              <a:srgbClr val="333333"/>
                            </a:solidFill>
                            <a:latin typeface="Cambria Math" panose="02040503050406030204" pitchFamily="18" charset="0"/>
                          </a:rPr>
                          <m:t>𝑠</m:t>
                        </m:r>
                      </m:e>
                      <m:sub>
                        <m:r>
                          <a:rPr lang="en-US" sz="1800" i="1" dirty="0">
                            <a:solidFill>
                              <a:srgbClr val="333333"/>
                            </a:solidFill>
                            <a:latin typeface="Cambria Math" panose="02040503050406030204" pitchFamily="18" charset="0"/>
                          </a:rPr>
                          <m:t>𝑤</m:t>
                        </m:r>
                      </m:sub>
                      <m:sup>
                        <m:r>
                          <a:rPr lang="en-US" sz="1800" i="1" dirty="0">
                            <a:solidFill>
                              <a:srgbClr val="333333"/>
                            </a:solidFill>
                            <a:latin typeface="Cambria Math" panose="02040503050406030204" pitchFamily="18" charset="0"/>
                          </a:rPr>
                          <m:t>−1</m:t>
                        </m:r>
                      </m:sup>
                    </m:sSubSup>
                  </m:oMath>
                </a14:m>
                <a:r>
                  <a:rPr lang="en-US" sz="1800" i="1" dirty="0">
                    <a:solidFill>
                      <a:srgbClr val="333333"/>
                    </a:solidFill>
                    <a:latin typeface="Arial" panose="020B0604020202020204" pitchFamily="34" charset="0"/>
                  </a:rPr>
                  <a:t> </a:t>
                </a:r>
                <a:r>
                  <a:rPr lang="en-US" sz="1800" i="1" dirty="0">
                    <a:solidFill>
                      <a:srgbClr val="333333"/>
                    </a:solidFill>
                    <a:latin typeface="Microsoft Sans Serif" panose="020B0604020202020204" pitchFamily="34" charset="0"/>
                  </a:rPr>
                  <a:t> and </a:t>
                </a:r>
                <a14:m>
                  <m:oMath xmlns:m="http://schemas.openxmlformats.org/officeDocument/2006/math">
                    <m:sSub>
                      <m:sSubPr>
                        <m:ctrlPr>
                          <a:rPr lang="en-US" sz="1800" i="1" dirty="0" smtClean="0">
                            <a:solidFill>
                              <a:srgbClr val="333333"/>
                            </a:solidFill>
                            <a:latin typeface="Cambria Math" panose="02040503050406030204" pitchFamily="18" charset="0"/>
                          </a:rPr>
                        </m:ctrlPr>
                      </m:sSubPr>
                      <m:e>
                        <m:r>
                          <a:rPr lang="en-US" sz="1800" i="1" dirty="0">
                            <a:solidFill>
                              <a:srgbClr val="333333"/>
                            </a:solidFill>
                            <a:latin typeface="Cambria Math" panose="02040503050406030204" pitchFamily="18" charset="0"/>
                          </a:rPr>
                          <m:t>𝑠</m:t>
                        </m:r>
                      </m:e>
                      <m:sub>
                        <m:r>
                          <a:rPr lang="en-US" sz="1800" i="1" dirty="0">
                            <a:solidFill>
                              <a:srgbClr val="333333"/>
                            </a:solidFill>
                            <a:latin typeface="Cambria Math" panose="02040503050406030204" pitchFamily="18" charset="0"/>
                          </a:rPr>
                          <m:t>𝐵</m:t>
                        </m:r>
                      </m:sub>
                    </m:sSub>
                  </m:oMath>
                </a14:m>
                <a:r>
                  <a:rPr lang="en-US" sz="1800" i="1" dirty="0">
                    <a:solidFill>
                      <a:srgbClr val="333333"/>
                    </a:solidFill>
                    <a:latin typeface="Arial" panose="020B0604020202020204" pitchFamily="34" charset="0"/>
                  </a:rPr>
                  <a:t> </a:t>
                </a:r>
                <a:r>
                  <a:rPr lang="en-US" sz="1800" i="1" dirty="0">
                    <a:solidFill>
                      <a:srgbClr val="333333"/>
                    </a:solidFill>
                    <a:latin typeface="Microsoft Sans Serif" panose="020B0604020202020204" pitchFamily="34" charset="0"/>
                  </a:rPr>
                  <a:t>, where </a:t>
                </a:r>
                <a14:m>
                  <m:oMath xmlns:m="http://schemas.openxmlformats.org/officeDocument/2006/math">
                    <m:sSub>
                      <m:sSubPr>
                        <m:ctrlPr>
                          <a:rPr lang="en-US" sz="1800" i="1" dirty="0" smtClean="0">
                            <a:solidFill>
                              <a:srgbClr val="333333"/>
                            </a:solidFill>
                            <a:latin typeface="Cambria Math" panose="02040503050406030204" pitchFamily="18" charset="0"/>
                          </a:rPr>
                        </m:ctrlPr>
                      </m:sSubPr>
                      <m:e>
                        <m:r>
                          <a:rPr lang="en-US" sz="1800" i="1" dirty="0">
                            <a:solidFill>
                              <a:srgbClr val="333333"/>
                            </a:solidFill>
                            <a:latin typeface="Cambria Math" panose="02040503050406030204" pitchFamily="18" charset="0"/>
                          </a:rPr>
                          <m:t>𝑠</m:t>
                        </m:r>
                      </m:e>
                      <m:sub>
                        <m:r>
                          <a:rPr lang="en-US" sz="1800" i="1" dirty="0">
                            <a:solidFill>
                              <a:srgbClr val="333333"/>
                            </a:solidFill>
                            <a:latin typeface="Cambria Math" panose="02040503050406030204" pitchFamily="18" charset="0"/>
                          </a:rPr>
                          <m:t>𝑤</m:t>
                        </m:r>
                      </m:sub>
                    </m:sSub>
                  </m:oMath>
                </a14:m>
                <a:r>
                  <a:rPr lang="en-US" sz="1800" i="1" dirty="0">
                    <a:solidFill>
                      <a:srgbClr val="333333"/>
                    </a:solidFill>
                    <a:latin typeface="Arial" panose="020B0604020202020204" pitchFamily="34" charset="0"/>
                  </a:rPr>
                  <a:t> </a:t>
                </a:r>
                <a:r>
                  <a:rPr lang="en-US" sz="1800" i="1" dirty="0">
                    <a:solidFill>
                      <a:srgbClr val="333333"/>
                    </a:solidFill>
                    <a:latin typeface="Microsoft Sans Serif" panose="020B0604020202020204" pitchFamily="34" charset="0"/>
                  </a:rPr>
                  <a:t> is  </a:t>
                </a:r>
                <a:r>
                  <a:rPr lang="en-US" sz="1800" dirty="0">
                    <a:solidFill>
                      <a:srgbClr val="333333"/>
                    </a:solidFill>
                    <a:latin typeface="Microsoft Sans Serif" panose="020B0604020202020204" pitchFamily="34" charset="0"/>
                  </a:rPr>
                  <a:t>the intra-class scatter matrix and</a:t>
                </a:r>
              </a:p>
              <a:p>
                <a:pPr>
                  <a:lnSpc>
                    <a:spcPct val="150000"/>
                  </a:lnSpc>
                </a:pPr>
                <a:r>
                  <a:rPr lang="en-US" sz="1800" dirty="0">
                    <a:solidFill>
                      <a:srgbClr val="333333"/>
                    </a:solidFill>
                    <a:latin typeface="Microsoft Sans Serif" panose="020B0604020202020204" pitchFamily="34" charset="0"/>
                  </a:rPr>
                  <a:t> </a:t>
                </a:r>
                <a14:m>
                  <m:oMath xmlns:m="http://schemas.openxmlformats.org/officeDocument/2006/math">
                    <m:sSub>
                      <m:sSubPr>
                        <m:ctrlPr>
                          <a:rPr lang="en-US" sz="1800" i="1" dirty="0" smtClean="0">
                            <a:solidFill>
                              <a:srgbClr val="333333"/>
                            </a:solidFill>
                            <a:latin typeface="Cambria Math" panose="02040503050406030204" pitchFamily="18" charset="0"/>
                          </a:rPr>
                        </m:ctrlPr>
                      </m:sSubPr>
                      <m:e>
                        <m:r>
                          <a:rPr lang="en-US" sz="1800" i="1" dirty="0">
                            <a:solidFill>
                              <a:srgbClr val="333333"/>
                            </a:solidFill>
                            <a:latin typeface="Cambria Math" panose="02040503050406030204" pitchFamily="18" charset="0"/>
                          </a:rPr>
                          <m:t>𝑠</m:t>
                        </m:r>
                      </m:e>
                      <m:sub>
                        <m:r>
                          <a:rPr lang="en-US" sz="1800" i="1" dirty="0">
                            <a:solidFill>
                              <a:srgbClr val="333333"/>
                            </a:solidFill>
                            <a:latin typeface="Cambria Math" panose="02040503050406030204" pitchFamily="18" charset="0"/>
                          </a:rPr>
                          <m:t>𝐵</m:t>
                        </m:r>
                      </m:sub>
                    </m:sSub>
                  </m:oMath>
                </a14:m>
                <a:r>
                  <a:rPr lang="en-US" sz="1800" i="1" dirty="0">
                    <a:solidFill>
                      <a:srgbClr val="333333"/>
                    </a:solidFill>
                    <a:latin typeface="Microsoft Sans Serif" panose="020B0604020202020204" pitchFamily="34" charset="0"/>
                  </a:rPr>
                  <a:t> is the inter-class scatter matrix </a:t>
                </a:r>
                <a:endParaRPr lang="en-IN" dirty="0"/>
              </a:p>
            </p:txBody>
          </p:sp>
        </mc:Choice>
        <mc:Fallback xmlns="">
          <p:sp>
            <p:nvSpPr>
              <p:cNvPr id="13" name="TextBox 12">
                <a:extLst>
                  <a:ext uri="{FF2B5EF4-FFF2-40B4-BE49-F238E27FC236}">
                    <a16:creationId xmlns:a16="http://schemas.microsoft.com/office/drawing/2014/main" id="{F2635FCD-6A10-CCBC-8CAB-5C0323969001}"/>
                  </a:ext>
                </a:extLst>
              </p:cNvPr>
              <p:cNvSpPr txBox="1">
                <a:spLocks noRot="1" noChangeAspect="1" noMove="1" noResize="1" noEditPoints="1" noAdjustHandles="1" noChangeArrowheads="1" noChangeShapeType="1" noTextEdit="1"/>
              </p:cNvSpPr>
              <p:nvPr/>
            </p:nvSpPr>
            <p:spPr>
              <a:xfrm>
                <a:off x="555812" y="3102627"/>
                <a:ext cx="11761694" cy="1709314"/>
              </a:xfrm>
              <a:prstGeom prst="rect">
                <a:avLst/>
              </a:prstGeom>
              <a:blipFill>
                <a:blip r:embed="rId2"/>
                <a:stretch>
                  <a:fillRect l="-415" b="-4643"/>
                </a:stretch>
              </a:blipFill>
            </p:spPr>
            <p:txBody>
              <a:bodyPr/>
              <a:lstStyle/>
              <a:p>
                <a:r>
                  <a:rPr lang="en-IN">
                    <a:noFill/>
                  </a:rPr>
                  <a:t> </a:t>
                </a:r>
              </a:p>
            </p:txBody>
          </p:sp>
        </mc:Fallback>
      </mc:AlternateContent>
      <p:pic>
        <p:nvPicPr>
          <p:cNvPr id="15" name="Picture 14">
            <a:extLst>
              <a:ext uri="{FF2B5EF4-FFF2-40B4-BE49-F238E27FC236}">
                <a16:creationId xmlns:a16="http://schemas.microsoft.com/office/drawing/2014/main" id="{E3FFD3C5-DA24-1922-0D34-E02642AD13B5}"/>
              </a:ext>
            </a:extLst>
          </p:cNvPr>
          <p:cNvPicPr>
            <a:picLocks noChangeAspect="1"/>
          </p:cNvPicPr>
          <p:nvPr/>
        </p:nvPicPr>
        <p:blipFill>
          <a:blip r:embed="rId3"/>
          <a:stretch>
            <a:fillRect/>
          </a:stretch>
        </p:blipFill>
        <p:spPr>
          <a:xfrm>
            <a:off x="1534757" y="4969579"/>
            <a:ext cx="2499362" cy="1142181"/>
          </a:xfrm>
          <a:prstGeom prst="rect">
            <a:avLst/>
          </a:prstGeom>
        </p:spPr>
      </p:pic>
      <p:sp>
        <p:nvSpPr>
          <p:cNvPr id="17" name="TextBox 16">
            <a:extLst>
              <a:ext uri="{FF2B5EF4-FFF2-40B4-BE49-F238E27FC236}">
                <a16:creationId xmlns:a16="http://schemas.microsoft.com/office/drawing/2014/main" id="{2714FE48-CACB-5BD3-C8B7-2C6408B69568}"/>
              </a:ext>
            </a:extLst>
          </p:cNvPr>
          <p:cNvSpPr txBox="1"/>
          <p:nvPr/>
        </p:nvSpPr>
        <p:spPr>
          <a:xfrm>
            <a:off x="954743" y="6084732"/>
            <a:ext cx="6158752" cy="369332"/>
          </a:xfrm>
          <a:prstGeom prst="rect">
            <a:avLst/>
          </a:prstGeom>
          <a:noFill/>
        </p:spPr>
        <p:txBody>
          <a:bodyPr wrap="square">
            <a:spAutoFit/>
          </a:bodyPr>
          <a:lstStyle/>
          <a:p>
            <a:r>
              <a:rPr lang="en-US" sz="1800" dirty="0">
                <a:solidFill>
                  <a:srgbClr val="333333"/>
                </a:solidFill>
                <a:latin typeface="Microsoft Sans Serif" panose="020B0604020202020204" pitchFamily="34" charset="0"/>
              </a:rPr>
              <a:t>where, </a:t>
            </a:r>
            <a:r>
              <a:rPr lang="en-US" sz="1800" i="1" dirty="0">
                <a:solidFill>
                  <a:srgbClr val="333333"/>
                </a:solidFill>
                <a:latin typeface="Arial" panose="020B0604020202020204" pitchFamily="34" charset="0"/>
              </a:rPr>
              <a:t>m </a:t>
            </a:r>
            <a:r>
              <a:rPr lang="en-US" sz="1800" i="1" dirty="0">
                <a:solidFill>
                  <a:srgbClr val="333333"/>
                </a:solidFill>
                <a:latin typeface="Microsoft Sans Serif" panose="020B0604020202020204" pitchFamily="34" charset="0"/>
              </a:rPr>
              <a:t> is the mean vector of the </a:t>
            </a:r>
            <a:r>
              <a:rPr lang="en-US" sz="1800" i="1" dirty="0" err="1">
                <a:solidFill>
                  <a:srgbClr val="333333"/>
                </a:solidFill>
                <a:latin typeface="Arial" panose="020B0604020202020204" pitchFamily="34" charset="0"/>
              </a:rPr>
              <a:t>i</a:t>
            </a:r>
            <a:r>
              <a:rPr lang="en-US" sz="1800" i="1" dirty="0" err="1">
                <a:solidFill>
                  <a:srgbClr val="333333"/>
                </a:solidFill>
                <a:latin typeface="Microsoft Sans Serif" panose="020B0604020202020204" pitchFamily="34" charset="0"/>
              </a:rPr>
              <a:t>-th</a:t>
            </a:r>
            <a:r>
              <a:rPr lang="en-US" sz="1800" i="1" dirty="0">
                <a:solidFill>
                  <a:srgbClr val="333333"/>
                </a:solidFill>
                <a:latin typeface="Microsoft Sans Serif" panose="020B0604020202020204" pitchFamily="34" charset="0"/>
              </a:rPr>
              <a:t> class</a:t>
            </a:r>
            <a:endParaRPr lang="en-IN" dirty="0"/>
          </a:p>
        </p:txBody>
      </p:sp>
      <p:pic>
        <p:nvPicPr>
          <p:cNvPr id="19" name="Picture 18">
            <a:extLst>
              <a:ext uri="{FF2B5EF4-FFF2-40B4-BE49-F238E27FC236}">
                <a16:creationId xmlns:a16="http://schemas.microsoft.com/office/drawing/2014/main" id="{96190EE5-7A36-E0D4-B97C-F9E2AEEC750F}"/>
              </a:ext>
            </a:extLst>
          </p:cNvPr>
          <p:cNvPicPr>
            <a:picLocks noChangeAspect="1"/>
          </p:cNvPicPr>
          <p:nvPr/>
        </p:nvPicPr>
        <p:blipFill>
          <a:blip r:embed="rId4"/>
          <a:stretch>
            <a:fillRect/>
          </a:stretch>
        </p:blipFill>
        <p:spPr>
          <a:xfrm>
            <a:off x="5447030" y="4862621"/>
            <a:ext cx="3636341" cy="641708"/>
          </a:xfrm>
          <a:prstGeom prst="rect">
            <a:avLst/>
          </a:prstGeom>
        </p:spPr>
      </p:pic>
      <p:sp>
        <p:nvSpPr>
          <p:cNvPr id="21" name="TextBox 20">
            <a:extLst>
              <a:ext uri="{FF2B5EF4-FFF2-40B4-BE49-F238E27FC236}">
                <a16:creationId xmlns:a16="http://schemas.microsoft.com/office/drawing/2014/main" id="{83BDE087-D764-D0C2-5B9F-8928767A806E}"/>
              </a:ext>
            </a:extLst>
          </p:cNvPr>
          <p:cNvSpPr txBox="1"/>
          <p:nvPr/>
        </p:nvSpPr>
        <p:spPr>
          <a:xfrm>
            <a:off x="6342530" y="5425840"/>
            <a:ext cx="6158752" cy="923330"/>
          </a:xfrm>
          <a:prstGeom prst="rect">
            <a:avLst/>
          </a:prstGeom>
          <a:noFill/>
        </p:spPr>
        <p:txBody>
          <a:bodyPr wrap="square">
            <a:spAutoFit/>
          </a:bodyPr>
          <a:lstStyle/>
          <a:p>
            <a:r>
              <a:rPr lang="en-US" sz="1800" dirty="0">
                <a:solidFill>
                  <a:srgbClr val="333333"/>
                </a:solidFill>
                <a:latin typeface="Microsoft Sans Serif" panose="020B0604020202020204" pitchFamily="34" charset="0"/>
              </a:rPr>
              <a:t>where, mi is the sample mean for each class, m is the overall mean of the data set, </a:t>
            </a:r>
            <a:r>
              <a:rPr lang="en-US" sz="1800" i="1" dirty="0">
                <a:solidFill>
                  <a:srgbClr val="333333"/>
                </a:solidFill>
                <a:latin typeface="Arial" panose="020B0604020202020204" pitchFamily="34" charset="0"/>
              </a:rPr>
              <a:t>Ni</a:t>
            </a:r>
            <a:r>
              <a:rPr lang="en-US" sz="1800" i="1" dirty="0">
                <a:solidFill>
                  <a:srgbClr val="333333"/>
                </a:solidFill>
                <a:latin typeface="Microsoft Sans Serif" panose="020B0604020202020204" pitchFamily="34" charset="0"/>
              </a:rPr>
              <a:t> is the sample size of each class</a:t>
            </a:r>
            <a:endParaRPr lang="en-IN" dirty="0"/>
          </a:p>
        </p:txBody>
      </p:sp>
      <p:sp>
        <p:nvSpPr>
          <p:cNvPr id="23" name="TextBox 22">
            <a:extLst>
              <a:ext uri="{FF2B5EF4-FFF2-40B4-BE49-F238E27FC236}">
                <a16:creationId xmlns:a16="http://schemas.microsoft.com/office/drawing/2014/main" id="{0E39156B-2181-F979-38DE-79E9F045688F}"/>
              </a:ext>
            </a:extLst>
          </p:cNvPr>
          <p:cNvSpPr txBox="1"/>
          <p:nvPr/>
        </p:nvSpPr>
        <p:spPr>
          <a:xfrm>
            <a:off x="555812" y="6407794"/>
            <a:ext cx="6248400" cy="369332"/>
          </a:xfrm>
          <a:prstGeom prst="rect">
            <a:avLst/>
          </a:prstGeom>
          <a:noFill/>
        </p:spPr>
        <p:txBody>
          <a:bodyPr wrap="square">
            <a:spAutoFit/>
          </a:bodyPr>
          <a:lstStyle/>
          <a:p>
            <a:r>
              <a:rPr lang="en-US" sz="1800" dirty="0">
                <a:solidFill>
                  <a:srgbClr val="333333"/>
                </a:solidFill>
                <a:latin typeface="Microsoft Sans Serif" panose="020B0604020202020204" pitchFamily="34" charset="0"/>
              </a:rPr>
              <a:t>4. Ident</a:t>
            </a:r>
            <a:r>
              <a:rPr lang="en-US" sz="1800" i="1" dirty="0">
                <a:solidFill>
                  <a:srgbClr val="333333"/>
                </a:solidFill>
                <a:latin typeface="Arial" panose="020B0604020202020204" pitchFamily="34" charset="0"/>
              </a:rPr>
              <a:t>i</a:t>
            </a:r>
            <a:r>
              <a:rPr lang="en-US" sz="1800" i="1" dirty="0">
                <a:solidFill>
                  <a:srgbClr val="333333"/>
                </a:solidFill>
                <a:latin typeface="Microsoft Sans Serif" panose="020B0604020202020204" pitchFamily="34" charset="0"/>
              </a:rPr>
              <a:t>fy the top ‘</a:t>
            </a:r>
            <a:r>
              <a:rPr lang="en-US" sz="1800" i="1" dirty="0">
                <a:solidFill>
                  <a:srgbClr val="333333"/>
                </a:solidFill>
                <a:latin typeface="Arial" panose="020B0604020202020204" pitchFamily="34" charset="0"/>
              </a:rPr>
              <a:t>k</a:t>
            </a:r>
            <a:r>
              <a:rPr lang="en-US" sz="1800" i="1" dirty="0">
                <a:solidFill>
                  <a:srgbClr val="333333"/>
                </a:solidFill>
                <a:latin typeface="Microsoft Sans Serif" panose="020B0604020202020204" pitchFamily="34" charset="0"/>
              </a:rPr>
              <a:t>’ eigenvectors</a:t>
            </a:r>
            <a:r>
              <a:rPr lang="en-US" sz="1800" i="1" dirty="0">
                <a:solidFill>
                  <a:srgbClr val="333333"/>
                </a:solidFill>
                <a:latin typeface="Arial" panose="020B0604020202020204" pitchFamily="34" charset="0"/>
              </a:rPr>
              <a:t> </a:t>
            </a:r>
            <a:r>
              <a:rPr lang="en-US" sz="1800" i="1" dirty="0">
                <a:solidFill>
                  <a:srgbClr val="333333"/>
                </a:solidFill>
                <a:latin typeface="Microsoft Sans Serif" panose="020B0604020202020204" pitchFamily="34" charset="0"/>
              </a:rPr>
              <a:t>having top ‘</a:t>
            </a:r>
            <a:r>
              <a:rPr lang="en-US" sz="1800" i="1" dirty="0">
                <a:solidFill>
                  <a:srgbClr val="333333"/>
                </a:solidFill>
                <a:latin typeface="Arial" panose="020B0604020202020204" pitchFamily="34" charset="0"/>
              </a:rPr>
              <a:t>k</a:t>
            </a:r>
            <a:r>
              <a:rPr lang="en-US" sz="1800" i="1" dirty="0">
                <a:solidFill>
                  <a:srgbClr val="333333"/>
                </a:solidFill>
                <a:latin typeface="Microsoft Sans Serif" panose="020B0604020202020204" pitchFamily="34" charset="0"/>
              </a:rPr>
              <a:t>’ eigenvalues</a:t>
            </a:r>
            <a:endParaRPr lang="en-IN" dirty="0"/>
          </a:p>
        </p:txBody>
      </p:sp>
    </p:spTree>
    <p:extLst>
      <p:ext uri="{BB962C8B-B14F-4D97-AF65-F5344CB8AC3E}">
        <p14:creationId xmlns:p14="http://schemas.microsoft.com/office/powerpoint/2010/main" val="3825053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1DE8066-1D23-DD83-808B-D1BFEC22B0AE}"/>
              </a:ext>
            </a:extLst>
          </p:cNvPr>
          <p:cNvSpPr txBox="1"/>
          <p:nvPr/>
        </p:nvSpPr>
        <p:spPr>
          <a:xfrm>
            <a:off x="116542" y="151510"/>
            <a:ext cx="6096000" cy="369332"/>
          </a:xfrm>
          <a:prstGeom prst="rect">
            <a:avLst/>
          </a:prstGeom>
          <a:noFill/>
        </p:spPr>
        <p:txBody>
          <a:bodyPr wrap="square">
            <a:spAutoFit/>
          </a:bodyPr>
          <a:lstStyle/>
          <a:p>
            <a:r>
              <a:rPr lang="en-IN" sz="1800" b="1" u="sng" dirty="0">
                <a:solidFill>
                  <a:srgbClr val="C00000"/>
                </a:solidFill>
                <a:latin typeface="Comic Sans MS" panose="030F0702030302020204" pitchFamily="66" charset="0"/>
              </a:rPr>
              <a:t>FEATURE SUBSET SELECTION</a:t>
            </a:r>
            <a:endParaRPr lang="en-IN" b="1" u="sng" dirty="0">
              <a:solidFill>
                <a:srgbClr val="C00000"/>
              </a:solidFill>
            </a:endParaRPr>
          </a:p>
        </p:txBody>
      </p:sp>
      <p:pic>
        <p:nvPicPr>
          <p:cNvPr id="7" name="Picture 6">
            <a:extLst>
              <a:ext uri="{FF2B5EF4-FFF2-40B4-BE49-F238E27FC236}">
                <a16:creationId xmlns:a16="http://schemas.microsoft.com/office/drawing/2014/main" id="{737F4D97-4501-2393-1A0B-1DE362F5ECBF}"/>
              </a:ext>
            </a:extLst>
          </p:cNvPr>
          <p:cNvPicPr>
            <a:picLocks noChangeAspect="1"/>
          </p:cNvPicPr>
          <p:nvPr/>
        </p:nvPicPr>
        <p:blipFill>
          <a:blip r:embed="rId2"/>
          <a:stretch>
            <a:fillRect/>
          </a:stretch>
        </p:blipFill>
        <p:spPr>
          <a:xfrm>
            <a:off x="1090761" y="732247"/>
            <a:ext cx="8318161" cy="2279894"/>
          </a:xfrm>
          <a:prstGeom prst="rect">
            <a:avLst/>
          </a:prstGeom>
        </p:spPr>
      </p:pic>
    </p:spTree>
    <p:extLst>
      <p:ext uri="{BB962C8B-B14F-4D97-AF65-F5344CB8AC3E}">
        <p14:creationId xmlns:p14="http://schemas.microsoft.com/office/powerpoint/2010/main" val="335972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CF884-9AC2-46B3-3830-52A9E5833840}"/>
              </a:ext>
            </a:extLst>
          </p:cNvPr>
          <p:cNvSpPr>
            <a:spLocks noGrp="1"/>
          </p:cNvSpPr>
          <p:nvPr>
            <p:ph type="title"/>
          </p:nvPr>
        </p:nvSpPr>
        <p:spPr/>
        <p:txBody>
          <a:bodyPr/>
          <a:lstStyle/>
          <a:p>
            <a:r>
              <a:rPr lang="en-IN" b="1" dirty="0"/>
              <a:t>1.Issues in high-dimensional data</a:t>
            </a:r>
          </a:p>
        </p:txBody>
      </p:sp>
      <p:sp>
        <p:nvSpPr>
          <p:cNvPr id="3" name="Content Placeholder 2">
            <a:extLst>
              <a:ext uri="{FF2B5EF4-FFF2-40B4-BE49-F238E27FC236}">
                <a16:creationId xmlns:a16="http://schemas.microsoft.com/office/drawing/2014/main" id="{A438AAE6-A0C8-84BB-E665-A0C6056EBCF2}"/>
              </a:ext>
            </a:extLst>
          </p:cNvPr>
          <p:cNvSpPr>
            <a:spLocks noGrp="1"/>
          </p:cNvSpPr>
          <p:nvPr>
            <p:ph idx="1"/>
          </p:nvPr>
        </p:nvSpPr>
        <p:spPr/>
        <p:txBody>
          <a:bodyPr>
            <a:normAutofit lnSpcReduction="10000"/>
          </a:bodyPr>
          <a:lstStyle/>
          <a:p>
            <a:pPr algn="just"/>
            <a:r>
              <a:rPr lang="en-US" dirty="0"/>
              <a:t>‘High-dimensional’ refers to the high number of variables or attributes or features present in certain data sets, more so in the domains like DNA analysis, geographic information systems (GIS), social networking, etc. The high-dimensional spaces often have hundreds or thousands of dimensions or attributes, e.g. DNA microarray data can have up to 450,000 variables (gene probes).</a:t>
            </a:r>
          </a:p>
          <a:p>
            <a:pPr algn="just"/>
            <a:r>
              <a:rPr lang="en-US" dirty="0"/>
              <a:t>The objective of feature selection is three-fold: </a:t>
            </a:r>
          </a:p>
          <a:p>
            <a:pPr lvl="1" algn="just"/>
            <a:r>
              <a:rPr lang="en-US" u="sng" dirty="0"/>
              <a:t>Having faster and more cost-effective </a:t>
            </a:r>
            <a:r>
              <a:rPr lang="en-US" dirty="0"/>
              <a:t>(i.e. less need for computational resources) learning model</a:t>
            </a:r>
          </a:p>
          <a:p>
            <a:pPr lvl="1" algn="just"/>
            <a:r>
              <a:rPr lang="en-US" u="sng" dirty="0"/>
              <a:t>Improving the efficiency </a:t>
            </a:r>
            <a:r>
              <a:rPr lang="en-US" dirty="0"/>
              <a:t>of the learning model </a:t>
            </a:r>
          </a:p>
          <a:p>
            <a:pPr lvl="1" algn="just"/>
            <a:r>
              <a:rPr lang="en-US" dirty="0"/>
              <a:t>Having a </a:t>
            </a:r>
            <a:r>
              <a:rPr lang="en-US" u="sng" dirty="0"/>
              <a:t>better understanding of the underlying model </a:t>
            </a:r>
            <a:r>
              <a:rPr lang="en-US" dirty="0"/>
              <a:t>that generated the data</a:t>
            </a:r>
            <a:endParaRPr lang="en-IN" dirty="0"/>
          </a:p>
        </p:txBody>
      </p:sp>
    </p:spTree>
    <p:extLst>
      <p:ext uri="{BB962C8B-B14F-4D97-AF65-F5344CB8AC3E}">
        <p14:creationId xmlns:p14="http://schemas.microsoft.com/office/powerpoint/2010/main" val="19461463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3BAD5-CD54-CC13-15F5-50DA9EC95BFE}"/>
              </a:ext>
            </a:extLst>
          </p:cNvPr>
          <p:cNvSpPr>
            <a:spLocks noGrp="1"/>
          </p:cNvSpPr>
          <p:nvPr>
            <p:ph type="title"/>
          </p:nvPr>
        </p:nvSpPr>
        <p:spPr/>
        <p:txBody>
          <a:bodyPr/>
          <a:lstStyle/>
          <a:p>
            <a:r>
              <a:rPr lang="en-US" b="1" dirty="0"/>
              <a:t>2.Key drivers of feature selection – feature relevance and redundancy</a:t>
            </a:r>
            <a:endParaRPr lang="en-IN" b="1" dirty="0"/>
          </a:p>
        </p:txBody>
      </p:sp>
      <p:sp>
        <p:nvSpPr>
          <p:cNvPr id="3" name="Content Placeholder 2">
            <a:extLst>
              <a:ext uri="{FF2B5EF4-FFF2-40B4-BE49-F238E27FC236}">
                <a16:creationId xmlns:a16="http://schemas.microsoft.com/office/drawing/2014/main" id="{31A12DB0-5B99-708E-8680-941C1D088FD8}"/>
              </a:ext>
            </a:extLst>
          </p:cNvPr>
          <p:cNvSpPr>
            <a:spLocks noGrp="1"/>
          </p:cNvSpPr>
          <p:nvPr>
            <p:ph idx="1"/>
          </p:nvPr>
        </p:nvSpPr>
        <p:spPr/>
        <p:txBody>
          <a:bodyPr>
            <a:normAutofit lnSpcReduction="10000"/>
          </a:bodyPr>
          <a:lstStyle/>
          <a:p>
            <a:pPr marL="0" indent="0">
              <a:buNone/>
            </a:pPr>
            <a:r>
              <a:rPr lang="en-IN" b="1" dirty="0"/>
              <a:t>2.1Feature relevance </a:t>
            </a:r>
          </a:p>
          <a:p>
            <a:pPr algn="just"/>
            <a:r>
              <a:rPr lang="en-US" dirty="0"/>
              <a:t>In supervised learning, the </a:t>
            </a:r>
            <a:r>
              <a:rPr lang="en-US" u="sng" dirty="0"/>
              <a:t>input data set which is the training data set, has a class label attached</a:t>
            </a:r>
            <a:r>
              <a:rPr lang="en-US" dirty="0"/>
              <a:t>. A model is inducted based on the training data set – so that the inducted model can assign class labels to new, </a:t>
            </a:r>
            <a:r>
              <a:rPr lang="en-US" dirty="0" err="1"/>
              <a:t>unlabelled</a:t>
            </a:r>
            <a:r>
              <a:rPr lang="en-US" dirty="0"/>
              <a:t> data. </a:t>
            </a:r>
            <a:r>
              <a:rPr lang="en-US" u="sng" dirty="0"/>
              <a:t>Each of the predictor variables, is expected to contribute information to decide the value of the class label</a:t>
            </a:r>
            <a:r>
              <a:rPr lang="en-US" b="1" dirty="0"/>
              <a:t>. In case a variable is not contributing any information, it is said to be irrelevant. </a:t>
            </a:r>
            <a:r>
              <a:rPr lang="en-US" dirty="0"/>
              <a:t>In case the information contribution for prediction is very little, the variable is said to be weakly relevant. Remaining variables, which make a significant contribution to the prediction task are said to be </a:t>
            </a:r>
            <a:r>
              <a:rPr lang="en-US" u="sng" dirty="0"/>
              <a:t>strongly relevant variables</a:t>
            </a:r>
          </a:p>
        </p:txBody>
      </p:sp>
    </p:spTree>
    <p:extLst>
      <p:ext uri="{BB962C8B-B14F-4D97-AF65-F5344CB8AC3E}">
        <p14:creationId xmlns:p14="http://schemas.microsoft.com/office/powerpoint/2010/main" val="2141126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FDDB6-7BF1-3307-D5CF-B9EE975ACDB6}"/>
              </a:ext>
            </a:extLst>
          </p:cNvPr>
          <p:cNvSpPr>
            <a:spLocks noGrp="1"/>
          </p:cNvSpPr>
          <p:nvPr>
            <p:ph idx="1"/>
          </p:nvPr>
        </p:nvSpPr>
        <p:spPr>
          <a:xfrm>
            <a:off x="838200" y="666750"/>
            <a:ext cx="10515600" cy="5510213"/>
          </a:xfrm>
        </p:spPr>
        <p:txBody>
          <a:bodyPr/>
          <a:lstStyle/>
          <a:p>
            <a:pPr algn="just"/>
            <a:r>
              <a:rPr lang="en-US" dirty="0"/>
              <a:t>In </a:t>
            </a:r>
            <a:r>
              <a:rPr lang="en-US" u="sng" dirty="0"/>
              <a:t>unsupervised learning</a:t>
            </a:r>
            <a:r>
              <a:rPr lang="en-US" dirty="0"/>
              <a:t>, there is no training data set or labelled data. Grouping of similar data instances are done and similarity of data instances are evaluated based on the value of different variables. </a:t>
            </a:r>
            <a:r>
              <a:rPr lang="en-US" u="sng" dirty="0"/>
              <a:t>Certain variables do not contribute any useful information for deciding the similarity of dissimilarity of data instances</a:t>
            </a:r>
            <a:r>
              <a:rPr lang="en-US" dirty="0"/>
              <a:t>. </a:t>
            </a:r>
            <a:r>
              <a:rPr lang="en-US" b="1" dirty="0"/>
              <a:t>Hence, those variables make no significant information contribution in the grouping process. These variables are marked as irrelevant variables </a:t>
            </a:r>
            <a:r>
              <a:rPr lang="en-US" dirty="0"/>
              <a:t>in the context of the unsupervised machine learning task.</a:t>
            </a:r>
            <a:endParaRPr lang="en-IN" dirty="0"/>
          </a:p>
          <a:p>
            <a:endParaRPr lang="en-IN" dirty="0"/>
          </a:p>
        </p:txBody>
      </p:sp>
    </p:spTree>
    <p:extLst>
      <p:ext uri="{BB962C8B-B14F-4D97-AF65-F5344CB8AC3E}">
        <p14:creationId xmlns:p14="http://schemas.microsoft.com/office/powerpoint/2010/main" val="23459869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DDBE8-A903-61C8-95E6-5508D490F16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8EDF933-6F84-0300-413A-B3F75A3B7C72}"/>
              </a:ext>
            </a:extLst>
          </p:cNvPr>
          <p:cNvSpPr>
            <a:spLocks noGrp="1"/>
          </p:cNvSpPr>
          <p:nvPr>
            <p:ph idx="1"/>
          </p:nvPr>
        </p:nvSpPr>
        <p:spPr/>
        <p:txBody>
          <a:bodyPr/>
          <a:lstStyle/>
          <a:p>
            <a:r>
              <a:rPr lang="en-US" b="1" dirty="0"/>
              <a:t>Any feature which is irrelevant in the context of a machine learning task is a candidate for rejection when we are selecting a subset of features. We can consider whether the weakly relevant features are to be rejected or not on a case-to-case basis. </a:t>
            </a:r>
            <a:endParaRPr lang="en-IN" b="1" dirty="0"/>
          </a:p>
        </p:txBody>
      </p:sp>
    </p:spTree>
    <p:extLst>
      <p:ext uri="{BB962C8B-B14F-4D97-AF65-F5344CB8AC3E}">
        <p14:creationId xmlns:p14="http://schemas.microsoft.com/office/powerpoint/2010/main" val="31638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BBE48B-8D77-C208-D36E-930350962F50}"/>
              </a:ext>
            </a:extLst>
          </p:cNvPr>
          <p:cNvSpPr>
            <a:spLocks noGrp="1"/>
          </p:cNvSpPr>
          <p:nvPr>
            <p:ph idx="1"/>
          </p:nvPr>
        </p:nvSpPr>
        <p:spPr>
          <a:xfrm>
            <a:off x="838200" y="314632"/>
            <a:ext cx="10515600" cy="5862331"/>
          </a:xfrm>
        </p:spPr>
        <p:txBody>
          <a:bodyPr/>
          <a:lstStyle/>
          <a:p>
            <a:r>
              <a:rPr lang="en-US" b="1" dirty="0"/>
              <a:t>What is a feature?</a:t>
            </a:r>
          </a:p>
          <a:p>
            <a:pPr algn="just"/>
            <a:r>
              <a:rPr lang="en-US" dirty="0"/>
              <a:t> A feature is </a:t>
            </a:r>
            <a:r>
              <a:rPr lang="en-US" b="1" dirty="0"/>
              <a:t>an attribute of a data set that is used in a machine learning process. </a:t>
            </a:r>
            <a:r>
              <a:rPr lang="en-US" dirty="0"/>
              <a:t>There is a view amongst certain machine learning practitioners that only those attributes which are meaningful to a machine learning problem are to be called as features.</a:t>
            </a:r>
          </a:p>
          <a:p>
            <a:pPr algn="just"/>
            <a:r>
              <a:rPr lang="en-US" dirty="0"/>
              <a:t>The features in a data set are also called </a:t>
            </a:r>
            <a:r>
              <a:rPr lang="en-US" b="1" dirty="0"/>
              <a:t>its dimensions</a:t>
            </a:r>
            <a:r>
              <a:rPr lang="en-US" dirty="0"/>
              <a:t>. So a data set </a:t>
            </a:r>
            <a:r>
              <a:rPr lang="en-US" b="1" dirty="0"/>
              <a:t>having ‘n’ features is called an n-dimensional data set. </a:t>
            </a:r>
          </a:p>
          <a:p>
            <a:pPr algn="just"/>
            <a:r>
              <a:rPr lang="en-US" dirty="0"/>
              <a:t> It has three key components </a:t>
            </a:r>
            <a:r>
              <a:rPr lang="en-US" b="1" dirty="0"/>
              <a:t>– feature construction, feature selection, and feature transformation.</a:t>
            </a:r>
            <a:endParaRPr lang="en-IN" b="1" dirty="0"/>
          </a:p>
        </p:txBody>
      </p:sp>
    </p:spTree>
    <p:extLst>
      <p:ext uri="{BB962C8B-B14F-4D97-AF65-F5344CB8AC3E}">
        <p14:creationId xmlns:p14="http://schemas.microsoft.com/office/powerpoint/2010/main" val="20043257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C64FE-0FD0-E67F-6865-2709AE2E65E7}"/>
              </a:ext>
            </a:extLst>
          </p:cNvPr>
          <p:cNvSpPr>
            <a:spLocks noGrp="1"/>
          </p:cNvSpPr>
          <p:nvPr>
            <p:ph type="title"/>
          </p:nvPr>
        </p:nvSpPr>
        <p:spPr/>
        <p:txBody>
          <a:bodyPr/>
          <a:lstStyle/>
          <a:p>
            <a:r>
              <a:rPr lang="en-IN" b="1" dirty="0"/>
              <a:t>2.2Feature redundancy</a:t>
            </a:r>
          </a:p>
        </p:txBody>
      </p:sp>
      <p:sp>
        <p:nvSpPr>
          <p:cNvPr id="3" name="Content Placeholder 2">
            <a:extLst>
              <a:ext uri="{FF2B5EF4-FFF2-40B4-BE49-F238E27FC236}">
                <a16:creationId xmlns:a16="http://schemas.microsoft.com/office/drawing/2014/main" id="{31CE3B6F-9060-6FE3-009F-68C43AA90DC7}"/>
              </a:ext>
            </a:extLst>
          </p:cNvPr>
          <p:cNvSpPr>
            <a:spLocks noGrp="1"/>
          </p:cNvSpPr>
          <p:nvPr>
            <p:ph idx="1"/>
          </p:nvPr>
        </p:nvSpPr>
        <p:spPr/>
        <p:txBody>
          <a:bodyPr/>
          <a:lstStyle/>
          <a:p>
            <a:pPr algn="just"/>
            <a:r>
              <a:rPr lang="en-US" dirty="0"/>
              <a:t>when one feature is similar to another feature, </a:t>
            </a:r>
            <a:r>
              <a:rPr lang="en-US" u="sng" dirty="0"/>
              <a:t>the feature is said to be potentially redundant in the context of the learning problem</a:t>
            </a:r>
            <a:r>
              <a:rPr lang="en-US" dirty="0"/>
              <a:t>. </a:t>
            </a:r>
          </a:p>
          <a:p>
            <a:pPr algn="just"/>
            <a:r>
              <a:rPr lang="en-US" dirty="0"/>
              <a:t>All features having potential redundancy are candidates for rejection in the final feature subset. </a:t>
            </a:r>
            <a:r>
              <a:rPr lang="en-US" u="sng" dirty="0"/>
              <a:t>Only a small number of representative features out of a set of potentially redundant features are considered for being a part of the final feature subset</a:t>
            </a:r>
            <a:r>
              <a:rPr lang="en-US" dirty="0"/>
              <a:t>.</a:t>
            </a:r>
          </a:p>
          <a:p>
            <a:pPr algn="just"/>
            <a:r>
              <a:rPr lang="en-US" dirty="0"/>
              <a:t>So, in a nutshell, </a:t>
            </a:r>
            <a:r>
              <a:rPr lang="en-US" u="sng" dirty="0"/>
              <a:t>the main objective of feature selection is to remove all features which are irrelevant and take a representative subset of the features which are potentially redundant</a:t>
            </a:r>
            <a:r>
              <a:rPr lang="en-US" dirty="0"/>
              <a:t>. This leads to a meaningful feature subset in context of a specific learning task.</a:t>
            </a:r>
            <a:endParaRPr lang="en-IN" dirty="0"/>
          </a:p>
        </p:txBody>
      </p:sp>
    </p:spTree>
    <p:extLst>
      <p:ext uri="{BB962C8B-B14F-4D97-AF65-F5344CB8AC3E}">
        <p14:creationId xmlns:p14="http://schemas.microsoft.com/office/powerpoint/2010/main" val="639397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2B831-D945-73A9-4D74-CBE40EF5626E}"/>
              </a:ext>
            </a:extLst>
          </p:cNvPr>
          <p:cNvSpPr>
            <a:spLocks noGrp="1"/>
          </p:cNvSpPr>
          <p:nvPr>
            <p:ph type="title"/>
          </p:nvPr>
        </p:nvSpPr>
        <p:spPr/>
        <p:txBody>
          <a:bodyPr/>
          <a:lstStyle/>
          <a:p>
            <a:r>
              <a:rPr lang="en-US" b="1" dirty="0"/>
              <a:t>Measures of feature relevance and redundancy </a:t>
            </a:r>
            <a:endParaRPr lang="en-IN" b="1" dirty="0"/>
          </a:p>
        </p:txBody>
      </p:sp>
      <p:sp>
        <p:nvSpPr>
          <p:cNvPr id="3" name="Content Placeholder 2">
            <a:extLst>
              <a:ext uri="{FF2B5EF4-FFF2-40B4-BE49-F238E27FC236}">
                <a16:creationId xmlns:a16="http://schemas.microsoft.com/office/drawing/2014/main" id="{680D9C0E-5B0A-0579-9DE7-C8DFE9ACF6CA}"/>
              </a:ext>
            </a:extLst>
          </p:cNvPr>
          <p:cNvSpPr>
            <a:spLocks noGrp="1"/>
          </p:cNvSpPr>
          <p:nvPr>
            <p:ph idx="1"/>
          </p:nvPr>
        </p:nvSpPr>
        <p:spPr/>
        <p:txBody>
          <a:bodyPr/>
          <a:lstStyle/>
          <a:p>
            <a:r>
              <a:rPr lang="en-IN" dirty="0"/>
              <a:t>Measures of feature relevance </a:t>
            </a:r>
          </a:p>
          <a:p>
            <a:endParaRPr lang="en-IN" dirty="0"/>
          </a:p>
        </p:txBody>
      </p:sp>
      <p:pic>
        <p:nvPicPr>
          <p:cNvPr id="5" name="Picture 4">
            <a:extLst>
              <a:ext uri="{FF2B5EF4-FFF2-40B4-BE49-F238E27FC236}">
                <a16:creationId xmlns:a16="http://schemas.microsoft.com/office/drawing/2014/main" id="{CDDD2194-52F9-B974-C5A1-7031BD40ABD6}"/>
              </a:ext>
            </a:extLst>
          </p:cNvPr>
          <p:cNvPicPr>
            <a:picLocks noChangeAspect="1"/>
          </p:cNvPicPr>
          <p:nvPr/>
        </p:nvPicPr>
        <p:blipFill>
          <a:blip r:embed="rId2"/>
          <a:stretch>
            <a:fillRect/>
          </a:stretch>
        </p:blipFill>
        <p:spPr>
          <a:xfrm>
            <a:off x="2886076" y="2428875"/>
            <a:ext cx="6581774" cy="3617134"/>
          </a:xfrm>
          <a:prstGeom prst="rect">
            <a:avLst/>
          </a:prstGeom>
        </p:spPr>
      </p:pic>
      <p:sp>
        <p:nvSpPr>
          <p:cNvPr id="7" name="TextBox 6">
            <a:extLst>
              <a:ext uri="{FF2B5EF4-FFF2-40B4-BE49-F238E27FC236}">
                <a16:creationId xmlns:a16="http://schemas.microsoft.com/office/drawing/2014/main" id="{806470A0-F59E-F8E0-68BC-B66038E13B1E}"/>
              </a:ext>
            </a:extLst>
          </p:cNvPr>
          <p:cNvSpPr txBox="1"/>
          <p:nvPr/>
        </p:nvSpPr>
        <p:spPr>
          <a:xfrm>
            <a:off x="4610100" y="6133882"/>
            <a:ext cx="4533900" cy="646331"/>
          </a:xfrm>
          <a:prstGeom prst="rect">
            <a:avLst/>
          </a:prstGeom>
          <a:noFill/>
        </p:spPr>
        <p:txBody>
          <a:bodyPr wrap="square">
            <a:spAutoFit/>
          </a:bodyPr>
          <a:lstStyle/>
          <a:p>
            <a:r>
              <a:rPr lang="en-US" dirty="0"/>
              <a:t>and K = number of classes, C = class variable, f = feature set that take discrete values. </a:t>
            </a:r>
            <a:endParaRPr lang="en-IN" dirty="0"/>
          </a:p>
        </p:txBody>
      </p:sp>
    </p:spTree>
    <p:extLst>
      <p:ext uri="{BB962C8B-B14F-4D97-AF65-F5344CB8AC3E}">
        <p14:creationId xmlns:p14="http://schemas.microsoft.com/office/powerpoint/2010/main" val="60825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152747-59D5-0FC0-E784-EC76AC48DEEE}"/>
              </a:ext>
            </a:extLst>
          </p:cNvPr>
          <p:cNvSpPr>
            <a:spLocks noGrp="1"/>
          </p:cNvSpPr>
          <p:nvPr>
            <p:ph idx="1"/>
          </p:nvPr>
        </p:nvSpPr>
        <p:spPr>
          <a:xfrm>
            <a:off x="561975" y="267602"/>
            <a:ext cx="10515600" cy="4351338"/>
          </a:xfrm>
        </p:spPr>
        <p:txBody>
          <a:bodyPr/>
          <a:lstStyle/>
          <a:p>
            <a:pPr algn="just"/>
            <a:r>
              <a:rPr lang="en-US" dirty="0"/>
              <a:t>In case of unsupervised learning, there is no class variable. Hence, feature-to-class mutual information cannot be used to measure the information contribution of the features. </a:t>
            </a:r>
            <a:r>
              <a:rPr lang="en-US" b="1" dirty="0"/>
              <a:t>In case of unsupervised learning, the entropy of the set of features without one feature at a time is calculated for all the features.</a:t>
            </a:r>
            <a:r>
              <a:rPr lang="en-US" dirty="0"/>
              <a:t> Then, the features are ranked in a </a:t>
            </a:r>
            <a:r>
              <a:rPr lang="en-US" b="1" dirty="0"/>
              <a:t>descending order </a:t>
            </a:r>
            <a:r>
              <a:rPr lang="en-US" dirty="0"/>
              <a:t>of </a:t>
            </a:r>
            <a:endParaRPr lang="en-IN" dirty="0"/>
          </a:p>
        </p:txBody>
      </p:sp>
      <p:pic>
        <p:nvPicPr>
          <p:cNvPr id="5" name="Picture 4">
            <a:extLst>
              <a:ext uri="{FF2B5EF4-FFF2-40B4-BE49-F238E27FC236}">
                <a16:creationId xmlns:a16="http://schemas.microsoft.com/office/drawing/2014/main" id="{416FCC3E-87F0-6860-C080-768D613E23E1}"/>
              </a:ext>
            </a:extLst>
          </p:cNvPr>
          <p:cNvPicPr>
            <a:picLocks noChangeAspect="1"/>
          </p:cNvPicPr>
          <p:nvPr/>
        </p:nvPicPr>
        <p:blipFill>
          <a:blip r:embed="rId2"/>
          <a:stretch>
            <a:fillRect/>
          </a:stretch>
        </p:blipFill>
        <p:spPr>
          <a:xfrm>
            <a:off x="742949" y="2558874"/>
            <a:ext cx="10334625" cy="3384726"/>
          </a:xfrm>
          <a:prstGeom prst="rect">
            <a:avLst/>
          </a:prstGeom>
        </p:spPr>
      </p:pic>
    </p:spTree>
    <p:extLst>
      <p:ext uri="{BB962C8B-B14F-4D97-AF65-F5344CB8AC3E}">
        <p14:creationId xmlns:p14="http://schemas.microsoft.com/office/powerpoint/2010/main" val="37948690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884C2-0BC9-791D-766F-ED4DD07DB5E6}"/>
              </a:ext>
            </a:extLst>
          </p:cNvPr>
          <p:cNvSpPr>
            <a:spLocks noGrp="1"/>
          </p:cNvSpPr>
          <p:nvPr>
            <p:ph idx="1"/>
          </p:nvPr>
        </p:nvSpPr>
        <p:spPr>
          <a:xfrm>
            <a:off x="838200" y="571500"/>
            <a:ext cx="10515600" cy="5605463"/>
          </a:xfrm>
        </p:spPr>
        <p:txBody>
          <a:bodyPr/>
          <a:lstStyle/>
          <a:p>
            <a:pPr marL="0" indent="0">
              <a:buNone/>
            </a:pPr>
            <a:r>
              <a:rPr lang="en-US" b="1" dirty="0"/>
              <a:t>3.Measures of Feature redundancy </a:t>
            </a:r>
          </a:p>
          <a:p>
            <a:pPr marL="0" indent="0" algn="just">
              <a:buNone/>
            </a:pPr>
            <a:r>
              <a:rPr lang="en-US" dirty="0"/>
              <a:t>Feature redundancy, as we have already discussed, is based on similar information contribution by multiple features. There are multiple measures of similarity of information contribution, salient ones being</a:t>
            </a:r>
          </a:p>
          <a:p>
            <a:pPr marL="0" indent="0">
              <a:buNone/>
            </a:pPr>
            <a:r>
              <a:rPr lang="en-US" dirty="0"/>
              <a:t> 1. Correlation-based measures</a:t>
            </a:r>
          </a:p>
          <a:p>
            <a:pPr marL="0" indent="0">
              <a:buNone/>
            </a:pPr>
            <a:r>
              <a:rPr lang="en-US" dirty="0"/>
              <a:t> 2. Distance-based measures, and </a:t>
            </a:r>
          </a:p>
          <a:p>
            <a:pPr marL="0" indent="0">
              <a:buNone/>
            </a:pPr>
            <a:r>
              <a:rPr lang="en-US" dirty="0"/>
              <a:t>3. Other coefficient-based measure</a:t>
            </a:r>
            <a:endParaRPr lang="en-IN" dirty="0"/>
          </a:p>
        </p:txBody>
      </p:sp>
    </p:spTree>
    <p:extLst>
      <p:ext uri="{BB962C8B-B14F-4D97-AF65-F5344CB8AC3E}">
        <p14:creationId xmlns:p14="http://schemas.microsoft.com/office/powerpoint/2010/main" val="5000744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4978-4445-2C85-19E5-C5158DE5092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DE925B-F7A9-BB91-AEAA-16612FCA70D7}"/>
              </a:ext>
            </a:extLst>
          </p:cNvPr>
          <p:cNvSpPr>
            <a:spLocks noGrp="1"/>
          </p:cNvSpPr>
          <p:nvPr>
            <p:ph idx="1"/>
          </p:nvPr>
        </p:nvSpPr>
        <p:spPr>
          <a:xfrm>
            <a:off x="1076325" y="1253331"/>
            <a:ext cx="10515600" cy="4351338"/>
          </a:xfrm>
        </p:spPr>
        <p:txBody>
          <a:bodyPr/>
          <a:lstStyle/>
          <a:p>
            <a:pPr marL="0" indent="0" algn="just">
              <a:buNone/>
            </a:pPr>
            <a:r>
              <a:rPr lang="en-US" dirty="0"/>
              <a:t>1. Correlation-based similarity measure </a:t>
            </a:r>
          </a:p>
          <a:p>
            <a:pPr marL="0" indent="0" algn="just">
              <a:buNone/>
            </a:pPr>
            <a:r>
              <a:rPr lang="en-US" dirty="0"/>
              <a:t>Correlation is a measure of </a:t>
            </a:r>
            <a:r>
              <a:rPr lang="en-US" b="1" dirty="0"/>
              <a:t>linear dependency between two random variables</a:t>
            </a:r>
            <a:r>
              <a:rPr lang="en-US" dirty="0"/>
              <a:t>. Pearson’s product moment correlation coefficient is one of the most popular and accepted measures of correlation between two random variables. For two random feature variables F and F , Pearson correlation coefficient is defined as: </a:t>
            </a:r>
            <a:endParaRPr lang="en-IN" dirty="0"/>
          </a:p>
        </p:txBody>
      </p:sp>
    </p:spTree>
    <p:extLst>
      <p:ext uri="{BB962C8B-B14F-4D97-AF65-F5344CB8AC3E}">
        <p14:creationId xmlns:p14="http://schemas.microsoft.com/office/powerpoint/2010/main" val="12885809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61097-BDA5-615F-42AA-1EE557401C9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14FDDA8-90AF-D0EC-C280-C255646F4ED1}"/>
              </a:ext>
            </a:extLst>
          </p:cNvPr>
          <p:cNvPicPr>
            <a:picLocks noGrp="1" noChangeAspect="1"/>
          </p:cNvPicPr>
          <p:nvPr>
            <p:ph idx="1"/>
          </p:nvPr>
        </p:nvPicPr>
        <p:blipFill>
          <a:blip r:embed="rId2"/>
          <a:stretch>
            <a:fillRect/>
          </a:stretch>
        </p:blipFill>
        <p:spPr>
          <a:xfrm>
            <a:off x="463510" y="145364"/>
            <a:ext cx="10527205" cy="5712511"/>
          </a:xfrm>
        </p:spPr>
      </p:pic>
    </p:spTree>
    <p:extLst>
      <p:ext uri="{BB962C8B-B14F-4D97-AF65-F5344CB8AC3E}">
        <p14:creationId xmlns:p14="http://schemas.microsoft.com/office/powerpoint/2010/main" val="36165201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DE82C-4EDC-9EFF-E6C4-F5CEFB9CC88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543BA0B-87A8-DB95-62A8-300E7D66C4EB}"/>
              </a:ext>
            </a:extLst>
          </p:cNvPr>
          <p:cNvPicPr>
            <a:picLocks noGrp="1" noChangeAspect="1"/>
          </p:cNvPicPr>
          <p:nvPr>
            <p:ph idx="1"/>
          </p:nvPr>
        </p:nvPicPr>
        <p:blipFill>
          <a:blip r:embed="rId2"/>
          <a:stretch>
            <a:fillRect/>
          </a:stretch>
        </p:blipFill>
        <p:spPr>
          <a:xfrm>
            <a:off x="2078715" y="473950"/>
            <a:ext cx="8034570" cy="5910099"/>
          </a:xfrm>
        </p:spPr>
      </p:pic>
    </p:spTree>
    <p:extLst>
      <p:ext uri="{BB962C8B-B14F-4D97-AF65-F5344CB8AC3E}">
        <p14:creationId xmlns:p14="http://schemas.microsoft.com/office/powerpoint/2010/main" val="1982619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1B3F-C28C-2E7C-3F6E-99ED251508F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66906CA-CF6B-F5C0-8EE2-E936A6B20A8B}"/>
              </a:ext>
            </a:extLst>
          </p:cNvPr>
          <p:cNvPicPr>
            <a:picLocks noGrp="1" noChangeAspect="1"/>
          </p:cNvPicPr>
          <p:nvPr>
            <p:ph idx="1"/>
          </p:nvPr>
        </p:nvPicPr>
        <p:blipFill>
          <a:blip r:embed="rId2"/>
          <a:stretch>
            <a:fillRect/>
          </a:stretch>
        </p:blipFill>
        <p:spPr>
          <a:xfrm>
            <a:off x="1662999" y="0"/>
            <a:ext cx="8595425" cy="6591300"/>
          </a:xfrm>
        </p:spPr>
      </p:pic>
    </p:spTree>
    <p:extLst>
      <p:ext uri="{BB962C8B-B14F-4D97-AF65-F5344CB8AC3E}">
        <p14:creationId xmlns:p14="http://schemas.microsoft.com/office/powerpoint/2010/main" val="2033884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49569-9D40-457A-B0FB-8747C09FBA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C95EA40-2868-1662-B9EC-A4256E0C6B7E}"/>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F1E9B069-6642-4D7C-9712-B1CBB27D73D2}"/>
              </a:ext>
            </a:extLst>
          </p:cNvPr>
          <p:cNvPicPr>
            <a:picLocks noChangeAspect="1"/>
          </p:cNvPicPr>
          <p:nvPr/>
        </p:nvPicPr>
        <p:blipFill>
          <a:blip r:embed="rId2"/>
          <a:stretch>
            <a:fillRect/>
          </a:stretch>
        </p:blipFill>
        <p:spPr>
          <a:xfrm>
            <a:off x="1846020" y="-1"/>
            <a:ext cx="7297980" cy="6371303"/>
          </a:xfrm>
          <a:prstGeom prst="rect">
            <a:avLst/>
          </a:prstGeom>
        </p:spPr>
      </p:pic>
    </p:spTree>
    <p:extLst>
      <p:ext uri="{BB962C8B-B14F-4D97-AF65-F5344CB8AC3E}">
        <p14:creationId xmlns:p14="http://schemas.microsoft.com/office/powerpoint/2010/main" val="29565420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092F-C1FC-B935-DC5C-1B777140011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0B9D227-5292-0E9C-3B0F-FD7E39E639D2}"/>
              </a:ext>
            </a:extLst>
          </p:cNvPr>
          <p:cNvPicPr>
            <a:picLocks noGrp="1" noChangeAspect="1"/>
          </p:cNvPicPr>
          <p:nvPr>
            <p:ph idx="1"/>
          </p:nvPr>
        </p:nvPicPr>
        <p:blipFill>
          <a:blip r:embed="rId2"/>
          <a:stretch>
            <a:fillRect/>
          </a:stretch>
        </p:blipFill>
        <p:spPr>
          <a:xfrm>
            <a:off x="2466975" y="-41374"/>
            <a:ext cx="5582081" cy="6218337"/>
          </a:xfrm>
        </p:spPr>
      </p:pic>
    </p:spTree>
    <p:extLst>
      <p:ext uri="{BB962C8B-B14F-4D97-AF65-F5344CB8AC3E}">
        <p14:creationId xmlns:p14="http://schemas.microsoft.com/office/powerpoint/2010/main" val="576125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6DBFC4-24DB-15C0-6F66-A019CC9DC9E2}"/>
              </a:ext>
            </a:extLst>
          </p:cNvPr>
          <p:cNvSpPr>
            <a:spLocks noGrp="1"/>
          </p:cNvSpPr>
          <p:nvPr>
            <p:ph idx="1"/>
          </p:nvPr>
        </p:nvSpPr>
        <p:spPr>
          <a:xfrm>
            <a:off x="838200" y="275303"/>
            <a:ext cx="10515600" cy="5901660"/>
          </a:xfrm>
        </p:spPr>
        <p:txBody>
          <a:bodyPr/>
          <a:lstStyle/>
          <a:p>
            <a:pPr marL="0" indent="0">
              <a:buNone/>
            </a:pPr>
            <a:r>
              <a:rPr lang="en-US" dirty="0"/>
              <a:t>What is feature engineering? </a:t>
            </a:r>
          </a:p>
          <a:p>
            <a:pPr marL="0" indent="0" algn="just">
              <a:buNone/>
            </a:pPr>
            <a:r>
              <a:rPr lang="en-US" dirty="0"/>
              <a:t>Feature engineering refers </a:t>
            </a:r>
            <a:r>
              <a:rPr lang="en-US" b="1" dirty="0"/>
              <a:t>to the process of translating a data set into features such that these features are able to represent the data set more effectively and result in a better learning performance</a:t>
            </a:r>
            <a:r>
              <a:rPr lang="en-US" dirty="0"/>
              <a:t>. </a:t>
            </a:r>
          </a:p>
          <a:p>
            <a:pPr marL="0" indent="0">
              <a:buNone/>
            </a:pPr>
            <a:r>
              <a:rPr lang="en-US" dirty="0"/>
              <a:t>As we know already, feature engineering is an important pre-processing step for machine learning. It has two major elements: </a:t>
            </a:r>
          </a:p>
          <a:p>
            <a:pPr marL="0" indent="0">
              <a:buNone/>
            </a:pPr>
            <a:r>
              <a:rPr lang="en-US" dirty="0"/>
              <a:t>1. feature transformation</a:t>
            </a:r>
          </a:p>
          <a:p>
            <a:pPr marL="0" indent="0">
              <a:buNone/>
            </a:pPr>
            <a:r>
              <a:rPr lang="en-US" dirty="0"/>
              <a:t> 2. feature subset selection </a:t>
            </a:r>
            <a:endParaRPr lang="en-IN" dirty="0"/>
          </a:p>
        </p:txBody>
      </p:sp>
    </p:spTree>
    <p:extLst>
      <p:ext uri="{BB962C8B-B14F-4D97-AF65-F5344CB8AC3E}">
        <p14:creationId xmlns:p14="http://schemas.microsoft.com/office/powerpoint/2010/main" val="23898475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5A4C3-C640-017A-8C6E-0E99E43681E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4EEAA9D-039A-AA68-3F2E-AFFA6EEF5F2A}"/>
              </a:ext>
            </a:extLst>
          </p:cNvPr>
          <p:cNvPicPr>
            <a:picLocks noGrp="1" noChangeAspect="1"/>
          </p:cNvPicPr>
          <p:nvPr>
            <p:ph idx="1"/>
          </p:nvPr>
        </p:nvPicPr>
        <p:blipFill>
          <a:blip r:embed="rId2"/>
          <a:stretch>
            <a:fillRect/>
          </a:stretch>
        </p:blipFill>
        <p:spPr>
          <a:xfrm>
            <a:off x="1643062" y="196056"/>
            <a:ext cx="7872413" cy="3225964"/>
          </a:xfrm>
        </p:spPr>
      </p:pic>
      <p:pic>
        <p:nvPicPr>
          <p:cNvPr id="7" name="Picture 6">
            <a:extLst>
              <a:ext uri="{FF2B5EF4-FFF2-40B4-BE49-F238E27FC236}">
                <a16:creationId xmlns:a16="http://schemas.microsoft.com/office/drawing/2014/main" id="{828D1B10-8A71-C0D6-1FB7-51199678C665}"/>
              </a:ext>
            </a:extLst>
          </p:cNvPr>
          <p:cNvPicPr>
            <a:picLocks noChangeAspect="1"/>
          </p:cNvPicPr>
          <p:nvPr/>
        </p:nvPicPr>
        <p:blipFill>
          <a:blip r:embed="rId3"/>
          <a:stretch>
            <a:fillRect/>
          </a:stretch>
        </p:blipFill>
        <p:spPr>
          <a:xfrm>
            <a:off x="1895475" y="2781300"/>
            <a:ext cx="7620000" cy="4800600"/>
          </a:xfrm>
          <a:prstGeom prst="rect">
            <a:avLst/>
          </a:prstGeom>
        </p:spPr>
      </p:pic>
    </p:spTree>
    <p:extLst>
      <p:ext uri="{BB962C8B-B14F-4D97-AF65-F5344CB8AC3E}">
        <p14:creationId xmlns:p14="http://schemas.microsoft.com/office/powerpoint/2010/main" val="40737954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7D2B9B-C084-6405-1F53-757874CD8FF8}"/>
              </a:ext>
            </a:extLst>
          </p:cNvPr>
          <p:cNvSpPr txBox="1"/>
          <p:nvPr/>
        </p:nvSpPr>
        <p:spPr>
          <a:xfrm>
            <a:off x="233082" y="196334"/>
            <a:ext cx="6096000" cy="523220"/>
          </a:xfrm>
          <a:prstGeom prst="rect">
            <a:avLst/>
          </a:prstGeom>
          <a:noFill/>
        </p:spPr>
        <p:txBody>
          <a:bodyPr wrap="square">
            <a:spAutoFit/>
          </a:bodyPr>
          <a:lstStyle/>
          <a:p>
            <a:r>
              <a:rPr lang="en-IN" sz="2800" dirty="0">
                <a:solidFill>
                  <a:srgbClr val="C00000"/>
                </a:solidFill>
                <a:latin typeface="Comic Sans MS" panose="030F0702030302020204" pitchFamily="66" charset="0"/>
              </a:rPr>
              <a:t>Overall feature selection process</a:t>
            </a:r>
          </a:p>
        </p:txBody>
      </p:sp>
      <p:sp>
        <p:nvSpPr>
          <p:cNvPr id="7" name="TextBox 6">
            <a:extLst>
              <a:ext uri="{FF2B5EF4-FFF2-40B4-BE49-F238E27FC236}">
                <a16:creationId xmlns:a16="http://schemas.microsoft.com/office/drawing/2014/main" id="{51CAF90E-1CF8-5BF7-2542-5A60F183F5DC}"/>
              </a:ext>
            </a:extLst>
          </p:cNvPr>
          <p:cNvSpPr txBox="1"/>
          <p:nvPr/>
        </p:nvSpPr>
        <p:spPr>
          <a:xfrm>
            <a:off x="582706" y="719554"/>
            <a:ext cx="6096000" cy="2355645"/>
          </a:xfrm>
          <a:prstGeom prst="rect">
            <a:avLst/>
          </a:prstGeom>
          <a:noFill/>
        </p:spPr>
        <p:txBody>
          <a:bodyPr wrap="square">
            <a:spAutoFit/>
          </a:bodyPr>
          <a:lstStyle/>
          <a:p>
            <a:pPr>
              <a:lnSpc>
                <a:spcPct val="150000"/>
              </a:lnSpc>
            </a:pPr>
            <a:r>
              <a:rPr lang="en-IN" sz="2800" dirty="0">
                <a:solidFill>
                  <a:srgbClr val="333333"/>
                </a:solidFill>
                <a:latin typeface="Microsoft Sans Serif" panose="020B0604020202020204" pitchFamily="34" charset="0"/>
              </a:rPr>
              <a:t>consists of four steps:</a:t>
            </a:r>
          </a:p>
          <a:p>
            <a:pPr>
              <a:lnSpc>
                <a:spcPct val="150000"/>
              </a:lnSpc>
            </a:pPr>
            <a:r>
              <a:rPr lang="en-US" sz="1800" dirty="0">
                <a:solidFill>
                  <a:srgbClr val="333333"/>
                </a:solidFill>
                <a:latin typeface="Microsoft Sans Serif" panose="020B0604020202020204" pitchFamily="34" charset="0"/>
              </a:rPr>
              <a:t>1. generation of possible subsets</a:t>
            </a:r>
          </a:p>
          <a:p>
            <a:pPr>
              <a:lnSpc>
                <a:spcPct val="150000"/>
              </a:lnSpc>
            </a:pPr>
            <a:r>
              <a:rPr lang="en-IN" sz="1800" dirty="0">
                <a:solidFill>
                  <a:srgbClr val="333333"/>
                </a:solidFill>
                <a:latin typeface="Microsoft Sans Serif" panose="020B0604020202020204" pitchFamily="34" charset="0"/>
              </a:rPr>
              <a:t>2. subset evaluation</a:t>
            </a:r>
          </a:p>
          <a:p>
            <a:pPr>
              <a:lnSpc>
                <a:spcPct val="150000"/>
              </a:lnSpc>
            </a:pPr>
            <a:r>
              <a:rPr lang="en-US" sz="1800" dirty="0">
                <a:solidFill>
                  <a:srgbClr val="333333"/>
                </a:solidFill>
                <a:latin typeface="Microsoft Sans Serif" panose="020B0604020202020204" pitchFamily="34" charset="0"/>
              </a:rPr>
              <a:t>3. stop searching based on some stopping criterion</a:t>
            </a:r>
          </a:p>
          <a:p>
            <a:pPr>
              <a:lnSpc>
                <a:spcPct val="150000"/>
              </a:lnSpc>
            </a:pPr>
            <a:r>
              <a:rPr lang="en-US" sz="1800" dirty="0">
                <a:solidFill>
                  <a:srgbClr val="333333"/>
                </a:solidFill>
                <a:latin typeface="Microsoft Sans Serif" panose="020B0604020202020204" pitchFamily="34" charset="0"/>
              </a:rPr>
              <a:t>4. validation of the result</a:t>
            </a:r>
            <a:endParaRPr lang="en-IN" dirty="0"/>
          </a:p>
        </p:txBody>
      </p:sp>
      <p:pic>
        <p:nvPicPr>
          <p:cNvPr id="9" name="Picture 8">
            <a:extLst>
              <a:ext uri="{FF2B5EF4-FFF2-40B4-BE49-F238E27FC236}">
                <a16:creationId xmlns:a16="http://schemas.microsoft.com/office/drawing/2014/main" id="{14ED1ABC-46A2-F8A2-22F2-4C3C7C17EED1}"/>
              </a:ext>
            </a:extLst>
          </p:cNvPr>
          <p:cNvPicPr>
            <a:picLocks noChangeAspect="1"/>
          </p:cNvPicPr>
          <p:nvPr/>
        </p:nvPicPr>
        <p:blipFill>
          <a:blip r:embed="rId2"/>
          <a:stretch>
            <a:fillRect/>
          </a:stretch>
        </p:blipFill>
        <p:spPr>
          <a:xfrm>
            <a:off x="1717945" y="3271814"/>
            <a:ext cx="9222273" cy="2644499"/>
          </a:xfrm>
          <a:prstGeom prst="rect">
            <a:avLst/>
          </a:prstGeom>
        </p:spPr>
      </p:pic>
      <p:sp>
        <p:nvSpPr>
          <p:cNvPr id="11" name="TextBox 10">
            <a:extLst>
              <a:ext uri="{FF2B5EF4-FFF2-40B4-BE49-F238E27FC236}">
                <a16:creationId xmlns:a16="http://schemas.microsoft.com/office/drawing/2014/main" id="{20517069-1121-0928-AA2A-E67DD8FE87EA}"/>
              </a:ext>
            </a:extLst>
          </p:cNvPr>
          <p:cNvSpPr txBox="1"/>
          <p:nvPr/>
        </p:nvSpPr>
        <p:spPr>
          <a:xfrm>
            <a:off x="770965" y="4224731"/>
            <a:ext cx="6096000" cy="369332"/>
          </a:xfrm>
          <a:prstGeom prst="rect">
            <a:avLst/>
          </a:prstGeom>
          <a:noFill/>
        </p:spPr>
        <p:txBody>
          <a:bodyPr wrap="square">
            <a:spAutoFit/>
          </a:bodyPr>
          <a:lstStyle/>
          <a:p>
            <a:r>
              <a:rPr lang="en-IN" sz="1800" dirty="0">
                <a:solidFill>
                  <a:srgbClr val="C00000"/>
                </a:solidFill>
                <a:latin typeface="Microsoft Sans Serif" panose="020B0604020202020204" pitchFamily="34" charset="0"/>
              </a:rPr>
              <a:t>1. sequential forward selection</a:t>
            </a:r>
            <a:endParaRPr lang="en-IN" dirty="0">
              <a:solidFill>
                <a:srgbClr val="C00000"/>
              </a:solidFill>
            </a:endParaRPr>
          </a:p>
        </p:txBody>
      </p:sp>
      <p:sp>
        <p:nvSpPr>
          <p:cNvPr id="13" name="TextBox 12">
            <a:extLst>
              <a:ext uri="{FF2B5EF4-FFF2-40B4-BE49-F238E27FC236}">
                <a16:creationId xmlns:a16="http://schemas.microsoft.com/office/drawing/2014/main" id="{A54E6B05-20DF-60FC-DF32-FF9A0A070699}"/>
              </a:ext>
            </a:extLst>
          </p:cNvPr>
          <p:cNvSpPr txBox="1"/>
          <p:nvPr/>
        </p:nvSpPr>
        <p:spPr>
          <a:xfrm>
            <a:off x="860612" y="4594063"/>
            <a:ext cx="6096000" cy="369332"/>
          </a:xfrm>
          <a:prstGeom prst="rect">
            <a:avLst/>
          </a:prstGeom>
          <a:noFill/>
        </p:spPr>
        <p:txBody>
          <a:bodyPr wrap="square">
            <a:spAutoFit/>
          </a:bodyPr>
          <a:lstStyle/>
          <a:p>
            <a:r>
              <a:rPr lang="en-IN" sz="1800" dirty="0">
                <a:solidFill>
                  <a:srgbClr val="C00000"/>
                </a:solidFill>
                <a:latin typeface="Microsoft Sans Serif" panose="020B0604020202020204" pitchFamily="34" charset="0"/>
              </a:rPr>
              <a:t>2. Sequential backward elimination.</a:t>
            </a:r>
            <a:endParaRPr lang="en-IN" dirty="0">
              <a:solidFill>
                <a:srgbClr val="C00000"/>
              </a:solidFill>
            </a:endParaRPr>
          </a:p>
        </p:txBody>
      </p:sp>
      <p:sp>
        <p:nvSpPr>
          <p:cNvPr id="15" name="TextBox 14">
            <a:extLst>
              <a:ext uri="{FF2B5EF4-FFF2-40B4-BE49-F238E27FC236}">
                <a16:creationId xmlns:a16="http://schemas.microsoft.com/office/drawing/2014/main" id="{3C09612A-1939-EF02-4DB8-5135EF650AF1}"/>
              </a:ext>
            </a:extLst>
          </p:cNvPr>
          <p:cNvSpPr txBox="1"/>
          <p:nvPr/>
        </p:nvSpPr>
        <p:spPr>
          <a:xfrm>
            <a:off x="860612" y="4963395"/>
            <a:ext cx="6096000" cy="369332"/>
          </a:xfrm>
          <a:prstGeom prst="rect">
            <a:avLst/>
          </a:prstGeom>
          <a:noFill/>
        </p:spPr>
        <p:txBody>
          <a:bodyPr wrap="square">
            <a:spAutoFit/>
          </a:bodyPr>
          <a:lstStyle/>
          <a:p>
            <a:r>
              <a:rPr lang="en-IN" sz="1800" dirty="0">
                <a:solidFill>
                  <a:srgbClr val="C00000"/>
                </a:solidFill>
                <a:latin typeface="Microsoft Sans Serif" panose="020B0604020202020204" pitchFamily="34" charset="0"/>
              </a:rPr>
              <a:t>3. bi-directional selection.</a:t>
            </a:r>
            <a:endParaRPr lang="en-IN" dirty="0">
              <a:solidFill>
                <a:srgbClr val="C00000"/>
              </a:solidFill>
            </a:endParaRPr>
          </a:p>
        </p:txBody>
      </p:sp>
      <p:sp>
        <p:nvSpPr>
          <p:cNvPr id="17" name="TextBox 16">
            <a:extLst>
              <a:ext uri="{FF2B5EF4-FFF2-40B4-BE49-F238E27FC236}">
                <a16:creationId xmlns:a16="http://schemas.microsoft.com/office/drawing/2014/main" id="{516B183D-3FCE-C5A7-ABC5-428FE3B72129}"/>
              </a:ext>
            </a:extLst>
          </p:cNvPr>
          <p:cNvSpPr txBox="1"/>
          <p:nvPr/>
        </p:nvSpPr>
        <p:spPr>
          <a:xfrm>
            <a:off x="6481483" y="946912"/>
            <a:ext cx="6006353" cy="2062103"/>
          </a:xfrm>
          <a:prstGeom prst="rect">
            <a:avLst/>
          </a:prstGeom>
          <a:noFill/>
        </p:spPr>
        <p:txBody>
          <a:bodyPr wrap="square">
            <a:spAutoFit/>
          </a:bodyPr>
          <a:lstStyle/>
          <a:p>
            <a:r>
              <a:rPr lang="en-IN" sz="1600" dirty="0">
                <a:solidFill>
                  <a:srgbClr val="C00000"/>
                </a:solidFill>
                <a:latin typeface="Microsoft Sans Serif" panose="020B0604020202020204" pitchFamily="34" charset="0"/>
              </a:rPr>
              <a:t>Some commonly used stopping criteria are</a:t>
            </a:r>
          </a:p>
          <a:p>
            <a:r>
              <a:rPr lang="en-IN" sz="1600" dirty="0">
                <a:solidFill>
                  <a:srgbClr val="C00000"/>
                </a:solidFill>
                <a:latin typeface="Microsoft Sans Serif" panose="020B0604020202020204" pitchFamily="34" charset="0"/>
              </a:rPr>
              <a:t>1. the search completes</a:t>
            </a:r>
          </a:p>
          <a:p>
            <a:r>
              <a:rPr lang="en-US" sz="1600" dirty="0">
                <a:solidFill>
                  <a:srgbClr val="C00000"/>
                </a:solidFill>
                <a:latin typeface="Microsoft Sans Serif" panose="020B0604020202020204" pitchFamily="34" charset="0"/>
              </a:rPr>
              <a:t>2. some given bound (e.g. a specified number of iterations) is reached</a:t>
            </a:r>
          </a:p>
          <a:p>
            <a:r>
              <a:rPr lang="en-US" sz="1600" dirty="0">
                <a:solidFill>
                  <a:srgbClr val="C00000"/>
                </a:solidFill>
                <a:latin typeface="Microsoft Sans Serif" panose="020B0604020202020204" pitchFamily="34" charset="0"/>
              </a:rPr>
              <a:t>3. subsequent addition (or deletion) of the feature is not producing a better </a:t>
            </a:r>
            <a:r>
              <a:rPr lang="en-IN" sz="1600" dirty="0">
                <a:solidFill>
                  <a:srgbClr val="C00000"/>
                </a:solidFill>
                <a:latin typeface="Microsoft Sans Serif" panose="020B0604020202020204" pitchFamily="34" charset="0"/>
              </a:rPr>
              <a:t>subset</a:t>
            </a:r>
          </a:p>
          <a:p>
            <a:r>
              <a:rPr lang="en-US" sz="1600" dirty="0">
                <a:solidFill>
                  <a:srgbClr val="C00000"/>
                </a:solidFill>
                <a:latin typeface="Microsoft Sans Serif" panose="020B0604020202020204" pitchFamily="34" charset="0"/>
              </a:rPr>
              <a:t>4. a sufficiently good subset (e.g. a subset having better classification accuracy than the existing benchmark) is selected</a:t>
            </a:r>
            <a:endParaRPr lang="en-IN" sz="1600" dirty="0">
              <a:solidFill>
                <a:srgbClr val="C00000"/>
              </a:solidFill>
            </a:endParaRPr>
          </a:p>
        </p:txBody>
      </p:sp>
      <p:sp>
        <p:nvSpPr>
          <p:cNvPr id="18" name="Arrow: Up 17">
            <a:extLst>
              <a:ext uri="{FF2B5EF4-FFF2-40B4-BE49-F238E27FC236}">
                <a16:creationId xmlns:a16="http://schemas.microsoft.com/office/drawing/2014/main" id="{6A4271D7-E3A6-01B1-8917-F9D6FB830566}"/>
              </a:ext>
            </a:extLst>
          </p:cNvPr>
          <p:cNvSpPr/>
          <p:nvPr/>
        </p:nvSpPr>
        <p:spPr>
          <a:xfrm rot="1886334">
            <a:off x="8356283" y="2898864"/>
            <a:ext cx="234987" cy="2335568"/>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8465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7D2B9B-C084-6405-1F53-757874CD8FF8}"/>
              </a:ext>
            </a:extLst>
          </p:cNvPr>
          <p:cNvSpPr txBox="1"/>
          <p:nvPr/>
        </p:nvSpPr>
        <p:spPr>
          <a:xfrm>
            <a:off x="233082" y="196334"/>
            <a:ext cx="6096000" cy="523220"/>
          </a:xfrm>
          <a:prstGeom prst="rect">
            <a:avLst/>
          </a:prstGeom>
          <a:noFill/>
        </p:spPr>
        <p:txBody>
          <a:bodyPr wrap="square">
            <a:spAutoFit/>
          </a:bodyPr>
          <a:lstStyle/>
          <a:p>
            <a:r>
              <a:rPr lang="en-IN" sz="2800" dirty="0">
                <a:solidFill>
                  <a:srgbClr val="C00000"/>
                </a:solidFill>
                <a:latin typeface="Comic Sans MS" panose="030F0702030302020204" pitchFamily="66" charset="0"/>
              </a:rPr>
              <a:t>Overall feature selection process</a:t>
            </a:r>
          </a:p>
        </p:txBody>
      </p:sp>
      <p:sp>
        <p:nvSpPr>
          <p:cNvPr id="3" name="TextBox 2">
            <a:extLst>
              <a:ext uri="{FF2B5EF4-FFF2-40B4-BE49-F238E27FC236}">
                <a16:creationId xmlns:a16="http://schemas.microsoft.com/office/drawing/2014/main" id="{3C48CF55-E406-29C1-77B7-2C0BD4617E54}"/>
              </a:ext>
            </a:extLst>
          </p:cNvPr>
          <p:cNvSpPr txBox="1"/>
          <p:nvPr/>
        </p:nvSpPr>
        <p:spPr>
          <a:xfrm>
            <a:off x="519953" y="719554"/>
            <a:ext cx="10318376" cy="2355645"/>
          </a:xfrm>
          <a:prstGeom prst="rect">
            <a:avLst/>
          </a:prstGeom>
          <a:noFill/>
        </p:spPr>
        <p:txBody>
          <a:bodyPr wrap="square">
            <a:spAutoFit/>
          </a:bodyPr>
          <a:lstStyle/>
          <a:p>
            <a:pPr>
              <a:lnSpc>
                <a:spcPct val="150000"/>
              </a:lnSpc>
            </a:pPr>
            <a:r>
              <a:rPr lang="en-US" sz="2800" dirty="0">
                <a:solidFill>
                  <a:srgbClr val="333333"/>
                </a:solidFill>
                <a:latin typeface="Microsoft Sans Serif" panose="020B0604020202020204" pitchFamily="34" charset="0"/>
              </a:rPr>
              <a:t>There are four types of approach for feature selection:</a:t>
            </a:r>
          </a:p>
          <a:p>
            <a:pPr>
              <a:lnSpc>
                <a:spcPct val="150000"/>
              </a:lnSpc>
            </a:pPr>
            <a:r>
              <a:rPr lang="en-IN" sz="1800" dirty="0">
                <a:solidFill>
                  <a:srgbClr val="333333"/>
                </a:solidFill>
                <a:latin typeface="Microsoft Sans Serif" panose="020B0604020202020204" pitchFamily="34" charset="0"/>
              </a:rPr>
              <a:t>1. Filter approach</a:t>
            </a:r>
          </a:p>
          <a:p>
            <a:pPr>
              <a:lnSpc>
                <a:spcPct val="150000"/>
              </a:lnSpc>
            </a:pPr>
            <a:r>
              <a:rPr lang="en-IN" sz="1800" dirty="0">
                <a:solidFill>
                  <a:srgbClr val="333333"/>
                </a:solidFill>
                <a:latin typeface="Microsoft Sans Serif" panose="020B0604020202020204" pitchFamily="34" charset="0"/>
              </a:rPr>
              <a:t>2. Wrapper approach</a:t>
            </a:r>
          </a:p>
          <a:p>
            <a:pPr>
              <a:lnSpc>
                <a:spcPct val="150000"/>
              </a:lnSpc>
            </a:pPr>
            <a:r>
              <a:rPr lang="en-IN" sz="1800" dirty="0">
                <a:solidFill>
                  <a:srgbClr val="333333"/>
                </a:solidFill>
                <a:latin typeface="Microsoft Sans Serif" panose="020B0604020202020204" pitchFamily="34" charset="0"/>
              </a:rPr>
              <a:t>3. Hybrid approach</a:t>
            </a:r>
          </a:p>
          <a:p>
            <a:pPr>
              <a:lnSpc>
                <a:spcPct val="150000"/>
              </a:lnSpc>
            </a:pPr>
            <a:r>
              <a:rPr lang="en-IN" sz="1800" dirty="0">
                <a:solidFill>
                  <a:srgbClr val="333333"/>
                </a:solidFill>
                <a:latin typeface="Microsoft Sans Serif" panose="020B0604020202020204" pitchFamily="34" charset="0"/>
              </a:rPr>
              <a:t>4. Embedded approach</a:t>
            </a:r>
            <a:endParaRPr lang="en-IN" dirty="0"/>
          </a:p>
        </p:txBody>
      </p:sp>
      <p:sp>
        <p:nvSpPr>
          <p:cNvPr id="6" name="TextBox 5">
            <a:extLst>
              <a:ext uri="{FF2B5EF4-FFF2-40B4-BE49-F238E27FC236}">
                <a16:creationId xmlns:a16="http://schemas.microsoft.com/office/drawing/2014/main" id="{C096D1EA-0031-3110-DA3E-EDC9D7F7DC0C}"/>
              </a:ext>
            </a:extLst>
          </p:cNvPr>
          <p:cNvSpPr txBox="1"/>
          <p:nvPr/>
        </p:nvSpPr>
        <p:spPr>
          <a:xfrm>
            <a:off x="439269" y="3192359"/>
            <a:ext cx="11268637" cy="878317"/>
          </a:xfrm>
          <a:prstGeom prst="rect">
            <a:avLst/>
          </a:prstGeom>
          <a:noFill/>
        </p:spPr>
        <p:txBody>
          <a:bodyPr wrap="square">
            <a:spAutoFit/>
          </a:bodyPr>
          <a:lstStyle/>
          <a:p>
            <a:pPr>
              <a:lnSpc>
                <a:spcPct val="150000"/>
              </a:lnSpc>
            </a:pPr>
            <a:r>
              <a:rPr lang="en-US" sz="1800" dirty="0">
                <a:solidFill>
                  <a:srgbClr val="C00000"/>
                </a:solidFill>
                <a:latin typeface="Microsoft Sans Serif" panose="020B0604020202020204" pitchFamily="34" charset="0"/>
              </a:rPr>
              <a:t>Some of the common statistical tests conducted on features as a part of filter approach are –</a:t>
            </a:r>
          </a:p>
          <a:p>
            <a:pPr>
              <a:lnSpc>
                <a:spcPct val="150000"/>
              </a:lnSpc>
            </a:pPr>
            <a:r>
              <a:rPr lang="en-US" sz="1800" dirty="0">
                <a:solidFill>
                  <a:srgbClr val="C00000"/>
                </a:solidFill>
                <a:latin typeface="Microsoft Sans Serif" panose="020B0604020202020204" pitchFamily="34" charset="0"/>
              </a:rPr>
              <a:t>Pearson’s correlation, information gain, Fisher score, analysis </a:t>
            </a:r>
            <a:r>
              <a:rPr lang="it-IT" sz="1800" dirty="0">
                <a:solidFill>
                  <a:srgbClr val="C00000"/>
                </a:solidFill>
                <a:latin typeface="Microsoft Sans Serif" panose="020B0604020202020204" pitchFamily="34" charset="0"/>
              </a:rPr>
              <a:t>of variance (ANOVA), Chi-Square, etc.</a:t>
            </a:r>
            <a:endParaRPr lang="en-IN" dirty="0">
              <a:solidFill>
                <a:srgbClr val="C00000"/>
              </a:solidFill>
            </a:endParaRPr>
          </a:p>
        </p:txBody>
      </p:sp>
      <p:pic>
        <p:nvPicPr>
          <p:cNvPr id="8" name="Picture 7">
            <a:extLst>
              <a:ext uri="{FF2B5EF4-FFF2-40B4-BE49-F238E27FC236}">
                <a16:creationId xmlns:a16="http://schemas.microsoft.com/office/drawing/2014/main" id="{98A0D8A7-C60F-20C3-2CE4-C4CC83021AF0}"/>
              </a:ext>
            </a:extLst>
          </p:cNvPr>
          <p:cNvPicPr>
            <a:picLocks noChangeAspect="1"/>
          </p:cNvPicPr>
          <p:nvPr/>
        </p:nvPicPr>
        <p:blipFill>
          <a:blip r:embed="rId2"/>
          <a:stretch>
            <a:fillRect/>
          </a:stretch>
        </p:blipFill>
        <p:spPr>
          <a:xfrm>
            <a:off x="2164247" y="4404410"/>
            <a:ext cx="6852062" cy="878317"/>
          </a:xfrm>
          <a:prstGeom prst="rect">
            <a:avLst/>
          </a:prstGeom>
        </p:spPr>
      </p:pic>
    </p:spTree>
    <p:extLst>
      <p:ext uri="{BB962C8B-B14F-4D97-AF65-F5344CB8AC3E}">
        <p14:creationId xmlns:p14="http://schemas.microsoft.com/office/powerpoint/2010/main" val="31888512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A6A771-025D-4195-95B9-53F0C4EAEF8A}"/>
              </a:ext>
            </a:extLst>
          </p:cNvPr>
          <p:cNvSpPr txBox="1"/>
          <p:nvPr/>
        </p:nvSpPr>
        <p:spPr>
          <a:xfrm>
            <a:off x="206188" y="339769"/>
            <a:ext cx="6096000" cy="369332"/>
          </a:xfrm>
          <a:prstGeom prst="rect">
            <a:avLst/>
          </a:prstGeom>
          <a:noFill/>
        </p:spPr>
        <p:txBody>
          <a:bodyPr wrap="square">
            <a:spAutoFit/>
          </a:bodyPr>
          <a:lstStyle/>
          <a:p>
            <a:r>
              <a:rPr lang="en-IN" sz="1800" b="1" dirty="0">
                <a:solidFill>
                  <a:srgbClr val="C00000"/>
                </a:solidFill>
                <a:latin typeface="Arial" panose="020B0604020202020204" pitchFamily="34" charset="0"/>
              </a:rPr>
              <a:t>wrapper approach</a:t>
            </a:r>
            <a:endParaRPr lang="en-IN" dirty="0">
              <a:solidFill>
                <a:srgbClr val="C00000"/>
              </a:solidFill>
            </a:endParaRPr>
          </a:p>
        </p:txBody>
      </p:sp>
      <p:sp>
        <p:nvSpPr>
          <p:cNvPr id="7" name="TextBox 6">
            <a:extLst>
              <a:ext uri="{FF2B5EF4-FFF2-40B4-BE49-F238E27FC236}">
                <a16:creationId xmlns:a16="http://schemas.microsoft.com/office/drawing/2014/main" id="{027C315A-C43D-27D8-4C0F-FB6388B273F7}"/>
              </a:ext>
            </a:extLst>
          </p:cNvPr>
          <p:cNvSpPr txBox="1"/>
          <p:nvPr/>
        </p:nvSpPr>
        <p:spPr>
          <a:xfrm>
            <a:off x="744070" y="709101"/>
            <a:ext cx="10766611" cy="369332"/>
          </a:xfrm>
          <a:prstGeom prst="rect">
            <a:avLst/>
          </a:prstGeom>
          <a:noFill/>
        </p:spPr>
        <p:txBody>
          <a:bodyPr wrap="square">
            <a:spAutoFit/>
          </a:bodyPr>
          <a:lstStyle/>
          <a:p>
            <a:r>
              <a:rPr lang="en-US" sz="1800" dirty="0">
                <a:solidFill>
                  <a:srgbClr val="333333"/>
                </a:solidFill>
                <a:latin typeface="Microsoft Sans Serif" panose="020B0604020202020204" pitchFamily="34" charset="0"/>
              </a:rPr>
              <a:t>Identification of best feature subset is done using the induction </a:t>
            </a:r>
            <a:r>
              <a:rPr lang="en-IN" sz="1800" dirty="0">
                <a:solidFill>
                  <a:srgbClr val="333333"/>
                </a:solidFill>
                <a:latin typeface="Microsoft Sans Serif" panose="020B0604020202020204" pitchFamily="34" charset="0"/>
              </a:rPr>
              <a:t>algorithm as a black box.</a:t>
            </a:r>
            <a:endParaRPr lang="en-IN" dirty="0"/>
          </a:p>
        </p:txBody>
      </p:sp>
      <p:pic>
        <p:nvPicPr>
          <p:cNvPr id="9" name="Picture 8">
            <a:extLst>
              <a:ext uri="{FF2B5EF4-FFF2-40B4-BE49-F238E27FC236}">
                <a16:creationId xmlns:a16="http://schemas.microsoft.com/office/drawing/2014/main" id="{6C58BDBF-49E8-54BC-86F2-7BED58D49ACA}"/>
              </a:ext>
            </a:extLst>
          </p:cNvPr>
          <p:cNvPicPr>
            <a:picLocks noChangeAspect="1"/>
          </p:cNvPicPr>
          <p:nvPr/>
        </p:nvPicPr>
        <p:blipFill>
          <a:blip r:embed="rId2"/>
          <a:stretch>
            <a:fillRect/>
          </a:stretch>
        </p:blipFill>
        <p:spPr>
          <a:xfrm>
            <a:off x="2207614" y="1447765"/>
            <a:ext cx="7351447" cy="2218800"/>
          </a:xfrm>
          <a:prstGeom prst="rect">
            <a:avLst/>
          </a:prstGeom>
        </p:spPr>
      </p:pic>
      <p:sp>
        <p:nvSpPr>
          <p:cNvPr id="11" name="TextBox 10">
            <a:extLst>
              <a:ext uri="{FF2B5EF4-FFF2-40B4-BE49-F238E27FC236}">
                <a16:creationId xmlns:a16="http://schemas.microsoft.com/office/drawing/2014/main" id="{B5DCA4B6-C0D2-22AB-76D3-3E79DECF7C23}"/>
              </a:ext>
            </a:extLst>
          </p:cNvPr>
          <p:cNvSpPr txBox="1"/>
          <p:nvPr/>
        </p:nvSpPr>
        <p:spPr>
          <a:xfrm>
            <a:off x="206188" y="3752166"/>
            <a:ext cx="6096000" cy="369332"/>
          </a:xfrm>
          <a:prstGeom prst="rect">
            <a:avLst/>
          </a:prstGeom>
          <a:noFill/>
        </p:spPr>
        <p:txBody>
          <a:bodyPr wrap="square">
            <a:spAutoFit/>
          </a:bodyPr>
          <a:lstStyle/>
          <a:p>
            <a:r>
              <a:rPr lang="en-IN" sz="1800" b="1" dirty="0">
                <a:solidFill>
                  <a:srgbClr val="C00000"/>
                </a:solidFill>
                <a:latin typeface="Arial" panose="020B0604020202020204" pitchFamily="34" charset="0"/>
              </a:rPr>
              <a:t>Hybrid approach</a:t>
            </a:r>
            <a:r>
              <a:rPr lang="en-IN" sz="1800" b="1" dirty="0">
                <a:solidFill>
                  <a:srgbClr val="C00000"/>
                </a:solidFill>
                <a:latin typeface="Microsoft Sans Serif" panose="020B0604020202020204" pitchFamily="34" charset="0"/>
              </a:rPr>
              <a:t> </a:t>
            </a:r>
            <a:endParaRPr lang="en-IN" dirty="0">
              <a:solidFill>
                <a:srgbClr val="C00000"/>
              </a:solidFill>
            </a:endParaRPr>
          </a:p>
        </p:txBody>
      </p:sp>
      <p:sp>
        <p:nvSpPr>
          <p:cNvPr id="13" name="TextBox 12">
            <a:extLst>
              <a:ext uri="{FF2B5EF4-FFF2-40B4-BE49-F238E27FC236}">
                <a16:creationId xmlns:a16="http://schemas.microsoft.com/office/drawing/2014/main" id="{185BFDF0-E3BC-8522-942E-284A6F48966B}"/>
              </a:ext>
            </a:extLst>
          </p:cNvPr>
          <p:cNvSpPr txBox="1"/>
          <p:nvPr/>
        </p:nvSpPr>
        <p:spPr>
          <a:xfrm>
            <a:off x="1936377" y="4116579"/>
            <a:ext cx="6096000" cy="369332"/>
          </a:xfrm>
          <a:prstGeom prst="rect">
            <a:avLst/>
          </a:prstGeom>
          <a:noFill/>
        </p:spPr>
        <p:txBody>
          <a:bodyPr wrap="square">
            <a:spAutoFit/>
          </a:bodyPr>
          <a:lstStyle/>
          <a:p>
            <a:r>
              <a:rPr lang="en-IN" sz="1800" b="1" dirty="0">
                <a:solidFill>
                  <a:srgbClr val="333333"/>
                </a:solidFill>
                <a:latin typeface="Microsoft Sans Serif" panose="020B0604020202020204" pitchFamily="34" charset="0"/>
              </a:rPr>
              <a:t>both filter and wrapper approaches</a:t>
            </a:r>
            <a:endParaRPr lang="en-IN" b="1" dirty="0"/>
          </a:p>
        </p:txBody>
      </p:sp>
    </p:spTree>
    <p:extLst>
      <p:ext uri="{BB962C8B-B14F-4D97-AF65-F5344CB8AC3E}">
        <p14:creationId xmlns:p14="http://schemas.microsoft.com/office/powerpoint/2010/main" val="22603777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667ED26-7827-DDB1-B6BB-F9691AF3D6DA}"/>
              </a:ext>
            </a:extLst>
          </p:cNvPr>
          <p:cNvSpPr txBox="1"/>
          <p:nvPr/>
        </p:nvSpPr>
        <p:spPr>
          <a:xfrm>
            <a:off x="206188" y="115652"/>
            <a:ext cx="6096000" cy="369332"/>
          </a:xfrm>
          <a:prstGeom prst="rect">
            <a:avLst/>
          </a:prstGeom>
          <a:noFill/>
        </p:spPr>
        <p:txBody>
          <a:bodyPr wrap="square">
            <a:spAutoFit/>
          </a:bodyPr>
          <a:lstStyle/>
          <a:p>
            <a:r>
              <a:rPr lang="en-IN" sz="1800" b="1" dirty="0">
                <a:solidFill>
                  <a:srgbClr val="C00000"/>
                </a:solidFill>
                <a:latin typeface="Arial" panose="020B0604020202020204" pitchFamily="34" charset="0"/>
              </a:rPr>
              <a:t>Embedded approach</a:t>
            </a:r>
            <a:endParaRPr lang="en-IN" dirty="0">
              <a:solidFill>
                <a:srgbClr val="C00000"/>
              </a:solidFill>
            </a:endParaRPr>
          </a:p>
        </p:txBody>
      </p:sp>
      <p:sp>
        <p:nvSpPr>
          <p:cNvPr id="7" name="TextBox 6">
            <a:extLst>
              <a:ext uri="{FF2B5EF4-FFF2-40B4-BE49-F238E27FC236}">
                <a16:creationId xmlns:a16="http://schemas.microsoft.com/office/drawing/2014/main" id="{D603817A-905F-5EA2-BB24-0A5579F94575}"/>
              </a:ext>
            </a:extLst>
          </p:cNvPr>
          <p:cNvSpPr txBox="1"/>
          <p:nvPr/>
        </p:nvSpPr>
        <p:spPr>
          <a:xfrm>
            <a:off x="1129553" y="484984"/>
            <a:ext cx="8337176" cy="369332"/>
          </a:xfrm>
          <a:prstGeom prst="rect">
            <a:avLst/>
          </a:prstGeom>
          <a:noFill/>
        </p:spPr>
        <p:txBody>
          <a:bodyPr wrap="square">
            <a:spAutoFit/>
          </a:bodyPr>
          <a:lstStyle/>
          <a:p>
            <a:r>
              <a:rPr lang="en-US" dirty="0">
                <a:solidFill>
                  <a:srgbClr val="333333"/>
                </a:solidFill>
                <a:latin typeface="Microsoft Sans Serif" panose="020B0604020202020204" pitchFamily="34" charset="0"/>
              </a:rPr>
              <a:t>I</a:t>
            </a:r>
            <a:r>
              <a:rPr lang="en-US" sz="1800" dirty="0">
                <a:solidFill>
                  <a:srgbClr val="333333"/>
                </a:solidFill>
                <a:latin typeface="Microsoft Sans Serif" panose="020B0604020202020204" pitchFamily="34" charset="0"/>
              </a:rPr>
              <a:t>t performs feature selection and classification </a:t>
            </a:r>
            <a:r>
              <a:rPr lang="en-IN" sz="1800" dirty="0">
                <a:solidFill>
                  <a:srgbClr val="333333"/>
                </a:solidFill>
                <a:latin typeface="Microsoft Sans Serif" panose="020B0604020202020204" pitchFamily="34" charset="0"/>
              </a:rPr>
              <a:t>simultaneously.</a:t>
            </a:r>
            <a:endParaRPr lang="en-IN" dirty="0"/>
          </a:p>
        </p:txBody>
      </p:sp>
      <p:pic>
        <p:nvPicPr>
          <p:cNvPr id="9" name="Picture 8">
            <a:extLst>
              <a:ext uri="{FF2B5EF4-FFF2-40B4-BE49-F238E27FC236}">
                <a16:creationId xmlns:a16="http://schemas.microsoft.com/office/drawing/2014/main" id="{E54D2A69-A81C-6C20-4546-303609FCB43F}"/>
              </a:ext>
            </a:extLst>
          </p:cNvPr>
          <p:cNvPicPr>
            <a:picLocks noChangeAspect="1"/>
          </p:cNvPicPr>
          <p:nvPr/>
        </p:nvPicPr>
        <p:blipFill>
          <a:blip r:embed="rId2"/>
          <a:stretch>
            <a:fillRect/>
          </a:stretch>
        </p:blipFill>
        <p:spPr>
          <a:xfrm>
            <a:off x="1939476" y="1123508"/>
            <a:ext cx="7015765" cy="2767174"/>
          </a:xfrm>
          <a:prstGeom prst="rect">
            <a:avLst/>
          </a:prstGeom>
        </p:spPr>
      </p:pic>
    </p:spTree>
    <p:extLst>
      <p:ext uri="{BB962C8B-B14F-4D97-AF65-F5344CB8AC3E}">
        <p14:creationId xmlns:p14="http://schemas.microsoft.com/office/powerpoint/2010/main" val="934100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73F31E-FD18-348A-B2C1-B36EA3D1B250}"/>
              </a:ext>
            </a:extLst>
          </p:cNvPr>
          <p:cNvSpPr>
            <a:spLocks noGrp="1"/>
          </p:cNvSpPr>
          <p:nvPr>
            <p:ph idx="1"/>
          </p:nvPr>
        </p:nvSpPr>
        <p:spPr>
          <a:xfrm>
            <a:off x="838200" y="865239"/>
            <a:ext cx="10515600" cy="5311724"/>
          </a:xfrm>
        </p:spPr>
        <p:txBody>
          <a:bodyPr/>
          <a:lstStyle/>
          <a:p>
            <a:pPr algn="just"/>
            <a:r>
              <a:rPr lang="en-US" dirty="0"/>
              <a:t>Feature transformation </a:t>
            </a:r>
            <a:r>
              <a:rPr lang="en-US" u="sng" dirty="0"/>
              <a:t>transforms the data – structured or unstructured, into a new set of features </a:t>
            </a:r>
            <a:r>
              <a:rPr lang="en-US" dirty="0"/>
              <a:t>which can represent the underlying problem which machine learning is trying to solve. There are two variants of feature transformation: </a:t>
            </a:r>
          </a:p>
          <a:p>
            <a:r>
              <a:rPr lang="en-US" dirty="0"/>
              <a:t>1. feature construction </a:t>
            </a:r>
          </a:p>
          <a:p>
            <a:r>
              <a:rPr lang="en-US" dirty="0"/>
              <a:t>2. feature extraction</a:t>
            </a:r>
          </a:p>
          <a:p>
            <a:r>
              <a:rPr lang="en-US" dirty="0"/>
              <a:t>Both are sometimes known as </a:t>
            </a:r>
            <a:r>
              <a:rPr lang="en-US" b="1" dirty="0"/>
              <a:t>feature discovery. </a:t>
            </a:r>
            <a:endParaRPr lang="en-IN" b="1" dirty="0"/>
          </a:p>
        </p:txBody>
      </p:sp>
    </p:spTree>
    <p:extLst>
      <p:ext uri="{BB962C8B-B14F-4D97-AF65-F5344CB8AC3E}">
        <p14:creationId xmlns:p14="http://schemas.microsoft.com/office/powerpoint/2010/main" val="383768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8CF1DC-3991-8134-91F7-400404150F20}"/>
              </a:ext>
            </a:extLst>
          </p:cNvPr>
          <p:cNvSpPr>
            <a:spLocks noGrp="1"/>
          </p:cNvSpPr>
          <p:nvPr>
            <p:ph idx="1"/>
          </p:nvPr>
        </p:nvSpPr>
        <p:spPr>
          <a:xfrm>
            <a:off x="838200" y="344129"/>
            <a:ext cx="10515600" cy="5832834"/>
          </a:xfrm>
        </p:spPr>
        <p:txBody>
          <a:bodyPr/>
          <a:lstStyle/>
          <a:p>
            <a:pPr algn="just"/>
            <a:r>
              <a:rPr lang="en-US" b="1" dirty="0"/>
              <a:t>Feature construction </a:t>
            </a:r>
            <a:r>
              <a:rPr lang="en-US" dirty="0"/>
              <a:t>process discovers missing information about the relationships between features and augments the feature space by creating additional features. Hence, </a:t>
            </a:r>
            <a:r>
              <a:rPr lang="en-US" b="1" dirty="0"/>
              <a:t>if there are ‘n’ features or dimensions in a data set, after feature construction ‘m’ more features or dimensions may get added. So at the end, the data set will become ‘n + m’ dimensional. </a:t>
            </a:r>
          </a:p>
          <a:p>
            <a:pPr algn="just"/>
            <a:r>
              <a:rPr lang="en-US" b="1" dirty="0"/>
              <a:t>Feature extraction </a:t>
            </a:r>
            <a:r>
              <a:rPr lang="en-US" dirty="0"/>
              <a:t>is </a:t>
            </a:r>
            <a:r>
              <a:rPr lang="en-US" u="sng" dirty="0"/>
              <a:t>the process of extracting or creating a new set of features from the original set of features using some functional mapping. </a:t>
            </a:r>
            <a:endParaRPr lang="en-IN" b="1" u="sng" dirty="0"/>
          </a:p>
        </p:txBody>
      </p:sp>
    </p:spTree>
    <p:extLst>
      <p:ext uri="{BB962C8B-B14F-4D97-AF65-F5344CB8AC3E}">
        <p14:creationId xmlns:p14="http://schemas.microsoft.com/office/powerpoint/2010/main" val="3253385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6EA7D4-7607-30A4-9347-47BC3C714B63}"/>
              </a:ext>
            </a:extLst>
          </p:cNvPr>
          <p:cNvSpPr>
            <a:spLocks noGrp="1"/>
          </p:cNvSpPr>
          <p:nvPr>
            <p:ph idx="1"/>
          </p:nvPr>
        </p:nvSpPr>
        <p:spPr>
          <a:xfrm>
            <a:off x="838200" y="629265"/>
            <a:ext cx="10515600" cy="5547698"/>
          </a:xfrm>
        </p:spPr>
        <p:txBody>
          <a:bodyPr/>
          <a:lstStyle/>
          <a:p>
            <a:pPr algn="just"/>
            <a:r>
              <a:rPr lang="en-IN" b="1" dirty="0"/>
              <a:t>FEATURE TRANSFORMATION</a:t>
            </a:r>
          </a:p>
          <a:p>
            <a:pPr algn="just"/>
            <a:r>
              <a:rPr lang="en-US" dirty="0"/>
              <a:t>Engineering a good feature space is a crucial prerequisite for the success of any machine learning model. However, often it is not clear </a:t>
            </a:r>
            <a:r>
              <a:rPr lang="en-US" b="1" dirty="0"/>
              <a:t>which feature is more important. </a:t>
            </a:r>
            <a:r>
              <a:rPr lang="en-US" u="sng" dirty="0"/>
              <a:t>For that reason, all available attributes of the data set are used as features and the problem of identifying the important features is left to the learning model</a:t>
            </a:r>
            <a:r>
              <a:rPr lang="en-US" dirty="0"/>
              <a:t>. This is definitely not a feasible approach, particularly for certain domains e.g. medical image classification, text categorization, </a:t>
            </a:r>
            <a:r>
              <a:rPr lang="en-US" dirty="0" err="1"/>
              <a:t>etc</a:t>
            </a:r>
            <a:endParaRPr lang="en-IN" b="1" dirty="0"/>
          </a:p>
        </p:txBody>
      </p:sp>
    </p:spTree>
    <p:extLst>
      <p:ext uri="{BB962C8B-B14F-4D97-AF65-F5344CB8AC3E}">
        <p14:creationId xmlns:p14="http://schemas.microsoft.com/office/powerpoint/2010/main" val="3289396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E00942-C6F2-299E-665F-A23F865FFC08}"/>
              </a:ext>
            </a:extLst>
          </p:cNvPr>
          <p:cNvSpPr>
            <a:spLocks noGrp="1"/>
          </p:cNvSpPr>
          <p:nvPr>
            <p:ph idx="1"/>
          </p:nvPr>
        </p:nvSpPr>
        <p:spPr>
          <a:xfrm>
            <a:off x="838200" y="668594"/>
            <a:ext cx="10515600" cy="5508369"/>
          </a:xfrm>
        </p:spPr>
        <p:txBody>
          <a:bodyPr/>
          <a:lstStyle/>
          <a:p>
            <a:pPr algn="just"/>
            <a:r>
              <a:rPr lang="en-US" dirty="0"/>
              <a:t>Unlike feature transformation, in case of </a:t>
            </a:r>
            <a:r>
              <a:rPr lang="en-US" u="sng" dirty="0"/>
              <a:t>feature subset selection (or simply feature selection) no new feature is generated</a:t>
            </a:r>
            <a:r>
              <a:rPr lang="en-US" dirty="0"/>
              <a:t>. </a:t>
            </a:r>
          </a:p>
          <a:p>
            <a:pPr algn="just"/>
            <a:r>
              <a:rPr lang="en-US" dirty="0"/>
              <a:t>The objective of feature selection is to derive a subset of features from the full feature set which is most meaningful in the context of a specific machine learning problem. So, essentially the job of feature selection is to derive a subset F</a:t>
            </a:r>
            <a:r>
              <a:rPr lang="en-US" baseline="-25000" dirty="0"/>
              <a:t>j</a:t>
            </a:r>
            <a:r>
              <a:rPr lang="en-US" dirty="0"/>
              <a:t> (F</a:t>
            </a:r>
            <a:r>
              <a:rPr lang="en-US" baseline="-25000" dirty="0"/>
              <a:t>1</a:t>
            </a:r>
            <a:r>
              <a:rPr lang="en-US" dirty="0"/>
              <a:t> , F</a:t>
            </a:r>
            <a:r>
              <a:rPr lang="en-US" baseline="-25000" dirty="0"/>
              <a:t>2</a:t>
            </a:r>
            <a:r>
              <a:rPr lang="en-US" dirty="0"/>
              <a:t> , …, F</a:t>
            </a:r>
            <a:r>
              <a:rPr lang="en-US" baseline="-25000" dirty="0"/>
              <a:t>m </a:t>
            </a:r>
            <a:r>
              <a:rPr lang="en-US" dirty="0"/>
              <a:t>) of F (F</a:t>
            </a:r>
            <a:r>
              <a:rPr lang="en-US" baseline="-25000" dirty="0"/>
              <a:t>1</a:t>
            </a:r>
            <a:r>
              <a:rPr lang="en-US" dirty="0"/>
              <a:t>, F</a:t>
            </a:r>
            <a:r>
              <a:rPr lang="en-US" baseline="-25000" dirty="0"/>
              <a:t>2</a:t>
            </a:r>
            <a:r>
              <a:rPr lang="en-US" dirty="0"/>
              <a:t> , …, </a:t>
            </a:r>
            <a:r>
              <a:rPr lang="en-US" dirty="0" err="1"/>
              <a:t>F</a:t>
            </a:r>
            <a:r>
              <a:rPr lang="en-US" baseline="-25000" dirty="0" err="1"/>
              <a:t>n</a:t>
            </a:r>
            <a:r>
              <a:rPr lang="en-US" dirty="0"/>
              <a:t> ), where m &lt; n, such that F is most meaningful and gets the best result for a machine learning problem.</a:t>
            </a:r>
            <a:endParaRPr lang="en-IN" dirty="0"/>
          </a:p>
        </p:txBody>
      </p:sp>
    </p:spTree>
    <p:extLst>
      <p:ext uri="{BB962C8B-B14F-4D97-AF65-F5344CB8AC3E}">
        <p14:creationId xmlns:p14="http://schemas.microsoft.com/office/powerpoint/2010/main" val="1109158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6C5C4D-EFAB-F610-5358-F5B966A34B53}"/>
              </a:ext>
            </a:extLst>
          </p:cNvPr>
          <p:cNvSpPr>
            <a:spLocks noGrp="1"/>
          </p:cNvSpPr>
          <p:nvPr>
            <p:ph idx="1"/>
          </p:nvPr>
        </p:nvSpPr>
        <p:spPr>
          <a:xfrm>
            <a:off x="838200" y="648929"/>
            <a:ext cx="10515600" cy="5528034"/>
          </a:xfrm>
        </p:spPr>
        <p:txBody>
          <a:bodyPr/>
          <a:lstStyle/>
          <a:p>
            <a:r>
              <a:rPr lang="en-US" u="sng" dirty="0"/>
              <a:t>Feature transformation is used as an effective tool for dimensionality reduction and hence for boosting learning model performance. </a:t>
            </a:r>
            <a:r>
              <a:rPr lang="en-US" dirty="0"/>
              <a:t>Broadly, there are two distinct goals of feature transformation:</a:t>
            </a:r>
          </a:p>
          <a:p>
            <a:r>
              <a:rPr lang="en-US" dirty="0"/>
              <a:t> Achieving best reconstruction of the original features in the data set</a:t>
            </a:r>
          </a:p>
          <a:p>
            <a:r>
              <a:rPr lang="en-US" dirty="0"/>
              <a:t>Achieving highest efficiency in the learning task </a:t>
            </a:r>
          </a:p>
          <a:p>
            <a:r>
              <a:rPr lang="en-US" dirty="0"/>
              <a:t>Using numerical prefixes, n-gram of size 1 is called unigram (i.e. a single word), size 2 is called bigram (i.e. a two-word phrase), size 3 is called trigram (i.e. a three-word phrase) etc.</a:t>
            </a:r>
            <a:endParaRPr lang="en-IN" dirty="0"/>
          </a:p>
        </p:txBody>
      </p:sp>
    </p:spTree>
    <p:extLst>
      <p:ext uri="{BB962C8B-B14F-4D97-AF65-F5344CB8AC3E}">
        <p14:creationId xmlns:p14="http://schemas.microsoft.com/office/powerpoint/2010/main" val="3517495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1258</TotalTime>
  <Words>2801</Words>
  <Application>Microsoft Office PowerPoint</Application>
  <PresentationFormat>Widescreen</PresentationFormat>
  <Paragraphs>152</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Cambria Math</vt:lpstr>
      <vt:lpstr>Comic Sans MS</vt:lpstr>
      <vt:lpstr>Microsoft Sans Serif</vt:lpstr>
      <vt:lpstr>Office Theme</vt:lpstr>
      <vt:lpstr>UNIT II FEATURE ENGINEERING AND DIMENSIONALITY REDUCTION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 construction </vt:lpstr>
      <vt:lpstr>PowerPoint Presentation</vt:lpstr>
      <vt:lpstr>Encoding categorical (nominal) variables</vt:lpstr>
      <vt:lpstr>PowerPoint Presentation</vt:lpstr>
      <vt:lpstr>Encoding categorical (ordinal) variables </vt:lpstr>
      <vt:lpstr>Transforming numeric (continuous) features to categorical features </vt:lpstr>
      <vt:lpstr>PowerPoint Presentation</vt:lpstr>
      <vt:lpstr>Text-specific feature construction</vt:lpstr>
      <vt:lpstr>PowerPoint Presentation</vt:lpstr>
      <vt:lpstr>Feature extraction</vt:lpstr>
      <vt:lpstr>PowerPoint Presentation</vt:lpstr>
      <vt:lpstr>PowerPoint Presentation</vt:lpstr>
      <vt:lpstr>PowerPoint Presentation</vt:lpstr>
      <vt:lpstr>PowerPoint Presentation</vt:lpstr>
      <vt:lpstr>PowerPoint Presentation</vt:lpstr>
      <vt:lpstr>PowerPoint Presentation</vt:lpstr>
      <vt:lpstr>1.Issues in high-dimensional data</vt:lpstr>
      <vt:lpstr>2.Key drivers of feature selection – feature relevance and redundancy</vt:lpstr>
      <vt:lpstr>PowerPoint Presentation</vt:lpstr>
      <vt:lpstr>PowerPoint Presentation</vt:lpstr>
      <vt:lpstr>2.2Feature redundancy</vt:lpstr>
      <vt:lpstr>Measures of feature relevance and redundancy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 FEATURE ENGINEERING AND DIMENSIONALITY REDUCTION</dc:title>
  <dc:creator>Deekshit balaji .(00006443750)</dc:creator>
  <cp:lastModifiedBy>K.S DEEKSHITH BALAJI</cp:lastModifiedBy>
  <cp:revision>57</cp:revision>
  <dcterms:created xsi:type="dcterms:W3CDTF">2023-12-27T07:17:41Z</dcterms:created>
  <dcterms:modified xsi:type="dcterms:W3CDTF">2024-02-05T15:19:50Z</dcterms:modified>
</cp:coreProperties>
</file>