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7" r:id="rId2"/>
    <p:sldId id="258" r:id="rId3"/>
    <p:sldId id="259" r:id="rId4"/>
    <p:sldId id="260" r:id="rId5"/>
    <p:sldId id="261" r:id="rId6"/>
    <p:sldId id="262" r:id="rId7"/>
    <p:sldId id="263" r:id="rId8"/>
    <p:sldId id="264" r:id="rId9"/>
    <p:sldId id="265" r:id="rId10"/>
    <p:sldId id="345" r:id="rId11"/>
    <p:sldId id="267" r:id="rId12"/>
    <p:sldId id="268" r:id="rId13"/>
    <p:sldId id="269" r:id="rId14"/>
    <p:sldId id="270" r:id="rId15"/>
    <p:sldId id="271" r:id="rId16"/>
    <p:sldId id="277" r:id="rId17"/>
    <p:sldId id="298"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3"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61"/>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MILA KESAVAN" userId="147b7e3e5a43799e" providerId="LiveId" clId="{19C97AD6-1065-4B1A-85AA-69AE8C33D81F}"/>
    <pc:docChg chg="custSel addSld modSld">
      <pc:chgData name="SARMILA KESAVAN" userId="147b7e3e5a43799e" providerId="LiveId" clId="{19C97AD6-1065-4B1A-85AA-69AE8C33D81F}" dt="2024-04-26T05:05:08.926" v="4" actId="1035"/>
      <pc:docMkLst>
        <pc:docMk/>
      </pc:docMkLst>
      <pc:sldChg chg="addSp delSp modSp new mod">
        <pc:chgData name="SARMILA KESAVAN" userId="147b7e3e5a43799e" providerId="LiveId" clId="{19C97AD6-1065-4B1A-85AA-69AE8C33D81F}" dt="2024-04-26T05:05:08.926" v="4" actId="1035"/>
        <pc:sldMkLst>
          <pc:docMk/>
          <pc:sldMk cId="3770432033" sldId="345"/>
        </pc:sldMkLst>
        <pc:picChg chg="add del">
          <ac:chgData name="SARMILA KESAVAN" userId="147b7e3e5a43799e" providerId="LiveId" clId="{19C97AD6-1065-4B1A-85AA-69AE8C33D81F}" dt="2024-04-26T05:04:41.683" v="2" actId="478"/>
          <ac:picMkLst>
            <pc:docMk/>
            <pc:sldMk cId="3770432033" sldId="345"/>
            <ac:picMk id="3" creationId="{C33056B4-0D5A-88A3-D235-AF31940EEFC6}"/>
          </ac:picMkLst>
        </pc:picChg>
        <pc:picChg chg="add mod">
          <ac:chgData name="SARMILA KESAVAN" userId="147b7e3e5a43799e" providerId="LiveId" clId="{19C97AD6-1065-4B1A-85AA-69AE8C33D81F}" dt="2024-04-26T05:05:08.926" v="4" actId="1035"/>
          <ac:picMkLst>
            <pc:docMk/>
            <pc:sldMk cId="3770432033" sldId="345"/>
            <ac:picMk id="5" creationId="{562007D5-A765-E5BE-EE90-84F4F6E21AE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ABDEE92-331E-3945-97CC-FF9487A9D80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2928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ABDEE92-331E-3945-97CC-FF9487A9D802}"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184185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ABDEE92-331E-3945-97CC-FF9487A9D802}"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113564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ABDEE92-331E-3945-97CC-FF9487A9D80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84316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ABDEE92-331E-3945-97CC-FF9487A9D80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428412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3ABDEE92-331E-3945-97CC-FF9487A9D802}" type="datetimeFigureOut">
              <a:rPr lang="en-US" smtClean="0"/>
              <a:t>4/26/2024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53587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3ABDEE92-331E-3945-97CC-FF9487A9D802}" type="datetimeFigureOut">
              <a:rPr lang="en-US" smtClean="0"/>
              <a:t>4/26/2024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73295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3ABDEE92-331E-3945-97CC-FF9487A9D802}" type="datetimeFigureOut">
              <a:rPr lang="en-US" smtClean="0"/>
              <a:t>4/26/2024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46173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BDEE92-331E-3945-97CC-FF9487A9D80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08855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3ABDEE92-331E-3945-97CC-FF9487A9D802}" type="datetimeFigureOut">
              <a:rPr lang="en-US" smtClean="0"/>
              <a:t>4/26/2024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13429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3ABDEE92-331E-3945-97CC-FF9487A9D802}" type="datetimeFigureOut">
              <a:rPr lang="en-US" smtClean="0"/>
              <a:t>4/26/2024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3538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ABDEE92-331E-3945-97CC-FF9487A9D802}" type="datetimeFigureOut">
              <a:rPr lang="en-US" smtClean="0"/>
              <a:t>4/26/2024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F07133B-646B-304D-82EB-311CC5D2C76D}" type="slidenum">
              <a:rPr lang="en-US" smtClean="0"/>
              <a:t>‹#›</a:t>
            </a:fld>
            <a:endParaRPr lang="en-US"/>
          </a:p>
        </p:txBody>
      </p:sp>
    </p:spTree>
    <p:extLst>
      <p:ext uri="{BB962C8B-B14F-4D97-AF65-F5344CB8AC3E}">
        <p14:creationId xmlns:p14="http://schemas.microsoft.com/office/powerpoint/2010/main" val="419970415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E95EAD4-7111-938F-384E-FB8C290C1F28}"/>
              </a:ext>
            </a:extLst>
          </p:cNvPr>
          <p:cNvSpPr txBox="1"/>
          <p:nvPr/>
        </p:nvSpPr>
        <p:spPr>
          <a:xfrm>
            <a:off x="853461" y="1493300"/>
            <a:ext cx="11338539" cy="3646704"/>
          </a:xfrm>
          <a:prstGeom prst="rect">
            <a:avLst/>
          </a:prstGeom>
        </p:spPr>
        <p:txBody>
          <a:bodyPr vert="horz" wrap="square" lIns="0" tIns="12700" rIns="0" bIns="0" rtlCol="0">
            <a:spAutoFit/>
          </a:bodyPr>
          <a:lstStyle/>
          <a:p>
            <a:pPr marL="12700" marR="7620" algn="just">
              <a:lnSpc>
                <a:spcPct val="130000"/>
              </a:lnSpc>
              <a:spcBef>
                <a:spcPts val="100"/>
              </a:spcBef>
            </a:pPr>
            <a:r>
              <a:rPr lang="en-IN" dirty="0">
                <a:solidFill>
                  <a:srgbClr val="C00000"/>
                </a:solidFill>
                <a:latin typeface="Tahoma" panose="020B0604030504040204" pitchFamily="34" charset="0"/>
                <a:ea typeface="Tahoma" panose="020B0604030504040204" pitchFamily="34" charset="0"/>
                <a:cs typeface="Tahoma" panose="020B0604030504040204" pitchFamily="34" charset="0"/>
              </a:rPr>
              <a:t>OBJECTIVES: </a:t>
            </a:r>
          </a:p>
          <a:p>
            <a:pPr marL="12700" marR="7620" algn="just">
              <a:lnSpc>
                <a:spcPct val="130000"/>
              </a:lnSpc>
              <a:spcBef>
                <a:spcPts val="100"/>
              </a:spcBef>
            </a:pPr>
            <a:endParaRPr lang="en-IN" dirty="0">
              <a:latin typeface="Tahoma" panose="020B0604030504040204" pitchFamily="34" charset="0"/>
              <a:ea typeface="Tahoma" panose="020B0604030504040204" pitchFamily="34" charset="0"/>
              <a:cs typeface="Tahoma" panose="020B0604030504040204" pitchFamily="34" charset="0"/>
            </a:endParaRPr>
          </a:p>
          <a:p>
            <a:pPr marL="12700" marR="7620" algn="just">
              <a:lnSpc>
                <a:spcPct val="130000"/>
              </a:lnSpc>
              <a:spcBef>
                <a:spcPts val="100"/>
              </a:spcBef>
            </a:pPr>
            <a:r>
              <a:rPr lang="en-IN" sz="2400" dirty="0">
                <a:latin typeface="Tahoma" panose="020B0604030504040204" pitchFamily="34" charset="0"/>
                <a:ea typeface="Tahoma" panose="020B0604030504040204" pitchFamily="34" charset="0"/>
                <a:cs typeface="Tahoma" panose="020B0604030504040204" pitchFamily="34" charset="0"/>
              </a:rPr>
              <a:t>The Course will enable learners to:  </a:t>
            </a:r>
          </a:p>
          <a:p>
            <a:pPr marL="1341438" marR="7620" indent="-442913" algn="just">
              <a:lnSpc>
                <a:spcPct val="130000"/>
              </a:lnSpc>
              <a:spcBef>
                <a:spcPts val="100"/>
              </a:spcBef>
              <a:buFont typeface="Arial" panose="020B0604020202020204" pitchFamily="34" charset="0"/>
              <a:buChar char="•"/>
            </a:pPr>
            <a:r>
              <a:rPr lang="en-IN" sz="2400" dirty="0">
                <a:latin typeface="Tahoma" panose="020B0604030504040204" pitchFamily="34" charset="0"/>
                <a:ea typeface="Tahoma" panose="020B0604030504040204" pitchFamily="34" charset="0"/>
                <a:cs typeface="Tahoma" panose="020B0604030504040204" pitchFamily="34" charset="0"/>
              </a:rPr>
              <a:t>Explain the basic concepts of operating systems and process</a:t>
            </a:r>
          </a:p>
          <a:p>
            <a:pPr marL="1341438" marR="7620" indent="-442913" algn="just">
              <a:lnSpc>
                <a:spcPct val="130000"/>
              </a:lnSpc>
              <a:spcBef>
                <a:spcPts val="100"/>
              </a:spcBef>
              <a:buFont typeface="Arial" panose="020B0604020202020204" pitchFamily="34" charset="0"/>
              <a:buChar char="•"/>
            </a:pPr>
            <a:r>
              <a:rPr lang="en-IN" sz="2400" dirty="0">
                <a:latin typeface="Tahoma" panose="020B0604030504040204" pitchFamily="34" charset="0"/>
                <a:ea typeface="Tahoma" panose="020B0604030504040204" pitchFamily="34" charset="0"/>
                <a:cs typeface="Tahoma" panose="020B0604030504040204" pitchFamily="34" charset="0"/>
              </a:rPr>
              <a:t>Discuss threads and analyse various CPU scheduling algorithms</a:t>
            </a:r>
          </a:p>
          <a:p>
            <a:pPr marL="1341438" marR="7620" indent="-442913" algn="just">
              <a:lnSpc>
                <a:spcPct val="130000"/>
              </a:lnSpc>
              <a:spcBef>
                <a:spcPts val="100"/>
              </a:spcBef>
              <a:buFont typeface="Arial" panose="020B0604020202020204" pitchFamily="34" charset="0"/>
              <a:buChar char="•"/>
            </a:pPr>
            <a:r>
              <a:rPr lang="en-IN" sz="2400" dirty="0">
                <a:latin typeface="Tahoma" panose="020B0604030504040204" pitchFamily="34" charset="0"/>
                <a:ea typeface="Tahoma" panose="020B0604030504040204" pitchFamily="34" charset="0"/>
                <a:cs typeface="Tahoma" panose="020B0604030504040204" pitchFamily="34" charset="0"/>
              </a:rPr>
              <a:t>Describe the concept of process synchronization and deadlocks</a:t>
            </a:r>
          </a:p>
          <a:p>
            <a:pPr marL="1341438" marR="7620" indent="-442913" algn="just">
              <a:lnSpc>
                <a:spcPct val="130000"/>
              </a:lnSpc>
              <a:spcBef>
                <a:spcPts val="100"/>
              </a:spcBef>
              <a:buFont typeface="Arial" panose="020B0604020202020204" pitchFamily="34" charset="0"/>
              <a:buChar char="•"/>
            </a:pPr>
            <a:r>
              <a:rPr lang="en-IN" sz="2400" dirty="0">
                <a:latin typeface="Tahoma" panose="020B0604030504040204" pitchFamily="34" charset="0"/>
                <a:ea typeface="Tahoma" panose="020B0604030504040204" pitchFamily="34" charset="0"/>
                <a:cs typeface="Tahoma" panose="020B0604030504040204" pitchFamily="34" charset="0"/>
              </a:rPr>
              <a:t>Analyse various memory management schemes</a:t>
            </a:r>
          </a:p>
          <a:p>
            <a:pPr marL="1341438" marR="7620" indent="-442913" algn="just">
              <a:lnSpc>
                <a:spcPct val="130000"/>
              </a:lnSpc>
              <a:spcBef>
                <a:spcPts val="100"/>
              </a:spcBef>
              <a:buFont typeface="Arial" panose="020B0604020202020204" pitchFamily="34" charset="0"/>
              <a:buChar char="•"/>
            </a:pPr>
            <a:r>
              <a:rPr lang="en-IN" sz="2400" dirty="0">
                <a:latin typeface="Tahoma" panose="020B0604030504040204" pitchFamily="34" charset="0"/>
                <a:ea typeface="Tahoma" panose="020B0604030504040204" pitchFamily="34" charset="0"/>
                <a:cs typeface="Tahoma" panose="020B0604030504040204" pitchFamily="34" charset="0"/>
              </a:rPr>
              <a:t>Describe I/O management and file systems</a:t>
            </a:r>
            <a:endParaRPr sz="24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191BFD6A-075D-CFBE-6440-04BB22185742}"/>
              </a:ext>
            </a:extLst>
          </p:cNvPr>
          <p:cNvSpPr txBox="1"/>
          <p:nvPr/>
        </p:nvSpPr>
        <p:spPr>
          <a:xfrm>
            <a:off x="2322095" y="685801"/>
            <a:ext cx="7134727" cy="461665"/>
          </a:xfrm>
          <a:prstGeom prst="rect">
            <a:avLst/>
          </a:prstGeom>
          <a:noFill/>
        </p:spPr>
        <p:txBody>
          <a:bodyPr wrap="square" rtlCol="0">
            <a:spAutoFit/>
          </a:bodyPr>
          <a:lstStyle/>
          <a:p>
            <a:pPr algn="ct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22CS304 – Operating Systems</a:t>
            </a:r>
          </a:p>
        </p:txBody>
      </p:sp>
    </p:spTree>
    <p:extLst>
      <p:ext uri="{BB962C8B-B14F-4D97-AF65-F5344CB8AC3E}">
        <p14:creationId xmlns:p14="http://schemas.microsoft.com/office/powerpoint/2010/main" val="21083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2007D5-A765-E5BE-EE90-84F4F6E21AE5}"/>
              </a:ext>
            </a:extLst>
          </p:cNvPr>
          <p:cNvPicPr>
            <a:picLocks noChangeAspect="1"/>
          </p:cNvPicPr>
          <p:nvPr/>
        </p:nvPicPr>
        <p:blipFill>
          <a:blip r:embed="rId2"/>
          <a:stretch>
            <a:fillRect/>
          </a:stretch>
        </p:blipFill>
        <p:spPr>
          <a:xfrm>
            <a:off x="2580784" y="94980"/>
            <a:ext cx="7030431" cy="6649378"/>
          </a:xfrm>
          <a:prstGeom prst="rect">
            <a:avLst/>
          </a:prstGeom>
        </p:spPr>
      </p:pic>
    </p:spTree>
    <p:extLst>
      <p:ext uri="{BB962C8B-B14F-4D97-AF65-F5344CB8AC3E}">
        <p14:creationId xmlns:p14="http://schemas.microsoft.com/office/powerpoint/2010/main" val="377043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Organization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910601" y="1712441"/>
            <a:ext cx="10069583" cy="3231654"/>
          </a:xfrm>
          <a:prstGeom prst="rect">
            <a:avLst/>
          </a:prstGeom>
          <a:noFill/>
        </p:spPr>
        <p:txBody>
          <a:bodyPr wrap="square">
            <a:spAutoFit/>
          </a:bodyPr>
          <a:lstStyle/>
          <a:p>
            <a:r>
              <a:rPr lang="en-US" altLang="en-US" sz="1800" dirty="0">
                <a:solidFill>
                  <a:srgbClr val="C00000"/>
                </a:solidFill>
              </a:rPr>
              <a:t>Storage Structure</a:t>
            </a:r>
          </a:p>
          <a:p>
            <a:pPr marL="285750" indent="-285750">
              <a:buFont typeface="Arial" panose="020B0604020202020204" pitchFamily="34" charset="0"/>
              <a:buChar char="•"/>
            </a:pPr>
            <a:r>
              <a:rPr lang="en-US" altLang="en-US" sz="1800" dirty="0"/>
              <a:t>Main memory – only large storage media that the CPU can access directly</a:t>
            </a:r>
          </a:p>
          <a:p>
            <a:pPr lvl="1"/>
            <a:r>
              <a:rPr lang="en-US" altLang="en-US" sz="1600" b="1" dirty="0">
                <a:solidFill>
                  <a:srgbClr val="3366FF"/>
                </a:solidFill>
              </a:rPr>
              <a:t>Random</a:t>
            </a:r>
            <a:r>
              <a:rPr lang="en-US" altLang="en-US" sz="1600" dirty="0">
                <a:solidFill>
                  <a:srgbClr val="0000FF"/>
                </a:solidFill>
              </a:rPr>
              <a:t> </a:t>
            </a:r>
            <a:r>
              <a:rPr lang="en-US" altLang="en-US" sz="1600" b="1" dirty="0">
                <a:solidFill>
                  <a:srgbClr val="3366FF"/>
                </a:solidFill>
              </a:rPr>
              <a:t>access</a:t>
            </a:r>
          </a:p>
          <a:p>
            <a:pPr lvl="1"/>
            <a:r>
              <a:rPr lang="en-US" altLang="en-US" sz="1600" dirty="0"/>
              <a:t>Typically </a:t>
            </a:r>
            <a:r>
              <a:rPr lang="en-US" altLang="en-US" sz="1600" b="1" dirty="0">
                <a:solidFill>
                  <a:srgbClr val="3366FF"/>
                </a:solidFill>
              </a:rPr>
              <a:t>volatile</a:t>
            </a:r>
          </a:p>
          <a:p>
            <a:pPr marL="285750" indent="-285750">
              <a:buFont typeface="Arial" panose="020B0604020202020204" pitchFamily="34" charset="0"/>
              <a:buChar char="•"/>
            </a:pPr>
            <a:r>
              <a:rPr lang="en-US" altLang="en-US" sz="1800" dirty="0"/>
              <a:t>Secondary storage – extension of main memory that provides large </a:t>
            </a:r>
            <a:r>
              <a:rPr lang="en-US" altLang="en-US" sz="1800" b="1" dirty="0">
                <a:solidFill>
                  <a:srgbClr val="3366FF"/>
                </a:solidFill>
              </a:rPr>
              <a:t>nonvolatile</a:t>
            </a:r>
            <a:r>
              <a:rPr lang="en-US" altLang="en-US" sz="1800" dirty="0">
                <a:solidFill>
                  <a:srgbClr val="0000FF"/>
                </a:solidFill>
              </a:rPr>
              <a:t> </a:t>
            </a:r>
            <a:r>
              <a:rPr lang="en-US" altLang="en-US" sz="1800" dirty="0"/>
              <a:t>storage capacity</a:t>
            </a:r>
          </a:p>
          <a:p>
            <a:pPr marL="285750" indent="-285750">
              <a:buFont typeface="Arial" panose="020B0604020202020204" pitchFamily="34" charset="0"/>
              <a:buChar char="•"/>
            </a:pPr>
            <a:r>
              <a:rPr lang="en-US" altLang="en-US" sz="1800" dirty="0"/>
              <a:t>Hard disks – rigid metal or glass platters covered with magnetic recording material </a:t>
            </a:r>
          </a:p>
          <a:p>
            <a:pPr lvl="1"/>
            <a:r>
              <a:rPr lang="en-US" altLang="en-US" sz="1600" dirty="0"/>
              <a:t>Disk surface is logically divided into </a:t>
            </a:r>
            <a:r>
              <a:rPr lang="en-US" altLang="en-US" sz="1600" b="1" dirty="0">
                <a:solidFill>
                  <a:srgbClr val="3366FF"/>
                </a:solidFill>
              </a:rPr>
              <a:t>tracks</a:t>
            </a:r>
            <a:r>
              <a:rPr lang="en-US" altLang="en-US" sz="1600" dirty="0"/>
              <a:t>, which are subdivided into </a:t>
            </a:r>
            <a:r>
              <a:rPr lang="en-US" altLang="en-US" sz="1600" b="1" dirty="0">
                <a:solidFill>
                  <a:srgbClr val="3366FF"/>
                </a:solidFill>
              </a:rPr>
              <a:t>sectors</a:t>
            </a:r>
          </a:p>
          <a:p>
            <a:pPr lvl="1"/>
            <a:r>
              <a:rPr lang="en-US" altLang="en-US" sz="1600" dirty="0"/>
              <a:t>The </a:t>
            </a:r>
            <a:r>
              <a:rPr lang="en-US" altLang="en-US" sz="1600" b="1" dirty="0">
                <a:solidFill>
                  <a:srgbClr val="3366FF"/>
                </a:solidFill>
              </a:rPr>
              <a:t>disk controller </a:t>
            </a:r>
            <a:r>
              <a:rPr lang="en-US" altLang="en-US" sz="1600" dirty="0"/>
              <a:t>determines the logical interaction between the device and the computer </a:t>
            </a:r>
          </a:p>
          <a:p>
            <a:pPr marL="285750" indent="-285750">
              <a:buFont typeface="Arial" panose="020B0604020202020204" pitchFamily="34" charset="0"/>
              <a:buChar char="•"/>
            </a:pPr>
            <a:r>
              <a:rPr lang="en-US" altLang="en-US" sz="1800" b="1" dirty="0">
                <a:solidFill>
                  <a:srgbClr val="3366FF"/>
                </a:solidFill>
              </a:rPr>
              <a:t>Solid-state disks </a:t>
            </a:r>
            <a:r>
              <a:rPr lang="en-US" altLang="en-US" sz="1800" dirty="0"/>
              <a:t>– faster than hard disks, nonvolatile</a:t>
            </a:r>
          </a:p>
          <a:p>
            <a:pPr lvl="1"/>
            <a:r>
              <a:rPr lang="en-US" altLang="en-US" sz="1600" dirty="0"/>
              <a:t>Various technologies</a:t>
            </a:r>
          </a:p>
          <a:p>
            <a:pPr lvl="1"/>
            <a:r>
              <a:rPr lang="en-US" altLang="en-US" sz="1600" dirty="0"/>
              <a:t>Becoming more popular</a:t>
            </a:r>
          </a:p>
          <a:p>
            <a:pPr lvl="1"/>
            <a:endParaRPr lang="en-US" dirty="0"/>
          </a:p>
        </p:txBody>
      </p:sp>
    </p:spTree>
    <p:extLst>
      <p:ext uri="{BB962C8B-B14F-4D97-AF65-F5344CB8AC3E}">
        <p14:creationId xmlns:p14="http://schemas.microsoft.com/office/powerpoint/2010/main" val="2985879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Organization - </a:t>
            </a:r>
            <a:r>
              <a:rPr lang="en-US" altLang="en-US" dirty="0"/>
              <a:t>Storage-Device Hierarchy</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A1B6E1EB-4E2D-DA9D-D19F-D45C3DD17B8D}"/>
              </a:ext>
            </a:extLst>
          </p:cNvPr>
          <p:cNvSpPr txBox="1"/>
          <p:nvPr/>
        </p:nvSpPr>
        <p:spPr>
          <a:xfrm>
            <a:off x="1000461" y="1720840"/>
            <a:ext cx="4432151" cy="3416320"/>
          </a:xfrm>
          <a:prstGeom prst="rect">
            <a:avLst/>
          </a:prstGeom>
          <a:noFill/>
        </p:spPr>
        <p:txBody>
          <a:bodyPr wrap="square" rtlCol="0">
            <a:spAutoFit/>
          </a:bodyPr>
          <a:lstStyle/>
          <a:p>
            <a:pPr marL="285750" indent="-285750">
              <a:buFont typeface="Arial" panose="020B0604020202020204" pitchFamily="34" charset="0"/>
              <a:buChar char="•"/>
            </a:pPr>
            <a:r>
              <a:rPr lang="en-US" altLang="en-US" sz="1800" dirty="0"/>
              <a:t>Storage systems organized in hierarchy</a:t>
            </a:r>
          </a:p>
          <a:p>
            <a:pPr lvl="1"/>
            <a:r>
              <a:rPr lang="en-US" altLang="en-US" sz="1800" dirty="0"/>
              <a:t>Speed</a:t>
            </a:r>
          </a:p>
          <a:p>
            <a:pPr lvl="1"/>
            <a:r>
              <a:rPr lang="en-US" altLang="en-US" sz="1800" dirty="0"/>
              <a:t>Cost</a:t>
            </a:r>
          </a:p>
          <a:p>
            <a:pPr lvl="1"/>
            <a:r>
              <a:rPr lang="en-US" altLang="en-US" sz="1800" dirty="0"/>
              <a:t>Volatility</a:t>
            </a:r>
          </a:p>
          <a:p>
            <a:pPr marL="285750" indent="-285750">
              <a:buFont typeface="Arial" panose="020B0604020202020204" pitchFamily="34" charset="0"/>
              <a:buChar char="•"/>
            </a:pPr>
            <a:r>
              <a:rPr lang="en-US" altLang="en-US" sz="1800" b="1" dirty="0">
                <a:solidFill>
                  <a:srgbClr val="3366FF"/>
                </a:solidFill>
              </a:rPr>
              <a:t>Caching</a:t>
            </a:r>
            <a:r>
              <a:rPr lang="en-US" altLang="en-US" sz="1800" dirty="0"/>
              <a:t> – copying information into faster storage system; main memory can be viewed as a cache for secondary storage</a:t>
            </a:r>
          </a:p>
          <a:p>
            <a:pPr marL="285750" indent="-285750">
              <a:buFont typeface="Arial" panose="020B0604020202020204" pitchFamily="34" charset="0"/>
              <a:buChar char="•"/>
            </a:pPr>
            <a:r>
              <a:rPr lang="en-US" altLang="en-US" sz="1800" b="1" dirty="0">
                <a:solidFill>
                  <a:srgbClr val="3366FF"/>
                </a:solidFill>
              </a:rPr>
              <a:t>Device Driver </a:t>
            </a:r>
            <a:r>
              <a:rPr lang="en-US" altLang="en-US" sz="1800" dirty="0"/>
              <a:t>for each device controller to manage I/O</a:t>
            </a:r>
          </a:p>
          <a:p>
            <a:pPr lvl="1"/>
            <a:r>
              <a:rPr lang="en-US" altLang="en-US" sz="1800" dirty="0"/>
              <a:t>Provides uniform interface between controller and kernel</a:t>
            </a:r>
          </a:p>
          <a:p>
            <a:endParaRPr lang="en-US" dirty="0"/>
          </a:p>
        </p:txBody>
      </p:sp>
      <p:pic>
        <p:nvPicPr>
          <p:cNvPr id="5122" name="Picture 2">
            <a:extLst>
              <a:ext uri="{FF2B5EF4-FFF2-40B4-BE49-F238E27FC236}">
                <a16:creationId xmlns:a16="http://schemas.microsoft.com/office/drawing/2014/main" id="{CD1D4D3A-2927-F522-8BC6-FC2DD238E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819" y="1355963"/>
            <a:ext cx="6032834" cy="378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12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Organization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910601" y="1712441"/>
            <a:ext cx="10069583" cy="3693319"/>
          </a:xfrm>
          <a:prstGeom prst="rect">
            <a:avLst/>
          </a:prstGeom>
          <a:noFill/>
        </p:spPr>
        <p:txBody>
          <a:bodyPr wrap="square">
            <a:spAutoFit/>
          </a:bodyPr>
          <a:lstStyle/>
          <a:p>
            <a:r>
              <a:rPr lang="en-US" altLang="en-US" sz="1800" dirty="0">
                <a:solidFill>
                  <a:srgbClr val="C00000"/>
                </a:solidFill>
              </a:rPr>
              <a:t>Storage Structure – Cache Memory</a:t>
            </a:r>
          </a:p>
          <a:p>
            <a:endParaRPr lang="en-US" altLang="en-US" dirty="0">
              <a:solidFill>
                <a:srgbClr val="C00000"/>
              </a:solidFill>
            </a:endParaRPr>
          </a:p>
          <a:p>
            <a:pPr marL="285750" indent="-285750">
              <a:buFont typeface="Arial" panose="020B0604020202020204" pitchFamily="34" charset="0"/>
              <a:buChar char="•"/>
            </a:pPr>
            <a:r>
              <a:rPr lang="en-US" altLang="en-US" sz="1800" dirty="0"/>
              <a:t>Important principle, performed at many levels in a computer (in hardware, operating system, software)</a:t>
            </a:r>
            <a:endParaRPr lang="en-US" altLang="en-US" sz="800" dirty="0"/>
          </a:p>
          <a:p>
            <a:pPr marL="285750" indent="-285750">
              <a:buFont typeface="Arial" panose="020B0604020202020204" pitchFamily="34" charset="0"/>
              <a:buChar char="•"/>
            </a:pPr>
            <a:r>
              <a:rPr lang="en-US" altLang="en-US" sz="1800" dirty="0"/>
              <a:t>Information in use copied from slower to faster storage temporarily</a:t>
            </a:r>
            <a:endParaRPr lang="en-US" altLang="en-US" sz="800" dirty="0"/>
          </a:p>
          <a:p>
            <a:pPr marL="285750" indent="-285750">
              <a:buFont typeface="Arial" panose="020B0604020202020204" pitchFamily="34" charset="0"/>
              <a:buChar char="•"/>
            </a:pPr>
            <a:r>
              <a:rPr lang="en-US" altLang="en-US" sz="1800" dirty="0"/>
              <a:t>Faster storage (cache) checked first to determine if information is there</a:t>
            </a:r>
          </a:p>
          <a:p>
            <a:pPr lvl="1"/>
            <a:r>
              <a:rPr lang="en-US" altLang="en-US" sz="1800" dirty="0"/>
              <a:t>If it is, information used directly from the cache (fast)</a:t>
            </a:r>
          </a:p>
          <a:p>
            <a:pPr lvl="1"/>
            <a:r>
              <a:rPr lang="en-US" altLang="en-US" sz="1800" dirty="0"/>
              <a:t>If not, data copied to cache and used there</a:t>
            </a:r>
            <a:endParaRPr lang="en-US" altLang="en-US" sz="800" dirty="0"/>
          </a:p>
          <a:p>
            <a:pPr marL="285750" indent="-285750">
              <a:buFont typeface="Arial" panose="020B0604020202020204" pitchFamily="34" charset="0"/>
              <a:buChar char="•"/>
            </a:pPr>
            <a:r>
              <a:rPr lang="en-US" altLang="en-US" sz="1800" dirty="0"/>
              <a:t>Cache smaller than storage being cached</a:t>
            </a:r>
          </a:p>
          <a:p>
            <a:pPr lvl="1"/>
            <a:r>
              <a:rPr lang="en-US" altLang="en-US" sz="1800" dirty="0"/>
              <a:t>Cache management important design problem</a:t>
            </a:r>
          </a:p>
          <a:p>
            <a:pPr lvl="1"/>
            <a:r>
              <a:rPr lang="en-US" altLang="en-US" sz="1800" dirty="0"/>
              <a:t>Cache size and replacement policy</a:t>
            </a:r>
          </a:p>
          <a:p>
            <a:endParaRPr lang="en-US" altLang="en-US" sz="1800" dirty="0">
              <a:solidFill>
                <a:srgbClr val="C00000"/>
              </a:solidFill>
            </a:endParaRPr>
          </a:p>
          <a:p>
            <a:pPr lvl="1"/>
            <a:endParaRPr lang="en-US" dirty="0"/>
          </a:p>
        </p:txBody>
      </p:sp>
    </p:spTree>
    <p:extLst>
      <p:ext uri="{BB962C8B-B14F-4D97-AF65-F5344CB8AC3E}">
        <p14:creationId xmlns:p14="http://schemas.microsoft.com/office/powerpoint/2010/main" val="408608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Organization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910601" y="1712441"/>
            <a:ext cx="10069583" cy="3970318"/>
          </a:xfrm>
          <a:prstGeom prst="rect">
            <a:avLst/>
          </a:prstGeom>
          <a:noFill/>
        </p:spPr>
        <p:txBody>
          <a:bodyPr wrap="square">
            <a:spAutoFit/>
          </a:bodyPr>
          <a:lstStyle/>
          <a:p>
            <a:r>
              <a:rPr lang="en-US" altLang="en-US" sz="1800" dirty="0">
                <a:solidFill>
                  <a:srgbClr val="C00000"/>
                </a:solidFill>
              </a:rPr>
              <a:t>I/O Structure</a:t>
            </a:r>
          </a:p>
          <a:p>
            <a:endParaRPr lang="en-US" altLang="en-US" sz="1800" dirty="0"/>
          </a:p>
          <a:p>
            <a:endParaRPr lang="en-US" altLang="en-US" dirty="0">
              <a:solidFill>
                <a:srgbClr val="C00000"/>
              </a:solidFill>
            </a:endParaRPr>
          </a:p>
          <a:p>
            <a:pPr marL="285750" indent="-285750">
              <a:buFont typeface="Arial" panose="020B0604020202020204" pitchFamily="34" charset="0"/>
              <a:buChar char="•"/>
            </a:pPr>
            <a:r>
              <a:rPr lang="en-US" altLang="en-US" sz="1800" dirty="0"/>
              <a:t>Interrupt-driven I/O is used for moving small amounts of data.</a:t>
            </a:r>
          </a:p>
          <a:p>
            <a:pPr marL="742950" lvl="1" indent="-285750">
              <a:buFont typeface="Arial" panose="020B0604020202020204" pitchFamily="34" charset="0"/>
              <a:buChar char="•"/>
            </a:pPr>
            <a:r>
              <a:rPr lang="en-US" altLang="en-US" dirty="0"/>
              <a:t>High overhead when transferring large amounts of data</a:t>
            </a:r>
          </a:p>
          <a:p>
            <a:pPr marL="742950" lvl="1" indent="-285750">
              <a:buFont typeface="Arial" panose="020B0604020202020204" pitchFamily="34" charset="0"/>
              <a:buChar char="•"/>
            </a:pPr>
            <a:r>
              <a:rPr lang="en-US" altLang="en-US" dirty="0"/>
              <a:t>To solve this Direct Memory Access (DMA) is used.</a:t>
            </a:r>
          </a:p>
          <a:p>
            <a:pPr marL="52387" lvl="1"/>
            <a:r>
              <a:rPr lang="en-US" altLang="en-US" dirty="0">
                <a:solidFill>
                  <a:srgbClr val="C00000"/>
                </a:solidFill>
              </a:rPr>
              <a:t>DMA</a:t>
            </a:r>
          </a:p>
          <a:p>
            <a:pPr marL="52387" lvl="1"/>
            <a:endParaRPr lang="en-US" altLang="en-US" dirty="0"/>
          </a:p>
          <a:p>
            <a:pPr marL="285750" indent="-285750">
              <a:buFont typeface="Arial" panose="020B0604020202020204" pitchFamily="34" charset="0"/>
              <a:buChar char="•"/>
            </a:pPr>
            <a:r>
              <a:rPr lang="en-US" altLang="en-US" sz="1800" dirty="0"/>
              <a:t>Used for high-speed I/O devices able to transmit information at close to memory speeds</a:t>
            </a:r>
          </a:p>
          <a:p>
            <a:pPr marL="285750" indent="-285750">
              <a:buFont typeface="Arial" panose="020B0604020202020204" pitchFamily="34" charset="0"/>
              <a:buChar char="•"/>
            </a:pPr>
            <a:r>
              <a:rPr lang="en-US" altLang="en-US" sz="1800" dirty="0"/>
              <a:t>Device controller transfers blocks of data from buffer storage directly to main memory without CPU intervention</a:t>
            </a:r>
          </a:p>
          <a:p>
            <a:pPr marL="285750" indent="-285750">
              <a:buFont typeface="Arial" panose="020B0604020202020204" pitchFamily="34" charset="0"/>
              <a:buChar char="•"/>
            </a:pPr>
            <a:r>
              <a:rPr lang="en-US" altLang="en-US" sz="1800" dirty="0"/>
              <a:t>Only one interrupt is generated per block, rather than the one interrupt per byte</a:t>
            </a:r>
          </a:p>
          <a:p>
            <a:endParaRPr lang="en-US" altLang="en-US" sz="1800" dirty="0">
              <a:solidFill>
                <a:srgbClr val="C00000"/>
              </a:solidFill>
            </a:endParaRPr>
          </a:p>
          <a:p>
            <a:pPr lvl="1"/>
            <a:endParaRPr lang="en-US" dirty="0"/>
          </a:p>
        </p:txBody>
      </p:sp>
    </p:spTree>
    <p:extLst>
      <p:ext uri="{BB962C8B-B14F-4D97-AF65-F5344CB8AC3E}">
        <p14:creationId xmlns:p14="http://schemas.microsoft.com/office/powerpoint/2010/main" val="408575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Organization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5" descr="1">
            <a:extLst>
              <a:ext uri="{FF2B5EF4-FFF2-40B4-BE49-F238E27FC236}">
                <a16:creationId xmlns:a16="http://schemas.microsoft.com/office/drawing/2014/main" id="{68F7AE2E-103F-963D-6B2D-81AB574A7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60" y="1591261"/>
            <a:ext cx="5015224" cy="399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4F8977A5-DA2A-5F93-7F96-B13DAF268D55}"/>
              </a:ext>
            </a:extLst>
          </p:cNvPr>
          <p:cNvSpPr txBox="1"/>
          <p:nvPr/>
        </p:nvSpPr>
        <p:spPr>
          <a:xfrm>
            <a:off x="6521115" y="1606385"/>
            <a:ext cx="5161548" cy="2585323"/>
          </a:xfrm>
          <a:prstGeom prst="rect">
            <a:avLst/>
          </a:prstGeom>
          <a:noFill/>
        </p:spPr>
        <p:txBody>
          <a:bodyPr wrap="square" rtlCol="0">
            <a:spAutoFit/>
          </a:bodyPr>
          <a:lstStyle/>
          <a:p>
            <a:r>
              <a:rPr lang="en-US" dirty="0"/>
              <a:t>To start the I/O operation</a:t>
            </a:r>
          </a:p>
          <a:p>
            <a:pPr marL="285750" indent="-285750">
              <a:buFont typeface="Arial" panose="020B0604020202020204" pitchFamily="34" charset="0"/>
              <a:buChar char="•"/>
            </a:pPr>
            <a:r>
              <a:rPr lang="en-US" dirty="0"/>
              <a:t>the device driver loads the appropriate registers within the device controller.</a:t>
            </a:r>
          </a:p>
          <a:p>
            <a:pPr marL="285750" indent="-285750">
              <a:buFont typeface="Arial" panose="020B0604020202020204" pitchFamily="34" charset="0"/>
              <a:buChar char="•"/>
            </a:pPr>
            <a:r>
              <a:rPr lang="en-US" dirty="0"/>
              <a:t>Device Driver Examines the registers and determine the action to be taken.</a:t>
            </a:r>
          </a:p>
          <a:p>
            <a:pPr marL="285750" indent="-285750">
              <a:buFont typeface="Arial" panose="020B0604020202020204" pitchFamily="34" charset="0"/>
              <a:buChar char="•"/>
            </a:pPr>
            <a:r>
              <a:rPr lang="en-US" dirty="0"/>
              <a:t>The controller start transferring the data from the device to its local buffer.</a:t>
            </a:r>
          </a:p>
          <a:p>
            <a:pPr marL="285750" indent="-285750">
              <a:buFont typeface="Arial" panose="020B0604020202020204" pitchFamily="34" charset="0"/>
              <a:buChar char="•"/>
            </a:pPr>
            <a:r>
              <a:rPr lang="en-US" dirty="0"/>
              <a:t>Once the data transfer is done, the device controller informs the driver via an interrupt.</a:t>
            </a:r>
          </a:p>
        </p:txBody>
      </p:sp>
    </p:spTree>
    <p:extLst>
      <p:ext uri="{BB962C8B-B14F-4D97-AF65-F5344CB8AC3E}">
        <p14:creationId xmlns:p14="http://schemas.microsoft.com/office/powerpoint/2010/main" val="144572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Architecture </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910601" y="1712441"/>
            <a:ext cx="8305587" cy="2308324"/>
          </a:xfrm>
          <a:prstGeom prst="rect">
            <a:avLst/>
          </a:prstGeom>
          <a:noFill/>
        </p:spPr>
        <p:txBody>
          <a:bodyPr wrap="square">
            <a:spAutoFit/>
          </a:bodyPr>
          <a:lstStyle/>
          <a:p>
            <a:r>
              <a:rPr lang="en-IN" dirty="0">
                <a:solidFill>
                  <a:srgbClr val="C00000"/>
                </a:solidFill>
                <a:latin typeface="Tahoma" panose="020B0604030504040204" pitchFamily="34" charset="0"/>
                <a:ea typeface="Tahoma" panose="020B0604030504040204" pitchFamily="34" charset="0"/>
                <a:cs typeface="Tahoma" panose="020B0604030504040204" pitchFamily="34" charset="0"/>
              </a:rPr>
              <a:t>DEFINITIONS OF COMPUTER SYSTEM COMPONENTS</a:t>
            </a:r>
          </a:p>
          <a:p>
            <a:endParaRPr lang="en-IN" altLang="en-US" sz="18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endParaRPr lang="en-US" altLang="en-US" sz="18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 CPU—The hardware that executes instructions</a:t>
            </a:r>
          </a:p>
          <a:p>
            <a:r>
              <a:rPr lang="en-IN" dirty="0">
                <a:latin typeface="Tahoma" panose="020B0604030504040204" pitchFamily="34" charset="0"/>
                <a:ea typeface="Tahoma" panose="020B0604030504040204" pitchFamily="34" charset="0"/>
                <a:cs typeface="Tahoma" panose="020B0604030504040204" pitchFamily="34" charset="0"/>
              </a:rPr>
              <a:t>•    Processor—A physical chip that contains one or more CPUs. </a:t>
            </a:r>
          </a:p>
          <a:p>
            <a:r>
              <a:rPr lang="en-IN" dirty="0">
                <a:latin typeface="Tahoma" panose="020B0604030504040204" pitchFamily="34" charset="0"/>
                <a:ea typeface="Tahoma" panose="020B0604030504040204" pitchFamily="34" charset="0"/>
                <a:cs typeface="Tahoma" panose="020B0604030504040204" pitchFamily="34" charset="0"/>
              </a:rPr>
              <a:t>•    Core—The basic computation unit of the CPU. </a:t>
            </a:r>
          </a:p>
          <a:p>
            <a:r>
              <a:rPr lang="en-IN" dirty="0">
                <a:latin typeface="Tahoma" panose="020B0604030504040204" pitchFamily="34" charset="0"/>
                <a:ea typeface="Tahoma" panose="020B0604030504040204" pitchFamily="34" charset="0"/>
                <a:cs typeface="Tahoma" panose="020B0604030504040204" pitchFamily="34" charset="0"/>
              </a:rPr>
              <a:t>•    Multicore— Including multiple computing cores on the same CPU. </a:t>
            </a:r>
          </a:p>
          <a:p>
            <a:r>
              <a:rPr lang="en-IN" dirty="0">
                <a:latin typeface="Tahoma" panose="020B0604030504040204" pitchFamily="34" charset="0"/>
                <a:ea typeface="Tahoma" panose="020B0604030504040204" pitchFamily="34" charset="0"/>
                <a:cs typeface="Tahoma" panose="020B0604030504040204" pitchFamily="34" charset="0"/>
              </a:rPr>
              <a:t>•    Multiprocessor— Including multiple processors.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1813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Architecture </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a:extLst>
              <a:ext uri="{FF2B5EF4-FFF2-40B4-BE49-F238E27FC236}">
                <a16:creationId xmlns:a16="http://schemas.microsoft.com/office/drawing/2014/main" id="{6E8D527B-F86D-6C12-FC47-AA65F842BF89}"/>
              </a:ext>
            </a:extLst>
          </p:cNvPr>
          <p:cNvGraphicFramePr>
            <a:graphicFrameLocks noGrp="1"/>
          </p:cNvGraphicFramePr>
          <p:nvPr>
            <p:extLst>
              <p:ext uri="{D42A27DB-BD31-4B8C-83A1-F6EECF244321}">
                <p14:modId xmlns:p14="http://schemas.microsoft.com/office/powerpoint/2010/main" val="2612860758"/>
              </p:ext>
            </p:extLst>
          </p:nvPr>
        </p:nvGraphicFramePr>
        <p:xfrm>
          <a:off x="1454946" y="1168781"/>
          <a:ext cx="9692667" cy="4827188"/>
        </p:xfrm>
        <a:graphic>
          <a:graphicData uri="http://schemas.openxmlformats.org/drawingml/2006/table">
            <a:tbl>
              <a:tblPr>
                <a:tableStyleId>{91EBBBCC-DAD2-459C-BE2E-F6DE35CF9A28}</a:tableStyleId>
              </a:tblPr>
              <a:tblGrid>
                <a:gridCol w="1180678">
                  <a:extLst>
                    <a:ext uri="{9D8B030D-6E8A-4147-A177-3AD203B41FA5}">
                      <a16:colId xmlns:a16="http://schemas.microsoft.com/office/drawing/2014/main" val="2552040152"/>
                    </a:ext>
                  </a:extLst>
                </a:gridCol>
                <a:gridCol w="3738282">
                  <a:extLst>
                    <a:ext uri="{9D8B030D-6E8A-4147-A177-3AD203B41FA5}">
                      <a16:colId xmlns:a16="http://schemas.microsoft.com/office/drawing/2014/main" val="1050951971"/>
                    </a:ext>
                  </a:extLst>
                </a:gridCol>
                <a:gridCol w="4773707">
                  <a:extLst>
                    <a:ext uri="{9D8B030D-6E8A-4147-A177-3AD203B41FA5}">
                      <a16:colId xmlns:a16="http://schemas.microsoft.com/office/drawing/2014/main" val="1056818823"/>
                    </a:ext>
                  </a:extLst>
                </a:gridCol>
              </a:tblGrid>
              <a:tr h="352621">
                <a:tc>
                  <a:txBody>
                    <a:bodyPr/>
                    <a:lstStyle/>
                    <a:p>
                      <a:pPr algn="l" fontAlgn="base"/>
                      <a:endParaRPr lang="en-IN" sz="1200" b="1" dirty="0">
                        <a:effectLst/>
                        <a:latin typeface="Tahoma" panose="020B0604030504040204" pitchFamily="34" charset="0"/>
                        <a:ea typeface="Tahoma" panose="020B0604030504040204" pitchFamily="34" charset="0"/>
                        <a:cs typeface="Tahoma" panose="020B0604030504040204" pitchFamily="34" charset="0"/>
                      </a:endParaRPr>
                    </a:p>
                  </a:txBody>
                  <a:tcPr marL="62393" marR="62393" marT="62393" marB="62393" anchor="ctr"/>
                </a:tc>
                <a:tc>
                  <a:txBody>
                    <a:bodyPr/>
                    <a:lstStyle/>
                    <a:p>
                      <a:pPr algn="l" fontAlgn="base"/>
                      <a:r>
                        <a:rPr lang="en-IN" sz="1200" b="1" dirty="0" err="1">
                          <a:solidFill>
                            <a:srgbClr val="C00000"/>
                          </a:solidFill>
                          <a:effectLst/>
                          <a:latin typeface="Tahoma" panose="020B0604030504040204" pitchFamily="34" charset="0"/>
                          <a:ea typeface="Tahoma" panose="020B0604030504040204" pitchFamily="34" charset="0"/>
                          <a:cs typeface="Tahoma" panose="020B0604030504040204" pitchFamily="34" charset="0"/>
                        </a:rPr>
                        <a:t>MultiCore</a:t>
                      </a:r>
                      <a:endParaRPr lang="en-IN" sz="1200" b="1" dirty="0">
                        <a:solidFill>
                          <a:srgbClr val="C00000"/>
                        </a:solidFill>
                        <a:effectLst/>
                        <a:latin typeface="Tahoma" panose="020B0604030504040204" pitchFamily="34" charset="0"/>
                        <a:ea typeface="Tahoma" panose="020B0604030504040204" pitchFamily="34" charset="0"/>
                        <a:cs typeface="Tahoma" panose="020B0604030504040204" pitchFamily="34" charset="0"/>
                      </a:endParaRPr>
                    </a:p>
                  </a:txBody>
                  <a:tcPr marL="62393" marR="62393" marT="62393" marB="62393" anchor="ctr"/>
                </a:tc>
                <a:tc>
                  <a:txBody>
                    <a:bodyPr/>
                    <a:lstStyle/>
                    <a:p>
                      <a:pPr algn="l" fontAlgn="base"/>
                      <a:r>
                        <a:rPr lang="en-IN" sz="1200" b="1" dirty="0" err="1">
                          <a:solidFill>
                            <a:srgbClr val="C00000"/>
                          </a:solidFill>
                          <a:effectLst/>
                          <a:latin typeface="Tahoma" panose="020B0604030504040204" pitchFamily="34" charset="0"/>
                          <a:ea typeface="Tahoma" panose="020B0604030504040204" pitchFamily="34" charset="0"/>
                          <a:cs typeface="Tahoma" panose="020B0604030504040204" pitchFamily="34" charset="0"/>
                        </a:rPr>
                        <a:t>MultiProcessor</a:t>
                      </a:r>
                      <a:endParaRPr lang="en-IN" sz="1200" b="1" dirty="0">
                        <a:solidFill>
                          <a:srgbClr val="C00000"/>
                        </a:solidFill>
                        <a:effectLst/>
                        <a:latin typeface="Tahoma" panose="020B0604030504040204" pitchFamily="34" charset="0"/>
                        <a:ea typeface="Tahoma" panose="020B0604030504040204" pitchFamily="34" charset="0"/>
                        <a:cs typeface="Tahoma" panose="020B0604030504040204" pitchFamily="34" charset="0"/>
                      </a:endParaRPr>
                    </a:p>
                  </a:txBody>
                  <a:tcPr marL="62393" marR="62393" marT="62393" marB="62393" anchor="ctr"/>
                </a:tc>
                <a:extLst>
                  <a:ext uri="{0D108BD9-81ED-4DB2-BD59-A6C34878D82A}">
                    <a16:rowId xmlns:a16="http://schemas.microsoft.com/office/drawing/2014/main" val="1126357366"/>
                  </a:ext>
                </a:extLst>
              </a:tr>
              <a:tr h="1238775">
                <a:tc>
                  <a:txBody>
                    <a:bodyPr/>
                    <a:lstStyle/>
                    <a:p>
                      <a:pPr algn="ctr" fontAlgn="ctr"/>
                      <a:r>
                        <a:rPr lang="en-IN" sz="1200" b="0">
                          <a:effectLst/>
                        </a:rPr>
                        <a:t>1.</a:t>
                      </a:r>
                      <a:endParaRPr lang="en-IN" sz="1200" b="0">
                        <a:effectLst/>
                        <a:latin typeface="Tahoma" panose="020B0604030504040204" pitchFamily="34" charset="0"/>
                        <a:ea typeface="Tahoma" panose="020B0604030504040204" pitchFamily="34" charset="0"/>
                        <a:cs typeface="Tahoma" panose="020B0604030504040204" pitchFamily="34" charset="0"/>
                      </a:endParaRPr>
                    </a:p>
                  </a:txBody>
                  <a:tcPr marL="89736" marR="89736" marT="125630" marB="125630" anchor="ctr"/>
                </a:tc>
                <a:tc>
                  <a:txBody>
                    <a:bodyPr/>
                    <a:lstStyle/>
                    <a:p>
                      <a:pPr algn="l" fontAlgn="ctr"/>
                      <a:r>
                        <a:rPr lang="en-IN" sz="1400" b="0" dirty="0">
                          <a:effectLst/>
                          <a:latin typeface="Tahoma" panose="020B0604030504040204" pitchFamily="34" charset="0"/>
                          <a:ea typeface="Tahoma" panose="020B0604030504040204" pitchFamily="34" charset="0"/>
                          <a:cs typeface="Tahoma" panose="020B0604030504040204" pitchFamily="34" charset="0"/>
                        </a:rPr>
                        <a:t>A single CPU or processor with two or more independent processing units called cores that are capable of reading and executing program instructions.</a:t>
                      </a:r>
                    </a:p>
                  </a:txBody>
                  <a:tcPr marL="89736" marR="89736" marT="125630" marB="125630" anchor="ctr"/>
                </a:tc>
                <a:tc>
                  <a:txBody>
                    <a:bodyPr/>
                    <a:lstStyle/>
                    <a:p>
                      <a:pPr algn="l" fontAlgn="ctr"/>
                      <a:r>
                        <a:rPr lang="en-IN" sz="1400" b="0" dirty="0">
                          <a:effectLst/>
                          <a:latin typeface="Tahoma" panose="020B0604030504040204" pitchFamily="34" charset="0"/>
                          <a:ea typeface="Tahoma" panose="020B0604030504040204" pitchFamily="34" charset="0"/>
                          <a:cs typeface="Tahoma" panose="020B0604030504040204" pitchFamily="34" charset="0"/>
                        </a:rPr>
                        <a:t>A system with two or more CPU’s that allows simultaneous processing of programs.</a:t>
                      </a:r>
                    </a:p>
                  </a:txBody>
                  <a:tcPr marL="89736" marR="89736" marT="125630" marB="125630" anchor="ctr"/>
                </a:tc>
                <a:extLst>
                  <a:ext uri="{0D108BD9-81ED-4DB2-BD59-A6C34878D82A}">
                    <a16:rowId xmlns:a16="http://schemas.microsoft.com/office/drawing/2014/main" val="2432367052"/>
                  </a:ext>
                </a:extLst>
              </a:tr>
              <a:tr h="566797">
                <a:tc>
                  <a:txBody>
                    <a:bodyPr/>
                    <a:lstStyle/>
                    <a:p>
                      <a:pPr algn="ctr" fontAlgn="ctr"/>
                      <a:r>
                        <a:rPr lang="en-IN" sz="1200" b="0">
                          <a:effectLst/>
                        </a:rPr>
                        <a:t>2.</a:t>
                      </a:r>
                      <a:endParaRPr lang="en-IN" sz="1200" b="0">
                        <a:effectLst/>
                        <a:latin typeface="Tahoma" panose="020B0604030504040204" pitchFamily="34" charset="0"/>
                        <a:ea typeface="Tahoma" panose="020B0604030504040204" pitchFamily="34" charset="0"/>
                        <a:cs typeface="Tahoma" panose="020B0604030504040204" pitchFamily="34" charset="0"/>
                      </a:endParaRPr>
                    </a:p>
                  </a:txBody>
                  <a:tcPr marL="89736" marR="89736" marT="125630" marB="125630" anchor="ctr"/>
                </a:tc>
                <a:tc>
                  <a:txBody>
                    <a:bodyPr/>
                    <a:lstStyle/>
                    <a:p>
                      <a:pPr algn="l" fontAlgn="ctr"/>
                      <a:r>
                        <a:rPr lang="en-IN" sz="1400" b="0">
                          <a:effectLst/>
                          <a:latin typeface="Tahoma" panose="020B0604030504040204" pitchFamily="34" charset="0"/>
                          <a:ea typeface="Tahoma" panose="020B0604030504040204" pitchFamily="34" charset="0"/>
                          <a:cs typeface="Tahoma" panose="020B0604030504040204" pitchFamily="34" charset="0"/>
                        </a:rPr>
                        <a:t>It executes single program faster.</a:t>
                      </a:r>
                    </a:p>
                  </a:txBody>
                  <a:tcPr marL="89736" marR="89736" marT="125630" marB="125630" anchor="ctr"/>
                </a:tc>
                <a:tc>
                  <a:txBody>
                    <a:bodyPr/>
                    <a:lstStyle/>
                    <a:p>
                      <a:pPr algn="l" fontAlgn="ctr"/>
                      <a:r>
                        <a:rPr lang="en-IN" sz="1400" b="0" dirty="0">
                          <a:effectLst/>
                          <a:latin typeface="Tahoma" panose="020B0604030504040204" pitchFamily="34" charset="0"/>
                          <a:ea typeface="Tahoma" panose="020B0604030504040204" pitchFamily="34" charset="0"/>
                          <a:cs typeface="Tahoma" panose="020B0604030504040204" pitchFamily="34" charset="0"/>
                        </a:rPr>
                        <a:t>It executes multiple programs Faster.</a:t>
                      </a:r>
                    </a:p>
                  </a:txBody>
                  <a:tcPr marL="89736" marR="89736" marT="125630" marB="125630" anchor="ctr"/>
                </a:tc>
                <a:extLst>
                  <a:ext uri="{0D108BD9-81ED-4DB2-BD59-A6C34878D82A}">
                    <a16:rowId xmlns:a16="http://schemas.microsoft.com/office/drawing/2014/main" val="3556241388"/>
                  </a:ext>
                </a:extLst>
              </a:tr>
              <a:tr h="566797">
                <a:tc>
                  <a:txBody>
                    <a:bodyPr/>
                    <a:lstStyle/>
                    <a:p>
                      <a:pPr algn="ctr" fontAlgn="ctr"/>
                      <a:r>
                        <a:rPr lang="en-IN" sz="1200" b="0">
                          <a:effectLst/>
                        </a:rPr>
                        <a:t>3.</a:t>
                      </a:r>
                      <a:endParaRPr lang="en-IN" sz="1200" b="0">
                        <a:effectLst/>
                        <a:latin typeface="Tahoma" panose="020B0604030504040204" pitchFamily="34" charset="0"/>
                        <a:ea typeface="Tahoma" panose="020B0604030504040204" pitchFamily="34" charset="0"/>
                        <a:cs typeface="Tahoma" panose="020B0604030504040204" pitchFamily="34" charset="0"/>
                      </a:endParaRPr>
                    </a:p>
                  </a:txBody>
                  <a:tcPr marL="89736" marR="89736" marT="125630" marB="125630" anchor="ctr"/>
                </a:tc>
                <a:tc>
                  <a:txBody>
                    <a:bodyPr/>
                    <a:lstStyle/>
                    <a:p>
                      <a:pPr algn="l" fontAlgn="ctr"/>
                      <a:r>
                        <a:rPr lang="en-IN" sz="1400" b="0">
                          <a:effectLst/>
                          <a:latin typeface="Tahoma" panose="020B0604030504040204" pitchFamily="34" charset="0"/>
                          <a:ea typeface="Tahoma" panose="020B0604030504040204" pitchFamily="34" charset="0"/>
                          <a:cs typeface="Tahoma" panose="020B0604030504040204" pitchFamily="34" charset="0"/>
                        </a:rPr>
                        <a:t>Not as reliable as multiprocessor.</a:t>
                      </a:r>
                    </a:p>
                  </a:txBody>
                  <a:tcPr marL="89736" marR="89736" marT="125630" marB="125630" anchor="ctr"/>
                </a:tc>
                <a:tc>
                  <a:txBody>
                    <a:bodyPr/>
                    <a:lstStyle/>
                    <a:p>
                      <a:pPr algn="l" fontAlgn="ctr"/>
                      <a:r>
                        <a:rPr lang="en-IN" sz="1400" b="0" dirty="0">
                          <a:effectLst/>
                          <a:latin typeface="Tahoma" panose="020B0604030504040204" pitchFamily="34" charset="0"/>
                          <a:ea typeface="Tahoma" panose="020B0604030504040204" pitchFamily="34" charset="0"/>
                          <a:cs typeface="Tahoma" panose="020B0604030504040204" pitchFamily="34" charset="0"/>
                        </a:rPr>
                        <a:t>More reliable since failure in one CPU will not affect other.</a:t>
                      </a:r>
                    </a:p>
                  </a:txBody>
                  <a:tcPr marL="89736" marR="89736" marT="125630" marB="125630" anchor="ctr"/>
                </a:tc>
                <a:extLst>
                  <a:ext uri="{0D108BD9-81ED-4DB2-BD59-A6C34878D82A}">
                    <a16:rowId xmlns:a16="http://schemas.microsoft.com/office/drawing/2014/main" val="212837255"/>
                  </a:ext>
                </a:extLst>
              </a:tr>
              <a:tr h="398803">
                <a:tc>
                  <a:txBody>
                    <a:bodyPr/>
                    <a:lstStyle/>
                    <a:p>
                      <a:pPr algn="ctr" fontAlgn="ctr"/>
                      <a:r>
                        <a:rPr lang="en-IN" sz="1200" b="0">
                          <a:effectLst/>
                        </a:rPr>
                        <a:t>4.</a:t>
                      </a:r>
                      <a:endParaRPr lang="en-IN" sz="1200" b="0">
                        <a:effectLst/>
                        <a:latin typeface="Tahoma" panose="020B0604030504040204" pitchFamily="34" charset="0"/>
                        <a:ea typeface="Tahoma" panose="020B0604030504040204" pitchFamily="34" charset="0"/>
                        <a:cs typeface="Tahoma" panose="020B0604030504040204" pitchFamily="34" charset="0"/>
                      </a:endParaRPr>
                    </a:p>
                  </a:txBody>
                  <a:tcPr marL="89736" marR="89736" marT="125630" marB="125630" anchor="ctr"/>
                </a:tc>
                <a:tc>
                  <a:txBody>
                    <a:bodyPr/>
                    <a:lstStyle/>
                    <a:p>
                      <a:pPr algn="l" fontAlgn="ctr"/>
                      <a:r>
                        <a:rPr lang="en-IN" sz="1400" b="0" dirty="0">
                          <a:effectLst/>
                          <a:latin typeface="Tahoma" panose="020B0604030504040204" pitchFamily="34" charset="0"/>
                          <a:ea typeface="Tahoma" panose="020B0604030504040204" pitchFamily="34" charset="0"/>
                          <a:cs typeface="Tahoma" panose="020B0604030504040204" pitchFamily="34" charset="0"/>
                        </a:rPr>
                        <a:t>It has less traffic.</a:t>
                      </a:r>
                    </a:p>
                  </a:txBody>
                  <a:tcPr marL="89736" marR="89736" marT="125630" marB="125630" anchor="ctr"/>
                </a:tc>
                <a:tc>
                  <a:txBody>
                    <a:bodyPr/>
                    <a:lstStyle/>
                    <a:p>
                      <a:pPr algn="l" fontAlgn="ctr"/>
                      <a:r>
                        <a:rPr lang="en-IN" sz="1400" b="0" dirty="0">
                          <a:effectLst/>
                          <a:latin typeface="Tahoma" panose="020B0604030504040204" pitchFamily="34" charset="0"/>
                          <a:ea typeface="Tahoma" panose="020B0604030504040204" pitchFamily="34" charset="0"/>
                          <a:cs typeface="Tahoma" panose="020B0604030504040204" pitchFamily="34" charset="0"/>
                        </a:rPr>
                        <a:t>It has more traffic.</a:t>
                      </a:r>
                    </a:p>
                  </a:txBody>
                  <a:tcPr marL="89736" marR="89736" marT="125630" marB="125630" anchor="ctr"/>
                </a:tc>
                <a:extLst>
                  <a:ext uri="{0D108BD9-81ED-4DB2-BD59-A6C34878D82A}">
                    <a16:rowId xmlns:a16="http://schemas.microsoft.com/office/drawing/2014/main" val="4027235899"/>
                  </a:ext>
                </a:extLst>
              </a:tr>
              <a:tr h="566797">
                <a:tc>
                  <a:txBody>
                    <a:bodyPr/>
                    <a:lstStyle/>
                    <a:p>
                      <a:pPr algn="ctr" fontAlgn="ctr"/>
                      <a:r>
                        <a:rPr lang="en-IN" sz="1200" b="0">
                          <a:effectLst/>
                        </a:rPr>
                        <a:t>5.</a:t>
                      </a:r>
                      <a:endParaRPr lang="en-IN" sz="1200" b="0">
                        <a:effectLst/>
                        <a:latin typeface="Tahoma" panose="020B0604030504040204" pitchFamily="34" charset="0"/>
                        <a:ea typeface="Tahoma" panose="020B0604030504040204" pitchFamily="34" charset="0"/>
                        <a:cs typeface="Tahoma" panose="020B0604030504040204" pitchFamily="34" charset="0"/>
                      </a:endParaRPr>
                    </a:p>
                  </a:txBody>
                  <a:tcPr marL="89736" marR="89736" marT="125630" marB="125630" anchor="ctr"/>
                </a:tc>
                <a:tc>
                  <a:txBody>
                    <a:bodyPr/>
                    <a:lstStyle/>
                    <a:p>
                      <a:pPr algn="l" fontAlgn="ctr"/>
                      <a:r>
                        <a:rPr lang="en-IN" sz="1400" b="0">
                          <a:effectLst/>
                          <a:latin typeface="Tahoma" panose="020B0604030504040204" pitchFamily="34" charset="0"/>
                          <a:ea typeface="Tahoma" panose="020B0604030504040204" pitchFamily="34" charset="0"/>
                          <a:cs typeface="Tahoma" panose="020B0604030504040204" pitchFamily="34" charset="0"/>
                        </a:rPr>
                        <a:t>It does not need to be configured.</a:t>
                      </a:r>
                    </a:p>
                  </a:txBody>
                  <a:tcPr marL="89736" marR="89736" marT="125630" marB="125630" anchor="ctr"/>
                </a:tc>
                <a:tc>
                  <a:txBody>
                    <a:bodyPr/>
                    <a:lstStyle/>
                    <a:p>
                      <a:pPr algn="l" fontAlgn="ctr"/>
                      <a:r>
                        <a:rPr lang="en-IN" sz="1400" b="0" dirty="0">
                          <a:effectLst/>
                          <a:latin typeface="Tahoma" panose="020B0604030504040204" pitchFamily="34" charset="0"/>
                          <a:ea typeface="Tahoma" panose="020B0604030504040204" pitchFamily="34" charset="0"/>
                          <a:cs typeface="Tahoma" panose="020B0604030504040204" pitchFamily="34" charset="0"/>
                        </a:rPr>
                        <a:t>It needs little complex configuration.</a:t>
                      </a:r>
                    </a:p>
                  </a:txBody>
                  <a:tcPr marL="89736" marR="89736" marT="125630" marB="125630" anchor="ctr"/>
                </a:tc>
                <a:extLst>
                  <a:ext uri="{0D108BD9-81ED-4DB2-BD59-A6C34878D82A}">
                    <a16:rowId xmlns:a16="http://schemas.microsoft.com/office/drawing/2014/main" val="2203387281"/>
                  </a:ext>
                </a:extLst>
              </a:tr>
              <a:tr h="1070781">
                <a:tc>
                  <a:txBody>
                    <a:bodyPr/>
                    <a:lstStyle/>
                    <a:p>
                      <a:pPr algn="ctr" fontAlgn="ctr"/>
                      <a:r>
                        <a:rPr lang="en-IN" sz="1200" b="0">
                          <a:effectLst/>
                        </a:rPr>
                        <a:t>6.</a:t>
                      </a:r>
                      <a:endParaRPr lang="en-IN" sz="1200" b="0">
                        <a:effectLst/>
                        <a:latin typeface="Tahoma" panose="020B0604030504040204" pitchFamily="34" charset="0"/>
                        <a:ea typeface="Tahoma" panose="020B0604030504040204" pitchFamily="34" charset="0"/>
                        <a:cs typeface="Tahoma" panose="020B0604030504040204" pitchFamily="34" charset="0"/>
                      </a:endParaRPr>
                    </a:p>
                  </a:txBody>
                  <a:tcPr marL="89736" marR="89736" marT="125630" marB="125630" anchor="ctr"/>
                </a:tc>
                <a:tc>
                  <a:txBody>
                    <a:bodyPr/>
                    <a:lstStyle/>
                    <a:p>
                      <a:pPr algn="l" fontAlgn="ctr"/>
                      <a:r>
                        <a:rPr lang="en-IN" sz="1400" b="0">
                          <a:effectLst/>
                          <a:latin typeface="Tahoma" panose="020B0604030504040204" pitchFamily="34" charset="0"/>
                          <a:ea typeface="Tahoma" panose="020B0604030504040204" pitchFamily="34" charset="0"/>
                          <a:cs typeface="Tahoma" panose="020B0604030504040204" pitchFamily="34" charset="0"/>
                        </a:rPr>
                        <a:t>It’s very cheaper (single CPU that does not require multiple CPU support system).</a:t>
                      </a:r>
                    </a:p>
                  </a:txBody>
                  <a:tcPr marL="89736" marR="89736" marT="125630" marB="125630" anchor="ctr"/>
                </a:tc>
                <a:tc>
                  <a:txBody>
                    <a:bodyPr/>
                    <a:lstStyle/>
                    <a:p>
                      <a:pPr algn="l" fontAlgn="ctr"/>
                      <a:r>
                        <a:rPr lang="en-IN" sz="1400" b="0" dirty="0">
                          <a:effectLst/>
                          <a:latin typeface="Tahoma" panose="020B0604030504040204" pitchFamily="34" charset="0"/>
                          <a:ea typeface="Tahoma" panose="020B0604030504040204" pitchFamily="34" charset="0"/>
                          <a:cs typeface="Tahoma" panose="020B0604030504040204" pitchFamily="34" charset="0"/>
                        </a:rPr>
                        <a:t>It is Expensive (Multiple separate CPU’s that require system that supports multiple processors) as compared to </a:t>
                      </a:r>
                      <a:r>
                        <a:rPr lang="en-IN" sz="1400" b="0" dirty="0" err="1">
                          <a:effectLst/>
                          <a:latin typeface="Tahoma" panose="020B0604030504040204" pitchFamily="34" charset="0"/>
                          <a:ea typeface="Tahoma" panose="020B0604030504040204" pitchFamily="34" charset="0"/>
                          <a:cs typeface="Tahoma" panose="020B0604030504040204" pitchFamily="34" charset="0"/>
                        </a:rPr>
                        <a:t>MultiCore</a:t>
                      </a:r>
                      <a:r>
                        <a:rPr lang="en-IN" sz="1400" b="0" dirty="0">
                          <a:effectLst/>
                          <a:latin typeface="Tahoma" panose="020B0604030504040204" pitchFamily="34" charset="0"/>
                          <a:ea typeface="Tahoma" panose="020B0604030504040204" pitchFamily="34" charset="0"/>
                          <a:cs typeface="Tahoma" panose="020B0604030504040204" pitchFamily="34" charset="0"/>
                        </a:rPr>
                        <a:t>.</a:t>
                      </a:r>
                    </a:p>
                  </a:txBody>
                  <a:tcPr marL="89736" marR="89736" marT="125630" marB="125630" anchor="ctr"/>
                </a:tc>
                <a:extLst>
                  <a:ext uri="{0D108BD9-81ED-4DB2-BD59-A6C34878D82A}">
                    <a16:rowId xmlns:a16="http://schemas.microsoft.com/office/drawing/2014/main" val="880176484"/>
                  </a:ext>
                </a:extLst>
              </a:tr>
            </a:tbl>
          </a:graphicData>
        </a:graphic>
      </p:graphicFrame>
    </p:spTree>
    <p:extLst>
      <p:ext uri="{BB962C8B-B14F-4D97-AF65-F5344CB8AC3E}">
        <p14:creationId xmlns:p14="http://schemas.microsoft.com/office/powerpoint/2010/main" val="393333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Architecture </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910601" y="1712441"/>
            <a:ext cx="10069583" cy="3416320"/>
          </a:xfrm>
          <a:prstGeom prst="rect">
            <a:avLst/>
          </a:prstGeom>
          <a:noFill/>
        </p:spPr>
        <p:txBody>
          <a:bodyPr wrap="square">
            <a:spAutoFit/>
          </a:bodyPr>
          <a:lstStyle/>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Single Processor Systems</a:t>
            </a:r>
          </a:p>
          <a:p>
            <a:endParaRPr lang="en-US" altLang="en-US" sz="18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Computer System containing one CPU with a single processing core.</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Core – Component that executes instructions and registers for sharing data locally.</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One CPU with core </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Can able to execute general purpose instruction set, including instructions from processes</a:t>
            </a:r>
          </a:p>
          <a:p>
            <a:pPr marL="333375"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Most systems have special-purpose processors as well</a:t>
            </a:r>
          </a:p>
          <a:p>
            <a:pPr marL="790575" lvl="2"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Device specific processors – disk, keyboard</a:t>
            </a:r>
          </a:p>
          <a:p>
            <a:pPr marL="790575" lvl="2"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Works autonomously </a:t>
            </a:r>
          </a:p>
          <a:p>
            <a:pPr marL="1247775" lvl="3"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Ex : Disk-controller microprocessor receives sequence of requests from CPU core.</a:t>
            </a:r>
          </a:p>
          <a:p>
            <a:pPr marL="962025" lvl="3"/>
            <a:r>
              <a:rPr lang="en-US" altLang="en-US" dirty="0">
                <a:latin typeface="Tahoma" panose="020B0604030504040204" pitchFamily="34" charset="0"/>
                <a:ea typeface="Tahoma" panose="020B0604030504040204" pitchFamily="34" charset="0"/>
                <a:cs typeface="Tahoma" panose="020B0604030504040204" pitchFamily="34" charset="0"/>
              </a:rPr>
              <a:t>           Implement its own disk queue and scheduling algorithms</a:t>
            </a:r>
            <a:endParaRPr lang="en-US" altLang="en-US" sz="1800" dirty="0">
              <a:solidFill>
                <a:srgbClr val="C00000"/>
              </a:solidFill>
            </a:endParaRPr>
          </a:p>
          <a:p>
            <a:pPr lvl="1"/>
            <a:endParaRPr lang="en-US" dirty="0"/>
          </a:p>
        </p:txBody>
      </p:sp>
    </p:spTree>
    <p:extLst>
      <p:ext uri="{BB962C8B-B14F-4D97-AF65-F5344CB8AC3E}">
        <p14:creationId xmlns:p14="http://schemas.microsoft.com/office/powerpoint/2010/main" val="154299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Architecture </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862475" y="1291336"/>
            <a:ext cx="10069583" cy="4524315"/>
          </a:xfrm>
          <a:prstGeom prst="rect">
            <a:avLst/>
          </a:prstGeom>
          <a:noFill/>
        </p:spPr>
        <p:txBody>
          <a:bodyPr wrap="square">
            <a:spAutoFit/>
          </a:bodyPr>
          <a:lstStyle/>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Multiprocessor Systems</a:t>
            </a:r>
          </a:p>
          <a:p>
            <a:endPar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endParaRPr>
          </a:p>
          <a:p>
            <a:endPar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b="1" dirty="0">
                <a:solidFill>
                  <a:srgbClr val="3366FF"/>
                </a:solidFill>
              </a:rPr>
              <a:t>Multiprocessors</a:t>
            </a:r>
            <a:r>
              <a:rPr lang="en-US" altLang="en-US" sz="1800" dirty="0">
                <a:solidFill>
                  <a:srgbClr val="3366FF"/>
                </a:solidFill>
              </a:rPr>
              <a:t> </a:t>
            </a:r>
            <a:r>
              <a:rPr lang="en-US" altLang="en-US" sz="1800" dirty="0"/>
              <a:t>systems growing in use and importance</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Computer System containing two or more processors  with a single processing core.</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Share the computer bus, memory and peripherals</a:t>
            </a:r>
          </a:p>
          <a:p>
            <a:pPr marL="742950" lvl="1" indent="-285750">
              <a:buFont typeface="Arial" panose="020B0604020202020204" pitchFamily="34" charset="0"/>
              <a:buChar char="•"/>
            </a:pPr>
            <a:r>
              <a:rPr lang="en-US" altLang="en-US" sz="1800" dirty="0"/>
              <a:t>Also known as </a:t>
            </a:r>
            <a:r>
              <a:rPr lang="en-US" altLang="en-US" sz="1800" b="1" dirty="0">
                <a:solidFill>
                  <a:srgbClr val="3366FF"/>
                </a:solidFill>
              </a:rPr>
              <a:t>parallel systems</a:t>
            </a:r>
            <a:r>
              <a:rPr lang="en-US" altLang="en-US" sz="1800" dirty="0"/>
              <a:t>, </a:t>
            </a:r>
            <a:r>
              <a:rPr lang="en-US" altLang="en-US" sz="1800" b="1" dirty="0">
                <a:solidFill>
                  <a:srgbClr val="3366FF"/>
                </a:solidFill>
              </a:rPr>
              <a:t>tightly-coupled systems</a:t>
            </a:r>
          </a:p>
          <a:p>
            <a:pPr marL="742950" lvl="1" indent="-285750">
              <a:buFont typeface="Arial" panose="020B0604020202020204" pitchFamily="34" charset="0"/>
              <a:buChar char="•"/>
            </a:pPr>
            <a:r>
              <a:rPr lang="en-US" altLang="en-US" sz="1800" dirty="0"/>
              <a:t>Advantages include:</a:t>
            </a:r>
          </a:p>
          <a:p>
            <a:pPr marL="1200150" lvl="2" indent="-342900">
              <a:buFont typeface="Arial" panose="020B0604020202020204" pitchFamily="34" charset="0"/>
              <a:buAutoNum type="arabicPeriod"/>
            </a:pPr>
            <a:r>
              <a:rPr lang="en-US" altLang="en-US" sz="1800" b="1" dirty="0">
                <a:solidFill>
                  <a:srgbClr val="3366FF"/>
                </a:solidFill>
              </a:rPr>
              <a:t>Increased throughput – increase in processors, more work done in less time</a:t>
            </a:r>
          </a:p>
          <a:p>
            <a:pPr marL="1200150" lvl="2" indent="-342900">
              <a:buFont typeface="Arial" panose="020B0604020202020204" pitchFamily="34" charset="0"/>
              <a:buAutoNum type="arabicPeriod"/>
            </a:pPr>
            <a:r>
              <a:rPr lang="en-US" altLang="en-US" sz="1800" b="1" dirty="0">
                <a:solidFill>
                  <a:srgbClr val="3366FF"/>
                </a:solidFill>
              </a:rPr>
              <a:t>Speed up ratio – It is not N with N processors, Less than N</a:t>
            </a:r>
          </a:p>
          <a:p>
            <a:pPr marL="1771650" lvl="4"/>
            <a:r>
              <a:rPr lang="en-US" altLang="en-US" b="1" dirty="0">
                <a:solidFill>
                  <a:srgbClr val="3366FF"/>
                </a:solidFill>
              </a:rPr>
              <a:t>Overhead is there when multiple processors are executing </a:t>
            </a:r>
            <a:endParaRPr lang="en-US" altLang="en-US" sz="1800" dirty="0"/>
          </a:p>
          <a:p>
            <a:pPr lvl="1"/>
            <a:r>
              <a:rPr lang="en-US" altLang="en-US" sz="1800" dirty="0"/>
              <a:t>Two types:</a:t>
            </a:r>
          </a:p>
          <a:p>
            <a:pPr marL="1200150" lvl="2" indent="-342900">
              <a:buFont typeface="Arial" panose="020B0604020202020204" pitchFamily="34" charset="0"/>
              <a:buAutoNum type="arabicPeriod"/>
            </a:pPr>
            <a:r>
              <a:rPr lang="en-US" altLang="en-US" sz="1800" b="1" dirty="0">
                <a:solidFill>
                  <a:srgbClr val="3366FF"/>
                </a:solidFill>
              </a:rPr>
              <a:t>Asymmetric Multiprocessing </a:t>
            </a:r>
            <a:r>
              <a:rPr lang="en-US" altLang="en-US" sz="1800" dirty="0"/>
              <a:t>– each processor is assigned a specie task.</a:t>
            </a:r>
          </a:p>
          <a:p>
            <a:pPr marL="1200150" lvl="2" indent="-342900">
              <a:buFont typeface="Arial" panose="020B0604020202020204" pitchFamily="34" charset="0"/>
              <a:buAutoNum type="arabicPeriod"/>
            </a:pPr>
            <a:r>
              <a:rPr lang="en-US" altLang="en-US" sz="1800" b="1" dirty="0">
                <a:solidFill>
                  <a:srgbClr val="3366FF"/>
                </a:solidFill>
              </a:rPr>
              <a:t>Symmetric Multiprocessing </a:t>
            </a:r>
            <a:r>
              <a:rPr lang="en-US" altLang="en-US" sz="1800" dirty="0"/>
              <a:t>– each processor performs all tasks</a:t>
            </a:r>
          </a:p>
          <a:p>
            <a:endPar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735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E95EAD4-7111-938F-384E-FB8C290C1F28}"/>
              </a:ext>
            </a:extLst>
          </p:cNvPr>
          <p:cNvSpPr txBox="1"/>
          <p:nvPr/>
        </p:nvSpPr>
        <p:spPr>
          <a:xfrm>
            <a:off x="306414" y="867658"/>
            <a:ext cx="11338539" cy="5122684"/>
          </a:xfrm>
          <a:prstGeom prst="rect">
            <a:avLst/>
          </a:prstGeom>
        </p:spPr>
        <p:txBody>
          <a:bodyPr vert="horz" wrap="square" lIns="0" tIns="12700" rIns="0" bIns="0" rtlCol="0">
            <a:spAutoFit/>
          </a:bodyPr>
          <a:lstStyle/>
          <a:p>
            <a:pPr marL="12700" marR="7620" algn="just">
              <a:lnSpc>
                <a:spcPct val="130000"/>
              </a:lnSpc>
              <a:spcBef>
                <a:spcPts val="100"/>
              </a:spcBef>
            </a:pPr>
            <a:r>
              <a:rPr lang="en-US" sz="1200" b="1" dirty="0">
                <a:latin typeface="Tahoma" panose="020B0604030504040204"/>
                <a:cs typeface="Tahoma" panose="020B0604030504040204"/>
              </a:rPr>
              <a:t>UNIT I  </a:t>
            </a:r>
            <a:r>
              <a:rPr lang="en-IN" sz="1200" b="1" dirty="0">
                <a:latin typeface="Tahoma" panose="020B0604030504040204"/>
                <a:cs typeface="Tahoma" panose="020B0604030504040204"/>
              </a:rPr>
              <a:t>INTRODUCTION</a:t>
            </a:r>
            <a:r>
              <a:rPr lang="en-IN" sz="1200" b="1" spc="-45" dirty="0">
                <a:latin typeface="Tahoma" panose="020B0604030504040204"/>
                <a:cs typeface="Tahoma" panose="020B0604030504040204"/>
              </a:rPr>
              <a:t> </a:t>
            </a:r>
            <a:r>
              <a:rPr lang="en-IN" sz="1200" b="1" dirty="0">
                <a:latin typeface="Tahoma" panose="020B0604030504040204"/>
                <a:cs typeface="Tahoma" panose="020B0604030504040204"/>
              </a:rPr>
              <a:t>TO</a:t>
            </a:r>
            <a:r>
              <a:rPr lang="en-IN" sz="1200" b="1" spc="-20" dirty="0">
                <a:latin typeface="Tahoma" panose="020B0604030504040204"/>
                <a:cs typeface="Tahoma" panose="020B0604030504040204"/>
              </a:rPr>
              <a:t> </a:t>
            </a:r>
            <a:r>
              <a:rPr lang="en-IN" sz="1200" b="1" dirty="0">
                <a:latin typeface="Tahoma" panose="020B0604030504040204"/>
                <a:cs typeface="Tahoma" panose="020B0604030504040204"/>
              </a:rPr>
              <a:t>OPERATING</a:t>
            </a:r>
            <a:r>
              <a:rPr lang="en-IN" sz="1200" b="1" spc="-40" dirty="0">
                <a:latin typeface="Tahoma" panose="020B0604030504040204"/>
                <a:cs typeface="Tahoma" panose="020B0604030504040204"/>
              </a:rPr>
              <a:t> </a:t>
            </a:r>
            <a:r>
              <a:rPr lang="en-IN" sz="1200" b="1" dirty="0">
                <a:latin typeface="Tahoma" panose="020B0604030504040204"/>
                <a:cs typeface="Tahoma" panose="020B0604030504040204"/>
              </a:rPr>
              <a:t>SYSTEMS</a:t>
            </a:r>
            <a:r>
              <a:rPr lang="en-IN" sz="1200" b="1" spc="-75" dirty="0">
                <a:latin typeface="Tahoma" panose="020B0604030504040204"/>
                <a:cs typeface="Tahoma" panose="020B0604030504040204"/>
              </a:rPr>
              <a:t> </a:t>
            </a:r>
            <a:r>
              <a:rPr lang="en-IN" sz="1200" b="1" dirty="0">
                <a:latin typeface="Tahoma" panose="020B0604030504040204"/>
                <a:cs typeface="Tahoma" panose="020B0604030504040204"/>
              </a:rPr>
              <a:t>AND </a:t>
            </a:r>
            <a:r>
              <a:rPr lang="en-IN" sz="1200" b="1" spc="-335" dirty="0">
                <a:latin typeface="Tahoma" panose="020B0604030504040204"/>
                <a:cs typeface="Tahoma" panose="020B0604030504040204"/>
              </a:rPr>
              <a:t> </a:t>
            </a:r>
            <a:r>
              <a:rPr lang="en-IN" sz="1200" b="1" dirty="0">
                <a:latin typeface="Tahoma" panose="020B0604030504040204"/>
                <a:cs typeface="Tahoma" panose="020B0604030504040204"/>
              </a:rPr>
              <a:t>PROCESSES</a:t>
            </a:r>
            <a:endParaRPr lang="en-US" sz="1200" spc="-5" dirty="0">
              <a:latin typeface="Tahoma" panose="020B0604030504040204"/>
              <a:cs typeface="Tahoma" panose="020B0604030504040204"/>
            </a:endParaRPr>
          </a:p>
          <a:p>
            <a:pPr marL="12700" marR="7620" algn="just">
              <a:lnSpc>
                <a:spcPct val="130000"/>
              </a:lnSpc>
              <a:spcBef>
                <a:spcPts val="100"/>
              </a:spcBef>
            </a:pPr>
            <a:r>
              <a:rPr sz="1200" spc="-5" dirty="0">
                <a:latin typeface="Tahoma" panose="020B0604030504040204"/>
                <a:cs typeface="Tahoma" panose="020B0604030504040204"/>
              </a:rPr>
              <a:t>Introduction</a:t>
            </a:r>
            <a:r>
              <a:rPr sz="1200" dirty="0">
                <a:latin typeface="Tahoma" panose="020B0604030504040204"/>
                <a:cs typeface="Tahoma" panose="020B0604030504040204"/>
              </a:rPr>
              <a:t> to</a:t>
            </a:r>
            <a:r>
              <a:rPr sz="1200" spc="5" dirty="0">
                <a:latin typeface="Tahoma" panose="020B0604030504040204"/>
                <a:cs typeface="Tahoma" panose="020B0604030504040204"/>
              </a:rPr>
              <a:t> </a:t>
            </a:r>
            <a:r>
              <a:rPr sz="1200" spc="-5" dirty="0">
                <a:latin typeface="Tahoma" panose="020B0604030504040204"/>
                <a:cs typeface="Tahoma" panose="020B0604030504040204"/>
              </a:rPr>
              <a:t>OS</a:t>
            </a:r>
            <a:r>
              <a:rPr sz="1200" dirty="0">
                <a:latin typeface="Tahoma" panose="020B0604030504040204"/>
                <a:cs typeface="Tahoma" panose="020B0604030504040204"/>
              </a:rPr>
              <a:t> </a:t>
            </a:r>
            <a:r>
              <a:rPr sz="1200" spc="-5" dirty="0">
                <a:latin typeface="Tahoma" panose="020B0604030504040204"/>
                <a:cs typeface="Tahoma" panose="020B0604030504040204"/>
              </a:rPr>
              <a:t>–Computer</a:t>
            </a:r>
            <a:r>
              <a:rPr sz="1200" dirty="0">
                <a:latin typeface="Tahoma" panose="020B0604030504040204"/>
                <a:cs typeface="Tahoma" panose="020B0604030504040204"/>
              </a:rPr>
              <a:t> </a:t>
            </a:r>
            <a:r>
              <a:rPr sz="1200" spc="-5" dirty="0">
                <a:latin typeface="Tahoma" panose="020B0604030504040204"/>
                <a:cs typeface="Tahoma" panose="020B0604030504040204"/>
              </a:rPr>
              <a:t>system</a:t>
            </a:r>
            <a:r>
              <a:rPr sz="1200" dirty="0">
                <a:latin typeface="Tahoma" panose="020B0604030504040204"/>
                <a:cs typeface="Tahoma" panose="020B0604030504040204"/>
              </a:rPr>
              <a:t> </a:t>
            </a:r>
            <a:r>
              <a:rPr sz="1200" spc="-5" dirty="0">
                <a:latin typeface="Tahoma" panose="020B0604030504040204"/>
                <a:cs typeface="Tahoma" panose="020B0604030504040204"/>
              </a:rPr>
              <a:t>organization</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architecture</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Resource </a:t>
            </a:r>
            <a:r>
              <a:rPr sz="1200" dirty="0">
                <a:latin typeface="Tahoma" panose="020B0604030504040204"/>
                <a:cs typeface="Tahoma" panose="020B0604030504040204"/>
              </a:rPr>
              <a:t> </a:t>
            </a:r>
            <a:r>
              <a:rPr sz="1200" spc="-5" dirty="0">
                <a:latin typeface="Tahoma" panose="020B0604030504040204"/>
                <a:cs typeface="Tahoma" panose="020B0604030504040204"/>
              </a:rPr>
              <a:t>management </a:t>
            </a:r>
            <a:r>
              <a:rPr sz="1200" dirty="0">
                <a:latin typeface="Tahoma" panose="020B0604030504040204"/>
                <a:cs typeface="Tahoma" panose="020B0604030504040204"/>
              </a:rPr>
              <a:t>- </a:t>
            </a:r>
            <a:r>
              <a:rPr sz="1200" spc="-5" dirty="0">
                <a:latin typeface="Tahoma" panose="020B0604030504040204"/>
                <a:cs typeface="Tahoma" panose="020B0604030504040204"/>
              </a:rPr>
              <a:t>Protection and Security </a:t>
            </a:r>
            <a:r>
              <a:rPr sz="1200" dirty="0">
                <a:latin typeface="Tahoma" panose="020B0604030504040204"/>
                <a:cs typeface="Tahoma" panose="020B0604030504040204"/>
              </a:rPr>
              <a:t>– </a:t>
            </a:r>
            <a:r>
              <a:rPr sz="1200" spc="-5" dirty="0">
                <a:latin typeface="Tahoma" panose="020B0604030504040204"/>
                <a:cs typeface="Tahoma" panose="020B0604030504040204"/>
              </a:rPr>
              <a:t>Virtualization </a:t>
            </a:r>
            <a:r>
              <a:rPr sz="1200" dirty="0">
                <a:latin typeface="Tahoma" panose="020B0604030504040204"/>
                <a:cs typeface="Tahoma" panose="020B0604030504040204"/>
              </a:rPr>
              <a:t>- </a:t>
            </a:r>
            <a:r>
              <a:rPr sz="1200" spc="-10" dirty="0">
                <a:latin typeface="Tahoma" panose="020B0604030504040204"/>
                <a:cs typeface="Tahoma" panose="020B0604030504040204"/>
              </a:rPr>
              <a:t>Operating System </a:t>
            </a:r>
            <a:r>
              <a:rPr sz="1200" spc="-5" dirty="0">
                <a:latin typeface="Tahoma" panose="020B0604030504040204"/>
                <a:cs typeface="Tahoma" panose="020B0604030504040204"/>
              </a:rPr>
              <a:t>Structures </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Services </a:t>
            </a:r>
            <a:r>
              <a:rPr sz="1200" dirty="0">
                <a:latin typeface="Tahoma" panose="020B0604030504040204"/>
                <a:cs typeface="Tahoma" panose="020B0604030504040204"/>
              </a:rPr>
              <a:t>- User </a:t>
            </a:r>
            <a:r>
              <a:rPr sz="1200" spc="5" dirty="0">
                <a:latin typeface="Tahoma" panose="020B0604030504040204"/>
                <a:cs typeface="Tahoma" panose="020B0604030504040204"/>
              </a:rPr>
              <a:t>and </a:t>
            </a:r>
            <a:r>
              <a:rPr sz="1200" spc="-5" dirty="0">
                <a:latin typeface="Tahoma" panose="020B0604030504040204"/>
                <a:cs typeface="Tahoma" panose="020B0604030504040204"/>
              </a:rPr>
              <a:t>Operating-System Interface </a:t>
            </a:r>
            <a:r>
              <a:rPr sz="1200" dirty="0">
                <a:latin typeface="Tahoma" panose="020B0604030504040204"/>
                <a:cs typeface="Tahoma" panose="020B0604030504040204"/>
              </a:rPr>
              <a:t>- </a:t>
            </a:r>
            <a:r>
              <a:rPr sz="1200" spc="-5" dirty="0">
                <a:latin typeface="Tahoma" panose="020B0604030504040204"/>
                <a:cs typeface="Tahoma" panose="020B0604030504040204"/>
              </a:rPr>
              <a:t>System Calls </a:t>
            </a:r>
            <a:r>
              <a:rPr sz="1200" dirty="0">
                <a:latin typeface="Tahoma" panose="020B0604030504040204"/>
                <a:cs typeface="Tahoma" panose="020B0604030504040204"/>
              </a:rPr>
              <a:t>- </a:t>
            </a:r>
            <a:r>
              <a:rPr sz="1200" spc="-10" dirty="0">
                <a:latin typeface="Tahoma" panose="020B0604030504040204"/>
                <a:cs typeface="Tahoma" panose="020B0604030504040204"/>
              </a:rPr>
              <a:t>System </a:t>
            </a:r>
            <a:r>
              <a:rPr sz="1200" spc="-5" dirty="0">
                <a:latin typeface="Tahoma" panose="020B0604030504040204"/>
                <a:cs typeface="Tahoma" panose="020B0604030504040204"/>
              </a:rPr>
              <a:t>Services </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10" dirty="0">
                <a:latin typeface="Tahoma" panose="020B0604030504040204"/>
                <a:cs typeface="Tahoma" panose="020B0604030504040204"/>
              </a:rPr>
              <a:t>Design </a:t>
            </a:r>
            <a:r>
              <a:rPr sz="1200" spc="-5" dirty="0">
                <a:latin typeface="Tahoma" panose="020B0604030504040204"/>
                <a:cs typeface="Tahoma" panose="020B0604030504040204"/>
              </a:rPr>
              <a:t>and Implementation </a:t>
            </a:r>
            <a:r>
              <a:rPr sz="1200" dirty="0">
                <a:latin typeface="Tahoma" panose="020B0604030504040204"/>
                <a:cs typeface="Tahoma" panose="020B0604030504040204"/>
              </a:rPr>
              <a:t>- </a:t>
            </a:r>
            <a:r>
              <a:rPr sz="1200" spc="-5" dirty="0">
                <a:latin typeface="Tahoma" panose="020B0604030504040204"/>
                <a:cs typeface="Tahoma" panose="020B0604030504040204"/>
              </a:rPr>
              <a:t>Building and Booting an </a:t>
            </a:r>
            <a:r>
              <a:rPr sz="1200" spc="-10" dirty="0">
                <a:latin typeface="Tahoma" panose="020B0604030504040204"/>
                <a:cs typeface="Tahoma" panose="020B0604030504040204"/>
              </a:rPr>
              <a:t>Operating System </a:t>
            </a:r>
            <a:r>
              <a:rPr sz="1200" dirty="0">
                <a:latin typeface="Tahoma" panose="020B0604030504040204"/>
                <a:cs typeface="Tahoma" panose="020B0604030504040204"/>
              </a:rPr>
              <a:t>- </a:t>
            </a:r>
            <a:r>
              <a:rPr sz="1200" spc="-5" dirty="0">
                <a:latin typeface="Tahoma" panose="020B0604030504040204"/>
                <a:cs typeface="Tahoma" panose="020B0604030504040204"/>
              </a:rPr>
              <a:t>Process </a:t>
            </a:r>
            <a:r>
              <a:rPr sz="1200" dirty="0">
                <a:latin typeface="Tahoma" panose="020B0604030504040204"/>
                <a:cs typeface="Tahoma" panose="020B0604030504040204"/>
              </a:rPr>
              <a:t> </a:t>
            </a:r>
            <a:r>
              <a:rPr sz="1200" spc="-5" dirty="0">
                <a:latin typeface="Tahoma" panose="020B0604030504040204"/>
                <a:cs typeface="Tahoma" panose="020B0604030504040204"/>
              </a:rPr>
              <a:t>Concept</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Process</a:t>
            </a:r>
            <a:r>
              <a:rPr sz="1200" dirty="0">
                <a:latin typeface="Tahoma" panose="020B0604030504040204"/>
                <a:cs typeface="Tahoma" panose="020B0604030504040204"/>
              </a:rPr>
              <a:t> </a:t>
            </a:r>
            <a:r>
              <a:rPr sz="1200" spc="-5" dirty="0">
                <a:latin typeface="Tahoma" panose="020B0604030504040204"/>
                <a:cs typeface="Tahoma" panose="020B0604030504040204"/>
              </a:rPr>
              <a:t>Scheduling</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Operations</a:t>
            </a:r>
            <a:r>
              <a:rPr sz="1200" dirty="0">
                <a:latin typeface="Tahoma" panose="020B0604030504040204"/>
                <a:cs typeface="Tahoma" panose="020B0604030504040204"/>
              </a:rPr>
              <a:t> </a:t>
            </a:r>
            <a:r>
              <a:rPr sz="1200" spc="-5" dirty="0">
                <a:latin typeface="Tahoma" panose="020B0604030504040204"/>
                <a:cs typeface="Tahoma" panose="020B0604030504040204"/>
              </a:rPr>
              <a:t>on</a:t>
            </a:r>
            <a:r>
              <a:rPr sz="1200" dirty="0">
                <a:latin typeface="Tahoma" panose="020B0604030504040204"/>
                <a:cs typeface="Tahoma" panose="020B0604030504040204"/>
              </a:rPr>
              <a:t> </a:t>
            </a:r>
            <a:r>
              <a:rPr sz="1200" spc="-5" dirty="0">
                <a:latin typeface="Tahoma" panose="020B0604030504040204"/>
                <a:cs typeface="Tahoma" panose="020B0604030504040204"/>
              </a:rPr>
              <a:t>Processes</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dirty="0">
                <a:latin typeface="Tahoma" panose="020B0604030504040204"/>
                <a:cs typeface="Tahoma" panose="020B0604030504040204"/>
              </a:rPr>
              <a:t>Inter</a:t>
            </a:r>
            <a:r>
              <a:rPr sz="1200" spc="380" dirty="0">
                <a:latin typeface="Tahoma" panose="020B0604030504040204"/>
                <a:cs typeface="Tahoma" panose="020B0604030504040204"/>
              </a:rPr>
              <a:t> </a:t>
            </a:r>
            <a:r>
              <a:rPr sz="1200" spc="-5" dirty="0">
                <a:latin typeface="Tahoma" panose="020B0604030504040204"/>
                <a:cs typeface="Tahoma" panose="020B0604030504040204"/>
              </a:rPr>
              <a:t>process </a:t>
            </a:r>
            <a:r>
              <a:rPr sz="1200" dirty="0">
                <a:latin typeface="Tahoma" panose="020B0604030504040204"/>
                <a:cs typeface="Tahoma" panose="020B0604030504040204"/>
              </a:rPr>
              <a:t> </a:t>
            </a:r>
            <a:r>
              <a:rPr sz="1200" spc="-5" dirty="0">
                <a:latin typeface="Tahoma" panose="020B0604030504040204"/>
                <a:cs typeface="Tahoma" panose="020B0604030504040204"/>
              </a:rPr>
              <a:t>Communication</a:t>
            </a:r>
            <a:r>
              <a:rPr sz="1200" spc="40" dirty="0">
                <a:latin typeface="Tahoma" panose="020B0604030504040204"/>
                <a:cs typeface="Tahoma" panose="020B0604030504040204"/>
              </a:rPr>
              <a:t> </a:t>
            </a:r>
            <a:r>
              <a:rPr sz="1200" dirty="0">
                <a:latin typeface="Tahoma" panose="020B0604030504040204"/>
                <a:cs typeface="Tahoma" panose="020B0604030504040204"/>
              </a:rPr>
              <a:t>-</a:t>
            </a:r>
            <a:r>
              <a:rPr sz="1200" spc="15" dirty="0">
                <a:latin typeface="Tahoma" panose="020B0604030504040204"/>
                <a:cs typeface="Tahoma" panose="020B0604030504040204"/>
              </a:rPr>
              <a:t> </a:t>
            </a:r>
            <a:r>
              <a:rPr sz="1200" dirty="0">
                <a:latin typeface="Tahoma" panose="020B0604030504040204"/>
                <a:cs typeface="Tahoma" panose="020B0604030504040204"/>
              </a:rPr>
              <a:t>IPC</a:t>
            </a:r>
            <a:r>
              <a:rPr sz="1200" spc="-5" dirty="0">
                <a:latin typeface="Tahoma" panose="020B0604030504040204"/>
                <a:cs typeface="Tahoma" panose="020B0604030504040204"/>
              </a:rPr>
              <a:t> </a:t>
            </a:r>
            <a:r>
              <a:rPr sz="1200" spc="-10" dirty="0">
                <a:latin typeface="Tahoma" panose="020B0604030504040204"/>
                <a:cs typeface="Tahoma" panose="020B0604030504040204"/>
              </a:rPr>
              <a:t>in</a:t>
            </a:r>
            <a:r>
              <a:rPr sz="1200" spc="40" dirty="0">
                <a:latin typeface="Tahoma" panose="020B0604030504040204"/>
                <a:cs typeface="Tahoma" panose="020B0604030504040204"/>
              </a:rPr>
              <a:t> </a:t>
            </a:r>
            <a:r>
              <a:rPr sz="1200" spc="-5" dirty="0">
                <a:latin typeface="Tahoma" panose="020B0604030504040204"/>
                <a:cs typeface="Tahoma" panose="020B0604030504040204"/>
              </a:rPr>
              <a:t>Shared-Memory</a:t>
            </a:r>
            <a:r>
              <a:rPr sz="1200" spc="20" dirty="0">
                <a:latin typeface="Tahoma" panose="020B0604030504040204"/>
                <a:cs typeface="Tahoma" panose="020B0604030504040204"/>
              </a:rPr>
              <a:t> </a:t>
            </a:r>
            <a:r>
              <a:rPr sz="1200" spc="-10" dirty="0">
                <a:latin typeface="Tahoma" panose="020B0604030504040204"/>
                <a:cs typeface="Tahoma" panose="020B0604030504040204"/>
              </a:rPr>
              <a:t>Systems</a:t>
            </a:r>
            <a:r>
              <a:rPr sz="1200" spc="35" dirty="0">
                <a:latin typeface="Tahoma" panose="020B0604030504040204"/>
                <a:cs typeface="Tahoma" panose="020B0604030504040204"/>
              </a:rPr>
              <a:t> </a:t>
            </a:r>
            <a:r>
              <a:rPr sz="1200" dirty="0">
                <a:latin typeface="Tahoma" panose="020B0604030504040204"/>
                <a:cs typeface="Tahoma" panose="020B0604030504040204"/>
              </a:rPr>
              <a:t>-</a:t>
            </a:r>
            <a:r>
              <a:rPr sz="1200" spc="15" dirty="0">
                <a:latin typeface="Tahoma" panose="020B0604030504040204"/>
                <a:cs typeface="Tahoma" panose="020B0604030504040204"/>
              </a:rPr>
              <a:t> </a:t>
            </a:r>
            <a:r>
              <a:rPr sz="1200" dirty="0">
                <a:latin typeface="Tahoma" panose="020B0604030504040204"/>
                <a:cs typeface="Tahoma" panose="020B0604030504040204"/>
              </a:rPr>
              <a:t>IPC</a:t>
            </a:r>
            <a:r>
              <a:rPr sz="1200" spc="-10" dirty="0">
                <a:latin typeface="Tahoma" panose="020B0604030504040204"/>
                <a:cs typeface="Tahoma" panose="020B0604030504040204"/>
              </a:rPr>
              <a:t> in</a:t>
            </a:r>
            <a:r>
              <a:rPr sz="1200" spc="20" dirty="0">
                <a:latin typeface="Tahoma" panose="020B0604030504040204"/>
                <a:cs typeface="Tahoma" panose="020B0604030504040204"/>
              </a:rPr>
              <a:t> </a:t>
            </a:r>
            <a:r>
              <a:rPr sz="1200" spc="-10" dirty="0">
                <a:latin typeface="Tahoma" panose="020B0604030504040204"/>
                <a:cs typeface="Tahoma" panose="020B0604030504040204"/>
              </a:rPr>
              <a:t>Message-Passing</a:t>
            </a:r>
            <a:r>
              <a:rPr sz="1200" spc="40" dirty="0">
                <a:latin typeface="Tahoma" panose="020B0604030504040204"/>
                <a:cs typeface="Tahoma" panose="020B0604030504040204"/>
              </a:rPr>
              <a:t> </a:t>
            </a:r>
            <a:r>
              <a:rPr sz="1200" spc="-10" dirty="0">
                <a:latin typeface="Tahoma" panose="020B0604030504040204"/>
                <a:cs typeface="Tahoma" panose="020B0604030504040204"/>
              </a:rPr>
              <a:t>Systems</a:t>
            </a:r>
            <a:endParaRPr sz="1200" dirty="0">
              <a:latin typeface="Tahoma" panose="020B0604030504040204"/>
              <a:cs typeface="Tahoma" panose="020B0604030504040204"/>
            </a:endParaRPr>
          </a:p>
          <a:p>
            <a:pPr marL="12700">
              <a:lnSpc>
                <a:spcPct val="100000"/>
              </a:lnSpc>
              <a:spcBef>
                <a:spcPts val="1245"/>
              </a:spcBef>
              <a:tabLst>
                <a:tab pos="1384300" algn="l"/>
              </a:tabLst>
            </a:pPr>
            <a:r>
              <a:rPr sz="1200" b="1" dirty="0">
                <a:latin typeface="Tahoma" panose="020B0604030504040204"/>
                <a:cs typeface="Tahoma" panose="020B0604030504040204"/>
              </a:rPr>
              <a:t>UNIT</a:t>
            </a:r>
            <a:r>
              <a:rPr sz="1200" b="1" spc="-5" dirty="0">
                <a:latin typeface="Tahoma" panose="020B0604030504040204"/>
                <a:cs typeface="Tahoma" panose="020B0604030504040204"/>
              </a:rPr>
              <a:t> II</a:t>
            </a:r>
            <a:r>
              <a:rPr lang="en-US" sz="1200" b="1" spc="-5" dirty="0">
                <a:latin typeface="Tahoma" panose="020B0604030504040204"/>
                <a:cs typeface="Tahoma" panose="020B0604030504040204"/>
              </a:rPr>
              <a:t>  </a:t>
            </a:r>
            <a:r>
              <a:rPr sz="1200" b="1" spc="-5" dirty="0">
                <a:latin typeface="Tahoma" panose="020B0604030504040204"/>
                <a:cs typeface="Tahoma" panose="020B0604030504040204"/>
              </a:rPr>
              <a:t>THREADS</a:t>
            </a:r>
            <a:r>
              <a:rPr sz="1200" b="1" spc="10" dirty="0">
                <a:latin typeface="Tahoma" panose="020B0604030504040204"/>
                <a:cs typeface="Tahoma" panose="020B0604030504040204"/>
              </a:rPr>
              <a:t> </a:t>
            </a:r>
            <a:r>
              <a:rPr sz="1200" b="1" dirty="0">
                <a:latin typeface="Tahoma" panose="020B0604030504040204"/>
                <a:cs typeface="Tahoma" panose="020B0604030504040204"/>
              </a:rPr>
              <a:t>AND</a:t>
            </a:r>
            <a:r>
              <a:rPr sz="1200" b="1" spc="-25" dirty="0">
                <a:latin typeface="Tahoma" panose="020B0604030504040204"/>
                <a:cs typeface="Tahoma" panose="020B0604030504040204"/>
              </a:rPr>
              <a:t> </a:t>
            </a:r>
            <a:r>
              <a:rPr sz="1200" b="1" spc="-5" dirty="0">
                <a:latin typeface="Tahoma" panose="020B0604030504040204"/>
                <a:cs typeface="Tahoma" panose="020B0604030504040204"/>
              </a:rPr>
              <a:t>CPU SCHEDULING</a:t>
            </a:r>
            <a:endParaRPr sz="1200" dirty="0">
              <a:latin typeface="Tahoma" panose="020B0604030504040204"/>
              <a:cs typeface="Tahoma" panose="020B0604030504040204"/>
            </a:endParaRPr>
          </a:p>
          <a:p>
            <a:pPr marL="12700" marR="5080" algn="just">
              <a:lnSpc>
                <a:spcPct val="130000"/>
              </a:lnSpc>
              <a:spcBef>
                <a:spcPts val="790"/>
              </a:spcBef>
            </a:pPr>
            <a:r>
              <a:rPr sz="1200" spc="-5" dirty="0">
                <a:latin typeface="Tahoma" panose="020B0604030504040204"/>
                <a:cs typeface="Tahoma" panose="020B0604030504040204"/>
              </a:rPr>
              <a:t>Threads </a:t>
            </a:r>
            <a:r>
              <a:rPr sz="1200" dirty="0">
                <a:latin typeface="Tahoma" panose="020B0604030504040204"/>
                <a:cs typeface="Tahoma" panose="020B0604030504040204"/>
              </a:rPr>
              <a:t>&amp; </a:t>
            </a:r>
            <a:r>
              <a:rPr sz="1200" spc="-5" dirty="0">
                <a:latin typeface="Tahoma" panose="020B0604030504040204"/>
                <a:cs typeface="Tahoma" panose="020B0604030504040204"/>
              </a:rPr>
              <a:t>Concurrency:</a:t>
            </a:r>
            <a:r>
              <a:rPr sz="1200" dirty="0">
                <a:latin typeface="Tahoma" panose="020B0604030504040204"/>
                <a:cs typeface="Tahoma" panose="020B0604030504040204"/>
              </a:rPr>
              <a:t> </a:t>
            </a:r>
            <a:r>
              <a:rPr sz="1200" spc="-10" dirty="0">
                <a:latin typeface="Tahoma" panose="020B0604030504040204"/>
                <a:cs typeface="Tahoma" panose="020B0604030504040204"/>
              </a:rPr>
              <a:t>Overview </a:t>
            </a:r>
            <a:r>
              <a:rPr sz="1200" dirty="0">
                <a:latin typeface="Tahoma" panose="020B0604030504040204"/>
                <a:cs typeface="Tahoma" panose="020B0604030504040204"/>
              </a:rPr>
              <a:t>- </a:t>
            </a:r>
            <a:r>
              <a:rPr sz="1200" spc="-5" dirty="0">
                <a:latin typeface="Tahoma" panose="020B0604030504040204"/>
                <a:cs typeface="Tahoma" panose="020B0604030504040204"/>
              </a:rPr>
              <a:t>Multicore Programming </a:t>
            </a:r>
            <a:r>
              <a:rPr sz="1200" dirty="0">
                <a:latin typeface="Tahoma" panose="020B0604030504040204"/>
                <a:cs typeface="Tahoma" panose="020B0604030504040204"/>
              </a:rPr>
              <a:t>- </a:t>
            </a:r>
            <a:r>
              <a:rPr sz="1200" spc="-5" dirty="0">
                <a:latin typeface="Tahoma" panose="020B0604030504040204"/>
                <a:cs typeface="Tahoma" panose="020B0604030504040204"/>
              </a:rPr>
              <a:t>Multithreading Models </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Thread Libraries </a:t>
            </a:r>
            <a:r>
              <a:rPr sz="1200" dirty="0">
                <a:latin typeface="Tahoma" panose="020B0604030504040204"/>
                <a:cs typeface="Tahoma" panose="020B0604030504040204"/>
              </a:rPr>
              <a:t>- </a:t>
            </a:r>
            <a:r>
              <a:rPr sz="1200" spc="-5" dirty="0">
                <a:latin typeface="Tahoma" panose="020B0604030504040204"/>
                <a:cs typeface="Tahoma" panose="020B0604030504040204"/>
              </a:rPr>
              <a:t>Implicit Threading </a:t>
            </a:r>
            <a:r>
              <a:rPr sz="1200" dirty="0">
                <a:latin typeface="Tahoma" panose="020B0604030504040204"/>
                <a:cs typeface="Tahoma" panose="020B0604030504040204"/>
              </a:rPr>
              <a:t>- </a:t>
            </a:r>
            <a:r>
              <a:rPr sz="1200" spc="-5" dirty="0">
                <a:latin typeface="Tahoma" panose="020B0604030504040204"/>
                <a:cs typeface="Tahoma" panose="020B0604030504040204"/>
              </a:rPr>
              <a:t>Threading Issues </a:t>
            </a:r>
            <a:r>
              <a:rPr sz="1200" dirty="0">
                <a:latin typeface="Tahoma" panose="020B0604030504040204"/>
                <a:cs typeface="Tahoma" panose="020B0604030504040204"/>
              </a:rPr>
              <a:t>- CPU </a:t>
            </a:r>
            <a:r>
              <a:rPr sz="1200" spc="-5" dirty="0">
                <a:latin typeface="Tahoma" panose="020B0604030504040204"/>
                <a:cs typeface="Tahoma" panose="020B0604030504040204"/>
              </a:rPr>
              <a:t>Scheduling: Basic </a:t>
            </a:r>
            <a:r>
              <a:rPr sz="1200" dirty="0">
                <a:latin typeface="Tahoma" panose="020B0604030504040204"/>
                <a:cs typeface="Tahoma" panose="020B0604030504040204"/>
              </a:rPr>
              <a:t> </a:t>
            </a:r>
            <a:r>
              <a:rPr sz="1200" spc="-5" dirty="0">
                <a:latin typeface="Tahoma" panose="020B0604030504040204"/>
                <a:cs typeface="Tahoma" panose="020B0604030504040204"/>
              </a:rPr>
              <a:t>Concepts </a:t>
            </a:r>
            <a:r>
              <a:rPr sz="1200" dirty="0">
                <a:latin typeface="Tahoma" panose="020B0604030504040204"/>
                <a:cs typeface="Tahoma" panose="020B0604030504040204"/>
              </a:rPr>
              <a:t>- </a:t>
            </a:r>
            <a:r>
              <a:rPr sz="1200" spc="-5" dirty="0">
                <a:latin typeface="Tahoma" panose="020B0604030504040204"/>
                <a:cs typeface="Tahoma" panose="020B0604030504040204"/>
              </a:rPr>
              <a:t>Scheduling Criteria </a:t>
            </a:r>
            <a:r>
              <a:rPr sz="1200" dirty="0">
                <a:latin typeface="Tahoma" panose="020B0604030504040204"/>
                <a:cs typeface="Tahoma" panose="020B0604030504040204"/>
              </a:rPr>
              <a:t>- </a:t>
            </a:r>
            <a:r>
              <a:rPr sz="1200" spc="-5" dirty="0">
                <a:latin typeface="Tahoma" panose="020B0604030504040204"/>
                <a:cs typeface="Tahoma" panose="020B0604030504040204"/>
              </a:rPr>
              <a:t>Scheduling </a:t>
            </a:r>
            <a:r>
              <a:rPr sz="1200" dirty="0">
                <a:latin typeface="Tahoma" panose="020B0604030504040204"/>
                <a:cs typeface="Tahoma" panose="020B0604030504040204"/>
              </a:rPr>
              <a:t>Algorithms - </a:t>
            </a:r>
            <a:r>
              <a:rPr sz="1200" spc="-5" dirty="0">
                <a:latin typeface="Tahoma" panose="020B0604030504040204"/>
                <a:cs typeface="Tahoma" panose="020B0604030504040204"/>
              </a:rPr>
              <a:t>Thread Scheduling </a:t>
            </a:r>
            <a:r>
              <a:rPr sz="1200" dirty="0">
                <a:latin typeface="Tahoma" panose="020B0604030504040204"/>
                <a:cs typeface="Tahoma" panose="020B0604030504040204"/>
              </a:rPr>
              <a:t>- </a:t>
            </a:r>
            <a:r>
              <a:rPr sz="1200" spc="-5" dirty="0">
                <a:latin typeface="Tahoma" panose="020B0604030504040204"/>
                <a:cs typeface="Tahoma" panose="020B0604030504040204"/>
              </a:rPr>
              <a:t>Multi- </a:t>
            </a:r>
            <a:r>
              <a:rPr sz="1200" dirty="0">
                <a:latin typeface="Tahoma" panose="020B0604030504040204"/>
                <a:cs typeface="Tahoma" panose="020B0604030504040204"/>
              </a:rPr>
              <a:t> </a:t>
            </a:r>
            <a:r>
              <a:rPr sz="1200" spc="-5" dirty="0">
                <a:latin typeface="Tahoma" panose="020B0604030504040204"/>
                <a:cs typeface="Tahoma" panose="020B0604030504040204"/>
              </a:rPr>
              <a:t>Processor</a:t>
            </a:r>
            <a:r>
              <a:rPr sz="1200" spc="25" dirty="0">
                <a:latin typeface="Tahoma" panose="020B0604030504040204"/>
                <a:cs typeface="Tahoma" panose="020B0604030504040204"/>
              </a:rPr>
              <a:t> </a:t>
            </a:r>
            <a:r>
              <a:rPr sz="1200" spc="-5" dirty="0">
                <a:latin typeface="Tahoma" panose="020B0604030504040204"/>
                <a:cs typeface="Tahoma" panose="020B0604030504040204"/>
              </a:rPr>
              <a:t>Scheduling</a:t>
            </a:r>
            <a:r>
              <a:rPr sz="1200" spc="25" dirty="0">
                <a:latin typeface="Tahoma" panose="020B0604030504040204"/>
                <a:cs typeface="Tahoma" panose="020B0604030504040204"/>
              </a:rPr>
              <a:t> </a:t>
            </a:r>
            <a:r>
              <a:rPr sz="1200" dirty="0">
                <a:latin typeface="Tahoma" panose="020B0604030504040204"/>
                <a:cs typeface="Tahoma" panose="020B0604030504040204"/>
              </a:rPr>
              <a:t>-</a:t>
            </a:r>
            <a:r>
              <a:rPr sz="1200" spc="5" dirty="0">
                <a:latin typeface="Tahoma" panose="020B0604030504040204"/>
                <a:cs typeface="Tahoma" panose="020B0604030504040204"/>
              </a:rPr>
              <a:t> </a:t>
            </a:r>
            <a:r>
              <a:rPr sz="1200" spc="-20" dirty="0">
                <a:latin typeface="Tahoma" panose="020B0604030504040204"/>
                <a:cs typeface="Tahoma" panose="020B0604030504040204"/>
              </a:rPr>
              <a:t>Real-Time</a:t>
            </a:r>
            <a:r>
              <a:rPr sz="1200" spc="70" dirty="0">
                <a:latin typeface="Tahoma" panose="020B0604030504040204"/>
                <a:cs typeface="Tahoma" panose="020B0604030504040204"/>
              </a:rPr>
              <a:t> </a:t>
            </a:r>
            <a:r>
              <a:rPr sz="1200" dirty="0">
                <a:latin typeface="Tahoma" panose="020B0604030504040204"/>
                <a:cs typeface="Tahoma" panose="020B0604030504040204"/>
              </a:rPr>
              <a:t>CPU</a:t>
            </a:r>
            <a:r>
              <a:rPr sz="1200" spc="-15" dirty="0">
                <a:latin typeface="Tahoma" panose="020B0604030504040204"/>
                <a:cs typeface="Tahoma" panose="020B0604030504040204"/>
              </a:rPr>
              <a:t> </a:t>
            </a:r>
            <a:r>
              <a:rPr sz="1200" spc="-5" dirty="0">
                <a:latin typeface="Tahoma" panose="020B0604030504040204"/>
                <a:cs typeface="Tahoma" panose="020B0604030504040204"/>
              </a:rPr>
              <a:t>Scheduling</a:t>
            </a:r>
            <a:endParaRPr sz="1200" dirty="0">
              <a:latin typeface="Tahoma" panose="020B0604030504040204"/>
              <a:cs typeface="Tahoma" panose="020B0604030504040204"/>
            </a:endParaRPr>
          </a:p>
          <a:p>
            <a:pPr marL="12700">
              <a:lnSpc>
                <a:spcPct val="100000"/>
              </a:lnSpc>
              <a:spcBef>
                <a:spcPts val="1225"/>
              </a:spcBef>
              <a:tabLst>
                <a:tab pos="1384300" algn="l"/>
              </a:tabLst>
            </a:pPr>
            <a:r>
              <a:rPr sz="1200" b="1" dirty="0">
                <a:latin typeface="Tahoma" panose="020B0604030504040204"/>
                <a:cs typeface="Tahoma" panose="020B0604030504040204"/>
              </a:rPr>
              <a:t>UNIT</a:t>
            </a:r>
            <a:r>
              <a:rPr sz="1200" b="1" spc="-10" dirty="0">
                <a:latin typeface="Tahoma" panose="020B0604030504040204"/>
                <a:cs typeface="Tahoma" panose="020B0604030504040204"/>
              </a:rPr>
              <a:t> III</a:t>
            </a:r>
            <a:r>
              <a:rPr lang="en-US" sz="1200" b="1" spc="-10" dirty="0">
                <a:latin typeface="Tahoma" panose="020B0604030504040204"/>
                <a:cs typeface="Tahoma" panose="020B0604030504040204"/>
              </a:rPr>
              <a:t>  </a:t>
            </a:r>
            <a:r>
              <a:rPr sz="1200" b="1" spc="-5" dirty="0">
                <a:latin typeface="Tahoma" panose="020B0604030504040204"/>
                <a:cs typeface="Tahoma" panose="020B0604030504040204"/>
              </a:rPr>
              <a:t>PROCESS</a:t>
            </a:r>
            <a:r>
              <a:rPr sz="1200" b="1" spc="-15" dirty="0">
                <a:latin typeface="Tahoma" panose="020B0604030504040204"/>
                <a:cs typeface="Tahoma" panose="020B0604030504040204"/>
              </a:rPr>
              <a:t> </a:t>
            </a:r>
            <a:r>
              <a:rPr sz="1200" b="1" dirty="0">
                <a:latin typeface="Tahoma" panose="020B0604030504040204"/>
                <a:cs typeface="Tahoma" panose="020B0604030504040204"/>
              </a:rPr>
              <a:t>SYNCHRONISATION</a:t>
            </a:r>
            <a:r>
              <a:rPr sz="1200" b="1" spc="-50" dirty="0">
                <a:latin typeface="Tahoma" panose="020B0604030504040204"/>
                <a:cs typeface="Tahoma" panose="020B0604030504040204"/>
              </a:rPr>
              <a:t> </a:t>
            </a:r>
            <a:r>
              <a:rPr sz="1200" b="1" dirty="0">
                <a:latin typeface="Tahoma" panose="020B0604030504040204"/>
                <a:cs typeface="Tahoma" panose="020B0604030504040204"/>
              </a:rPr>
              <a:t>AND</a:t>
            </a:r>
            <a:r>
              <a:rPr sz="1200" b="1" spc="-5" dirty="0">
                <a:latin typeface="Tahoma" panose="020B0604030504040204"/>
                <a:cs typeface="Tahoma" panose="020B0604030504040204"/>
              </a:rPr>
              <a:t> DEADLOCKS</a:t>
            </a:r>
            <a:endParaRPr sz="1200" dirty="0">
              <a:latin typeface="Tahoma" panose="020B0604030504040204"/>
              <a:cs typeface="Tahoma" panose="020B0604030504040204"/>
            </a:endParaRPr>
          </a:p>
          <a:p>
            <a:pPr marL="12700" marR="7620" algn="just">
              <a:lnSpc>
                <a:spcPct val="130000"/>
              </a:lnSpc>
              <a:spcBef>
                <a:spcPts val="820"/>
              </a:spcBef>
            </a:pPr>
            <a:r>
              <a:rPr sz="1200" spc="-5" dirty="0">
                <a:latin typeface="Tahoma" panose="020B0604030504040204"/>
                <a:cs typeface="Tahoma" panose="020B0604030504040204"/>
              </a:rPr>
              <a:t>Process</a:t>
            </a:r>
            <a:r>
              <a:rPr sz="1200" dirty="0">
                <a:latin typeface="Tahoma" panose="020B0604030504040204"/>
                <a:cs typeface="Tahoma" panose="020B0604030504040204"/>
              </a:rPr>
              <a:t> </a:t>
            </a:r>
            <a:r>
              <a:rPr sz="1200" spc="-5" dirty="0">
                <a:latin typeface="Tahoma" panose="020B0604030504040204"/>
                <a:cs typeface="Tahoma" panose="020B0604030504040204"/>
              </a:rPr>
              <a:t>Synchronization</a:t>
            </a:r>
            <a:r>
              <a:rPr sz="1200" dirty="0">
                <a:latin typeface="Tahoma" panose="020B0604030504040204"/>
                <a:cs typeface="Tahoma" panose="020B0604030504040204"/>
              </a:rPr>
              <a:t> -</a:t>
            </a:r>
            <a:r>
              <a:rPr sz="1200" spc="5" dirty="0">
                <a:latin typeface="Tahoma" panose="020B0604030504040204"/>
                <a:cs typeface="Tahoma" panose="020B0604030504040204"/>
              </a:rPr>
              <a:t> The</a:t>
            </a:r>
            <a:r>
              <a:rPr sz="1200" spc="390" dirty="0">
                <a:latin typeface="Tahoma" panose="020B0604030504040204"/>
                <a:cs typeface="Tahoma" panose="020B0604030504040204"/>
              </a:rPr>
              <a:t> </a:t>
            </a:r>
            <a:r>
              <a:rPr sz="1200" spc="-5" dirty="0">
                <a:latin typeface="Tahoma" panose="020B0604030504040204"/>
                <a:cs typeface="Tahoma" panose="020B0604030504040204"/>
              </a:rPr>
              <a:t>critical-section</a:t>
            </a:r>
            <a:r>
              <a:rPr sz="1200" dirty="0">
                <a:latin typeface="Tahoma" panose="020B0604030504040204"/>
                <a:cs typeface="Tahoma" panose="020B0604030504040204"/>
              </a:rPr>
              <a:t> </a:t>
            </a:r>
            <a:r>
              <a:rPr sz="1200" spc="-5" dirty="0">
                <a:latin typeface="Tahoma" panose="020B0604030504040204"/>
                <a:cs typeface="Tahoma" panose="020B0604030504040204"/>
              </a:rPr>
              <a:t>problem,</a:t>
            </a:r>
            <a:r>
              <a:rPr sz="1200" dirty="0">
                <a:latin typeface="Tahoma" panose="020B0604030504040204"/>
                <a:cs typeface="Tahoma" panose="020B0604030504040204"/>
              </a:rPr>
              <a:t> </a:t>
            </a:r>
            <a:r>
              <a:rPr sz="1200" spc="-10" dirty="0">
                <a:latin typeface="Tahoma" panose="020B0604030504040204"/>
                <a:cs typeface="Tahoma" panose="020B0604030504040204"/>
              </a:rPr>
              <a:t>Peterson’s</a:t>
            </a:r>
            <a:r>
              <a:rPr sz="1200" spc="-5" dirty="0">
                <a:latin typeface="Tahoma" panose="020B0604030504040204"/>
                <a:cs typeface="Tahoma" panose="020B0604030504040204"/>
              </a:rPr>
              <a:t> Solution</a:t>
            </a:r>
            <a:r>
              <a:rPr sz="1200" dirty="0">
                <a:latin typeface="Tahoma" panose="020B0604030504040204"/>
                <a:cs typeface="Tahoma" panose="020B0604030504040204"/>
              </a:rPr>
              <a:t> - </a:t>
            </a:r>
            <a:r>
              <a:rPr sz="1200" spc="-360" dirty="0">
                <a:latin typeface="Tahoma" panose="020B0604030504040204"/>
                <a:cs typeface="Tahoma" panose="020B0604030504040204"/>
              </a:rPr>
              <a:t> </a:t>
            </a:r>
            <a:r>
              <a:rPr sz="1200" spc="-10" dirty="0">
                <a:latin typeface="Tahoma" panose="020B0604030504040204"/>
                <a:cs typeface="Tahoma" panose="020B0604030504040204"/>
              </a:rPr>
              <a:t>Synchronization</a:t>
            </a:r>
            <a:r>
              <a:rPr sz="1200" spc="-5" dirty="0">
                <a:latin typeface="Tahoma" panose="020B0604030504040204"/>
                <a:cs typeface="Tahoma" panose="020B0604030504040204"/>
              </a:rPr>
              <a:t> hardware,</a:t>
            </a:r>
            <a:r>
              <a:rPr sz="1200" dirty="0">
                <a:latin typeface="Tahoma" panose="020B0604030504040204"/>
                <a:cs typeface="Tahoma" panose="020B0604030504040204"/>
              </a:rPr>
              <a:t> Mutex</a:t>
            </a:r>
            <a:r>
              <a:rPr sz="1200" spc="5" dirty="0">
                <a:latin typeface="Tahoma" panose="020B0604030504040204"/>
                <a:cs typeface="Tahoma" panose="020B0604030504040204"/>
              </a:rPr>
              <a:t> </a:t>
            </a:r>
            <a:r>
              <a:rPr sz="1200" spc="-5" dirty="0">
                <a:latin typeface="Tahoma" panose="020B0604030504040204"/>
                <a:cs typeface="Tahoma" panose="020B0604030504040204"/>
              </a:rPr>
              <a:t>locks,</a:t>
            </a:r>
            <a:r>
              <a:rPr sz="1200" dirty="0">
                <a:latin typeface="Tahoma" panose="020B0604030504040204"/>
                <a:cs typeface="Tahoma" panose="020B0604030504040204"/>
              </a:rPr>
              <a:t> </a:t>
            </a:r>
            <a:r>
              <a:rPr sz="1200" spc="-5" dirty="0">
                <a:latin typeface="Tahoma" panose="020B0604030504040204"/>
                <a:cs typeface="Tahoma" panose="020B0604030504040204"/>
              </a:rPr>
              <a:t>Semaphores,</a:t>
            </a:r>
            <a:r>
              <a:rPr sz="1200" dirty="0">
                <a:latin typeface="Tahoma" panose="020B0604030504040204"/>
                <a:cs typeface="Tahoma" panose="020B0604030504040204"/>
              </a:rPr>
              <a:t> monitors,</a:t>
            </a:r>
            <a:r>
              <a:rPr sz="1200" spc="5" dirty="0">
                <a:latin typeface="Tahoma" panose="020B0604030504040204"/>
                <a:cs typeface="Tahoma" panose="020B0604030504040204"/>
              </a:rPr>
              <a:t> </a:t>
            </a:r>
            <a:r>
              <a:rPr sz="1200" dirty="0">
                <a:latin typeface="Tahoma" panose="020B0604030504040204"/>
                <a:cs typeface="Tahoma" panose="020B0604030504040204"/>
              </a:rPr>
              <a:t>Liveness</a:t>
            </a:r>
            <a:r>
              <a:rPr sz="1200" spc="5" dirty="0">
                <a:latin typeface="Tahoma" panose="020B0604030504040204"/>
                <a:cs typeface="Tahoma" panose="020B0604030504040204"/>
              </a:rPr>
              <a:t> </a:t>
            </a:r>
            <a:r>
              <a:rPr sz="1200" dirty="0">
                <a:latin typeface="Tahoma" panose="020B0604030504040204"/>
                <a:cs typeface="Tahoma" panose="020B0604030504040204"/>
              </a:rPr>
              <a:t>-</a:t>
            </a:r>
            <a:r>
              <a:rPr sz="1200" spc="5" dirty="0">
                <a:latin typeface="Tahoma" panose="020B0604030504040204"/>
                <a:cs typeface="Tahoma" panose="020B0604030504040204"/>
              </a:rPr>
              <a:t> </a:t>
            </a:r>
            <a:r>
              <a:rPr sz="1200" spc="-5" dirty="0">
                <a:latin typeface="Tahoma" panose="020B0604030504040204"/>
                <a:cs typeface="Tahoma" panose="020B0604030504040204"/>
              </a:rPr>
              <a:t>Classic </a:t>
            </a:r>
            <a:r>
              <a:rPr sz="1200" spc="-360" dirty="0">
                <a:latin typeface="Tahoma" panose="020B0604030504040204"/>
                <a:cs typeface="Tahoma" panose="020B0604030504040204"/>
              </a:rPr>
              <a:t> </a:t>
            </a:r>
            <a:r>
              <a:rPr sz="1200" spc="-5" dirty="0">
                <a:latin typeface="Tahoma" panose="020B0604030504040204"/>
                <a:cs typeface="Tahoma" panose="020B0604030504040204"/>
              </a:rPr>
              <a:t>problems of synchronization </a:t>
            </a:r>
            <a:r>
              <a:rPr sz="1200" dirty="0">
                <a:latin typeface="Tahoma" panose="020B0604030504040204"/>
                <a:cs typeface="Tahoma" panose="020B0604030504040204"/>
              </a:rPr>
              <a:t>– </a:t>
            </a:r>
            <a:r>
              <a:rPr sz="1200" spc="-5" dirty="0">
                <a:latin typeface="Tahoma" panose="020B0604030504040204"/>
                <a:cs typeface="Tahoma" panose="020B0604030504040204"/>
              </a:rPr>
              <a:t>Bounded Buffer Problem </a:t>
            </a:r>
            <a:r>
              <a:rPr sz="1200" dirty="0">
                <a:latin typeface="Tahoma" panose="020B0604030504040204"/>
                <a:cs typeface="Tahoma" panose="020B0604030504040204"/>
              </a:rPr>
              <a:t>- </a:t>
            </a:r>
            <a:r>
              <a:rPr sz="1200" spc="-10" dirty="0">
                <a:latin typeface="Tahoma" panose="020B0604030504040204"/>
                <a:cs typeface="Tahoma" panose="020B0604030504040204"/>
              </a:rPr>
              <a:t>Reader’s </a:t>
            </a:r>
            <a:r>
              <a:rPr sz="1200" dirty="0">
                <a:latin typeface="Tahoma" panose="020B0604030504040204"/>
                <a:cs typeface="Tahoma" panose="020B0604030504040204"/>
              </a:rPr>
              <a:t>&amp; </a:t>
            </a:r>
            <a:r>
              <a:rPr sz="1200" spc="-10" dirty="0">
                <a:latin typeface="Tahoma" panose="020B0604030504040204"/>
                <a:cs typeface="Tahoma" panose="020B0604030504040204"/>
              </a:rPr>
              <a:t>Writer </a:t>
            </a:r>
            <a:r>
              <a:rPr sz="1200" spc="-5" dirty="0">
                <a:latin typeface="Tahoma" panose="020B0604030504040204"/>
                <a:cs typeface="Tahoma" panose="020B0604030504040204"/>
              </a:rPr>
              <a:t>Problem, </a:t>
            </a:r>
            <a:r>
              <a:rPr sz="1200" dirty="0">
                <a:latin typeface="Tahoma" panose="020B0604030504040204"/>
                <a:cs typeface="Tahoma" panose="020B0604030504040204"/>
              </a:rPr>
              <a:t> </a:t>
            </a:r>
            <a:r>
              <a:rPr sz="1200" spc="-5" dirty="0">
                <a:latin typeface="Tahoma" panose="020B0604030504040204"/>
                <a:cs typeface="Tahoma" panose="020B0604030504040204"/>
              </a:rPr>
              <a:t>Dinning </a:t>
            </a:r>
            <a:r>
              <a:rPr sz="1200" dirty="0">
                <a:latin typeface="Tahoma" panose="020B0604030504040204"/>
                <a:cs typeface="Tahoma" panose="020B0604030504040204"/>
              </a:rPr>
              <a:t>Philosopher Problem, </a:t>
            </a:r>
            <a:r>
              <a:rPr sz="1200" spc="-10" dirty="0">
                <a:latin typeface="Tahoma" panose="020B0604030504040204"/>
                <a:cs typeface="Tahoma" panose="020B0604030504040204"/>
              </a:rPr>
              <a:t>Barber’s</a:t>
            </a:r>
            <a:r>
              <a:rPr sz="1200" spc="-5" dirty="0">
                <a:latin typeface="Tahoma" panose="020B0604030504040204"/>
                <a:cs typeface="Tahoma" panose="020B0604030504040204"/>
              </a:rPr>
              <a:t> shop</a:t>
            </a:r>
            <a:r>
              <a:rPr sz="1200" dirty="0">
                <a:latin typeface="Tahoma" panose="020B0604030504040204"/>
                <a:cs typeface="Tahoma" panose="020B0604030504040204"/>
              </a:rPr>
              <a:t> </a:t>
            </a:r>
            <a:r>
              <a:rPr sz="1200" spc="-5" dirty="0">
                <a:latin typeface="Tahoma" panose="020B0604030504040204"/>
                <a:cs typeface="Tahoma" panose="020B0604030504040204"/>
              </a:rPr>
              <a:t>problem. Deadlock </a:t>
            </a:r>
            <a:r>
              <a:rPr sz="1200" dirty="0">
                <a:latin typeface="Tahoma" panose="020B0604030504040204"/>
                <a:cs typeface="Tahoma" panose="020B0604030504040204"/>
              </a:rPr>
              <a:t>- </a:t>
            </a:r>
            <a:r>
              <a:rPr sz="1200" spc="-5" dirty="0">
                <a:latin typeface="Tahoma" panose="020B0604030504040204"/>
                <a:cs typeface="Tahoma" panose="020B0604030504040204"/>
              </a:rPr>
              <a:t>System </a:t>
            </a:r>
            <a:r>
              <a:rPr sz="1200" dirty="0">
                <a:latin typeface="Tahoma" panose="020B0604030504040204"/>
                <a:cs typeface="Tahoma" panose="020B0604030504040204"/>
              </a:rPr>
              <a:t>model - </a:t>
            </a:r>
            <a:r>
              <a:rPr sz="1200" spc="5" dirty="0">
                <a:latin typeface="Tahoma" panose="020B0604030504040204"/>
                <a:cs typeface="Tahoma" panose="020B0604030504040204"/>
              </a:rPr>
              <a:t> </a:t>
            </a:r>
            <a:r>
              <a:rPr sz="1200" spc="-5" dirty="0">
                <a:latin typeface="Tahoma" panose="020B0604030504040204"/>
                <a:cs typeface="Tahoma" panose="020B0604030504040204"/>
              </a:rPr>
              <a:t>Deadlock </a:t>
            </a:r>
            <a:r>
              <a:rPr sz="1200" spc="-10" dirty="0">
                <a:latin typeface="Tahoma" panose="020B0604030504040204"/>
                <a:cs typeface="Tahoma" panose="020B0604030504040204"/>
              </a:rPr>
              <a:t>characterization, </a:t>
            </a:r>
            <a:r>
              <a:rPr sz="1200" dirty="0">
                <a:latin typeface="Tahoma" panose="020B0604030504040204"/>
                <a:cs typeface="Tahoma" panose="020B0604030504040204"/>
              </a:rPr>
              <a:t>Methods </a:t>
            </a:r>
            <a:r>
              <a:rPr sz="1200" spc="-5" dirty="0">
                <a:latin typeface="Tahoma" panose="020B0604030504040204"/>
                <a:cs typeface="Tahoma" panose="020B0604030504040204"/>
              </a:rPr>
              <a:t>for handling deadlocks </a:t>
            </a:r>
            <a:r>
              <a:rPr sz="1200" dirty="0">
                <a:latin typeface="Tahoma" panose="020B0604030504040204"/>
                <a:cs typeface="Tahoma" panose="020B0604030504040204"/>
              </a:rPr>
              <a:t>- </a:t>
            </a:r>
            <a:r>
              <a:rPr sz="1200" spc="-5" dirty="0">
                <a:latin typeface="Tahoma" panose="020B0604030504040204"/>
                <a:cs typeface="Tahoma" panose="020B0604030504040204"/>
              </a:rPr>
              <a:t>Deadlock prevention </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Deadlock</a:t>
            </a:r>
            <a:r>
              <a:rPr sz="1200" spc="5" dirty="0">
                <a:latin typeface="Tahoma" panose="020B0604030504040204"/>
                <a:cs typeface="Tahoma" panose="020B0604030504040204"/>
              </a:rPr>
              <a:t> </a:t>
            </a:r>
            <a:r>
              <a:rPr sz="1200" spc="-5" dirty="0">
                <a:latin typeface="Tahoma" panose="020B0604030504040204"/>
                <a:cs typeface="Tahoma" panose="020B0604030504040204"/>
              </a:rPr>
              <a:t>avoidance</a:t>
            </a:r>
            <a:r>
              <a:rPr sz="1200" spc="5" dirty="0">
                <a:latin typeface="Tahoma" panose="020B0604030504040204"/>
                <a:cs typeface="Tahoma" panose="020B0604030504040204"/>
              </a:rPr>
              <a:t> </a:t>
            </a:r>
            <a:r>
              <a:rPr sz="1200" dirty="0">
                <a:latin typeface="Tahoma" panose="020B0604030504040204"/>
                <a:cs typeface="Tahoma" panose="020B0604030504040204"/>
              </a:rPr>
              <a:t>-</a:t>
            </a:r>
            <a:r>
              <a:rPr sz="1200" spc="5" dirty="0">
                <a:latin typeface="Tahoma" panose="020B0604030504040204"/>
                <a:cs typeface="Tahoma" panose="020B0604030504040204"/>
              </a:rPr>
              <a:t> </a:t>
            </a:r>
            <a:r>
              <a:rPr sz="1200" spc="-5" dirty="0">
                <a:latin typeface="Tahoma" panose="020B0604030504040204"/>
                <a:cs typeface="Tahoma" panose="020B0604030504040204"/>
              </a:rPr>
              <a:t>Deadlock</a:t>
            </a:r>
            <a:r>
              <a:rPr sz="1200" spc="5" dirty="0">
                <a:latin typeface="Tahoma" panose="020B0604030504040204"/>
                <a:cs typeface="Tahoma" panose="020B0604030504040204"/>
              </a:rPr>
              <a:t> </a:t>
            </a:r>
            <a:r>
              <a:rPr sz="1200" spc="-5" dirty="0">
                <a:latin typeface="Tahoma" panose="020B0604030504040204"/>
                <a:cs typeface="Tahoma" panose="020B0604030504040204"/>
              </a:rPr>
              <a:t>detection</a:t>
            </a:r>
            <a:r>
              <a:rPr sz="1200" spc="10" dirty="0">
                <a:latin typeface="Tahoma" panose="020B0604030504040204"/>
                <a:cs typeface="Tahoma" panose="020B0604030504040204"/>
              </a:rPr>
              <a:t> </a:t>
            </a:r>
            <a:r>
              <a:rPr sz="1200" dirty="0">
                <a:latin typeface="Tahoma" panose="020B0604030504040204"/>
                <a:cs typeface="Tahoma" panose="020B0604030504040204"/>
              </a:rPr>
              <a:t>-</a:t>
            </a:r>
            <a:r>
              <a:rPr sz="1200" spc="5" dirty="0">
                <a:latin typeface="Tahoma" panose="020B0604030504040204"/>
                <a:cs typeface="Tahoma" panose="020B0604030504040204"/>
              </a:rPr>
              <a:t> </a:t>
            </a:r>
            <a:r>
              <a:rPr sz="1200" spc="-10" dirty="0">
                <a:latin typeface="Tahoma" panose="020B0604030504040204"/>
                <a:cs typeface="Tahoma" panose="020B0604030504040204"/>
              </a:rPr>
              <a:t>Recovery</a:t>
            </a:r>
            <a:r>
              <a:rPr sz="1200" spc="35" dirty="0">
                <a:latin typeface="Tahoma" panose="020B0604030504040204"/>
                <a:cs typeface="Tahoma" panose="020B0604030504040204"/>
              </a:rPr>
              <a:t> </a:t>
            </a:r>
            <a:r>
              <a:rPr sz="1200" spc="-5" dirty="0">
                <a:latin typeface="Tahoma" panose="020B0604030504040204"/>
                <a:cs typeface="Tahoma" panose="020B0604030504040204"/>
              </a:rPr>
              <a:t>from</a:t>
            </a:r>
            <a:r>
              <a:rPr sz="1200" spc="-20" dirty="0">
                <a:latin typeface="Tahoma" panose="020B0604030504040204"/>
                <a:cs typeface="Tahoma" panose="020B0604030504040204"/>
              </a:rPr>
              <a:t> </a:t>
            </a:r>
            <a:r>
              <a:rPr sz="1200" spc="-5" dirty="0">
                <a:latin typeface="Tahoma" panose="020B0604030504040204"/>
                <a:cs typeface="Tahoma" panose="020B0604030504040204"/>
              </a:rPr>
              <a:t>deadlock</a:t>
            </a:r>
            <a:endParaRPr sz="1200" dirty="0">
              <a:latin typeface="Tahoma" panose="020B0604030504040204"/>
              <a:cs typeface="Tahoma" panose="020B0604030504040204"/>
            </a:endParaRPr>
          </a:p>
          <a:p>
            <a:pPr marL="12700">
              <a:lnSpc>
                <a:spcPct val="100000"/>
              </a:lnSpc>
              <a:spcBef>
                <a:spcPts val="1225"/>
              </a:spcBef>
              <a:tabLst>
                <a:tab pos="1384300" algn="l"/>
              </a:tabLst>
            </a:pPr>
            <a:r>
              <a:rPr sz="1200" b="1" dirty="0">
                <a:latin typeface="Tahoma" panose="020B0604030504040204"/>
                <a:cs typeface="Tahoma" panose="020B0604030504040204"/>
              </a:rPr>
              <a:t>UNIT</a:t>
            </a:r>
            <a:r>
              <a:rPr sz="1200" b="1" spc="-5" dirty="0">
                <a:latin typeface="Tahoma" panose="020B0604030504040204"/>
                <a:cs typeface="Tahoma" panose="020B0604030504040204"/>
              </a:rPr>
              <a:t> IV</a:t>
            </a:r>
            <a:r>
              <a:rPr lang="en-US" sz="1200" b="1" spc="-5" dirty="0">
                <a:latin typeface="Tahoma" panose="020B0604030504040204"/>
                <a:cs typeface="Tahoma" panose="020B0604030504040204"/>
              </a:rPr>
              <a:t>  </a:t>
            </a:r>
            <a:r>
              <a:rPr sz="1200" b="1" dirty="0">
                <a:latin typeface="Tahoma" panose="020B0604030504040204"/>
                <a:cs typeface="Tahoma" panose="020B0604030504040204"/>
              </a:rPr>
              <a:t>MEMORY</a:t>
            </a:r>
            <a:r>
              <a:rPr sz="1200" b="1" spc="-65" dirty="0">
                <a:latin typeface="Tahoma" panose="020B0604030504040204"/>
                <a:cs typeface="Tahoma" panose="020B0604030504040204"/>
              </a:rPr>
              <a:t> </a:t>
            </a:r>
            <a:r>
              <a:rPr sz="1200" b="1" dirty="0">
                <a:latin typeface="Tahoma" panose="020B0604030504040204"/>
                <a:cs typeface="Tahoma" panose="020B0604030504040204"/>
              </a:rPr>
              <a:t>MANAGEMENT</a:t>
            </a:r>
            <a:endParaRPr sz="1200" dirty="0">
              <a:latin typeface="Tahoma" panose="020B0604030504040204"/>
              <a:cs typeface="Tahoma" panose="020B0604030504040204"/>
            </a:endParaRPr>
          </a:p>
          <a:p>
            <a:pPr marL="12700" marR="7620" algn="just">
              <a:lnSpc>
                <a:spcPct val="130000"/>
              </a:lnSpc>
              <a:spcBef>
                <a:spcPts val="795"/>
              </a:spcBef>
            </a:pPr>
            <a:r>
              <a:rPr sz="1200" dirty="0">
                <a:latin typeface="Tahoma" panose="020B0604030504040204"/>
                <a:cs typeface="Tahoma" panose="020B0604030504040204"/>
              </a:rPr>
              <a:t>Memory Management: </a:t>
            </a:r>
            <a:r>
              <a:rPr sz="1200" spc="-5" dirty="0">
                <a:latin typeface="Tahoma" panose="020B0604030504040204"/>
                <a:cs typeface="Tahoma" panose="020B0604030504040204"/>
              </a:rPr>
              <a:t>Contiguous </a:t>
            </a:r>
            <a:r>
              <a:rPr sz="1200" dirty="0">
                <a:latin typeface="Tahoma" panose="020B0604030504040204"/>
                <a:cs typeface="Tahoma" panose="020B0604030504040204"/>
              </a:rPr>
              <a:t>Memory </a:t>
            </a:r>
            <a:r>
              <a:rPr sz="1200" spc="-5" dirty="0">
                <a:latin typeface="Tahoma" panose="020B0604030504040204"/>
                <a:cs typeface="Tahoma" panose="020B0604030504040204"/>
              </a:rPr>
              <a:t>Allocation </a:t>
            </a:r>
            <a:r>
              <a:rPr sz="1200" dirty="0">
                <a:latin typeface="Tahoma" panose="020B0604030504040204"/>
                <a:cs typeface="Tahoma" panose="020B0604030504040204"/>
              </a:rPr>
              <a:t>- </a:t>
            </a:r>
            <a:r>
              <a:rPr sz="1200" spc="-10" dirty="0">
                <a:latin typeface="Tahoma" panose="020B0604030504040204"/>
                <a:cs typeface="Tahoma" panose="020B0604030504040204"/>
              </a:rPr>
              <a:t>Paging </a:t>
            </a:r>
            <a:r>
              <a:rPr sz="1200" dirty="0">
                <a:latin typeface="Tahoma" panose="020B0604030504040204"/>
                <a:cs typeface="Tahoma" panose="020B0604030504040204"/>
              </a:rPr>
              <a:t>- </a:t>
            </a:r>
            <a:r>
              <a:rPr sz="1200" spc="-5" dirty="0">
                <a:latin typeface="Tahoma" panose="020B0604030504040204"/>
                <a:cs typeface="Tahoma" panose="020B0604030504040204"/>
              </a:rPr>
              <a:t>Structure of </a:t>
            </a:r>
            <a:r>
              <a:rPr sz="1200" dirty="0">
                <a:latin typeface="Tahoma" panose="020B0604030504040204"/>
                <a:cs typeface="Tahoma" panose="020B0604030504040204"/>
              </a:rPr>
              <a:t>the </a:t>
            </a:r>
            <a:r>
              <a:rPr sz="1200" spc="-10" dirty="0">
                <a:latin typeface="Tahoma" panose="020B0604030504040204"/>
                <a:cs typeface="Tahoma" panose="020B0604030504040204"/>
              </a:rPr>
              <a:t>Page </a:t>
            </a:r>
            <a:r>
              <a:rPr sz="1200" spc="-5" dirty="0">
                <a:latin typeface="Tahoma" panose="020B0604030504040204"/>
                <a:cs typeface="Tahoma" panose="020B0604030504040204"/>
              </a:rPr>
              <a:t> </a:t>
            </a:r>
            <a:r>
              <a:rPr sz="1200" spc="-35" dirty="0">
                <a:latin typeface="Tahoma" panose="020B0604030504040204"/>
                <a:cs typeface="Tahoma" panose="020B0604030504040204"/>
              </a:rPr>
              <a:t>Table</a:t>
            </a:r>
            <a:r>
              <a:rPr sz="1200" spc="-30" dirty="0">
                <a:latin typeface="Tahoma" panose="020B0604030504040204"/>
                <a:cs typeface="Tahoma" panose="020B0604030504040204"/>
              </a:rPr>
              <a:t> </a:t>
            </a:r>
            <a:r>
              <a:rPr sz="1200" dirty="0">
                <a:latin typeface="Tahoma" panose="020B0604030504040204"/>
                <a:cs typeface="Tahoma" panose="020B0604030504040204"/>
              </a:rPr>
              <a:t>–</a:t>
            </a:r>
            <a:r>
              <a:rPr sz="1200" spc="5" dirty="0">
                <a:latin typeface="Tahoma" panose="020B0604030504040204"/>
                <a:cs typeface="Tahoma" panose="020B0604030504040204"/>
              </a:rPr>
              <a:t> </a:t>
            </a:r>
            <a:r>
              <a:rPr sz="1200" spc="-5" dirty="0">
                <a:latin typeface="Tahoma" panose="020B0604030504040204"/>
                <a:cs typeface="Tahoma" panose="020B0604030504040204"/>
              </a:rPr>
              <a:t>Swapping</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Virtual</a:t>
            </a:r>
            <a:r>
              <a:rPr sz="1200" dirty="0">
                <a:latin typeface="Tahoma" panose="020B0604030504040204"/>
                <a:cs typeface="Tahoma" panose="020B0604030504040204"/>
              </a:rPr>
              <a:t> Memory:</a:t>
            </a:r>
            <a:r>
              <a:rPr sz="1200" spc="5" dirty="0">
                <a:latin typeface="Tahoma" panose="020B0604030504040204"/>
                <a:cs typeface="Tahoma" panose="020B0604030504040204"/>
              </a:rPr>
              <a:t> </a:t>
            </a:r>
            <a:r>
              <a:rPr sz="1200" spc="-10" dirty="0">
                <a:latin typeface="Tahoma" panose="020B0604030504040204"/>
                <a:cs typeface="Tahoma" panose="020B0604030504040204"/>
              </a:rPr>
              <a:t>Demand</a:t>
            </a:r>
            <a:r>
              <a:rPr sz="1200" spc="-5" dirty="0">
                <a:latin typeface="Tahoma" panose="020B0604030504040204"/>
                <a:cs typeface="Tahoma" panose="020B0604030504040204"/>
              </a:rPr>
              <a:t> </a:t>
            </a:r>
            <a:r>
              <a:rPr sz="1200" spc="-10" dirty="0">
                <a:latin typeface="Tahoma" panose="020B0604030504040204"/>
                <a:cs typeface="Tahoma" panose="020B0604030504040204"/>
              </a:rPr>
              <a:t>Paging</a:t>
            </a:r>
            <a:r>
              <a:rPr sz="1200" spc="-5" dirty="0">
                <a:latin typeface="Tahoma" panose="020B0604030504040204"/>
                <a:cs typeface="Tahoma" panose="020B0604030504040204"/>
              </a:rPr>
              <a:t> </a:t>
            </a:r>
            <a:r>
              <a:rPr sz="1200" dirty="0">
                <a:latin typeface="Tahoma" panose="020B0604030504040204"/>
                <a:cs typeface="Tahoma" panose="020B0604030504040204"/>
              </a:rPr>
              <a:t>–</a:t>
            </a:r>
            <a:r>
              <a:rPr sz="1200" spc="5" dirty="0">
                <a:latin typeface="Tahoma" panose="020B0604030504040204"/>
                <a:cs typeface="Tahoma" panose="020B0604030504040204"/>
              </a:rPr>
              <a:t> </a:t>
            </a:r>
            <a:r>
              <a:rPr sz="1200" spc="-10" dirty="0">
                <a:latin typeface="Tahoma" panose="020B0604030504040204"/>
                <a:cs typeface="Tahoma" panose="020B0604030504040204"/>
              </a:rPr>
              <a:t>Copy-on</a:t>
            </a:r>
            <a:r>
              <a:rPr sz="1200" spc="-5" dirty="0">
                <a:latin typeface="Tahoma" panose="020B0604030504040204"/>
                <a:cs typeface="Tahoma" panose="020B0604030504040204"/>
              </a:rPr>
              <a:t> write</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Page </a:t>
            </a:r>
            <a:r>
              <a:rPr sz="1200" dirty="0">
                <a:latin typeface="Tahoma" panose="020B0604030504040204"/>
                <a:cs typeface="Tahoma" panose="020B0604030504040204"/>
              </a:rPr>
              <a:t> </a:t>
            </a:r>
            <a:r>
              <a:rPr sz="1200" spc="-10" dirty="0">
                <a:latin typeface="Tahoma" panose="020B0604030504040204"/>
                <a:cs typeface="Tahoma" panose="020B0604030504040204"/>
              </a:rPr>
              <a:t>Replacement</a:t>
            </a:r>
            <a:r>
              <a:rPr sz="1200" spc="65" dirty="0">
                <a:latin typeface="Tahoma" panose="020B0604030504040204"/>
                <a:cs typeface="Tahoma" panose="020B0604030504040204"/>
              </a:rPr>
              <a:t> </a:t>
            </a:r>
            <a:r>
              <a:rPr sz="1200" dirty="0">
                <a:latin typeface="Tahoma" panose="020B0604030504040204"/>
                <a:cs typeface="Tahoma" panose="020B0604030504040204"/>
              </a:rPr>
              <a:t>–</a:t>
            </a:r>
            <a:r>
              <a:rPr sz="1200" spc="-25" dirty="0">
                <a:latin typeface="Tahoma" panose="020B0604030504040204"/>
                <a:cs typeface="Tahoma" panose="020B0604030504040204"/>
              </a:rPr>
              <a:t> </a:t>
            </a:r>
            <a:r>
              <a:rPr sz="1200" spc="-10" dirty="0">
                <a:latin typeface="Tahoma" panose="020B0604030504040204"/>
                <a:cs typeface="Tahoma" panose="020B0604030504040204"/>
              </a:rPr>
              <a:t>Allocation</a:t>
            </a:r>
            <a:r>
              <a:rPr sz="1200" spc="65" dirty="0">
                <a:latin typeface="Tahoma" panose="020B0604030504040204"/>
                <a:cs typeface="Tahoma" panose="020B0604030504040204"/>
              </a:rPr>
              <a:t> </a:t>
            </a:r>
            <a:r>
              <a:rPr sz="1200" spc="-5" dirty="0">
                <a:latin typeface="Tahoma" panose="020B0604030504040204"/>
                <a:cs typeface="Tahoma" panose="020B0604030504040204"/>
              </a:rPr>
              <a:t>of</a:t>
            </a:r>
            <a:r>
              <a:rPr sz="1200" spc="10" dirty="0">
                <a:latin typeface="Tahoma" panose="020B0604030504040204"/>
                <a:cs typeface="Tahoma" panose="020B0604030504040204"/>
              </a:rPr>
              <a:t> </a:t>
            </a:r>
            <a:r>
              <a:rPr sz="1200" spc="-10" dirty="0">
                <a:latin typeface="Tahoma" panose="020B0604030504040204"/>
                <a:cs typeface="Tahoma" panose="020B0604030504040204"/>
              </a:rPr>
              <a:t>frames</a:t>
            </a:r>
            <a:r>
              <a:rPr sz="1200" spc="15" dirty="0">
                <a:latin typeface="Tahoma" panose="020B0604030504040204"/>
                <a:cs typeface="Tahoma" panose="020B0604030504040204"/>
              </a:rPr>
              <a:t> </a:t>
            </a:r>
            <a:r>
              <a:rPr sz="1200" dirty="0">
                <a:latin typeface="Tahoma" panose="020B0604030504040204"/>
                <a:cs typeface="Tahoma" panose="020B0604030504040204"/>
              </a:rPr>
              <a:t>–</a:t>
            </a:r>
            <a:r>
              <a:rPr sz="1200" spc="-20" dirty="0">
                <a:latin typeface="Tahoma" panose="020B0604030504040204"/>
                <a:cs typeface="Tahoma" panose="020B0604030504040204"/>
              </a:rPr>
              <a:t> </a:t>
            </a:r>
            <a:r>
              <a:rPr sz="1200" spc="-10" dirty="0">
                <a:latin typeface="Tahoma" panose="020B0604030504040204"/>
                <a:cs typeface="Tahoma" panose="020B0604030504040204"/>
              </a:rPr>
              <a:t>Thrashing</a:t>
            </a:r>
            <a:r>
              <a:rPr sz="1200" spc="30" dirty="0">
                <a:latin typeface="Tahoma" panose="020B0604030504040204"/>
                <a:cs typeface="Tahoma" panose="020B0604030504040204"/>
              </a:rPr>
              <a:t> </a:t>
            </a:r>
            <a:r>
              <a:rPr sz="1200" dirty="0">
                <a:latin typeface="Tahoma" panose="020B0604030504040204"/>
                <a:cs typeface="Tahoma" panose="020B0604030504040204"/>
              </a:rPr>
              <a:t>Memory</a:t>
            </a:r>
            <a:r>
              <a:rPr sz="1200" spc="30" dirty="0">
                <a:latin typeface="Tahoma" panose="020B0604030504040204"/>
                <a:cs typeface="Tahoma" panose="020B0604030504040204"/>
              </a:rPr>
              <a:t> </a:t>
            </a:r>
            <a:r>
              <a:rPr sz="1200" dirty="0">
                <a:latin typeface="Tahoma" panose="020B0604030504040204"/>
                <a:cs typeface="Tahoma" panose="020B0604030504040204"/>
              </a:rPr>
              <a:t>–</a:t>
            </a:r>
            <a:r>
              <a:rPr sz="1200" spc="-20" dirty="0">
                <a:latin typeface="Tahoma" panose="020B0604030504040204"/>
                <a:cs typeface="Tahoma" panose="020B0604030504040204"/>
              </a:rPr>
              <a:t> </a:t>
            </a:r>
            <a:r>
              <a:rPr sz="1200" spc="-5" dirty="0">
                <a:latin typeface="Tahoma" panose="020B0604030504040204"/>
                <a:cs typeface="Tahoma" panose="020B0604030504040204"/>
              </a:rPr>
              <a:t>Compression</a:t>
            </a:r>
            <a:endParaRPr sz="1200" dirty="0">
              <a:latin typeface="Tahoma" panose="020B0604030504040204"/>
              <a:cs typeface="Tahoma" panose="020B0604030504040204"/>
            </a:endParaRPr>
          </a:p>
          <a:p>
            <a:pPr marL="12700">
              <a:lnSpc>
                <a:spcPct val="100000"/>
              </a:lnSpc>
              <a:spcBef>
                <a:spcPts val="1245"/>
              </a:spcBef>
              <a:tabLst>
                <a:tab pos="1384300" algn="l"/>
              </a:tabLst>
            </a:pPr>
            <a:r>
              <a:rPr sz="1200" b="1" dirty="0">
                <a:latin typeface="Tahoma" panose="020B0604030504040204"/>
                <a:cs typeface="Tahoma" panose="020B0604030504040204"/>
              </a:rPr>
              <a:t>UNIT</a:t>
            </a:r>
            <a:r>
              <a:rPr sz="1200" b="1" spc="-10" dirty="0">
                <a:latin typeface="Tahoma" panose="020B0604030504040204"/>
                <a:cs typeface="Tahoma" panose="020B0604030504040204"/>
              </a:rPr>
              <a:t> </a:t>
            </a:r>
            <a:r>
              <a:rPr sz="1200" b="1" dirty="0">
                <a:latin typeface="Tahoma" panose="020B0604030504040204"/>
                <a:cs typeface="Tahoma" panose="020B0604030504040204"/>
              </a:rPr>
              <a:t>V</a:t>
            </a:r>
            <a:r>
              <a:rPr lang="en-US" sz="1200" b="1" dirty="0">
                <a:latin typeface="Tahoma" panose="020B0604030504040204"/>
                <a:cs typeface="Tahoma" panose="020B0604030504040204"/>
              </a:rPr>
              <a:t>   </a:t>
            </a:r>
            <a:r>
              <a:rPr sz="1200" b="1" spc="-5" dirty="0">
                <a:latin typeface="Tahoma" panose="020B0604030504040204"/>
                <a:cs typeface="Tahoma" panose="020B0604030504040204"/>
              </a:rPr>
              <a:t>FILE</a:t>
            </a:r>
            <a:r>
              <a:rPr sz="1200" b="1" spc="-35" dirty="0">
                <a:latin typeface="Tahoma" panose="020B0604030504040204"/>
                <a:cs typeface="Tahoma" panose="020B0604030504040204"/>
              </a:rPr>
              <a:t> </a:t>
            </a:r>
            <a:r>
              <a:rPr sz="1200" b="1" spc="-5" dirty="0">
                <a:latin typeface="Tahoma" panose="020B0604030504040204"/>
                <a:cs typeface="Tahoma" panose="020B0604030504040204"/>
              </a:rPr>
              <a:t>MANAGEMENT</a:t>
            </a:r>
            <a:endParaRPr sz="1200" dirty="0">
              <a:latin typeface="Tahoma" panose="020B0604030504040204"/>
              <a:cs typeface="Tahoma" panose="020B0604030504040204"/>
            </a:endParaRPr>
          </a:p>
          <a:p>
            <a:pPr marL="12700" marR="5080" algn="just">
              <a:lnSpc>
                <a:spcPct val="130000"/>
              </a:lnSpc>
              <a:spcBef>
                <a:spcPts val="795"/>
              </a:spcBef>
            </a:pPr>
            <a:r>
              <a:rPr sz="1200" spc="-5" dirty="0">
                <a:latin typeface="Tahoma" panose="020B0604030504040204"/>
                <a:cs typeface="Tahoma" panose="020B0604030504040204"/>
              </a:rPr>
              <a:t>File Management: </a:t>
            </a:r>
            <a:r>
              <a:rPr sz="1200" dirty="0">
                <a:latin typeface="Tahoma" panose="020B0604030504040204"/>
                <a:cs typeface="Tahoma" panose="020B0604030504040204"/>
              </a:rPr>
              <a:t>File Concept – </a:t>
            </a:r>
            <a:r>
              <a:rPr sz="1200" spc="-5" dirty="0">
                <a:latin typeface="Tahoma" panose="020B0604030504040204"/>
                <a:cs typeface="Tahoma" panose="020B0604030504040204"/>
              </a:rPr>
              <a:t>Access </a:t>
            </a:r>
            <a:r>
              <a:rPr sz="1200" dirty="0">
                <a:latin typeface="Tahoma" panose="020B0604030504040204"/>
                <a:cs typeface="Tahoma" panose="020B0604030504040204"/>
              </a:rPr>
              <a:t>Methods – </a:t>
            </a:r>
            <a:r>
              <a:rPr sz="1200" spc="-5" dirty="0">
                <a:latin typeface="Tahoma" panose="020B0604030504040204"/>
                <a:cs typeface="Tahoma" panose="020B0604030504040204"/>
              </a:rPr>
              <a:t>Directory Structure </a:t>
            </a:r>
            <a:r>
              <a:rPr sz="1200" dirty="0">
                <a:latin typeface="Tahoma" panose="020B0604030504040204"/>
                <a:cs typeface="Tahoma" panose="020B0604030504040204"/>
              </a:rPr>
              <a:t>– </a:t>
            </a:r>
            <a:r>
              <a:rPr sz="1200" spc="-5" dirty="0">
                <a:latin typeface="Tahoma" panose="020B0604030504040204"/>
                <a:cs typeface="Tahoma" panose="020B0604030504040204"/>
              </a:rPr>
              <a:t>Protection </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Memory-Mapped</a:t>
            </a:r>
            <a:r>
              <a:rPr sz="1200" spc="325" dirty="0">
                <a:latin typeface="Tahoma" panose="020B0604030504040204"/>
                <a:cs typeface="Tahoma" panose="020B0604030504040204"/>
              </a:rPr>
              <a:t> </a:t>
            </a:r>
            <a:r>
              <a:rPr sz="1200" spc="-10" dirty="0">
                <a:latin typeface="Tahoma" panose="020B0604030504040204"/>
                <a:cs typeface="Tahoma" panose="020B0604030504040204"/>
              </a:rPr>
              <a:t>File</a:t>
            </a:r>
            <a:r>
              <a:rPr sz="1200" spc="325" dirty="0">
                <a:latin typeface="Tahoma" panose="020B0604030504040204"/>
                <a:cs typeface="Tahoma" panose="020B0604030504040204"/>
              </a:rPr>
              <a:t> </a:t>
            </a:r>
            <a:r>
              <a:rPr sz="1200" dirty="0">
                <a:latin typeface="Tahoma" panose="020B0604030504040204"/>
                <a:cs typeface="Tahoma" panose="020B0604030504040204"/>
              </a:rPr>
              <a:t>-</a:t>
            </a:r>
            <a:r>
              <a:rPr sz="1200" spc="320" dirty="0">
                <a:latin typeface="Tahoma" panose="020B0604030504040204"/>
                <a:cs typeface="Tahoma" panose="020B0604030504040204"/>
              </a:rPr>
              <a:t> </a:t>
            </a:r>
            <a:r>
              <a:rPr sz="1200" spc="-10" dirty="0">
                <a:latin typeface="Tahoma" panose="020B0604030504040204"/>
                <a:cs typeface="Tahoma" panose="020B0604030504040204"/>
              </a:rPr>
              <a:t>Disk</a:t>
            </a:r>
            <a:r>
              <a:rPr sz="1200" spc="335" dirty="0">
                <a:latin typeface="Tahoma" panose="020B0604030504040204"/>
                <a:cs typeface="Tahoma" panose="020B0604030504040204"/>
              </a:rPr>
              <a:t> </a:t>
            </a:r>
            <a:r>
              <a:rPr sz="1200" spc="-5" dirty="0">
                <a:latin typeface="Tahoma" panose="020B0604030504040204"/>
                <a:cs typeface="Tahoma" panose="020B0604030504040204"/>
              </a:rPr>
              <a:t>Management:</a:t>
            </a:r>
            <a:r>
              <a:rPr sz="1200" spc="330" dirty="0">
                <a:latin typeface="Tahoma" panose="020B0604030504040204"/>
                <a:cs typeface="Tahoma" panose="020B0604030504040204"/>
              </a:rPr>
              <a:t> </a:t>
            </a:r>
            <a:r>
              <a:rPr sz="1200" spc="-10" dirty="0">
                <a:latin typeface="Tahoma" panose="020B0604030504040204"/>
                <a:cs typeface="Tahoma" panose="020B0604030504040204"/>
              </a:rPr>
              <a:t>Disk</a:t>
            </a:r>
            <a:r>
              <a:rPr sz="1200" spc="335" dirty="0">
                <a:latin typeface="Tahoma" panose="020B0604030504040204"/>
                <a:cs typeface="Tahoma" panose="020B0604030504040204"/>
              </a:rPr>
              <a:t> </a:t>
            </a:r>
            <a:r>
              <a:rPr sz="1200" spc="-5" dirty="0">
                <a:latin typeface="Tahoma" panose="020B0604030504040204"/>
                <a:cs typeface="Tahoma" panose="020B0604030504040204"/>
              </a:rPr>
              <a:t>structure,</a:t>
            </a:r>
            <a:r>
              <a:rPr sz="1200" spc="325" dirty="0">
                <a:latin typeface="Tahoma" panose="020B0604030504040204"/>
                <a:cs typeface="Tahoma" panose="020B0604030504040204"/>
              </a:rPr>
              <a:t> </a:t>
            </a:r>
            <a:r>
              <a:rPr sz="1200" spc="-10" dirty="0">
                <a:latin typeface="Tahoma" panose="020B0604030504040204"/>
                <a:cs typeface="Tahoma" panose="020B0604030504040204"/>
              </a:rPr>
              <a:t>Disk</a:t>
            </a:r>
            <a:r>
              <a:rPr sz="1200" spc="330" dirty="0">
                <a:latin typeface="Tahoma" panose="020B0604030504040204"/>
                <a:cs typeface="Tahoma" panose="020B0604030504040204"/>
              </a:rPr>
              <a:t> </a:t>
            </a:r>
            <a:r>
              <a:rPr sz="1200" dirty="0">
                <a:latin typeface="Tahoma" panose="020B0604030504040204"/>
                <a:cs typeface="Tahoma" panose="020B0604030504040204"/>
              </a:rPr>
              <a:t>scheduling</a:t>
            </a:r>
            <a:r>
              <a:rPr sz="1200" spc="330" dirty="0">
                <a:latin typeface="Tahoma" panose="020B0604030504040204"/>
                <a:cs typeface="Tahoma" panose="020B0604030504040204"/>
              </a:rPr>
              <a:t> </a:t>
            </a:r>
            <a:r>
              <a:rPr sz="1200" dirty="0">
                <a:latin typeface="Tahoma" panose="020B0604030504040204"/>
                <a:cs typeface="Tahoma" panose="020B0604030504040204"/>
              </a:rPr>
              <a:t>-</a:t>
            </a:r>
            <a:r>
              <a:rPr sz="1200" spc="320" dirty="0">
                <a:latin typeface="Tahoma" panose="020B0604030504040204"/>
                <a:cs typeface="Tahoma" panose="020B0604030504040204"/>
              </a:rPr>
              <a:t> </a:t>
            </a:r>
            <a:r>
              <a:rPr sz="1200" spc="-5" dirty="0">
                <a:latin typeface="Tahoma" panose="020B0604030504040204"/>
                <a:cs typeface="Tahoma" panose="020B0604030504040204"/>
              </a:rPr>
              <a:t>FCFS, </a:t>
            </a:r>
            <a:r>
              <a:rPr sz="1200" spc="-365" dirty="0">
                <a:latin typeface="Tahoma" panose="020B0604030504040204"/>
                <a:cs typeface="Tahoma" panose="020B0604030504040204"/>
              </a:rPr>
              <a:t> </a:t>
            </a:r>
            <a:r>
              <a:rPr sz="1200" spc="-40" dirty="0">
                <a:latin typeface="Tahoma" panose="020B0604030504040204"/>
                <a:cs typeface="Tahoma" panose="020B0604030504040204"/>
              </a:rPr>
              <a:t>SSTF, </a:t>
            </a:r>
            <a:r>
              <a:rPr sz="1200" spc="-5" dirty="0">
                <a:latin typeface="Tahoma" panose="020B0604030504040204"/>
                <a:cs typeface="Tahoma" panose="020B0604030504040204"/>
              </a:rPr>
              <a:t>SCAN, </a:t>
            </a:r>
            <a:r>
              <a:rPr sz="1200" spc="-10" dirty="0">
                <a:latin typeface="Tahoma" panose="020B0604030504040204"/>
                <a:cs typeface="Tahoma" panose="020B0604030504040204"/>
              </a:rPr>
              <a:t>C-SCAN, </a:t>
            </a:r>
            <a:r>
              <a:rPr sz="1200" spc="-5" dirty="0">
                <a:latin typeface="Tahoma" panose="020B0604030504040204"/>
                <a:cs typeface="Tahoma" panose="020B0604030504040204"/>
              </a:rPr>
              <a:t>Disk </a:t>
            </a:r>
            <a:r>
              <a:rPr sz="1200" spc="-10" dirty="0">
                <a:latin typeface="Tahoma" panose="020B0604030504040204"/>
                <a:cs typeface="Tahoma" panose="020B0604030504040204"/>
              </a:rPr>
              <a:t>reliability, Disk </a:t>
            </a:r>
            <a:r>
              <a:rPr sz="1200" dirty="0">
                <a:latin typeface="Tahoma" panose="020B0604030504040204"/>
                <a:cs typeface="Tahoma" panose="020B0604030504040204"/>
              </a:rPr>
              <a:t>formatting, </a:t>
            </a:r>
            <a:r>
              <a:rPr sz="1200" spc="-10" dirty="0">
                <a:latin typeface="Tahoma" panose="020B0604030504040204"/>
                <a:cs typeface="Tahoma" panose="020B0604030504040204"/>
              </a:rPr>
              <a:t>Boot-block, Bad </a:t>
            </a:r>
            <a:r>
              <a:rPr sz="1200" spc="-5" dirty="0">
                <a:latin typeface="Tahoma" panose="020B0604030504040204"/>
                <a:cs typeface="Tahoma" panose="020B0604030504040204"/>
              </a:rPr>
              <a:t>blocks </a:t>
            </a:r>
            <a:r>
              <a:rPr sz="1200" dirty="0">
                <a:latin typeface="Tahoma" panose="020B0604030504040204"/>
                <a:cs typeface="Tahoma" panose="020B0604030504040204"/>
              </a:rPr>
              <a:t>- </a:t>
            </a:r>
            <a:r>
              <a:rPr sz="1200" spc="5" dirty="0">
                <a:latin typeface="Tahoma" panose="020B0604030504040204"/>
                <a:cs typeface="Tahoma" panose="020B0604030504040204"/>
              </a:rPr>
              <a:t>I/O </a:t>
            </a:r>
            <a:r>
              <a:rPr sz="1200" spc="10" dirty="0">
                <a:latin typeface="Tahoma" panose="020B0604030504040204"/>
                <a:cs typeface="Tahoma" panose="020B0604030504040204"/>
              </a:rPr>
              <a:t> </a:t>
            </a:r>
            <a:r>
              <a:rPr sz="1200" spc="-5" dirty="0">
                <a:latin typeface="Tahoma" panose="020B0604030504040204"/>
                <a:cs typeface="Tahoma" panose="020B0604030504040204"/>
              </a:rPr>
              <a:t>Hardware: </a:t>
            </a:r>
            <a:r>
              <a:rPr sz="1200" dirty="0">
                <a:latin typeface="Tahoma" panose="020B0604030504040204"/>
                <a:cs typeface="Tahoma" panose="020B0604030504040204"/>
              </a:rPr>
              <a:t>I/O</a:t>
            </a:r>
            <a:r>
              <a:rPr sz="1200" spc="5" dirty="0">
                <a:latin typeface="Tahoma" panose="020B0604030504040204"/>
                <a:cs typeface="Tahoma" panose="020B0604030504040204"/>
              </a:rPr>
              <a:t> </a:t>
            </a:r>
            <a:r>
              <a:rPr sz="1200" spc="-10" dirty="0">
                <a:latin typeface="Tahoma" panose="020B0604030504040204"/>
                <a:cs typeface="Tahoma" panose="020B0604030504040204"/>
              </a:rPr>
              <a:t>devices,</a:t>
            </a:r>
            <a:r>
              <a:rPr sz="1200" spc="40" dirty="0">
                <a:latin typeface="Tahoma" panose="020B0604030504040204"/>
                <a:cs typeface="Tahoma" panose="020B0604030504040204"/>
              </a:rPr>
              <a:t> </a:t>
            </a:r>
            <a:r>
              <a:rPr sz="1200" spc="-5" dirty="0">
                <a:latin typeface="Tahoma" panose="020B0604030504040204"/>
                <a:cs typeface="Tahoma" panose="020B0604030504040204"/>
              </a:rPr>
              <a:t>Device</a:t>
            </a:r>
            <a:r>
              <a:rPr sz="1200" spc="25" dirty="0">
                <a:latin typeface="Tahoma" panose="020B0604030504040204"/>
                <a:cs typeface="Tahoma" panose="020B0604030504040204"/>
              </a:rPr>
              <a:t> </a:t>
            </a:r>
            <a:r>
              <a:rPr sz="1200" spc="-10" dirty="0">
                <a:latin typeface="Tahoma" panose="020B0604030504040204"/>
                <a:cs typeface="Tahoma" panose="020B0604030504040204"/>
              </a:rPr>
              <a:t>controllers,</a:t>
            </a:r>
            <a:r>
              <a:rPr sz="1200" spc="65" dirty="0">
                <a:latin typeface="Tahoma" panose="020B0604030504040204"/>
                <a:cs typeface="Tahoma" panose="020B0604030504040204"/>
              </a:rPr>
              <a:t> </a:t>
            </a:r>
            <a:r>
              <a:rPr sz="1200" spc="-10" dirty="0">
                <a:latin typeface="Tahoma" panose="020B0604030504040204"/>
                <a:cs typeface="Tahoma" panose="020B0604030504040204"/>
              </a:rPr>
              <a:t>Direct</a:t>
            </a:r>
            <a:r>
              <a:rPr sz="1200" spc="25" dirty="0">
                <a:latin typeface="Tahoma" panose="020B0604030504040204"/>
                <a:cs typeface="Tahoma" panose="020B0604030504040204"/>
              </a:rPr>
              <a:t> </a:t>
            </a:r>
            <a:r>
              <a:rPr sz="1200" spc="-5" dirty="0">
                <a:latin typeface="Tahoma" panose="020B0604030504040204"/>
                <a:cs typeface="Tahoma" panose="020B0604030504040204"/>
              </a:rPr>
              <a:t>Memory</a:t>
            </a:r>
            <a:r>
              <a:rPr sz="1200" spc="20" dirty="0">
                <a:latin typeface="Tahoma" panose="020B0604030504040204"/>
                <a:cs typeface="Tahoma" panose="020B0604030504040204"/>
              </a:rPr>
              <a:t> </a:t>
            </a:r>
            <a:r>
              <a:rPr sz="1200" spc="-5" dirty="0">
                <a:latin typeface="Tahoma" panose="020B0604030504040204"/>
                <a:cs typeface="Tahoma" panose="020B0604030504040204"/>
              </a:rPr>
              <a:t>Access</a:t>
            </a:r>
            <a:r>
              <a:rPr sz="1200" spc="30" dirty="0">
                <a:latin typeface="Tahoma" panose="020B0604030504040204"/>
                <a:cs typeface="Tahoma" panose="020B0604030504040204"/>
              </a:rPr>
              <a:t> </a:t>
            </a:r>
            <a:r>
              <a:rPr sz="1200" dirty="0">
                <a:latin typeface="Tahoma" panose="020B0604030504040204"/>
                <a:cs typeface="Tahoma" panose="020B0604030504040204"/>
              </a:rPr>
              <a:t>-</a:t>
            </a:r>
            <a:r>
              <a:rPr sz="1200" spc="5" dirty="0">
                <a:latin typeface="Tahoma" panose="020B0604030504040204"/>
                <a:cs typeface="Tahoma" panose="020B0604030504040204"/>
              </a:rPr>
              <a:t> </a:t>
            </a:r>
            <a:r>
              <a:rPr sz="1200" spc="-5" dirty="0">
                <a:latin typeface="Tahoma" panose="020B0604030504040204"/>
                <a:cs typeface="Tahoma" panose="020B0604030504040204"/>
              </a:rPr>
              <a:t>Case</a:t>
            </a:r>
            <a:r>
              <a:rPr sz="1200" spc="25" dirty="0">
                <a:latin typeface="Tahoma" panose="020B0604030504040204"/>
                <a:cs typeface="Tahoma" panose="020B0604030504040204"/>
              </a:rPr>
              <a:t> </a:t>
            </a:r>
            <a:r>
              <a:rPr sz="1200" spc="-5" dirty="0">
                <a:latin typeface="Tahoma" panose="020B0604030504040204"/>
                <a:cs typeface="Tahoma" panose="020B0604030504040204"/>
              </a:rPr>
              <a:t>Study-Linux.</a:t>
            </a:r>
            <a:endParaRPr sz="1200" dirty="0">
              <a:latin typeface="Tahoma" panose="020B0604030504040204"/>
              <a:cs typeface="Tahoma" panose="020B0604030504040204"/>
            </a:endParaRPr>
          </a:p>
        </p:txBody>
      </p:sp>
      <p:sp>
        <p:nvSpPr>
          <p:cNvPr id="5" name="TextBox 4">
            <a:extLst>
              <a:ext uri="{FF2B5EF4-FFF2-40B4-BE49-F238E27FC236}">
                <a16:creationId xmlns:a16="http://schemas.microsoft.com/office/drawing/2014/main" id="{191BFD6A-075D-CFBE-6440-04BB22185742}"/>
              </a:ext>
            </a:extLst>
          </p:cNvPr>
          <p:cNvSpPr txBox="1"/>
          <p:nvPr/>
        </p:nvSpPr>
        <p:spPr>
          <a:xfrm>
            <a:off x="2129589" y="240632"/>
            <a:ext cx="7134727" cy="461665"/>
          </a:xfrm>
          <a:prstGeom prst="rect">
            <a:avLst/>
          </a:prstGeom>
          <a:noFill/>
        </p:spPr>
        <p:txBody>
          <a:bodyPr wrap="square" rtlCol="0">
            <a:spAutoFit/>
          </a:bodyPr>
          <a:lstStyle/>
          <a:p>
            <a:pPr algn="ct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22CS304 – Operating Systems</a:t>
            </a:r>
          </a:p>
        </p:txBody>
      </p:sp>
    </p:spTree>
    <p:extLst>
      <p:ext uri="{BB962C8B-B14F-4D97-AF65-F5344CB8AC3E}">
        <p14:creationId xmlns:p14="http://schemas.microsoft.com/office/powerpoint/2010/main" val="61444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Architecture </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188706" y="1597841"/>
            <a:ext cx="5823073" cy="3970318"/>
          </a:xfrm>
          <a:prstGeom prst="rect">
            <a:avLst/>
          </a:prstGeom>
          <a:noFill/>
        </p:spPr>
        <p:txBody>
          <a:bodyPr wrap="square">
            <a:spAutoFit/>
          </a:bodyPr>
          <a:lstStyle/>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Symmetric Multiprocessor</a:t>
            </a:r>
          </a:p>
          <a:p>
            <a:endPar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CPU Processor performs all tasks</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More than one processor</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Having its own CPU, set of registers, Cache</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Processors share physical memory over the system bus</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N Processes can run if there are N CPUs</a:t>
            </a:r>
          </a:p>
          <a:p>
            <a:endParaRPr lang="en-US" altLang="en-US" dirty="0">
              <a:latin typeface="Tahoma" panose="020B0604030504040204" pitchFamily="34" charset="0"/>
              <a:ea typeface="Tahoma" panose="020B0604030504040204" pitchFamily="34" charset="0"/>
              <a:cs typeface="Tahoma" panose="020B0604030504040204" pitchFamily="34" charset="0"/>
            </a:endParaRPr>
          </a:p>
          <a:p>
            <a:r>
              <a:rPr lang="en-US" altLang="en-US" dirty="0">
                <a:latin typeface="Tahoma" panose="020B0604030504040204" pitchFamily="34" charset="0"/>
                <a:ea typeface="Tahoma" panose="020B0604030504040204" pitchFamily="34" charset="0"/>
                <a:cs typeface="Tahoma" panose="020B0604030504040204" pitchFamily="34" charset="0"/>
              </a:rPr>
              <a:t>Disadvantage:</a:t>
            </a:r>
          </a:p>
          <a:p>
            <a:endParaRPr lang="en-US" alt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CPUs are separate, one may be sitting idle while another is overloaded.</a:t>
            </a:r>
          </a:p>
          <a:p>
            <a:pPr marL="285750" indent="-285750">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7" descr="1">
            <a:extLst>
              <a:ext uri="{FF2B5EF4-FFF2-40B4-BE49-F238E27FC236}">
                <a16:creationId xmlns:a16="http://schemas.microsoft.com/office/drawing/2014/main" id="{93AEEFD2-2452-E74E-7275-17B821B61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1496" y="2602748"/>
            <a:ext cx="4970629" cy="2386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153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Architecture </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188706" y="1597841"/>
            <a:ext cx="6200062" cy="3214791"/>
          </a:xfrm>
          <a:prstGeom prst="rect">
            <a:avLst/>
          </a:prstGeom>
          <a:noFill/>
        </p:spPr>
        <p:txBody>
          <a:bodyPr wrap="square">
            <a:spAutoFit/>
          </a:bodyPr>
          <a:lstStyle/>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Dual Core Design</a:t>
            </a:r>
          </a:p>
          <a:p>
            <a:endPar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Multiple computing cores reside on a single chip</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Multicore systems are more efficient than multiple chips with single cores</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On-chip communication is faster than between-chip communication.</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One-chip with multiple cores uses significantly less power than multiple single-core chips. </a:t>
            </a:r>
          </a:p>
          <a:p>
            <a:pPr marL="285750" indent="-285750">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10" descr="1">
            <a:extLst>
              <a:ext uri="{FF2B5EF4-FFF2-40B4-BE49-F238E27FC236}">
                <a16:creationId xmlns:a16="http://schemas.microsoft.com/office/drawing/2014/main" id="{23307153-B1F8-D306-3B6E-5AC673D21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051" y="1817855"/>
            <a:ext cx="4928118" cy="3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303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Architecture </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367808" y="824350"/>
            <a:ext cx="7175992" cy="5909310"/>
          </a:xfrm>
          <a:prstGeom prst="rect">
            <a:avLst/>
          </a:prstGeom>
          <a:noFill/>
        </p:spPr>
        <p:txBody>
          <a:bodyPr wrap="square">
            <a:spAutoFit/>
          </a:bodyPr>
          <a:lstStyle/>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Clustered Systems</a:t>
            </a:r>
          </a:p>
          <a:p>
            <a:r>
              <a:rPr lang="en-US" altLang="en-US" sz="1800" dirty="0"/>
              <a:t>Another multiprocessor system is a clustered system which gathers together multiple CPUs.</a:t>
            </a:r>
          </a:p>
          <a:p>
            <a:endParaRPr lang="en-US" altLang="en-US" sz="1800" dirty="0"/>
          </a:p>
          <a:p>
            <a:pPr marL="742950" lvl="1" indent="-285750">
              <a:buFont typeface="Arial" panose="020B0604020202020204" pitchFamily="34" charset="0"/>
              <a:buChar char="•"/>
            </a:pPr>
            <a:r>
              <a:rPr lang="en-US" altLang="en-US" sz="1800" dirty="0"/>
              <a:t>Usually sharing storage via a </a:t>
            </a:r>
            <a:r>
              <a:rPr lang="en-US" altLang="en-US" sz="1800" b="1" dirty="0">
                <a:solidFill>
                  <a:srgbClr val="3366FF"/>
                </a:solidFill>
              </a:rPr>
              <a:t>storage-area network (SAN)</a:t>
            </a:r>
          </a:p>
          <a:p>
            <a:pPr marL="742950" lvl="1" indent="-285750">
              <a:buFont typeface="Arial" panose="020B0604020202020204" pitchFamily="34" charset="0"/>
              <a:buChar char="•"/>
            </a:pPr>
            <a:r>
              <a:rPr lang="en-US" altLang="en-US" sz="1800" dirty="0"/>
              <a:t>Provides a </a:t>
            </a:r>
            <a:r>
              <a:rPr lang="en-US" altLang="en-US" sz="1800" b="1" dirty="0">
                <a:solidFill>
                  <a:srgbClr val="3366FF"/>
                </a:solidFill>
              </a:rPr>
              <a:t>high-availability</a:t>
            </a:r>
            <a:r>
              <a:rPr lang="en-US" altLang="en-US" sz="1800" b="1" dirty="0"/>
              <a:t> </a:t>
            </a:r>
            <a:r>
              <a:rPr lang="en-US" altLang="en-US" sz="1800" dirty="0"/>
              <a:t>service which survives failures</a:t>
            </a:r>
          </a:p>
          <a:p>
            <a:pPr marL="1200150" lvl="2" indent="-285750">
              <a:buFont typeface="Arial" panose="020B0604020202020204" pitchFamily="34" charset="0"/>
              <a:buChar char="•"/>
            </a:pPr>
            <a:r>
              <a:rPr lang="en-US" altLang="en-US" sz="1800" b="1" dirty="0">
                <a:solidFill>
                  <a:srgbClr val="3366FF"/>
                </a:solidFill>
              </a:rPr>
              <a:t>Asymmetric clustering</a:t>
            </a:r>
            <a:r>
              <a:rPr lang="en-US" altLang="en-US" sz="1800" dirty="0">
                <a:solidFill>
                  <a:srgbClr val="3366FF"/>
                </a:solidFill>
              </a:rPr>
              <a:t> </a:t>
            </a:r>
            <a:r>
              <a:rPr lang="en-US" altLang="en-US" sz="1800" dirty="0"/>
              <a:t>has one machine in hot-standby mode</a:t>
            </a:r>
          </a:p>
          <a:p>
            <a:pPr marL="1657350" lvl="3" indent="-285750">
              <a:buFont typeface="Arial" panose="020B0604020202020204" pitchFamily="34" charset="0"/>
              <a:buChar char="•"/>
            </a:pPr>
            <a:r>
              <a:rPr lang="en-US" altLang="en-US" dirty="0"/>
              <a:t>Hot-standby does nothing</a:t>
            </a:r>
          </a:p>
          <a:p>
            <a:pPr marL="1657350" lvl="3" indent="-285750">
              <a:buFont typeface="Arial" panose="020B0604020202020204" pitchFamily="34" charset="0"/>
              <a:buChar char="•"/>
            </a:pPr>
            <a:r>
              <a:rPr lang="en-US" altLang="en-US" dirty="0"/>
              <a:t>If server fails, hot-standby host becomes server.</a:t>
            </a:r>
          </a:p>
          <a:p>
            <a:pPr marL="1200150" lvl="2" indent="-285750">
              <a:buFont typeface="Arial" panose="020B0604020202020204" pitchFamily="34" charset="0"/>
              <a:buChar char="•"/>
            </a:pPr>
            <a:r>
              <a:rPr lang="en-US" altLang="en-US" sz="1800" b="1" dirty="0">
                <a:solidFill>
                  <a:srgbClr val="3366FF"/>
                </a:solidFill>
              </a:rPr>
              <a:t>Symmetric clustering</a:t>
            </a:r>
            <a:r>
              <a:rPr lang="en-US" altLang="en-US" sz="1800" dirty="0">
                <a:solidFill>
                  <a:srgbClr val="3366FF"/>
                </a:solidFill>
              </a:rPr>
              <a:t> </a:t>
            </a:r>
            <a:r>
              <a:rPr lang="en-US" altLang="en-US" sz="1800" dirty="0"/>
              <a:t>has multiple nodes running applications, monitoring each other</a:t>
            </a:r>
          </a:p>
          <a:p>
            <a:pPr marL="742950" lvl="1" indent="-285750">
              <a:buFont typeface="Arial" panose="020B0604020202020204" pitchFamily="34" charset="0"/>
              <a:buChar char="•"/>
            </a:pPr>
            <a:r>
              <a:rPr lang="en-US" altLang="en-US" sz="1800" dirty="0"/>
              <a:t>Some clusters are for </a:t>
            </a:r>
            <a:r>
              <a:rPr lang="en-US" altLang="en-US" sz="1800" b="1" dirty="0">
                <a:solidFill>
                  <a:srgbClr val="3366FF"/>
                </a:solidFill>
              </a:rPr>
              <a:t>high-performance computing (HPC)</a:t>
            </a:r>
          </a:p>
          <a:p>
            <a:pPr marL="1200150" lvl="2" indent="-285750">
              <a:buFont typeface="Arial" panose="020B0604020202020204" pitchFamily="34" charset="0"/>
              <a:buChar char="•"/>
            </a:pPr>
            <a:r>
              <a:rPr lang="en-US" altLang="en-US" sz="1800" dirty="0"/>
              <a:t>Applications must be written to use </a:t>
            </a:r>
            <a:r>
              <a:rPr lang="en-US" altLang="en-US" sz="1800" b="1" dirty="0">
                <a:solidFill>
                  <a:srgbClr val="3366FF"/>
                </a:solidFill>
              </a:rPr>
              <a:t>parallelization</a:t>
            </a:r>
          </a:p>
          <a:p>
            <a:pPr marL="1200150" lvl="2" indent="-285750">
              <a:buFont typeface="Arial" panose="020B0604020202020204" pitchFamily="34" charset="0"/>
              <a:buChar char="•"/>
            </a:pPr>
            <a:r>
              <a:rPr lang="en-US" altLang="en-US" b="1" dirty="0">
                <a:solidFill>
                  <a:srgbClr val="3366FF"/>
                </a:solidFill>
              </a:rPr>
              <a:t>Dividing a program into separate components that run in parallel</a:t>
            </a:r>
          </a:p>
          <a:p>
            <a:pPr marL="1200150" lvl="2" indent="-285750">
              <a:buFont typeface="Arial" panose="020B0604020202020204" pitchFamily="34" charset="0"/>
              <a:buChar char="•"/>
            </a:pPr>
            <a:r>
              <a:rPr lang="en-US" altLang="en-US" sz="1800" b="1" dirty="0">
                <a:solidFill>
                  <a:srgbClr val="3366FF"/>
                </a:solidFill>
              </a:rPr>
              <a:t>Once completed the solved solutions are combined. </a:t>
            </a:r>
          </a:p>
          <a:p>
            <a:pPr marL="742950" lvl="1" indent="-285750">
              <a:buFont typeface="Arial" panose="020B0604020202020204" pitchFamily="34" charset="0"/>
              <a:buChar char="•"/>
            </a:pPr>
            <a:r>
              <a:rPr lang="en-US" altLang="en-US" sz="1800" dirty="0"/>
              <a:t>Some have</a:t>
            </a:r>
            <a:r>
              <a:rPr lang="en-US" altLang="en-US" sz="1800" b="1" dirty="0">
                <a:solidFill>
                  <a:srgbClr val="3366FF"/>
                </a:solidFill>
              </a:rPr>
              <a:t> distributed lock manager </a:t>
            </a:r>
            <a:r>
              <a:rPr lang="en-US" altLang="en-US" sz="1800" dirty="0"/>
              <a:t>(</a:t>
            </a:r>
            <a:r>
              <a:rPr lang="en-US" altLang="en-US" sz="1800" b="1" dirty="0">
                <a:solidFill>
                  <a:srgbClr val="3366FF"/>
                </a:solidFill>
              </a:rPr>
              <a:t>DLM</a:t>
            </a:r>
            <a:r>
              <a:rPr lang="en-US" altLang="en-US" sz="1800" dirty="0"/>
              <a:t>) to avoid conflicting operations</a:t>
            </a:r>
          </a:p>
          <a:p>
            <a:pPr marL="1200150" lvl="2" indent="-285750">
              <a:buFont typeface="Arial" panose="020B0604020202020204" pitchFamily="34" charset="0"/>
              <a:buChar char="•"/>
            </a:pPr>
            <a:r>
              <a:rPr lang="en-US" altLang="en-US" dirty="0"/>
              <a:t>To provide shared access to data, access control and locking  is provided by the system.</a:t>
            </a:r>
          </a:p>
        </p:txBody>
      </p:sp>
      <p:pic>
        <p:nvPicPr>
          <p:cNvPr id="2" name="Google Shape;304;p38">
            <a:extLst>
              <a:ext uri="{FF2B5EF4-FFF2-40B4-BE49-F238E27FC236}">
                <a16:creationId xmlns:a16="http://schemas.microsoft.com/office/drawing/2014/main" id="{5C52DEA1-7602-7611-2FD5-874258F6F44B}"/>
              </a:ext>
            </a:extLst>
          </p:cNvPr>
          <p:cNvPicPr preferRelativeResize="0"/>
          <p:nvPr/>
        </p:nvPicPr>
        <p:blipFill rotWithShape="1">
          <a:blip r:embed="rId2">
            <a:alphaModFix/>
          </a:blip>
          <a:srcRect/>
          <a:stretch/>
        </p:blipFill>
        <p:spPr>
          <a:xfrm>
            <a:off x="7645734" y="1560095"/>
            <a:ext cx="4285488" cy="3420978"/>
          </a:xfrm>
          <a:prstGeom prst="rect">
            <a:avLst/>
          </a:prstGeom>
          <a:noFill/>
          <a:ln>
            <a:noFill/>
          </a:ln>
        </p:spPr>
      </p:pic>
    </p:spTree>
    <p:extLst>
      <p:ext uri="{BB962C8B-B14F-4D97-AF65-F5344CB8AC3E}">
        <p14:creationId xmlns:p14="http://schemas.microsoft.com/office/powerpoint/2010/main" val="294430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Structures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367808" y="824350"/>
            <a:ext cx="7175992" cy="5724644"/>
          </a:xfrm>
          <a:prstGeom prst="rect">
            <a:avLst/>
          </a:prstGeom>
          <a:noFill/>
        </p:spPr>
        <p:txBody>
          <a:bodyPr wrap="square">
            <a:spAutoFit/>
          </a:bodyPr>
          <a:lstStyle/>
          <a:p>
            <a:pPr marL="12700" marR="5715" lvl="0" indent="-1588" algn="just" rtl="0">
              <a:spcAft>
                <a:spcPts val="0"/>
              </a:spcAft>
              <a:buNone/>
            </a:pPr>
            <a:r>
              <a:rPr lang="en-US" dirty="0" err="1">
                <a:solidFill>
                  <a:srgbClr val="385521"/>
                </a:solidFill>
                <a:latin typeface="Tahoma"/>
                <a:ea typeface="Tahoma"/>
                <a:cs typeface="Tahoma"/>
                <a:sym typeface="Tahoma"/>
              </a:rPr>
              <a:t>M</a:t>
            </a:r>
            <a:r>
              <a:rPr lang="en-US" sz="1800" dirty="0" err="1">
                <a:solidFill>
                  <a:srgbClr val="385521"/>
                </a:solidFill>
                <a:latin typeface="Tahoma"/>
                <a:ea typeface="Tahoma"/>
                <a:cs typeface="Tahoma"/>
                <a:sym typeface="Tahoma"/>
              </a:rPr>
              <a:t>ultiprogrammed</a:t>
            </a:r>
            <a:r>
              <a:rPr lang="en-US" sz="1800" dirty="0">
                <a:solidFill>
                  <a:srgbClr val="385521"/>
                </a:solidFill>
                <a:latin typeface="Tahoma"/>
                <a:ea typeface="Tahoma"/>
                <a:cs typeface="Tahoma"/>
                <a:sym typeface="Tahoma"/>
              </a:rPr>
              <a:t> system</a:t>
            </a:r>
          </a:p>
          <a:p>
            <a:pPr marL="298450" marR="5715" lvl="0" indent="-285750" algn="just" rtl="0">
              <a:spcAft>
                <a:spcPts val="0"/>
              </a:spcAft>
              <a:buFont typeface="Arial" panose="020B0604020202020204" pitchFamily="34" charset="0"/>
              <a:buChar char="•"/>
            </a:pPr>
            <a:r>
              <a:rPr lang="en-US" sz="1800" dirty="0">
                <a:solidFill>
                  <a:srgbClr val="385521"/>
                </a:solidFill>
                <a:latin typeface="Tahoma"/>
                <a:ea typeface="Tahoma"/>
                <a:cs typeface="Tahoma"/>
                <a:sym typeface="Tahoma"/>
              </a:rPr>
              <a:t> A </a:t>
            </a:r>
            <a:r>
              <a:rPr lang="en-US" sz="1800" b="1" dirty="0">
                <a:solidFill>
                  <a:srgbClr val="385521"/>
                </a:solidFill>
                <a:latin typeface="Tahoma"/>
                <a:ea typeface="Tahoma"/>
                <a:cs typeface="Tahoma"/>
                <a:sym typeface="Tahoma"/>
              </a:rPr>
              <a:t>program in execution is termed a  process. </a:t>
            </a:r>
          </a:p>
          <a:p>
            <a:pPr marL="298450" marR="5715" lvl="0" indent="-285750" algn="just" rtl="0">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The operating system keeps several processes in memory simultaneously  </a:t>
            </a:r>
          </a:p>
          <a:p>
            <a:pPr marL="298450" marR="5715" lvl="0" indent="-285750" algn="just" rtl="0">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The operating system picks and begins to execute one of  these processes. </a:t>
            </a:r>
          </a:p>
          <a:p>
            <a:pPr marL="298450" marR="5715" lvl="0" indent="-285750" algn="just" rtl="0">
              <a:spcAft>
                <a:spcPts val="0"/>
              </a:spcAft>
              <a:buFont typeface="Arial" panose="020B0604020202020204" pitchFamily="34" charset="0"/>
              <a:buChar char="•"/>
            </a:pPr>
            <a:r>
              <a:rPr lang="en-US" sz="1800" dirty="0">
                <a:solidFill>
                  <a:srgbClr val="385521"/>
                </a:solidFill>
                <a:latin typeface="Tahoma"/>
                <a:ea typeface="Tahoma"/>
                <a:cs typeface="Tahoma"/>
                <a:sym typeface="Tahoma"/>
              </a:rPr>
              <a:t>Eventually, the process may have to wait for some task, such as  an I/O operation, to complete.</a:t>
            </a:r>
            <a:endParaRPr lang="en-US" sz="1800" dirty="0">
              <a:solidFill>
                <a:schemeClr val="dk1"/>
              </a:solidFill>
              <a:latin typeface="Tahoma"/>
              <a:ea typeface="Tahoma"/>
              <a:cs typeface="Tahoma"/>
              <a:sym typeface="Tahoma"/>
            </a:endParaRPr>
          </a:p>
          <a:p>
            <a:pPr marL="12700" marR="5080" lvl="0" indent="-1588" algn="just" rtl="0">
              <a:spcAft>
                <a:spcPts val="0"/>
              </a:spcAft>
              <a:buNone/>
            </a:pPr>
            <a:r>
              <a:rPr lang="en-US" dirty="0">
                <a:solidFill>
                  <a:srgbClr val="385521"/>
                </a:solidFill>
                <a:latin typeface="Tahoma"/>
                <a:ea typeface="Tahoma"/>
                <a:cs typeface="Tahoma"/>
                <a:sym typeface="Tahoma"/>
              </a:rPr>
              <a:t>N</a:t>
            </a:r>
            <a:r>
              <a:rPr lang="en-US" sz="1800" dirty="0">
                <a:solidFill>
                  <a:srgbClr val="385521"/>
                </a:solidFill>
                <a:latin typeface="Tahoma"/>
                <a:ea typeface="Tahoma"/>
                <a:cs typeface="Tahoma"/>
                <a:sym typeface="Tahoma"/>
              </a:rPr>
              <a:t>on-</a:t>
            </a:r>
            <a:r>
              <a:rPr lang="en-US" dirty="0" err="1">
                <a:solidFill>
                  <a:srgbClr val="385521"/>
                </a:solidFill>
                <a:latin typeface="Tahoma"/>
                <a:ea typeface="Tahoma"/>
                <a:cs typeface="Tahoma"/>
                <a:sym typeface="Tahoma"/>
              </a:rPr>
              <a:t>M</a:t>
            </a:r>
            <a:r>
              <a:rPr lang="en-US" sz="1800" dirty="0" err="1">
                <a:solidFill>
                  <a:srgbClr val="385521"/>
                </a:solidFill>
                <a:latin typeface="Tahoma"/>
                <a:ea typeface="Tahoma"/>
                <a:cs typeface="Tahoma"/>
                <a:sym typeface="Tahoma"/>
              </a:rPr>
              <a:t>ultiprogrammed</a:t>
            </a:r>
            <a:r>
              <a:rPr lang="en-US" sz="1800" dirty="0">
                <a:solidFill>
                  <a:srgbClr val="385521"/>
                </a:solidFill>
                <a:latin typeface="Tahoma"/>
                <a:ea typeface="Tahoma"/>
                <a:cs typeface="Tahoma"/>
                <a:sym typeface="Tahoma"/>
              </a:rPr>
              <a:t> system</a:t>
            </a:r>
          </a:p>
          <a:p>
            <a:pPr marL="298450" marR="5080" lvl="0" indent="-285750" algn="just" rtl="0">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The CPU would sit idle</a:t>
            </a:r>
            <a:r>
              <a:rPr lang="en-US" sz="1800" dirty="0">
                <a:solidFill>
                  <a:srgbClr val="385521"/>
                </a:solidFill>
                <a:latin typeface="Tahoma"/>
                <a:ea typeface="Tahoma"/>
                <a:cs typeface="Tahoma"/>
                <a:sym typeface="Tahoma"/>
              </a:rPr>
              <a:t>. </a:t>
            </a:r>
          </a:p>
          <a:p>
            <a:pPr marL="298450" marR="5080" lvl="0" indent="-285750" algn="just" rtl="0">
              <a:spcAft>
                <a:spcPts val="0"/>
              </a:spcAft>
              <a:buFont typeface="Arial" panose="020B0604020202020204" pitchFamily="34" charset="0"/>
              <a:buChar char="•"/>
            </a:pPr>
            <a:r>
              <a:rPr lang="en-US" dirty="0">
                <a:solidFill>
                  <a:srgbClr val="385521"/>
                </a:solidFill>
                <a:latin typeface="Tahoma"/>
                <a:ea typeface="Tahoma"/>
                <a:cs typeface="Tahoma"/>
                <a:sym typeface="Tahoma"/>
              </a:rPr>
              <a:t>T</a:t>
            </a:r>
            <a:r>
              <a:rPr lang="en-US" sz="1800" dirty="0">
                <a:solidFill>
                  <a:srgbClr val="385521"/>
                </a:solidFill>
                <a:latin typeface="Tahoma"/>
                <a:ea typeface="Tahoma"/>
                <a:cs typeface="Tahoma"/>
                <a:sym typeface="Tahoma"/>
              </a:rPr>
              <a:t>he o</a:t>
            </a:r>
            <a:r>
              <a:rPr lang="en-US" sz="1800" b="1" dirty="0">
                <a:solidFill>
                  <a:srgbClr val="385521"/>
                </a:solidFill>
                <a:latin typeface="Tahoma"/>
                <a:ea typeface="Tahoma"/>
                <a:cs typeface="Tahoma"/>
                <a:sym typeface="Tahoma"/>
              </a:rPr>
              <a:t>perating system simply switches to, and  executes, another process. </a:t>
            </a:r>
          </a:p>
          <a:p>
            <a:pPr marL="298450" marR="5080" lvl="0" indent="-285750" algn="just" rtl="0">
              <a:spcAft>
                <a:spcPts val="0"/>
              </a:spcAft>
              <a:buFont typeface="Arial" panose="020B0604020202020204" pitchFamily="34" charset="0"/>
              <a:buChar char="•"/>
            </a:pPr>
            <a:r>
              <a:rPr lang="en-US" sz="1800" dirty="0">
                <a:solidFill>
                  <a:srgbClr val="385521"/>
                </a:solidFill>
                <a:latin typeface="Tahoma"/>
                <a:ea typeface="Tahoma"/>
                <a:cs typeface="Tahoma"/>
                <a:sym typeface="Tahoma"/>
              </a:rPr>
              <a:t>When that process needs to wait, the CPU switches  to another process, and so on. </a:t>
            </a:r>
          </a:p>
          <a:p>
            <a:pPr marL="298450" marR="5080" lvl="0" indent="-285750" algn="just" rtl="0">
              <a:spcAft>
                <a:spcPts val="0"/>
              </a:spcAft>
              <a:buFont typeface="Arial" panose="020B0604020202020204" pitchFamily="34" charset="0"/>
              <a:buChar char="•"/>
            </a:pPr>
            <a:r>
              <a:rPr lang="en-US" sz="1800" dirty="0">
                <a:solidFill>
                  <a:srgbClr val="385521"/>
                </a:solidFill>
                <a:latin typeface="Tahoma"/>
                <a:ea typeface="Tahoma"/>
                <a:cs typeface="Tahoma"/>
                <a:sym typeface="Tahoma"/>
              </a:rPr>
              <a:t>As long as at least one process needs to execute, the CPU is never  idle.</a:t>
            </a:r>
            <a:endParaRPr lang="en-US" dirty="0">
              <a:solidFill>
                <a:schemeClr val="dk1"/>
              </a:solidFill>
              <a:latin typeface="Tahoma"/>
              <a:ea typeface="Tahoma"/>
              <a:cs typeface="Tahoma"/>
              <a:sym typeface="Tahoma"/>
            </a:endParaRPr>
          </a:p>
          <a:p>
            <a:pPr marL="12700" marR="5080" lvl="0" algn="just" rtl="0">
              <a:spcAft>
                <a:spcPts val="0"/>
              </a:spcAft>
            </a:pPr>
            <a:r>
              <a:rPr lang="en-US" sz="1800" b="1" dirty="0">
                <a:solidFill>
                  <a:srgbClr val="385521"/>
                </a:solidFill>
                <a:latin typeface="Tahoma"/>
                <a:ea typeface="Tahoma"/>
                <a:cs typeface="Tahoma"/>
                <a:sym typeface="Tahoma"/>
              </a:rPr>
              <a:t>Multitasking is a logical extension of multiprogramming</a:t>
            </a:r>
            <a:r>
              <a:rPr lang="en-US" sz="1800" dirty="0">
                <a:solidFill>
                  <a:srgbClr val="385521"/>
                </a:solidFill>
                <a:latin typeface="Tahoma"/>
                <a:ea typeface="Tahoma"/>
                <a:cs typeface="Tahoma"/>
                <a:sym typeface="Tahoma"/>
              </a:rPr>
              <a:t>. </a:t>
            </a:r>
          </a:p>
          <a:p>
            <a:pPr marL="12700" marR="5080" lvl="0" algn="just" rtl="0">
              <a:spcAft>
                <a:spcPts val="0"/>
              </a:spcAft>
            </a:pPr>
            <a:r>
              <a:rPr lang="en-US" sz="1800" dirty="0">
                <a:solidFill>
                  <a:srgbClr val="385521"/>
                </a:solidFill>
                <a:latin typeface="Tahoma"/>
                <a:ea typeface="Tahoma"/>
                <a:cs typeface="Tahoma"/>
                <a:sym typeface="Tahoma"/>
              </a:rPr>
              <a:t>In  multitasking systems, the </a:t>
            </a:r>
            <a:r>
              <a:rPr lang="en-US" sz="2000" dirty="0">
                <a:solidFill>
                  <a:srgbClr val="385521"/>
                </a:solidFill>
                <a:latin typeface="Tahoma"/>
                <a:ea typeface="Tahoma"/>
                <a:cs typeface="Tahoma"/>
                <a:sym typeface="Tahoma"/>
              </a:rPr>
              <a:t>CPU executes multiple processes by switching among  them, but the switches occur frequently, providing the user with a fast response  time.</a:t>
            </a:r>
            <a:endParaRPr lang="en-US" sz="2000" dirty="0">
              <a:solidFill>
                <a:schemeClr val="dk1"/>
              </a:solidFill>
              <a:latin typeface="Tahoma"/>
              <a:ea typeface="Tahoma"/>
              <a:cs typeface="Tahoma"/>
              <a:sym typeface="Tahoma"/>
            </a:endParaRPr>
          </a:p>
        </p:txBody>
      </p:sp>
      <p:pic>
        <p:nvPicPr>
          <p:cNvPr id="4" name="Google Shape;318;p40">
            <a:extLst>
              <a:ext uri="{FF2B5EF4-FFF2-40B4-BE49-F238E27FC236}">
                <a16:creationId xmlns:a16="http://schemas.microsoft.com/office/drawing/2014/main" id="{46E3EF36-1C99-92AF-4B7F-6F1DD7CB5BE7}"/>
              </a:ext>
            </a:extLst>
          </p:cNvPr>
          <p:cNvPicPr preferRelativeResize="0"/>
          <p:nvPr/>
        </p:nvPicPr>
        <p:blipFill rotWithShape="1">
          <a:blip r:embed="rId2">
            <a:alphaModFix/>
          </a:blip>
          <a:srcRect/>
          <a:stretch/>
        </p:blipFill>
        <p:spPr>
          <a:xfrm>
            <a:off x="8118107" y="1830441"/>
            <a:ext cx="3706085" cy="3307043"/>
          </a:xfrm>
          <a:prstGeom prst="rect">
            <a:avLst/>
          </a:prstGeom>
          <a:noFill/>
          <a:ln>
            <a:noFill/>
          </a:ln>
        </p:spPr>
      </p:pic>
    </p:spTree>
    <p:extLst>
      <p:ext uri="{BB962C8B-B14F-4D97-AF65-F5344CB8AC3E}">
        <p14:creationId xmlns:p14="http://schemas.microsoft.com/office/powerpoint/2010/main" val="178120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Structures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769441" y="1148318"/>
            <a:ext cx="10653118" cy="3375283"/>
          </a:xfrm>
          <a:prstGeom prst="rect">
            <a:avLst/>
          </a:prstGeom>
          <a:noFill/>
        </p:spPr>
        <p:txBody>
          <a:bodyPr wrap="square">
            <a:spAutoFit/>
          </a:bodyPr>
          <a:lstStyle/>
          <a:p>
            <a:pPr marL="12700" marR="0" lvl="0" indent="0" algn="just" rtl="0">
              <a:spcAft>
                <a:spcPts val="0"/>
              </a:spcAft>
              <a:buNone/>
            </a:pPr>
            <a:r>
              <a:rPr lang="en-US" sz="1800" b="1" dirty="0">
                <a:solidFill>
                  <a:srgbClr val="385521"/>
                </a:solidFill>
                <a:latin typeface="Tahoma"/>
                <a:ea typeface="Tahoma"/>
                <a:cs typeface="Tahoma"/>
                <a:sym typeface="Tahoma"/>
              </a:rPr>
              <a:t>Dual-Mode and Multimode Operation</a:t>
            </a:r>
          </a:p>
          <a:p>
            <a:pPr marL="12700" marR="0" lvl="0" indent="0" algn="just" rtl="0">
              <a:spcAft>
                <a:spcPts val="0"/>
              </a:spcAft>
              <a:buNone/>
            </a:pPr>
            <a:endParaRPr lang="en-US" sz="1800" dirty="0">
              <a:solidFill>
                <a:schemeClr val="dk1"/>
              </a:solidFill>
              <a:latin typeface="Tahoma"/>
              <a:ea typeface="Tahoma"/>
              <a:cs typeface="Tahoma"/>
              <a:sym typeface="Tahoma"/>
            </a:endParaRPr>
          </a:p>
          <a:p>
            <a:pPr marL="298450" marR="7620" lvl="0" indent="-285750" algn="just" rtl="0">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Distinguish between the execution of operating-system  code and user defined code.</a:t>
            </a:r>
            <a:endParaRPr lang="en-US" sz="1800" dirty="0">
              <a:solidFill>
                <a:schemeClr val="dk1"/>
              </a:solidFill>
              <a:latin typeface="Tahoma"/>
              <a:ea typeface="Tahoma"/>
              <a:cs typeface="Tahoma"/>
              <a:sym typeface="Tahoma"/>
            </a:endParaRPr>
          </a:p>
          <a:p>
            <a:pPr marL="298450" marR="5715" lvl="0" indent="-285750" algn="just" rtl="0">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Two separate modes of operation: </a:t>
            </a:r>
            <a:r>
              <a:rPr lang="en-US" sz="1800" b="1" dirty="0">
                <a:solidFill>
                  <a:srgbClr val="385521"/>
                </a:solidFill>
                <a:latin typeface="Tahoma"/>
                <a:ea typeface="Tahoma"/>
                <a:cs typeface="Tahoma"/>
                <a:sym typeface="Tahoma"/>
              </a:rPr>
              <a:t>user mode </a:t>
            </a:r>
            <a:r>
              <a:rPr lang="en-US" sz="1800" dirty="0">
                <a:solidFill>
                  <a:srgbClr val="385521"/>
                </a:solidFill>
                <a:latin typeface="Tahoma"/>
                <a:ea typeface="Tahoma"/>
                <a:cs typeface="Tahoma"/>
                <a:sym typeface="Tahoma"/>
              </a:rPr>
              <a:t>and </a:t>
            </a:r>
            <a:r>
              <a:rPr lang="en-US" sz="1800" b="1" dirty="0">
                <a:solidFill>
                  <a:srgbClr val="385521"/>
                </a:solidFill>
                <a:latin typeface="Tahoma"/>
                <a:ea typeface="Tahoma"/>
                <a:cs typeface="Tahoma"/>
                <a:sym typeface="Tahoma"/>
              </a:rPr>
              <a:t>kernel  mode (also called supervisor mode, system mode, or privileged mode</a:t>
            </a:r>
            <a:r>
              <a:rPr lang="en-US" sz="1800" dirty="0">
                <a:solidFill>
                  <a:srgbClr val="385521"/>
                </a:solidFill>
                <a:latin typeface="Tahoma"/>
                <a:ea typeface="Tahoma"/>
                <a:cs typeface="Tahoma"/>
                <a:sym typeface="Tahoma"/>
              </a:rPr>
              <a:t>). </a:t>
            </a:r>
          </a:p>
          <a:p>
            <a:pPr marL="298450" marR="5715" lvl="0" indent="-285750" algn="just" rtl="0">
              <a:spcAft>
                <a:spcPts val="0"/>
              </a:spcAft>
              <a:buFont typeface="Arial" panose="020B0604020202020204" pitchFamily="34" charset="0"/>
              <a:buChar char="•"/>
            </a:pPr>
            <a:r>
              <a:rPr lang="en-US" sz="1800" dirty="0">
                <a:solidFill>
                  <a:srgbClr val="385521"/>
                </a:solidFill>
                <a:latin typeface="Tahoma"/>
                <a:ea typeface="Tahoma"/>
                <a:cs typeface="Tahoma"/>
                <a:sym typeface="Tahoma"/>
              </a:rPr>
              <a:t>A  bit, called the </a:t>
            </a:r>
            <a:r>
              <a:rPr lang="en-US" sz="2000" b="1" i="1" u="sng" dirty="0">
                <a:solidFill>
                  <a:srgbClr val="385521"/>
                </a:solidFill>
                <a:latin typeface="Verdana"/>
                <a:ea typeface="Verdana"/>
                <a:cs typeface="Verdana"/>
                <a:sym typeface="Verdana"/>
              </a:rPr>
              <a:t>mode bit</a:t>
            </a:r>
            <a:r>
              <a:rPr lang="en-US" sz="1800" dirty="0">
                <a:solidFill>
                  <a:srgbClr val="385521"/>
                </a:solidFill>
                <a:latin typeface="Tahoma"/>
                <a:ea typeface="Tahoma"/>
                <a:cs typeface="Tahoma"/>
                <a:sym typeface="Tahoma"/>
              </a:rPr>
              <a:t>, is added to the hardware of the computer to indicate the  current mode: </a:t>
            </a:r>
            <a:r>
              <a:rPr lang="en-US" sz="1800" b="1" dirty="0">
                <a:solidFill>
                  <a:srgbClr val="385521"/>
                </a:solidFill>
                <a:latin typeface="Tahoma"/>
                <a:ea typeface="Tahoma"/>
                <a:cs typeface="Tahoma"/>
                <a:sym typeface="Tahoma"/>
              </a:rPr>
              <a:t>kernel (0) or user (1).</a:t>
            </a:r>
            <a:endParaRPr lang="en-US" sz="1800" dirty="0">
              <a:solidFill>
                <a:schemeClr val="dk1"/>
              </a:solidFill>
              <a:latin typeface="Tahoma"/>
              <a:ea typeface="Tahoma"/>
              <a:cs typeface="Tahoma"/>
              <a:sym typeface="Tahoma"/>
            </a:endParaRPr>
          </a:p>
          <a:p>
            <a:pPr marL="298450" marR="10795" lvl="0" indent="-285750" algn="just" rtl="0">
              <a:spcBef>
                <a:spcPts val="82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When the computer system is executing on behalf of a user application, the system  is in user mode. </a:t>
            </a:r>
          </a:p>
          <a:p>
            <a:pPr marL="298450" marR="10795" lvl="0" indent="-285750" algn="just" rtl="0">
              <a:spcBef>
                <a:spcPts val="82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However, when a user application requests a service from the  operating system (via a system call), the system must transition from user to kernel  mode to fulfill the request. </a:t>
            </a:r>
            <a:endParaRPr lang="en-US" sz="1800" dirty="0">
              <a:solidFill>
                <a:schemeClr val="dk1"/>
              </a:solidFill>
              <a:latin typeface="Tahoma"/>
              <a:ea typeface="Tahoma"/>
              <a:cs typeface="Tahoma"/>
              <a:sym typeface="Tahoma"/>
            </a:endParaRPr>
          </a:p>
        </p:txBody>
      </p:sp>
      <p:pic>
        <p:nvPicPr>
          <p:cNvPr id="2" name="Google Shape;317;p40">
            <a:extLst>
              <a:ext uri="{FF2B5EF4-FFF2-40B4-BE49-F238E27FC236}">
                <a16:creationId xmlns:a16="http://schemas.microsoft.com/office/drawing/2014/main" id="{AAA04A92-F6D5-2620-2739-108B5B031D3C}"/>
              </a:ext>
            </a:extLst>
          </p:cNvPr>
          <p:cNvPicPr preferRelativeResize="0"/>
          <p:nvPr/>
        </p:nvPicPr>
        <p:blipFill rotWithShape="1">
          <a:blip r:embed="rId2">
            <a:alphaModFix/>
          </a:blip>
          <a:srcRect/>
          <a:stretch/>
        </p:blipFill>
        <p:spPr>
          <a:xfrm>
            <a:off x="3128772" y="4598686"/>
            <a:ext cx="5934456" cy="2221991"/>
          </a:xfrm>
          <a:prstGeom prst="rect">
            <a:avLst/>
          </a:prstGeom>
          <a:noFill/>
          <a:ln>
            <a:noFill/>
          </a:ln>
        </p:spPr>
      </p:pic>
    </p:spTree>
    <p:extLst>
      <p:ext uri="{BB962C8B-B14F-4D97-AF65-F5344CB8AC3E}">
        <p14:creationId xmlns:p14="http://schemas.microsoft.com/office/powerpoint/2010/main" val="3660921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Structures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673189" y="962266"/>
            <a:ext cx="10653118" cy="5581015"/>
          </a:xfrm>
          <a:prstGeom prst="rect">
            <a:avLst/>
          </a:prstGeom>
          <a:noFill/>
        </p:spPr>
        <p:txBody>
          <a:bodyPr wrap="square">
            <a:spAutoFit/>
          </a:bodyPr>
          <a:lstStyle/>
          <a:p>
            <a:pPr marL="12700" marR="0" lvl="0" indent="0" algn="just" rtl="0">
              <a:spcAft>
                <a:spcPts val="0"/>
              </a:spcAft>
              <a:buNone/>
            </a:pPr>
            <a:r>
              <a:rPr lang="en-US" sz="1800" b="1" dirty="0">
                <a:solidFill>
                  <a:srgbClr val="385521"/>
                </a:solidFill>
                <a:latin typeface="Tahoma"/>
                <a:ea typeface="Tahoma"/>
                <a:cs typeface="Tahoma"/>
                <a:sym typeface="Tahoma"/>
              </a:rPr>
              <a:t>Dual-Mode and Multimode Operation</a:t>
            </a:r>
          </a:p>
          <a:p>
            <a:pPr marL="12700" marR="0" lvl="0" indent="0" algn="just" rtl="0">
              <a:spcAft>
                <a:spcPts val="0"/>
              </a:spcAft>
              <a:buNone/>
            </a:pPr>
            <a:endParaRPr lang="en-US" sz="1800" dirty="0">
              <a:solidFill>
                <a:schemeClr val="dk1"/>
              </a:solidFill>
              <a:latin typeface="Tahoma"/>
              <a:ea typeface="Tahoma"/>
              <a:cs typeface="Tahoma"/>
              <a:sym typeface="Tahoma"/>
            </a:endParaRPr>
          </a:p>
          <a:p>
            <a:pPr marL="298450" marR="5080" lvl="0" indent="-285750" algn="just" rtl="0">
              <a:spcBef>
                <a:spcPts val="84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The </a:t>
            </a:r>
            <a:r>
              <a:rPr lang="en-US" sz="1800" b="1" dirty="0">
                <a:solidFill>
                  <a:srgbClr val="385521"/>
                </a:solidFill>
                <a:latin typeface="Tahoma"/>
                <a:ea typeface="Tahoma"/>
                <a:cs typeface="Tahoma"/>
                <a:sym typeface="Tahoma"/>
              </a:rPr>
              <a:t>dual mode of operation provides us with the means for  protecting the operating system from errant users. </a:t>
            </a:r>
          </a:p>
          <a:p>
            <a:pPr marL="298450" marR="5080" lvl="0" indent="-285750" algn="just" rtl="0">
              <a:spcBef>
                <a:spcPts val="84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The hardware allows  privileged instructions to be executed only in kernel mode. </a:t>
            </a:r>
          </a:p>
          <a:p>
            <a:pPr marL="355600" marR="5080" lvl="0" indent="-342900" algn="just" rtl="0">
              <a:spcBef>
                <a:spcPts val="845"/>
              </a:spcBef>
              <a:spcAft>
                <a:spcPts val="0"/>
              </a:spcAft>
              <a:buFont typeface="Arial" panose="020B0604020202020204" pitchFamily="34" charset="0"/>
              <a:buChar char="•"/>
            </a:pPr>
            <a:r>
              <a:rPr lang="en-US" sz="2000" dirty="0">
                <a:solidFill>
                  <a:srgbClr val="385521"/>
                </a:solidFill>
                <a:latin typeface="Tahoma"/>
                <a:ea typeface="Tahoma"/>
                <a:cs typeface="Tahoma"/>
                <a:sym typeface="Tahoma"/>
              </a:rPr>
              <a:t>If an attempt is made to  execute a privileged instruction in user mode, the hardware does not execute the  instruction but rather treats it as illegal and traps it to the o</a:t>
            </a:r>
            <a:r>
              <a:rPr lang="en-US" sz="1800" dirty="0">
                <a:solidFill>
                  <a:srgbClr val="385521"/>
                </a:solidFill>
                <a:latin typeface="Tahoma"/>
                <a:ea typeface="Tahoma"/>
                <a:cs typeface="Tahoma"/>
                <a:sym typeface="Tahoma"/>
              </a:rPr>
              <a:t>perating system.</a:t>
            </a:r>
          </a:p>
          <a:p>
            <a:pPr marL="355600" marR="5080" lvl="0" indent="-342900" algn="just" rtl="0">
              <a:spcBef>
                <a:spcPts val="845"/>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CPUs that support virtualization frequently have a separate mode  to indicate when the virtual machine manager (VMM)—and the virtualization  management software—is in control of the system. </a:t>
            </a:r>
          </a:p>
          <a:p>
            <a:pPr marL="355600" marR="5080" lvl="0" indent="-342900" algn="just" rtl="0">
              <a:spcBef>
                <a:spcPts val="845"/>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In this mode, the VMM  has more privileges than user processes but fewer than the kernel</a:t>
            </a:r>
            <a:endParaRPr lang="en-US" sz="1800" dirty="0">
              <a:solidFill>
                <a:schemeClr val="dk1"/>
              </a:solidFill>
              <a:latin typeface="Tahoma"/>
              <a:ea typeface="Tahoma"/>
              <a:cs typeface="Tahoma"/>
              <a:sym typeface="Tahoma"/>
            </a:endParaRPr>
          </a:p>
          <a:p>
            <a:pPr marL="298450" marR="6985" lvl="0" indent="-285750" algn="just" rtl="0">
              <a:spcBef>
                <a:spcPts val="790"/>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The lack of a hardware-supported dual mode can cause serious  shortcomings in an operating system</a:t>
            </a:r>
            <a:r>
              <a:rPr lang="en-US" sz="1800" dirty="0">
                <a:solidFill>
                  <a:srgbClr val="385521"/>
                </a:solidFill>
                <a:latin typeface="Tahoma"/>
                <a:ea typeface="Tahoma"/>
                <a:cs typeface="Tahoma"/>
                <a:sym typeface="Tahoma"/>
              </a:rPr>
              <a:t>. </a:t>
            </a:r>
          </a:p>
          <a:p>
            <a:pPr marL="755650" marR="6985" lvl="1" indent="-285750" algn="just">
              <a:spcBef>
                <a:spcPts val="790"/>
              </a:spcBef>
              <a:buFont typeface="Arial" panose="020B0604020202020204" pitchFamily="34" charset="0"/>
              <a:buChar char="•"/>
            </a:pPr>
            <a:r>
              <a:rPr lang="en-US" dirty="0">
                <a:solidFill>
                  <a:srgbClr val="385521"/>
                </a:solidFill>
                <a:latin typeface="Tahoma"/>
                <a:ea typeface="Tahoma"/>
                <a:cs typeface="Tahoma"/>
                <a:sym typeface="Tahoma"/>
              </a:rPr>
              <a:t>Once hardware protection is in place, it  detects errors that violate modes. These errors are normally handled by the operating  system.</a:t>
            </a:r>
            <a:endParaRPr lang="en-US"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940228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Structures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8001470E-D50F-585A-D853-10AEC92AA113}"/>
              </a:ext>
            </a:extLst>
          </p:cNvPr>
          <p:cNvSpPr txBox="1"/>
          <p:nvPr/>
        </p:nvSpPr>
        <p:spPr>
          <a:xfrm>
            <a:off x="673189" y="962266"/>
            <a:ext cx="10653118" cy="4149790"/>
          </a:xfrm>
          <a:prstGeom prst="rect">
            <a:avLst/>
          </a:prstGeom>
          <a:noFill/>
        </p:spPr>
        <p:txBody>
          <a:bodyPr wrap="square">
            <a:spAutoFit/>
          </a:bodyPr>
          <a:lstStyle/>
          <a:p>
            <a:pPr marL="179705" marR="0" lvl="0" indent="0" algn="l" rtl="0">
              <a:lnSpc>
                <a:spcPct val="100000"/>
              </a:lnSpc>
              <a:spcBef>
                <a:spcPts val="0"/>
              </a:spcBef>
              <a:spcAft>
                <a:spcPts val="0"/>
              </a:spcAft>
              <a:buNone/>
            </a:pPr>
            <a:r>
              <a:rPr lang="en-US" sz="1800" b="1" dirty="0">
                <a:solidFill>
                  <a:srgbClr val="385521"/>
                </a:solidFill>
                <a:latin typeface="Tahoma"/>
                <a:ea typeface="Tahoma"/>
                <a:cs typeface="Tahoma"/>
                <a:sym typeface="Tahoma"/>
              </a:rPr>
              <a:t>Timer:</a:t>
            </a:r>
            <a:endParaRPr lang="en-US" sz="1800" dirty="0">
              <a:solidFill>
                <a:schemeClr val="dk1"/>
              </a:solidFill>
              <a:latin typeface="Tahoma"/>
              <a:ea typeface="Tahoma"/>
              <a:cs typeface="Tahoma"/>
              <a:sym typeface="Tahoma"/>
            </a:endParaRPr>
          </a:p>
          <a:p>
            <a:pPr marL="298450" marR="8255" lvl="0" indent="-285750" algn="just" rtl="0">
              <a:lnSpc>
                <a:spcPct val="150000"/>
              </a:lnSpc>
              <a:spcBef>
                <a:spcPts val="81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ensure that the operating system maintains control over the CPU. </a:t>
            </a:r>
          </a:p>
          <a:p>
            <a:pPr marL="298450" marR="8255" lvl="0" indent="-285750" algn="just" rtl="0">
              <a:lnSpc>
                <a:spcPct val="150000"/>
              </a:lnSpc>
              <a:spcBef>
                <a:spcPts val="81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cannot allow a user program to get stuck in an infinite loop or to fail to call system  services and never return control to the operating system. To accomplish this goal, we  can use a </a:t>
            </a:r>
            <a:r>
              <a:rPr lang="en-US" sz="1800" b="1" dirty="0">
                <a:solidFill>
                  <a:srgbClr val="385521"/>
                </a:solidFill>
                <a:latin typeface="Tahoma"/>
                <a:ea typeface="Tahoma"/>
                <a:cs typeface="Tahoma"/>
                <a:sym typeface="Tahoma"/>
              </a:rPr>
              <a:t>timer</a:t>
            </a:r>
            <a:r>
              <a:rPr lang="en-US" sz="1800" dirty="0">
                <a:solidFill>
                  <a:srgbClr val="385521"/>
                </a:solidFill>
                <a:latin typeface="Tahoma"/>
                <a:ea typeface="Tahoma"/>
                <a:cs typeface="Tahoma"/>
                <a:sym typeface="Tahoma"/>
              </a:rPr>
              <a:t>.</a:t>
            </a:r>
            <a:endParaRPr lang="en-US" sz="1800" dirty="0">
              <a:solidFill>
                <a:schemeClr val="dk1"/>
              </a:solidFill>
              <a:latin typeface="Tahoma"/>
              <a:ea typeface="Tahoma"/>
              <a:cs typeface="Tahoma"/>
              <a:sym typeface="Tahoma"/>
            </a:endParaRPr>
          </a:p>
          <a:p>
            <a:pPr marL="298450" marR="10795" lvl="0" indent="-285750" algn="just" rtl="0">
              <a:lnSpc>
                <a:spcPct val="150000"/>
              </a:lnSpc>
              <a:spcBef>
                <a:spcPts val="79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A timer can be set to interrupt the computer after a specified period. The  period may be fixed (for example, 1/60 second) or variable (for example, from 1  millisecond to 1 second).</a:t>
            </a:r>
            <a:endParaRPr lang="en-US" sz="1800" dirty="0">
              <a:solidFill>
                <a:schemeClr val="dk1"/>
              </a:solidFill>
              <a:latin typeface="Tahoma"/>
              <a:ea typeface="Tahoma"/>
              <a:cs typeface="Tahoma"/>
              <a:sym typeface="Tahoma"/>
            </a:endParaRPr>
          </a:p>
          <a:p>
            <a:pPr marL="298450" marR="5080" lvl="0" indent="-285750" algn="just" rtl="0">
              <a:lnSpc>
                <a:spcPct val="150000"/>
              </a:lnSpc>
              <a:spcBef>
                <a:spcPts val="79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A </a:t>
            </a:r>
            <a:r>
              <a:rPr lang="en-US" sz="1800" b="1" dirty="0">
                <a:solidFill>
                  <a:srgbClr val="385521"/>
                </a:solidFill>
                <a:latin typeface="Tahoma"/>
                <a:ea typeface="Tahoma"/>
                <a:cs typeface="Tahoma"/>
                <a:sym typeface="Tahoma"/>
              </a:rPr>
              <a:t>variable timer i</a:t>
            </a:r>
            <a:r>
              <a:rPr lang="en-US" sz="1800" dirty="0">
                <a:solidFill>
                  <a:srgbClr val="385521"/>
                </a:solidFill>
                <a:latin typeface="Tahoma"/>
                <a:ea typeface="Tahoma"/>
                <a:cs typeface="Tahoma"/>
                <a:sym typeface="Tahoma"/>
              </a:rPr>
              <a:t>s generally implemented by a fixed-rate clock and a  counter. </a:t>
            </a:r>
          </a:p>
          <a:p>
            <a:pPr marL="298450" marR="5080" lvl="0" indent="-285750" algn="just" rtl="0">
              <a:lnSpc>
                <a:spcPct val="150000"/>
              </a:lnSpc>
              <a:spcBef>
                <a:spcPts val="79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The operating system sets the counter. Every time the clock ticks, the counter  is decremented. When the counter reaches 0, an interrupt occur.</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722690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Resource Management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548640" y="1371600"/>
            <a:ext cx="11230276" cy="5078313"/>
          </a:xfrm>
          <a:prstGeom prst="rect">
            <a:avLst/>
          </a:prstGeom>
          <a:noFill/>
        </p:spPr>
        <p:txBody>
          <a:bodyPr wrap="square" rtlCol="0">
            <a:spAutoFit/>
          </a:bodyPr>
          <a:lstStyle/>
          <a:p>
            <a:r>
              <a:rPr lang="en-US" sz="1800" dirty="0">
                <a:solidFill>
                  <a:srgbClr val="385521"/>
                </a:solidFill>
                <a:latin typeface="Tahoma"/>
                <a:ea typeface="Tahoma"/>
                <a:cs typeface="Tahoma"/>
                <a:sym typeface="Tahoma"/>
              </a:rPr>
              <a:t>An operating system is a resource manager. The system’s CPU, memory space, file-  storage space, and I/O devices are among the resources that the operating system  must manager.</a:t>
            </a:r>
          </a:p>
          <a:p>
            <a:endParaRPr lang="en-US" sz="1800" dirty="0">
              <a:solidFill>
                <a:srgbClr val="385521"/>
              </a:solidFill>
              <a:latin typeface="Tahoma"/>
              <a:ea typeface="Tahoma"/>
              <a:cs typeface="Tahoma"/>
              <a:sym typeface="Tahoma"/>
            </a:endParaRPr>
          </a:p>
          <a:p>
            <a:r>
              <a:rPr lang="en-US" dirty="0">
                <a:solidFill>
                  <a:srgbClr val="C00000"/>
                </a:solidFill>
              </a:rPr>
              <a:t>Process Management:</a:t>
            </a:r>
          </a:p>
          <a:p>
            <a:endParaRPr lang="en-US" dirty="0"/>
          </a:p>
          <a:p>
            <a:r>
              <a:rPr lang="en-US" sz="1800" b="1" dirty="0">
                <a:solidFill>
                  <a:srgbClr val="385521"/>
                </a:solidFill>
                <a:latin typeface="Tahoma"/>
                <a:ea typeface="Tahoma"/>
                <a:cs typeface="Tahoma"/>
                <a:sym typeface="Tahoma"/>
              </a:rPr>
              <a:t>A  program in execution is a process. </a:t>
            </a:r>
          </a:p>
          <a:p>
            <a:pPr marL="717550" indent="-227013">
              <a:buFont typeface="Arial" panose="020B0604020202020204" pitchFamily="34" charset="0"/>
              <a:buChar char="•"/>
            </a:pPr>
            <a:r>
              <a:rPr lang="en-US" sz="1800" dirty="0">
                <a:solidFill>
                  <a:srgbClr val="385521"/>
                </a:solidFill>
                <a:latin typeface="Tahoma"/>
                <a:ea typeface="Tahoma"/>
                <a:cs typeface="Tahoma"/>
                <a:sym typeface="Tahoma"/>
              </a:rPr>
              <a:t>A program such as a compiler is a </a:t>
            </a:r>
            <a:r>
              <a:rPr lang="en-US" sz="1800" b="1" dirty="0">
                <a:solidFill>
                  <a:srgbClr val="385521"/>
                </a:solidFill>
                <a:latin typeface="Tahoma"/>
                <a:ea typeface="Tahoma"/>
                <a:cs typeface="Tahoma"/>
                <a:sym typeface="Tahoma"/>
              </a:rPr>
              <a:t>process</a:t>
            </a:r>
            <a:r>
              <a:rPr lang="en-US" sz="1800" dirty="0">
                <a:solidFill>
                  <a:srgbClr val="385521"/>
                </a:solidFill>
                <a:latin typeface="Tahoma"/>
                <a:ea typeface="Tahoma"/>
                <a:cs typeface="Tahoma"/>
                <a:sym typeface="Tahoma"/>
              </a:rPr>
              <a:t>,</a:t>
            </a:r>
          </a:p>
          <a:p>
            <a:pPr marL="1200150" lvl="2" indent="-285750">
              <a:buFont typeface="Arial" panose="020B0604020202020204" pitchFamily="34" charset="0"/>
              <a:buChar char="•"/>
            </a:pPr>
            <a:r>
              <a:rPr lang="en-US" dirty="0">
                <a:solidFill>
                  <a:srgbClr val="385521"/>
                </a:solidFill>
                <a:latin typeface="Tahoma"/>
                <a:ea typeface="Tahoma"/>
                <a:cs typeface="Tahoma"/>
                <a:sym typeface="Tahoma"/>
              </a:rPr>
              <a:t>a word-processing program being run by an individual user on a PC is a process. </a:t>
            </a:r>
          </a:p>
          <a:p>
            <a:pPr marL="1200150" lvl="2" indent="-285750">
              <a:buFont typeface="Arial" panose="020B0604020202020204" pitchFamily="34" charset="0"/>
              <a:buChar char="•"/>
            </a:pPr>
            <a:r>
              <a:rPr lang="en-US" dirty="0">
                <a:solidFill>
                  <a:srgbClr val="385521"/>
                </a:solidFill>
                <a:latin typeface="Tahoma"/>
                <a:ea typeface="Tahoma"/>
                <a:cs typeface="Tahoma"/>
                <a:sym typeface="Tahoma"/>
              </a:rPr>
              <a:t>a social media app on a mobile device is a process. </a:t>
            </a:r>
          </a:p>
          <a:p>
            <a:pPr marL="1200150" lvl="2" indent="-285750">
              <a:buFont typeface="Arial" panose="020B0604020202020204" pitchFamily="34" charset="0"/>
              <a:buChar char="•"/>
            </a:pPr>
            <a:r>
              <a:rPr lang="en-US" dirty="0">
                <a:solidFill>
                  <a:srgbClr val="385521"/>
                </a:solidFill>
                <a:latin typeface="Tahoma"/>
                <a:ea typeface="Tahoma"/>
                <a:cs typeface="Tahoma"/>
                <a:sym typeface="Tahoma"/>
              </a:rPr>
              <a:t>It is possible to provide  system calls that allow processes to create subprocesses to execute concurrently.</a:t>
            </a:r>
          </a:p>
          <a:p>
            <a:pPr marL="776288" lvl="2" indent="-285750">
              <a:buFont typeface="Arial" panose="020B0604020202020204" pitchFamily="34" charset="0"/>
              <a:buChar char="•"/>
            </a:pPr>
            <a:r>
              <a:rPr lang="en-US" sz="1800" dirty="0">
                <a:solidFill>
                  <a:srgbClr val="385521"/>
                </a:solidFill>
                <a:latin typeface="Tahoma"/>
                <a:ea typeface="Tahoma"/>
                <a:cs typeface="Tahoma"/>
                <a:sym typeface="Tahoma"/>
              </a:rPr>
              <a:t>A process needs certain </a:t>
            </a:r>
            <a:r>
              <a:rPr lang="en-US" sz="1800" b="1" dirty="0">
                <a:solidFill>
                  <a:srgbClr val="385521"/>
                </a:solidFill>
                <a:latin typeface="Tahoma"/>
                <a:ea typeface="Tahoma"/>
                <a:cs typeface="Tahoma"/>
                <a:sym typeface="Tahoma"/>
              </a:rPr>
              <a:t>resources</a:t>
            </a:r>
            <a:r>
              <a:rPr lang="en-US" sz="1800" dirty="0">
                <a:solidFill>
                  <a:srgbClr val="385521"/>
                </a:solidFill>
                <a:latin typeface="Tahoma"/>
                <a:ea typeface="Tahoma"/>
                <a:cs typeface="Tahoma"/>
                <a:sym typeface="Tahoma"/>
              </a:rPr>
              <a:t>—</a:t>
            </a:r>
            <a:r>
              <a:rPr lang="en-US" sz="1800" b="1" dirty="0">
                <a:solidFill>
                  <a:srgbClr val="385521"/>
                </a:solidFill>
                <a:latin typeface="Tahoma"/>
                <a:ea typeface="Tahoma"/>
                <a:cs typeface="Tahoma"/>
                <a:sym typeface="Tahoma"/>
              </a:rPr>
              <a:t>including CPU time, memory, files,  and I/O devices— </a:t>
            </a:r>
            <a:r>
              <a:rPr lang="en-US" sz="1800" dirty="0">
                <a:solidFill>
                  <a:srgbClr val="385521"/>
                </a:solidFill>
                <a:latin typeface="Tahoma"/>
                <a:ea typeface="Tahoma"/>
                <a:cs typeface="Tahoma"/>
                <a:sym typeface="Tahoma"/>
              </a:rPr>
              <a:t>to accomplish its task.</a:t>
            </a:r>
          </a:p>
          <a:p>
            <a:pPr marL="490538" lvl="2"/>
            <a:endParaRPr lang="en-US" dirty="0">
              <a:solidFill>
                <a:srgbClr val="385521"/>
              </a:solidFill>
              <a:latin typeface="Tahoma"/>
              <a:ea typeface="Tahoma"/>
              <a:cs typeface="Tahoma"/>
              <a:sym typeface="Tahoma"/>
            </a:endParaRPr>
          </a:p>
          <a:p>
            <a:pPr marL="776288" lvl="2" indent="-285750">
              <a:buFont typeface="Arial" panose="020B0604020202020204" pitchFamily="34" charset="0"/>
              <a:buChar char="•"/>
            </a:pPr>
            <a:r>
              <a:rPr lang="en-US" sz="1800" dirty="0">
                <a:solidFill>
                  <a:srgbClr val="385521"/>
                </a:solidFill>
                <a:latin typeface="Tahoma"/>
                <a:ea typeface="Tahoma"/>
                <a:cs typeface="Tahoma"/>
                <a:sym typeface="Tahoma"/>
              </a:rPr>
              <a:t>A program is a </a:t>
            </a:r>
            <a:r>
              <a:rPr lang="en-US" sz="1800" b="1" dirty="0">
                <a:solidFill>
                  <a:srgbClr val="385521"/>
                </a:solidFill>
                <a:latin typeface="Tahoma"/>
                <a:ea typeface="Tahoma"/>
                <a:cs typeface="Tahoma"/>
                <a:sym typeface="Tahoma"/>
              </a:rPr>
              <a:t>passive entity</a:t>
            </a:r>
            <a:r>
              <a:rPr lang="en-US" sz="1800" dirty="0">
                <a:solidFill>
                  <a:srgbClr val="385521"/>
                </a:solidFill>
                <a:latin typeface="Tahoma"/>
                <a:ea typeface="Tahoma"/>
                <a:cs typeface="Tahoma"/>
                <a:sym typeface="Tahoma"/>
              </a:rPr>
              <a:t>, like the contents of a file stored on disk,  whereas a process is an </a:t>
            </a:r>
            <a:r>
              <a:rPr lang="en-US" sz="1800" b="1" dirty="0">
                <a:solidFill>
                  <a:srgbClr val="385521"/>
                </a:solidFill>
                <a:latin typeface="Tahoma"/>
                <a:ea typeface="Tahoma"/>
                <a:cs typeface="Tahoma"/>
                <a:sym typeface="Tahoma"/>
              </a:rPr>
              <a:t>active entity</a:t>
            </a:r>
            <a:r>
              <a:rPr lang="en-US" sz="1800" dirty="0">
                <a:solidFill>
                  <a:srgbClr val="385521"/>
                </a:solidFill>
                <a:latin typeface="Tahoma"/>
                <a:ea typeface="Tahoma"/>
                <a:cs typeface="Tahoma"/>
                <a:sym typeface="Tahoma"/>
              </a:rPr>
              <a:t>. </a:t>
            </a:r>
          </a:p>
          <a:p>
            <a:pPr marL="1077913" lvl="2" indent="-179388">
              <a:buFont typeface="Arial" panose="020B0604020202020204" pitchFamily="34" charset="0"/>
              <a:buChar char="•"/>
            </a:pPr>
            <a:r>
              <a:rPr lang="en-US" dirty="0">
                <a:solidFill>
                  <a:srgbClr val="385521"/>
                </a:solidFill>
                <a:latin typeface="Tahoma"/>
                <a:ea typeface="Tahoma"/>
                <a:cs typeface="Tahoma"/>
                <a:sym typeface="Tahoma"/>
              </a:rPr>
              <a:t>	</a:t>
            </a:r>
            <a:r>
              <a:rPr lang="en-US" sz="1800" dirty="0">
                <a:solidFill>
                  <a:srgbClr val="385521"/>
                </a:solidFill>
                <a:latin typeface="Tahoma"/>
                <a:ea typeface="Tahoma"/>
                <a:cs typeface="Tahoma"/>
                <a:sym typeface="Tahoma"/>
              </a:rPr>
              <a:t>A single-threaded process has one program  counter specifying the next instruction to execute</a:t>
            </a:r>
            <a:endParaRPr lang="en-US" dirty="0">
              <a:solidFill>
                <a:schemeClr val="dk1"/>
              </a:solidFill>
              <a:latin typeface="Tahoma"/>
              <a:ea typeface="Tahoma"/>
              <a:cs typeface="Tahoma"/>
              <a:sym typeface="Tahoma"/>
            </a:endParaRPr>
          </a:p>
          <a:p>
            <a:endParaRPr lang="en-US" dirty="0"/>
          </a:p>
        </p:txBody>
      </p:sp>
    </p:spTree>
    <p:extLst>
      <p:ext uri="{BB962C8B-B14F-4D97-AF65-F5344CB8AC3E}">
        <p14:creationId xmlns:p14="http://schemas.microsoft.com/office/powerpoint/2010/main" val="3409680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Resource Management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548640" y="1371600"/>
            <a:ext cx="11230276" cy="4832092"/>
          </a:xfrm>
          <a:prstGeom prst="rect">
            <a:avLst/>
          </a:prstGeom>
          <a:noFill/>
        </p:spPr>
        <p:txBody>
          <a:bodyPr wrap="square" rtlCol="0">
            <a:spAutoFit/>
          </a:bodyPr>
          <a:lstStyle/>
          <a:p>
            <a:r>
              <a:rPr lang="en-US" sz="1800" dirty="0">
                <a:solidFill>
                  <a:srgbClr val="385521"/>
                </a:solidFill>
                <a:latin typeface="Tahoma"/>
                <a:ea typeface="Tahoma"/>
                <a:cs typeface="Tahoma"/>
                <a:sym typeface="Tahoma"/>
              </a:rPr>
              <a:t>A process is the unit of work in a system. </a:t>
            </a:r>
          </a:p>
          <a:p>
            <a:pPr marL="538163" indent="-263525">
              <a:buFont typeface="Arial" panose="020B0604020202020204" pitchFamily="34" charset="0"/>
              <a:buChar char="•"/>
            </a:pPr>
            <a:r>
              <a:rPr lang="en-US" sz="1800" b="1" dirty="0">
                <a:solidFill>
                  <a:srgbClr val="385521"/>
                </a:solidFill>
                <a:latin typeface="Tahoma"/>
                <a:ea typeface="Tahoma"/>
                <a:cs typeface="Tahoma"/>
                <a:sym typeface="Tahoma"/>
              </a:rPr>
              <a:t>A system consists of a  collection of processes</a:t>
            </a:r>
          </a:p>
          <a:p>
            <a:pPr marL="538163" indent="-263525">
              <a:buFont typeface="Arial" panose="020B0604020202020204" pitchFamily="34" charset="0"/>
              <a:buChar char="•"/>
            </a:pPr>
            <a:r>
              <a:rPr lang="en-US" sz="1800" dirty="0">
                <a:solidFill>
                  <a:srgbClr val="385521"/>
                </a:solidFill>
                <a:latin typeface="Tahoma"/>
                <a:ea typeface="Tahoma"/>
                <a:cs typeface="Tahoma"/>
                <a:sym typeface="Tahoma"/>
              </a:rPr>
              <a:t>Some of which are operating-system processes (those that  execute system code) and </a:t>
            </a:r>
          </a:p>
          <a:p>
            <a:pPr marL="538163" indent="-263525">
              <a:buFont typeface="Arial" panose="020B0604020202020204" pitchFamily="34" charset="0"/>
              <a:buChar char="•"/>
            </a:pPr>
            <a:r>
              <a:rPr lang="en-US" sz="1800" dirty="0">
                <a:solidFill>
                  <a:srgbClr val="385521"/>
                </a:solidFill>
                <a:latin typeface="Tahoma"/>
                <a:ea typeface="Tahoma"/>
                <a:cs typeface="Tahoma"/>
                <a:sym typeface="Tahoma"/>
              </a:rPr>
              <a:t>The rest of which are user processes (those that execute  user code)</a:t>
            </a:r>
          </a:p>
          <a:p>
            <a:pPr marL="538163" indent="-263525">
              <a:buFont typeface="Arial" panose="020B0604020202020204" pitchFamily="34" charset="0"/>
              <a:buChar char="•"/>
            </a:pPr>
            <a:r>
              <a:rPr lang="en-US" sz="1800" dirty="0">
                <a:solidFill>
                  <a:srgbClr val="385521"/>
                </a:solidFill>
                <a:latin typeface="Tahoma"/>
                <a:ea typeface="Tahoma"/>
                <a:cs typeface="Tahoma"/>
                <a:sym typeface="Tahoma"/>
              </a:rPr>
              <a:t>All these processes can potentially execute concurrently—by multiplexing  on a single CPU core—or in parallel across multiple CPU cores.</a:t>
            </a:r>
          </a:p>
          <a:p>
            <a:pPr marL="538163" indent="-263525">
              <a:buFont typeface="Arial" panose="020B0604020202020204" pitchFamily="34" charset="0"/>
              <a:buChar char="•"/>
            </a:pPr>
            <a:endParaRPr lang="en-US" sz="1800" dirty="0">
              <a:solidFill>
                <a:srgbClr val="385521"/>
              </a:solidFill>
              <a:latin typeface="Tahoma"/>
              <a:ea typeface="Tahoma"/>
              <a:cs typeface="Tahoma"/>
              <a:sym typeface="Tahoma"/>
            </a:endParaRPr>
          </a:p>
          <a:p>
            <a:pPr marL="12700" marR="5080" lvl="0" indent="0" algn="just" rtl="0">
              <a:spcAft>
                <a:spcPts val="0"/>
              </a:spcAft>
              <a:buNone/>
            </a:pPr>
            <a:r>
              <a:rPr lang="en-US" sz="1800" b="1" u="sng" dirty="0">
                <a:solidFill>
                  <a:srgbClr val="385521"/>
                </a:solidFill>
                <a:latin typeface="Tahoma"/>
                <a:ea typeface="Tahoma"/>
                <a:cs typeface="Tahoma"/>
                <a:sym typeface="Tahoma"/>
              </a:rPr>
              <a:t>The operating system is responsible for the following activities in connection </a:t>
            </a:r>
            <a:r>
              <a:rPr lang="en-US" sz="1800" b="1" dirty="0">
                <a:solidFill>
                  <a:srgbClr val="385521"/>
                </a:solidFill>
                <a:latin typeface="Tahoma"/>
                <a:ea typeface="Tahoma"/>
                <a:cs typeface="Tahoma"/>
                <a:sym typeface="Tahoma"/>
              </a:rPr>
              <a:t> </a:t>
            </a:r>
            <a:r>
              <a:rPr lang="en-US" sz="1800" b="1" u="sng" dirty="0">
                <a:solidFill>
                  <a:srgbClr val="385521"/>
                </a:solidFill>
                <a:latin typeface="Tahoma"/>
                <a:ea typeface="Tahoma"/>
                <a:cs typeface="Tahoma"/>
                <a:sym typeface="Tahoma"/>
              </a:rPr>
              <a:t>with process management:</a:t>
            </a:r>
            <a:endParaRPr lang="en-US" sz="1800" dirty="0">
              <a:solidFill>
                <a:schemeClr val="dk1"/>
              </a:solidFill>
              <a:latin typeface="Tahoma"/>
              <a:ea typeface="Tahoma"/>
              <a:cs typeface="Tahoma"/>
              <a:sym typeface="Tahoma"/>
            </a:endParaRPr>
          </a:p>
          <a:p>
            <a:pPr marL="0" marR="0" lvl="0" indent="0" algn="l" rtl="0">
              <a:spcAft>
                <a:spcPts val="0"/>
              </a:spcAft>
              <a:buNone/>
            </a:pPr>
            <a:endParaRPr lang="en-US" sz="2000" dirty="0">
              <a:solidFill>
                <a:schemeClr val="dk1"/>
              </a:solidFill>
              <a:latin typeface="Tahoma"/>
              <a:ea typeface="Tahoma"/>
              <a:cs typeface="Tahoma"/>
              <a:sym typeface="Tahoma"/>
            </a:endParaRPr>
          </a:p>
          <a:p>
            <a:pPr marL="299085" marR="0" lvl="0" indent="-287019" algn="just" rtl="0">
              <a:spcAft>
                <a:spcPts val="0"/>
              </a:spcAft>
              <a:buClr>
                <a:srgbClr val="385521"/>
              </a:buClr>
              <a:buSzPts val="1200"/>
              <a:buFont typeface="Arial"/>
              <a:buChar char="•"/>
            </a:pPr>
            <a:r>
              <a:rPr lang="en-US" sz="1800" dirty="0">
                <a:solidFill>
                  <a:srgbClr val="385521"/>
                </a:solidFill>
                <a:latin typeface="Tahoma"/>
                <a:ea typeface="Tahoma"/>
                <a:cs typeface="Tahoma"/>
                <a:sym typeface="Tahoma"/>
              </a:rPr>
              <a:t>Creating and deleting both user and system processes</a:t>
            </a:r>
            <a:endParaRPr lang="en-US" sz="2000" dirty="0">
              <a:solidFill>
                <a:schemeClr val="dk1"/>
              </a:solidFill>
              <a:latin typeface="Tahoma"/>
              <a:ea typeface="Tahoma"/>
              <a:cs typeface="Tahoma"/>
              <a:sym typeface="Tahoma"/>
            </a:endParaRPr>
          </a:p>
          <a:p>
            <a:pPr marL="299085" marR="0" lvl="0" indent="-287019" algn="just" rtl="0">
              <a:spcAft>
                <a:spcPts val="0"/>
              </a:spcAft>
              <a:buClr>
                <a:srgbClr val="385521"/>
              </a:buClr>
              <a:buSzPts val="1200"/>
              <a:buFont typeface="Arial"/>
              <a:buChar char="•"/>
            </a:pPr>
            <a:r>
              <a:rPr lang="en-US" sz="1800" dirty="0">
                <a:solidFill>
                  <a:srgbClr val="385521"/>
                </a:solidFill>
                <a:latin typeface="Tahoma"/>
                <a:ea typeface="Tahoma"/>
                <a:cs typeface="Tahoma"/>
                <a:sym typeface="Tahoma"/>
              </a:rPr>
              <a:t>Scheduling processes and threads on the CPUs</a:t>
            </a:r>
            <a:endParaRPr lang="en-US" sz="2000" dirty="0">
              <a:solidFill>
                <a:schemeClr val="dk1"/>
              </a:solidFill>
              <a:latin typeface="Tahoma"/>
              <a:ea typeface="Tahoma"/>
              <a:cs typeface="Tahoma"/>
              <a:sym typeface="Tahoma"/>
            </a:endParaRPr>
          </a:p>
          <a:p>
            <a:pPr marL="299085" marR="0" lvl="0" indent="-287019" algn="just" rtl="0">
              <a:spcAft>
                <a:spcPts val="0"/>
              </a:spcAft>
              <a:buClr>
                <a:srgbClr val="385521"/>
              </a:buClr>
              <a:buSzPts val="1200"/>
              <a:buFont typeface="Arial"/>
              <a:buChar char="•"/>
            </a:pPr>
            <a:r>
              <a:rPr lang="en-US" sz="1800" dirty="0">
                <a:solidFill>
                  <a:srgbClr val="385521"/>
                </a:solidFill>
                <a:latin typeface="Tahoma"/>
                <a:ea typeface="Tahoma"/>
                <a:cs typeface="Tahoma"/>
                <a:sym typeface="Tahoma"/>
              </a:rPr>
              <a:t>Suspending and resuming processes</a:t>
            </a:r>
            <a:endParaRPr lang="en-US" sz="2000" dirty="0">
              <a:solidFill>
                <a:schemeClr val="dk1"/>
              </a:solidFill>
              <a:latin typeface="Tahoma"/>
              <a:ea typeface="Tahoma"/>
              <a:cs typeface="Tahoma"/>
              <a:sym typeface="Tahoma"/>
            </a:endParaRPr>
          </a:p>
          <a:p>
            <a:pPr marL="299085" marR="0" lvl="0" indent="-287019" algn="just" rtl="0">
              <a:spcAft>
                <a:spcPts val="0"/>
              </a:spcAft>
              <a:buClr>
                <a:srgbClr val="385521"/>
              </a:buClr>
              <a:buSzPts val="1200"/>
              <a:buFont typeface="Arial"/>
              <a:buChar char="•"/>
            </a:pPr>
            <a:r>
              <a:rPr lang="en-US" sz="1800" dirty="0">
                <a:solidFill>
                  <a:srgbClr val="385521"/>
                </a:solidFill>
                <a:latin typeface="Tahoma"/>
                <a:ea typeface="Tahoma"/>
                <a:cs typeface="Tahoma"/>
                <a:sym typeface="Tahoma"/>
              </a:rPr>
              <a:t>Providing mechanisms for process synchronization</a:t>
            </a:r>
            <a:endParaRPr lang="en-US" sz="2000" dirty="0">
              <a:solidFill>
                <a:schemeClr val="dk1"/>
              </a:solidFill>
              <a:latin typeface="Tahoma"/>
              <a:ea typeface="Tahoma"/>
              <a:cs typeface="Tahoma"/>
              <a:sym typeface="Tahoma"/>
            </a:endParaRPr>
          </a:p>
          <a:p>
            <a:pPr marL="299085" marR="0" lvl="0" indent="-287019" algn="just" rtl="0">
              <a:spcAft>
                <a:spcPts val="0"/>
              </a:spcAft>
              <a:buClr>
                <a:srgbClr val="385521"/>
              </a:buClr>
              <a:buSzPts val="1200"/>
              <a:buFont typeface="Arial"/>
              <a:buChar char="•"/>
            </a:pPr>
            <a:r>
              <a:rPr lang="en-US" sz="1800" dirty="0">
                <a:solidFill>
                  <a:srgbClr val="385521"/>
                </a:solidFill>
                <a:latin typeface="Tahoma"/>
                <a:ea typeface="Tahoma"/>
                <a:cs typeface="Tahoma"/>
                <a:sym typeface="Tahoma"/>
              </a:rPr>
              <a:t>Providing mechanisms for process communication</a:t>
            </a:r>
            <a:endParaRPr lang="en-US" sz="1800" dirty="0">
              <a:solidFill>
                <a:schemeClr val="dk1"/>
              </a:solidFill>
              <a:latin typeface="Tahoma"/>
              <a:ea typeface="Tahoma"/>
              <a:cs typeface="Tahoma"/>
              <a:sym typeface="Tahoma"/>
            </a:endParaRPr>
          </a:p>
          <a:p>
            <a:pPr marL="538163" indent="-263525">
              <a:buFont typeface="Arial" panose="020B0604020202020204" pitchFamily="34" charset="0"/>
              <a:buChar char="•"/>
            </a:pPr>
            <a:endParaRPr lang="en-US" sz="1800" dirty="0">
              <a:solidFill>
                <a:schemeClr val="dk1"/>
              </a:solidFill>
              <a:latin typeface="Tahoma"/>
              <a:ea typeface="Tahoma"/>
              <a:cs typeface="Tahoma"/>
              <a:sym typeface="Tahoma"/>
            </a:endParaRPr>
          </a:p>
          <a:p>
            <a:endParaRPr lang="en-US" dirty="0"/>
          </a:p>
        </p:txBody>
      </p:sp>
    </p:spTree>
    <p:extLst>
      <p:ext uri="{BB962C8B-B14F-4D97-AF65-F5344CB8AC3E}">
        <p14:creationId xmlns:p14="http://schemas.microsoft.com/office/powerpoint/2010/main" val="427323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Resource Management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560672" y="1371600"/>
            <a:ext cx="11230276" cy="3693319"/>
          </a:xfrm>
          <a:prstGeom prst="rect">
            <a:avLst/>
          </a:prstGeom>
          <a:noFill/>
        </p:spPr>
        <p:txBody>
          <a:bodyPr wrap="square" rtlCol="0">
            <a:spAutoFit/>
          </a:bodyPr>
          <a:lstStyle/>
          <a:p>
            <a:r>
              <a:rPr lang="en-US" dirty="0">
                <a:solidFill>
                  <a:srgbClr val="C00000"/>
                </a:solidFill>
              </a:rPr>
              <a:t>Memory Management</a:t>
            </a:r>
          </a:p>
          <a:p>
            <a:endParaRPr lang="en-US" dirty="0">
              <a:solidFill>
                <a:srgbClr val="C00000"/>
              </a:solidFill>
            </a:endParaRPr>
          </a:p>
          <a:p>
            <a:pPr marL="285750" indent="-285750">
              <a:buFont typeface="Arial" panose="020B0604020202020204" pitchFamily="34" charset="0"/>
              <a:buChar char="•"/>
            </a:pPr>
            <a:r>
              <a:rPr lang="en-US" sz="1800" dirty="0">
                <a:solidFill>
                  <a:srgbClr val="385521"/>
                </a:solidFill>
                <a:latin typeface="Tahoma"/>
                <a:ea typeface="Tahoma"/>
                <a:cs typeface="Tahoma"/>
                <a:sym typeface="Tahoma"/>
              </a:rPr>
              <a:t>The main memory is central to the operation of a modern computer  system. </a:t>
            </a:r>
          </a:p>
          <a:p>
            <a:pPr marL="285750" indent="-285750">
              <a:buFont typeface="Arial" panose="020B0604020202020204" pitchFamily="34" charset="0"/>
              <a:buChar char="•"/>
            </a:pPr>
            <a:r>
              <a:rPr lang="en-US" sz="1800" dirty="0">
                <a:solidFill>
                  <a:srgbClr val="385521"/>
                </a:solidFill>
                <a:latin typeface="Tahoma"/>
                <a:ea typeface="Tahoma"/>
                <a:cs typeface="Tahoma"/>
                <a:sym typeface="Tahoma"/>
              </a:rPr>
              <a:t>Main memory is a large array of bytes, ranging in size from hundreds of  thousands to billions. </a:t>
            </a:r>
          </a:p>
          <a:p>
            <a:pPr marL="285750" indent="-285750">
              <a:buFont typeface="Arial" panose="020B0604020202020204" pitchFamily="34" charset="0"/>
              <a:buChar char="•"/>
            </a:pPr>
            <a:r>
              <a:rPr lang="en-US" sz="1800" dirty="0">
                <a:solidFill>
                  <a:srgbClr val="385521"/>
                </a:solidFill>
                <a:latin typeface="Tahoma"/>
                <a:ea typeface="Tahoma"/>
                <a:cs typeface="Tahoma"/>
                <a:sym typeface="Tahoma"/>
              </a:rPr>
              <a:t>Each byte has its own address.</a:t>
            </a:r>
          </a:p>
          <a:p>
            <a:pPr marL="285750" indent="-285750">
              <a:buFont typeface="Arial" panose="020B0604020202020204" pitchFamily="34" charset="0"/>
              <a:buChar char="•"/>
            </a:pPr>
            <a:r>
              <a:rPr lang="en-US" sz="1800" dirty="0">
                <a:solidFill>
                  <a:srgbClr val="385521"/>
                </a:solidFill>
                <a:latin typeface="Tahoma"/>
                <a:ea typeface="Tahoma"/>
                <a:cs typeface="Tahoma"/>
                <a:sym typeface="Tahoma"/>
              </a:rPr>
              <a:t>Main memory is a repository of  quickly accessible data shared by the CPU and I/O devices.</a:t>
            </a:r>
          </a:p>
          <a:p>
            <a:endParaRPr lang="en-US" dirty="0">
              <a:solidFill>
                <a:srgbClr val="385521"/>
              </a:solidFill>
              <a:latin typeface="Tahoma"/>
              <a:ea typeface="Tahoma"/>
              <a:cs typeface="Tahoma"/>
              <a:sym typeface="Tahoma"/>
            </a:endParaRPr>
          </a:p>
          <a:p>
            <a:r>
              <a:rPr lang="en-US" sz="1800" b="1" u="sng" dirty="0">
                <a:solidFill>
                  <a:srgbClr val="385521"/>
                </a:solidFill>
                <a:latin typeface="Tahoma"/>
                <a:ea typeface="Tahoma"/>
                <a:cs typeface="Tahoma"/>
                <a:sym typeface="Tahoma"/>
              </a:rPr>
              <a:t>The operating system is responsible for the following activities  in connection with memory management:</a:t>
            </a:r>
          </a:p>
          <a:p>
            <a:endParaRPr lang="en-US" sz="1800" dirty="0">
              <a:solidFill>
                <a:schemeClr val="dk1"/>
              </a:solidFill>
              <a:latin typeface="Tahoma"/>
              <a:ea typeface="Tahoma"/>
              <a:cs typeface="Tahoma"/>
              <a:sym typeface="Tahoma"/>
            </a:endParaRPr>
          </a:p>
          <a:p>
            <a:pPr marL="297816" marR="11430" lvl="0" indent="-285750" algn="just" rtl="0">
              <a:spcAft>
                <a:spcPts val="0"/>
              </a:spcAft>
              <a:buClr>
                <a:srgbClr val="385521"/>
              </a:buClr>
              <a:buSzPts val="1200"/>
              <a:buFont typeface="Arial" panose="020B0604020202020204" pitchFamily="34" charset="0"/>
              <a:buChar char="•"/>
            </a:pPr>
            <a:r>
              <a:rPr lang="en-US" sz="1800" dirty="0">
                <a:solidFill>
                  <a:srgbClr val="385521"/>
                </a:solidFill>
                <a:latin typeface="Tahoma"/>
                <a:ea typeface="Tahoma"/>
                <a:cs typeface="Tahoma"/>
                <a:sym typeface="Tahoma"/>
              </a:rPr>
              <a:t>Keeping track of which parts of memory are currently being used and which  process is using them</a:t>
            </a:r>
            <a:endParaRPr lang="en-US" sz="2000" dirty="0">
              <a:solidFill>
                <a:schemeClr val="dk1"/>
              </a:solidFill>
              <a:latin typeface="Tahoma"/>
              <a:ea typeface="Tahoma"/>
              <a:cs typeface="Tahoma"/>
              <a:sym typeface="Tahoma"/>
            </a:endParaRPr>
          </a:p>
          <a:p>
            <a:pPr marL="297816" marR="0" lvl="0" indent="-285750" algn="just" rtl="0">
              <a:spcAft>
                <a:spcPts val="0"/>
              </a:spcAft>
              <a:buClr>
                <a:srgbClr val="385521"/>
              </a:buClr>
              <a:buSzPts val="1200"/>
              <a:buFont typeface="Arial" panose="020B0604020202020204" pitchFamily="34" charset="0"/>
              <a:buChar char="•"/>
            </a:pPr>
            <a:r>
              <a:rPr lang="en-US" sz="1800" dirty="0">
                <a:solidFill>
                  <a:srgbClr val="385521"/>
                </a:solidFill>
                <a:latin typeface="Tahoma"/>
                <a:ea typeface="Tahoma"/>
                <a:cs typeface="Tahoma"/>
                <a:sym typeface="Tahoma"/>
              </a:rPr>
              <a:t>Allocating and deallocating memory space as needed</a:t>
            </a:r>
            <a:endParaRPr lang="en-US" sz="1800" dirty="0">
              <a:solidFill>
                <a:schemeClr val="dk1"/>
              </a:solidFill>
              <a:latin typeface="Tahoma"/>
              <a:ea typeface="Tahoma"/>
              <a:cs typeface="Tahoma"/>
              <a:sym typeface="Tahoma"/>
            </a:endParaRPr>
          </a:p>
          <a:p>
            <a:pPr marL="297816" marR="5080" lvl="0" indent="-285750" algn="just" rtl="0">
              <a:spcAft>
                <a:spcPts val="0"/>
              </a:spcAft>
              <a:buClr>
                <a:srgbClr val="385521"/>
              </a:buClr>
              <a:buSzPts val="1200"/>
              <a:buFont typeface="Arial" panose="020B0604020202020204" pitchFamily="34" charset="0"/>
              <a:buChar char="•"/>
            </a:pPr>
            <a:r>
              <a:rPr lang="en-US" sz="1800" dirty="0">
                <a:solidFill>
                  <a:srgbClr val="385521"/>
                </a:solidFill>
                <a:latin typeface="Tahoma"/>
                <a:ea typeface="Tahoma"/>
                <a:cs typeface="Tahoma"/>
                <a:sym typeface="Tahoma"/>
              </a:rPr>
              <a:t>Deciding which processes (or parts of processes) and data to move into and out  of memory</a:t>
            </a:r>
            <a:endParaRPr lang="en-US" dirty="0"/>
          </a:p>
        </p:txBody>
      </p:sp>
    </p:spTree>
    <p:extLst>
      <p:ext uri="{BB962C8B-B14F-4D97-AF65-F5344CB8AC3E}">
        <p14:creationId xmlns:p14="http://schemas.microsoft.com/office/powerpoint/2010/main" val="69374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E95EAD4-7111-938F-384E-FB8C290C1F28}"/>
              </a:ext>
            </a:extLst>
          </p:cNvPr>
          <p:cNvSpPr txBox="1"/>
          <p:nvPr/>
        </p:nvSpPr>
        <p:spPr>
          <a:xfrm>
            <a:off x="1134752" y="1448571"/>
            <a:ext cx="11338539" cy="3256084"/>
          </a:xfrm>
          <a:prstGeom prst="rect">
            <a:avLst/>
          </a:prstGeom>
        </p:spPr>
        <p:txBody>
          <a:bodyPr vert="horz" wrap="square" lIns="0" tIns="12700" rIns="0" bIns="0" rtlCol="0">
            <a:spAutoFit/>
          </a:bodyPr>
          <a:lstStyle/>
          <a:p>
            <a:pPr marL="12700" marR="7620" algn="just">
              <a:lnSpc>
                <a:spcPct val="130000"/>
              </a:lnSpc>
              <a:spcBef>
                <a:spcPts val="100"/>
              </a:spcBef>
            </a:pPr>
            <a:r>
              <a:rPr lang="en-IN" sz="2000" dirty="0">
                <a:solidFill>
                  <a:srgbClr val="C00000"/>
                </a:solidFill>
                <a:latin typeface="Tahoma" panose="020B0604030504040204" pitchFamily="34" charset="0"/>
                <a:ea typeface="Tahoma" panose="020B0604030504040204" pitchFamily="34" charset="0"/>
                <a:cs typeface="Tahoma" panose="020B0604030504040204" pitchFamily="34" charset="0"/>
              </a:rPr>
              <a:t>OUTCOMES: </a:t>
            </a:r>
          </a:p>
          <a:p>
            <a:pPr marL="12700" marR="7620" algn="just">
              <a:lnSpc>
                <a:spcPct val="130000"/>
              </a:lnSpc>
              <a:spcBef>
                <a:spcPts val="100"/>
              </a:spcBef>
            </a:pPr>
            <a:endParaRPr lang="en-IN" sz="2000" dirty="0">
              <a:latin typeface="Tahoma" panose="020B0604030504040204" pitchFamily="34" charset="0"/>
              <a:ea typeface="Tahoma" panose="020B0604030504040204" pitchFamily="34" charset="0"/>
              <a:cs typeface="Tahoma" panose="020B0604030504040204" pitchFamily="34" charset="0"/>
            </a:endParaRPr>
          </a:p>
          <a:p>
            <a:pPr marL="12700" marR="7620" algn="just">
              <a:lnSpc>
                <a:spcPct val="130000"/>
              </a:lnSpc>
              <a:spcBef>
                <a:spcPts val="100"/>
              </a:spcBef>
            </a:pPr>
            <a:r>
              <a:rPr lang="en-IN" sz="2000" dirty="0">
                <a:latin typeface="Tahoma" panose="020B0604030504040204" pitchFamily="34" charset="0"/>
                <a:ea typeface="Tahoma" panose="020B0604030504040204" pitchFamily="34" charset="0"/>
                <a:cs typeface="Tahoma" panose="020B0604030504040204" pitchFamily="34" charset="0"/>
              </a:rPr>
              <a:t>Upon completion of the course, the students will be able to: </a:t>
            </a:r>
          </a:p>
          <a:p>
            <a:pPr marL="1162050" marR="7620" algn="just">
              <a:lnSpc>
                <a:spcPct val="130000"/>
              </a:lnSpc>
              <a:spcBef>
                <a:spcPts val="100"/>
              </a:spcBef>
            </a:pPr>
            <a:r>
              <a:rPr lang="en-IN" sz="2000" dirty="0">
                <a:latin typeface="Tahoma" panose="020B0604030504040204" pitchFamily="34" charset="0"/>
                <a:ea typeface="Tahoma" panose="020B0604030504040204" pitchFamily="34" charset="0"/>
                <a:cs typeface="Tahoma" panose="020B0604030504040204" pitchFamily="34" charset="0"/>
              </a:rPr>
              <a:t>CO1: Implement the basic concepts of operating systems and process. </a:t>
            </a:r>
          </a:p>
          <a:p>
            <a:pPr marL="1162050" marR="7620" algn="just">
              <a:lnSpc>
                <a:spcPct val="130000"/>
              </a:lnSpc>
              <a:spcBef>
                <a:spcPts val="100"/>
              </a:spcBef>
            </a:pPr>
            <a:r>
              <a:rPr lang="en-IN" sz="2000" dirty="0">
                <a:latin typeface="Tahoma" panose="020B0604030504040204" pitchFamily="34" charset="0"/>
                <a:ea typeface="Tahoma" panose="020B0604030504040204" pitchFamily="34" charset="0"/>
                <a:cs typeface="Tahoma" panose="020B0604030504040204" pitchFamily="34" charset="0"/>
              </a:rPr>
              <a:t>CO2: Analyse various CPU scheduling algorithms and thread mechanism. </a:t>
            </a:r>
          </a:p>
          <a:p>
            <a:pPr marL="1162050" marR="7620" algn="just">
              <a:lnSpc>
                <a:spcPct val="130000"/>
              </a:lnSpc>
              <a:spcBef>
                <a:spcPts val="100"/>
              </a:spcBef>
            </a:pPr>
            <a:r>
              <a:rPr lang="en-IN" sz="2000" dirty="0">
                <a:latin typeface="Tahoma" panose="020B0604030504040204" pitchFamily="34" charset="0"/>
                <a:ea typeface="Tahoma" panose="020B0604030504040204" pitchFamily="34" charset="0"/>
                <a:cs typeface="Tahoma" panose="020B0604030504040204" pitchFamily="34" charset="0"/>
              </a:rPr>
              <a:t>CO3: Implement the concepts of process synchronization and deadlocks. </a:t>
            </a:r>
          </a:p>
          <a:p>
            <a:pPr marL="1162050" marR="7620" algn="just">
              <a:lnSpc>
                <a:spcPct val="130000"/>
              </a:lnSpc>
              <a:spcBef>
                <a:spcPts val="100"/>
              </a:spcBef>
            </a:pPr>
            <a:r>
              <a:rPr lang="en-IN" sz="2000" dirty="0">
                <a:latin typeface="Tahoma" panose="020B0604030504040204" pitchFamily="34" charset="0"/>
                <a:ea typeface="Tahoma" panose="020B0604030504040204" pitchFamily="34" charset="0"/>
                <a:cs typeface="Tahoma" panose="020B0604030504040204" pitchFamily="34" charset="0"/>
              </a:rPr>
              <a:t>CO4: Design various memory management schemes to given situation.</a:t>
            </a:r>
          </a:p>
          <a:p>
            <a:pPr marL="1162050" marR="7620" algn="just">
              <a:lnSpc>
                <a:spcPct val="130000"/>
              </a:lnSpc>
              <a:spcBef>
                <a:spcPts val="100"/>
              </a:spcBef>
            </a:pPr>
            <a:r>
              <a:rPr lang="en-IN" sz="2000" dirty="0">
                <a:latin typeface="Tahoma" panose="020B0604030504040204" pitchFamily="34" charset="0"/>
                <a:ea typeface="Tahoma" panose="020B0604030504040204" pitchFamily="34" charset="0"/>
                <a:cs typeface="Tahoma" panose="020B0604030504040204" pitchFamily="34" charset="0"/>
              </a:rPr>
              <a:t>CO5: Implement various I/O and file management techniques</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5D33C98C-39C2-9E4A-1FBB-069D8DB32503}"/>
              </a:ext>
            </a:extLst>
          </p:cNvPr>
          <p:cNvSpPr txBox="1"/>
          <p:nvPr/>
        </p:nvSpPr>
        <p:spPr>
          <a:xfrm>
            <a:off x="2129589" y="240632"/>
            <a:ext cx="7134727" cy="461665"/>
          </a:xfrm>
          <a:prstGeom prst="rect">
            <a:avLst/>
          </a:prstGeom>
          <a:noFill/>
        </p:spPr>
        <p:txBody>
          <a:bodyPr wrap="square" rtlCol="0">
            <a:spAutoFit/>
          </a:bodyPr>
          <a:lstStyle/>
          <a:p>
            <a:pPr algn="ct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22CS304 – Operating Systems</a:t>
            </a:r>
          </a:p>
        </p:txBody>
      </p:sp>
    </p:spTree>
    <p:extLst>
      <p:ext uri="{BB962C8B-B14F-4D97-AF65-F5344CB8AC3E}">
        <p14:creationId xmlns:p14="http://schemas.microsoft.com/office/powerpoint/2010/main" val="3569612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Resource Management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480862" y="754902"/>
            <a:ext cx="11230276" cy="6042680"/>
          </a:xfrm>
          <a:prstGeom prst="rect">
            <a:avLst/>
          </a:prstGeom>
          <a:noFill/>
        </p:spPr>
        <p:txBody>
          <a:bodyPr wrap="square" rtlCol="0">
            <a:spAutoFit/>
          </a:bodyPr>
          <a:lstStyle/>
          <a:p>
            <a:r>
              <a:rPr lang="en-US" dirty="0">
                <a:solidFill>
                  <a:srgbClr val="C00000"/>
                </a:solidFill>
              </a:rPr>
              <a:t>File Management</a:t>
            </a:r>
          </a:p>
          <a:p>
            <a:pPr marL="285750" indent="-285750">
              <a:buFont typeface="Arial" panose="020B0604020202020204" pitchFamily="34" charset="0"/>
              <a:buChar char="•"/>
            </a:pPr>
            <a:r>
              <a:rPr lang="en-US" sz="1800" dirty="0">
                <a:solidFill>
                  <a:srgbClr val="385521"/>
                </a:solidFill>
                <a:latin typeface="Tahoma"/>
                <a:ea typeface="Tahoma"/>
                <a:cs typeface="Tahoma"/>
                <a:sym typeface="Tahoma"/>
              </a:rPr>
              <a:t>The operating system abstracts from the physical properties of its storage  devices to define a logical storage unit, the </a:t>
            </a:r>
            <a:r>
              <a:rPr lang="en-US" sz="1800" b="1" dirty="0">
                <a:solidFill>
                  <a:srgbClr val="385521"/>
                </a:solidFill>
                <a:latin typeface="Tahoma"/>
                <a:ea typeface="Tahoma"/>
                <a:cs typeface="Tahoma"/>
                <a:sym typeface="Tahoma"/>
              </a:rPr>
              <a:t>file</a:t>
            </a:r>
            <a:r>
              <a:rPr lang="en-US" sz="1800" dirty="0">
                <a:solidFill>
                  <a:srgbClr val="385521"/>
                </a:solidFill>
                <a:latin typeface="Tahoma"/>
                <a:ea typeface="Tahoma"/>
                <a:cs typeface="Tahoma"/>
                <a:sym typeface="Tahoma"/>
              </a:rPr>
              <a:t>. </a:t>
            </a:r>
          </a:p>
          <a:p>
            <a:pPr marL="285750" indent="-285750">
              <a:buFont typeface="Arial" panose="020B0604020202020204" pitchFamily="34" charset="0"/>
              <a:buChar char="•"/>
            </a:pPr>
            <a:r>
              <a:rPr lang="en-US" sz="1800" dirty="0">
                <a:solidFill>
                  <a:srgbClr val="385521"/>
                </a:solidFill>
                <a:latin typeface="Tahoma"/>
                <a:ea typeface="Tahoma"/>
                <a:cs typeface="Tahoma"/>
                <a:sym typeface="Tahoma"/>
              </a:rPr>
              <a:t>The operating system maps files onto  physical media and accesses these files via the storage devices.</a:t>
            </a:r>
          </a:p>
          <a:p>
            <a:pPr marL="285750" indent="-285750">
              <a:buFont typeface="Arial" panose="020B0604020202020204" pitchFamily="34" charset="0"/>
              <a:buChar char="•"/>
            </a:pPr>
            <a:r>
              <a:rPr lang="en-US" sz="1800" b="1" dirty="0">
                <a:solidFill>
                  <a:srgbClr val="385521"/>
                </a:solidFill>
                <a:latin typeface="Tahoma"/>
                <a:ea typeface="Tahoma"/>
                <a:cs typeface="Tahoma"/>
                <a:sym typeface="Tahoma"/>
              </a:rPr>
              <a:t>Each of these media has its own characteristics and physical  organization. </a:t>
            </a:r>
          </a:p>
          <a:p>
            <a:pPr marL="285750" indent="-285750">
              <a:buFont typeface="Arial" panose="020B0604020202020204" pitchFamily="34" charset="0"/>
              <a:buChar char="•"/>
            </a:pPr>
            <a:r>
              <a:rPr lang="en-US" sz="1800" b="1" dirty="0">
                <a:solidFill>
                  <a:srgbClr val="385521"/>
                </a:solidFill>
                <a:latin typeface="Tahoma"/>
                <a:ea typeface="Tahoma"/>
                <a:cs typeface="Tahoma"/>
                <a:sym typeface="Tahoma"/>
              </a:rPr>
              <a:t>Most are controlled by a device, such as a disk drive, that also  has its own unique characteristics. </a:t>
            </a:r>
          </a:p>
          <a:p>
            <a:pPr marL="285750" indent="-285750">
              <a:buFont typeface="Arial" panose="020B0604020202020204" pitchFamily="34" charset="0"/>
              <a:buChar char="•"/>
            </a:pPr>
            <a:r>
              <a:rPr lang="en-US" sz="1800" b="1" dirty="0">
                <a:solidFill>
                  <a:srgbClr val="385521"/>
                </a:solidFill>
                <a:latin typeface="Tahoma"/>
                <a:ea typeface="Tahoma"/>
                <a:cs typeface="Tahoma"/>
                <a:sym typeface="Tahoma"/>
              </a:rPr>
              <a:t>These properties include access speed,  capacity, data-transfer rate, and access method (sequential or random).</a:t>
            </a:r>
            <a:endParaRPr lang="en-US" b="1" dirty="0">
              <a:solidFill>
                <a:schemeClr val="dk1"/>
              </a:solidFill>
              <a:latin typeface="Tahoma"/>
              <a:ea typeface="Tahoma"/>
              <a:cs typeface="Tahoma"/>
              <a:sym typeface="Tahoma"/>
            </a:endParaRPr>
          </a:p>
          <a:p>
            <a:pPr marL="285750" indent="-285750">
              <a:buFont typeface="Arial" panose="020B0604020202020204" pitchFamily="34" charset="0"/>
              <a:buChar char="•"/>
            </a:pPr>
            <a:r>
              <a:rPr lang="en-US" sz="1800" dirty="0">
                <a:solidFill>
                  <a:srgbClr val="385521"/>
                </a:solidFill>
                <a:latin typeface="Tahoma"/>
                <a:ea typeface="Tahoma"/>
                <a:cs typeface="Tahoma"/>
                <a:sym typeface="Tahoma"/>
              </a:rPr>
              <a:t>A </a:t>
            </a:r>
            <a:r>
              <a:rPr lang="en-US" sz="1800" b="1" dirty="0">
                <a:solidFill>
                  <a:srgbClr val="385521"/>
                </a:solidFill>
                <a:latin typeface="Tahoma"/>
                <a:ea typeface="Tahoma"/>
                <a:cs typeface="Tahoma"/>
                <a:sym typeface="Tahoma"/>
              </a:rPr>
              <a:t>file </a:t>
            </a:r>
            <a:r>
              <a:rPr lang="en-US" sz="1800" dirty="0">
                <a:solidFill>
                  <a:srgbClr val="385521"/>
                </a:solidFill>
                <a:latin typeface="Tahoma"/>
                <a:ea typeface="Tahoma"/>
                <a:cs typeface="Tahoma"/>
                <a:sym typeface="Tahoma"/>
              </a:rPr>
              <a:t>is a </a:t>
            </a:r>
            <a:r>
              <a:rPr lang="en-US" sz="2000" b="1" i="1" dirty="0">
                <a:solidFill>
                  <a:srgbClr val="385521"/>
                </a:solidFill>
                <a:latin typeface="Verdana"/>
                <a:ea typeface="Verdana"/>
                <a:cs typeface="Verdana"/>
                <a:sym typeface="Verdana"/>
              </a:rPr>
              <a:t>collection of related information defined by its creator.  </a:t>
            </a:r>
          </a:p>
          <a:p>
            <a:pPr marL="285750" indent="-285750">
              <a:buFont typeface="Arial" panose="020B0604020202020204" pitchFamily="34" charset="0"/>
              <a:buChar char="•"/>
            </a:pPr>
            <a:r>
              <a:rPr lang="en-US" sz="1800" dirty="0">
                <a:solidFill>
                  <a:srgbClr val="385521"/>
                </a:solidFill>
                <a:latin typeface="Tahoma"/>
                <a:ea typeface="Tahoma"/>
                <a:cs typeface="Tahoma"/>
                <a:sym typeface="Tahoma"/>
              </a:rPr>
              <a:t>Commonly, files </a:t>
            </a:r>
            <a:r>
              <a:rPr lang="en-US" sz="1800" b="1" dirty="0">
                <a:solidFill>
                  <a:srgbClr val="385521"/>
                </a:solidFill>
                <a:latin typeface="Tahoma"/>
                <a:ea typeface="Tahoma"/>
                <a:cs typeface="Tahoma"/>
                <a:sym typeface="Tahoma"/>
              </a:rPr>
              <a:t>represent programs </a:t>
            </a:r>
            <a:r>
              <a:rPr lang="en-US" sz="1800" dirty="0">
                <a:solidFill>
                  <a:srgbClr val="385521"/>
                </a:solidFill>
                <a:latin typeface="Tahoma"/>
                <a:ea typeface="Tahoma"/>
                <a:cs typeface="Tahoma"/>
                <a:sym typeface="Tahoma"/>
              </a:rPr>
              <a:t>(both source and object forms) </a:t>
            </a:r>
            <a:r>
              <a:rPr lang="en-US" sz="1800" b="1" dirty="0">
                <a:solidFill>
                  <a:srgbClr val="385521"/>
                </a:solidFill>
                <a:latin typeface="Tahoma"/>
                <a:ea typeface="Tahoma"/>
                <a:cs typeface="Tahoma"/>
                <a:sym typeface="Tahoma"/>
              </a:rPr>
              <a:t>and data</a:t>
            </a:r>
            <a:r>
              <a:rPr lang="en-US" sz="1800" dirty="0">
                <a:solidFill>
                  <a:srgbClr val="385521"/>
                </a:solidFill>
                <a:latin typeface="Tahoma"/>
                <a:ea typeface="Tahoma"/>
                <a:cs typeface="Tahoma"/>
                <a:sym typeface="Tahoma"/>
              </a:rPr>
              <a:t>. </a:t>
            </a:r>
          </a:p>
          <a:p>
            <a:pPr marL="285750" indent="-285750">
              <a:buFont typeface="Arial" panose="020B0604020202020204" pitchFamily="34" charset="0"/>
              <a:buChar char="•"/>
            </a:pPr>
            <a:r>
              <a:rPr lang="en-US" sz="1800" dirty="0">
                <a:solidFill>
                  <a:srgbClr val="385521"/>
                </a:solidFill>
                <a:latin typeface="Tahoma"/>
                <a:ea typeface="Tahoma"/>
                <a:cs typeface="Tahoma"/>
                <a:sym typeface="Tahoma"/>
              </a:rPr>
              <a:t> Data files may be numeric, alphabetic, alphanumeric, or binary. </a:t>
            </a:r>
            <a:endParaRPr lang="en-US" dirty="0">
              <a:solidFill>
                <a:srgbClr val="385521"/>
              </a:solidFill>
              <a:latin typeface="Tahoma"/>
              <a:ea typeface="Tahoma"/>
              <a:cs typeface="Tahoma"/>
              <a:sym typeface="Tahoma"/>
            </a:endParaRPr>
          </a:p>
          <a:p>
            <a:pPr marL="12700" marR="11430" lvl="0" indent="0" algn="just" rtl="0">
              <a:lnSpc>
                <a:spcPct val="150000"/>
              </a:lnSpc>
              <a:spcBef>
                <a:spcPts val="795"/>
              </a:spcBef>
              <a:spcAft>
                <a:spcPts val="0"/>
              </a:spcAft>
              <a:buNone/>
            </a:pPr>
            <a:r>
              <a:rPr lang="en-US" sz="1800" b="1" u="sng" dirty="0">
                <a:solidFill>
                  <a:srgbClr val="385521"/>
                </a:solidFill>
                <a:latin typeface="Tahoma"/>
                <a:ea typeface="Tahoma"/>
                <a:cs typeface="Tahoma"/>
                <a:sym typeface="Tahoma"/>
              </a:rPr>
              <a:t>The operating system is responsible for the following activities in </a:t>
            </a:r>
            <a:r>
              <a:rPr lang="en-US" sz="1800" b="1" dirty="0">
                <a:solidFill>
                  <a:srgbClr val="385521"/>
                </a:solidFill>
                <a:latin typeface="Tahoma"/>
                <a:ea typeface="Tahoma"/>
                <a:cs typeface="Tahoma"/>
                <a:sym typeface="Tahoma"/>
              </a:rPr>
              <a:t> </a:t>
            </a:r>
            <a:r>
              <a:rPr lang="en-US" sz="1800" b="1" u="sng" dirty="0">
                <a:solidFill>
                  <a:srgbClr val="385521"/>
                </a:solidFill>
                <a:latin typeface="Tahoma"/>
                <a:ea typeface="Tahoma"/>
                <a:cs typeface="Tahoma"/>
                <a:sym typeface="Tahoma"/>
              </a:rPr>
              <a:t>connection with file management:</a:t>
            </a:r>
            <a:endParaRPr lang="en-US" sz="2000" dirty="0">
              <a:solidFill>
                <a:schemeClr val="dk1"/>
              </a:solidFill>
              <a:latin typeface="Tahoma"/>
              <a:ea typeface="Tahoma"/>
              <a:cs typeface="Tahoma"/>
              <a:sym typeface="Tahoma"/>
            </a:endParaRPr>
          </a:p>
          <a:p>
            <a:pPr marL="299085" marR="0" lvl="0" indent="-287019" algn="l"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Creating and deleting files</a:t>
            </a:r>
            <a:endParaRPr lang="en-US" sz="2000" dirty="0">
              <a:solidFill>
                <a:schemeClr val="dk1"/>
              </a:solidFill>
              <a:latin typeface="Tahoma"/>
              <a:ea typeface="Tahoma"/>
              <a:cs typeface="Tahoma"/>
              <a:sym typeface="Tahoma"/>
            </a:endParaRPr>
          </a:p>
          <a:p>
            <a:pPr marL="299085" marR="0" lvl="0" indent="-287019" algn="l"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Creating and deleting directories to organize files</a:t>
            </a:r>
            <a:endParaRPr lang="en-US" sz="2000" dirty="0">
              <a:solidFill>
                <a:schemeClr val="dk1"/>
              </a:solidFill>
              <a:latin typeface="Tahoma"/>
              <a:ea typeface="Tahoma"/>
              <a:cs typeface="Tahoma"/>
              <a:sym typeface="Tahoma"/>
            </a:endParaRPr>
          </a:p>
          <a:p>
            <a:pPr marL="299085" marR="0" lvl="0" indent="-287019" algn="l"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Supporting primitives for manipulating files and directories</a:t>
            </a:r>
            <a:endParaRPr lang="en-US" sz="2000" dirty="0">
              <a:solidFill>
                <a:schemeClr val="dk1"/>
              </a:solidFill>
              <a:latin typeface="Tahoma"/>
              <a:ea typeface="Tahoma"/>
              <a:cs typeface="Tahoma"/>
              <a:sym typeface="Tahoma"/>
            </a:endParaRPr>
          </a:p>
          <a:p>
            <a:pPr marL="299085" marR="0" lvl="0" indent="-287019" algn="l"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Mapping files onto mass storage</a:t>
            </a:r>
            <a:endParaRPr lang="en-US" sz="2000" dirty="0">
              <a:solidFill>
                <a:schemeClr val="dk1"/>
              </a:solidFill>
              <a:latin typeface="Tahoma"/>
              <a:ea typeface="Tahoma"/>
              <a:cs typeface="Tahoma"/>
              <a:sym typeface="Tahoma"/>
            </a:endParaRPr>
          </a:p>
          <a:p>
            <a:pPr marL="299085" marR="0" lvl="0" indent="-287019" algn="l"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Backing up files on stable (nonvolatile) storage media</a:t>
            </a:r>
            <a:endParaRPr lang="en-US" sz="1800" dirty="0">
              <a:solidFill>
                <a:schemeClr val="dk1"/>
              </a:solidFill>
              <a:latin typeface="Tahoma"/>
              <a:ea typeface="Tahoma"/>
              <a:cs typeface="Tahoma"/>
              <a:sym typeface="Tahoma"/>
            </a:endParaRPr>
          </a:p>
          <a:p>
            <a:pPr marL="285750" indent="-285750">
              <a:buFont typeface="Arial" panose="020B0604020202020204" pitchFamily="34" charset="0"/>
              <a:buChar char="•"/>
            </a:pP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1286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Resource Management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480862" y="754902"/>
            <a:ext cx="11230276" cy="5627181"/>
          </a:xfrm>
          <a:prstGeom prst="rect">
            <a:avLst/>
          </a:prstGeom>
          <a:noFill/>
        </p:spPr>
        <p:txBody>
          <a:bodyPr wrap="square" rtlCol="0">
            <a:spAutoFit/>
          </a:bodyPr>
          <a:lstStyle/>
          <a:p>
            <a:r>
              <a:rPr lang="en-US" dirty="0">
                <a:solidFill>
                  <a:srgbClr val="C00000"/>
                </a:solidFill>
              </a:rPr>
              <a:t>Mass-Storage Management</a:t>
            </a:r>
          </a:p>
          <a:p>
            <a:pPr marL="12700" marR="11430" lvl="0" indent="0" algn="just" rtl="0">
              <a:lnSpc>
                <a:spcPct val="150000"/>
              </a:lnSpc>
              <a:spcBef>
                <a:spcPts val="795"/>
              </a:spcBef>
              <a:spcAft>
                <a:spcPts val="0"/>
              </a:spcAft>
              <a:buNone/>
            </a:pPr>
            <a:r>
              <a:rPr lang="en-US" sz="1800" dirty="0">
                <a:solidFill>
                  <a:srgbClr val="385521"/>
                </a:solidFill>
                <a:latin typeface="Tahoma"/>
                <a:ea typeface="Tahoma"/>
                <a:cs typeface="Tahoma"/>
                <a:sym typeface="Tahoma"/>
              </a:rPr>
              <a:t>The computer system </a:t>
            </a:r>
            <a:r>
              <a:rPr lang="en-US" sz="1800" b="1" dirty="0">
                <a:solidFill>
                  <a:srgbClr val="385521"/>
                </a:solidFill>
                <a:latin typeface="Tahoma"/>
                <a:ea typeface="Tahoma"/>
                <a:cs typeface="Tahoma"/>
                <a:sym typeface="Tahoma"/>
              </a:rPr>
              <a:t>must provide secondary storage to back up  main memory. </a:t>
            </a:r>
          </a:p>
          <a:p>
            <a:pPr marL="755650" marR="11430" lvl="1" indent="-285750" algn="just">
              <a:lnSpc>
                <a:spcPct val="150000"/>
              </a:lnSpc>
              <a:spcBef>
                <a:spcPts val="795"/>
              </a:spcBef>
              <a:buFont typeface="Arial" panose="020B0604020202020204" pitchFamily="34" charset="0"/>
              <a:buChar char="•"/>
            </a:pPr>
            <a:r>
              <a:rPr lang="en-US" dirty="0">
                <a:solidFill>
                  <a:srgbClr val="385521"/>
                </a:solidFill>
                <a:latin typeface="Tahoma"/>
                <a:ea typeface="Tahoma"/>
                <a:cs typeface="Tahoma"/>
                <a:sym typeface="Tahoma"/>
              </a:rPr>
              <a:t>Modern computer systems use HDDs and NVM devices as the  principal on-line storage media for both programs and data.</a:t>
            </a:r>
          </a:p>
          <a:p>
            <a:pPr marL="755650" marR="11430" lvl="1" indent="-285750" algn="just">
              <a:lnSpc>
                <a:spcPct val="150000"/>
              </a:lnSpc>
              <a:spcBef>
                <a:spcPts val="795"/>
              </a:spcBef>
              <a:buFont typeface="Arial" panose="020B0604020202020204" pitchFamily="34" charset="0"/>
              <a:buChar char="•"/>
            </a:pPr>
            <a:r>
              <a:rPr lang="en-US" dirty="0">
                <a:solidFill>
                  <a:srgbClr val="385521"/>
                </a:solidFill>
                <a:latin typeface="Tahoma"/>
                <a:ea typeface="Tahoma"/>
                <a:cs typeface="Tahoma"/>
                <a:sym typeface="Tahoma"/>
              </a:rPr>
              <a:t>C</a:t>
            </a:r>
            <a:r>
              <a:rPr lang="en-US" sz="1800" dirty="0">
                <a:solidFill>
                  <a:srgbClr val="385521"/>
                </a:solidFill>
                <a:latin typeface="Tahoma"/>
                <a:ea typeface="Tahoma"/>
                <a:cs typeface="Tahoma"/>
                <a:sym typeface="Tahoma"/>
              </a:rPr>
              <a:t>ompilers, web browsers, word processors, and games—are stored on  these devices until loaded into memory.</a:t>
            </a:r>
            <a:endParaRPr lang="en-US" dirty="0">
              <a:solidFill>
                <a:srgbClr val="385521"/>
              </a:solidFill>
              <a:latin typeface="Tahoma"/>
              <a:ea typeface="Tahoma"/>
              <a:cs typeface="Tahoma"/>
              <a:sym typeface="Tahoma"/>
            </a:endParaRPr>
          </a:p>
          <a:p>
            <a:pPr marL="12700" marR="11430" lvl="0" indent="0" algn="just" rtl="0">
              <a:lnSpc>
                <a:spcPct val="150000"/>
              </a:lnSpc>
              <a:spcBef>
                <a:spcPts val="795"/>
              </a:spcBef>
              <a:spcAft>
                <a:spcPts val="0"/>
              </a:spcAft>
              <a:buNone/>
            </a:pPr>
            <a:r>
              <a:rPr lang="en-US" sz="1800" dirty="0">
                <a:solidFill>
                  <a:srgbClr val="385521"/>
                </a:solidFill>
                <a:latin typeface="Tahoma"/>
                <a:ea typeface="Tahoma"/>
                <a:cs typeface="Tahoma"/>
                <a:sym typeface="Tahoma"/>
              </a:rPr>
              <a:t> </a:t>
            </a:r>
            <a:r>
              <a:rPr lang="en-US" sz="1800" b="1" u="sng" dirty="0">
                <a:solidFill>
                  <a:srgbClr val="385521"/>
                </a:solidFill>
                <a:latin typeface="Tahoma"/>
                <a:ea typeface="Tahoma"/>
                <a:cs typeface="Tahoma"/>
                <a:sym typeface="Tahoma"/>
              </a:rPr>
              <a:t>The operating system is responsible for the following activities in </a:t>
            </a:r>
            <a:r>
              <a:rPr lang="en-US" sz="1800" b="1" dirty="0">
                <a:solidFill>
                  <a:srgbClr val="385521"/>
                </a:solidFill>
                <a:latin typeface="Tahoma"/>
                <a:ea typeface="Tahoma"/>
                <a:cs typeface="Tahoma"/>
                <a:sym typeface="Tahoma"/>
              </a:rPr>
              <a:t> </a:t>
            </a:r>
            <a:r>
              <a:rPr lang="en-US" sz="1800" b="1" u="sng" dirty="0">
                <a:solidFill>
                  <a:srgbClr val="385521"/>
                </a:solidFill>
                <a:latin typeface="Tahoma"/>
                <a:ea typeface="Tahoma"/>
                <a:cs typeface="Tahoma"/>
                <a:sym typeface="Tahoma"/>
              </a:rPr>
              <a:t>connection with file management:</a:t>
            </a:r>
            <a:endParaRPr lang="en-US" sz="2000" dirty="0">
              <a:solidFill>
                <a:schemeClr val="dk1"/>
              </a:solidFill>
              <a:latin typeface="Tahoma"/>
              <a:ea typeface="Tahoma"/>
              <a:cs typeface="Tahoma"/>
              <a:sym typeface="Tahoma"/>
            </a:endParaRPr>
          </a:p>
          <a:p>
            <a:pPr marL="299085" marR="0" lvl="0" indent="-287019" algn="just"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Mounting and unmounting</a:t>
            </a:r>
            <a:endParaRPr lang="en-US" sz="2000" dirty="0">
              <a:solidFill>
                <a:schemeClr val="dk1"/>
              </a:solidFill>
              <a:latin typeface="Tahoma"/>
              <a:ea typeface="Tahoma"/>
              <a:cs typeface="Tahoma"/>
              <a:sym typeface="Tahoma"/>
            </a:endParaRPr>
          </a:p>
          <a:p>
            <a:pPr marL="299085" marR="0" lvl="0" indent="-287019" algn="just"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Free-space management</a:t>
            </a:r>
            <a:endParaRPr lang="en-US" sz="2000" dirty="0">
              <a:solidFill>
                <a:schemeClr val="dk1"/>
              </a:solidFill>
              <a:latin typeface="Tahoma"/>
              <a:ea typeface="Tahoma"/>
              <a:cs typeface="Tahoma"/>
              <a:sym typeface="Tahoma"/>
            </a:endParaRPr>
          </a:p>
          <a:p>
            <a:pPr marL="299085" marR="0" lvl="0" indent="-287019" algn="just"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Storage allocation</a:t>
            </a:r>
            <a:endParaRPr lang="en-US" sz="2000" dirty="0">
              <a:solidFill>
                <a:schemeClr val="dk1"/>
              </a:solidFill>
              <a:latin typeface="Tahoma"/>
              <a:ea typeface="Tahoma"/>
              <a:cs typeface="Tahoma"/>
              <a:sym typeface="Tahoma"/>
            </a:endParaRPr>
          </a:p>
          <a:p>
            <a:pPr marL="299085" marR="0" lvl="0" indent="-287019" algn="just"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Disk scheduling</a:t>
            </a:r>
            <a:endParaRPr lang="en-US" sz="1800" dirty="0">
              <a:solidFill>
                <a:schemeClr val="dk1"/>
              </a:solidFill>
              <a:latin typeface="Tahoma"/>
              <a:ea typeface="Tahoma"/>
              <a:cs typeface="Tahoma"/>
              <a:sym typeface="Tahoma"/>
            </a:endParaRPr>
          </a:p>
          <a:p>
            <a:pPr marL="299085" marR="0" lvl="0" indent="-287019" algn="l"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Partitioning</a:t>
            </a:r>
            <a:endParaRPr lang="en-US" sz="2000" dirty="0">
              <a:solidFill>
                <a:schemeClr val="dk1"/>
              </a:solidFill>
              <a:latin typeface="Tahoma"/>
              <a:ea typeface="Tahoma"/>
              <a:cs typeface="Tahoma"/>
              <a:sym typeface="Tahoma"/>
            </a:endParaRPr>
          </a:p>
          <a:p>
            <a:pPr marL="299085" marR="0" lvl="0" indent="-287019" algn="l" rtl="0">
              <a:lnSpc>
                <a:spcPct val="100000"/>
              </a:lnSpc>
              <a:spcAft>
                <a:spcPts val="0"/>
              </a:spcAft>
              <a:buClr>
                <a:srgbClr val="385521"/>
              </a:buClr>
              <a:buSzPts val="1200"/>
              <a:buFont typeface="Arial"/>
              <a:buChar char="•"/>
            </a:pPr>
            <a:r>
              <a:rPr lang="en-US" sz="1800" dirty="0">
                <a:solidFill>
                  <a:srgbClr val="385521"/>
                </a:solidFill>
                <a:latin typeface="Tahoma"/>
                <a:ea typeface="Tahoma"/>
                <a:cs typeface="Tahoma"/>
                <a:sym typeface="Tahoma"/>
              </a:rPr>
              <a:t>Protection</a:t>
            </a:r>
            <a:endParaRPr lang="en-US" sz="1800" dirty="0">
              <a:solidFill>
                <a:schemeClr val="dk1"/>
              </a:solidFill>
              <a:latin typeface="Tahoma"/>
              <a:ea typeface="Tahoma"/>
              <a:cs typeface="Tahoma"/>
              <a:sym typeface="Tahoma"/>
            </a:endParaRPr>
          </a:p>
          <a:p>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171594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Resource Management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480862" y="754902"/>
            <a:ext cx="11230276" cy="5103961"/>
          </a:xfrm>
          <a:prstGeom prst="rect">
            <a:avLst/>
          </a:prstGeom>
          <a:noFill/>
        </p:spPr>
        <p:txBody>
          <a:bodyPr wrap="square" rtlCol="0">
            <a:spAutoFit/>
          </a:bodyPr>
          <a:lstStyle/>
          <a:p>
            <a:r>
              <a:rPr lang="en-US" dirty="0">
                <a:solidFill>
                  <a:srgbClr val="C00000"/>
                </a:solidFill>
              </a:rPr>
              <a:t>Cache  Management</a:t>
            </a:r>
          </a:p>
          <a:p>
            <a:pPr marL="298450" marR="11430" lvl="0" indent="-285750" algn="just" rtl="0">
              <a:lnSpc>
                <a:spcPct val="150000"/>
              </a:lnSpc>
              <a:spcBef>
                <a:spcPts val="79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Caching is an important principle of computer systems. </a:t>
            </a:r>
          </a:p>
          <a:p>
            <a:pPr marL="298450" marR="11430" lvl="0" indent="-285750" algn="just" rtl="0">
              <a:lnSpc>
                <a:spcPct val="150000"/>
              </a:lnSpc>
              <a:spcBef>
                <a:spcPts val="79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Information is  normally kept in some storage system (such as main memory). </a:t>
            </a:r>
          </a:p>
          <a:p>
            <a:pPr marL="298450" marR="11430" lvl="0" indent="-285750" algn="just" rtl="0">
              <a:lnSpc>
                <a:spcPct val="150000"/>
              </a:lnSpc>
              <a:spcBef>
                <a:spcPts val="79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As it is used, it is </a:t>
            </a:r>
            <a:r>
              <a:rPr lang="en-US" sz="1800" b="1" dirty="0">
                <a:solidFill>
                  <a:srgbClr val="385521"/>
                </a:solidFill>
                <a:latin typeface="Tahoma"/>
                <a:ea typeface="Tahoma"/>
                <a:cs typeface="Tahoma"/>
                <a:sym typeface="Tahoma"/>
              </a:rPr>
              <a:t>copied  into a faster storage system— the cache—on a temporary basis. </a:t>
            </a:r>
          </a:p>
          <a:p>
            <a:pPr marL="298450" marR="11430" lvl="0" indent="-285750" algn="just" rtl="0">
              <a:lnSpc>
                <a:spcPct val="150000"/>
              </a:lnSpc>
              <a:spcBef>
                <a:spcPts val="795"/>
              </a:spcBef>
              <a:spcAft>
                <a:spcPts val="0"/>
              </a:spcAft>
              <a:buFont typeface="Arial" panose="020B0604020202020204" pitchFamily="34" charset="0"/>
              <a:buChar char="•"/>
            </a:pPr>
            <a:r>
              <a:rPr lang="en-US" dirty="0">
                <a:solidFill>
                  <a:srgbClr val="385521"/>
                </a:solidFill>
                <a:latin typeface="Tahoma"/>
                <a:ea typeface="Tahoma"/>
                <a:cs typeface="Tahoma"/>
                <a:sym typeface="Tahoma"/>
              </a:rPr>
              <a:t>When </a:t>
            </a:r>
            <a:r>
              <a:rPr lang="en-US" sz="1800" dirty="0">
                <a:solidFill>
                  <a:srgbClr val="385521"/>
                </a:solidFill>
                <a:latin typeface="Tahoma"/>
                <a:ea typeface="Tahoma"/>
                <a:cs typeface="Tahoma"/>
                <a:sym typeface="Tahoma"/>
              </a:rPr>
              <a:t>need a  particular piece of information,  first check whether it is in the cache. If it is, use  the information directly from the cache </a:t>
            </a:r>
          </a:p>
          <a:p>
            <a:pPr marL="298450" marR="11430" lvl="0" indent="-285750" algn="just" rtl="0">
              <a:lnSpc>
                <a:spcPct val="150000"/>
              </a:lnSpc>
              <a:spcBef>
                <a:spcPts val="79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Internal programmable registers provide a </a:t>
            </a:r>
            <a:r>
              <a:rPr lang="en-US" sz="1800" b="1" dirty="0">
                <a:solidFill>
                  <a:srgbClr val="385521"/>
                </a:solidFill>
                <a:latin typeface="Tahoma"/>
                <a:ea typeface="Tahoma"/>
                <a:cs typeface="Tahoma"/>
                <a:sym typeface="Tahoma"/>
              </a:rPr>
              <a:t>high-speed cache </a:t>
            </a:r>
            <a:r>
              <a:rPr lang="en-US" sz="1800" dirty="0">
                <a:solidFill>
                  <a:srgbClr val="385521"/>
                </a:solidFill>
                <a:latin typeface="Tahoma"/>
                <a:ea typeface="Tahoma"/>
                <a:cs typeface="Tahoma"/>
                <a:sym typeface="Tahoma"/>
              </a:rPr>
              <a:t>for main  memory. </a:t>
            </a:r>
          </a:p>
          <a:p>
            <a:pPr marL="298450" marR="11430" lvl="0" indent="-285750" algn="just" rtl="0">
              <a:lnSpc>
                <a:spcPct val="150000"/>
              </a:lnSpc>
              <a:spcBef>
                <a:spcPts val="79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The programmer (or compiler) implements the register allocation and register</a:t>
            </a:r>
          </a:p>
          <a:p>
            <a:pPr marL="755650" marR="11430" lvl="1" indent="-285750" algn="just">
              <a:lnSpc>
                <a:spcPct val="150000"/>
              </a:lnSpc>
              <a:spcBef>
                <a:spcPts val="795"/>
              </a:spcBef>
              <a:buFont typeface="Arial" panose="020B0604020202020204" pitchFamily="34" charset="0"/>
              <a:buChar char="•"/>
            </a:pPr>
            <a:r>
              <a:rPr lang="en-US" dirty="0">
                <a:solidFill>
                  <a:srgbClr val="385521"/>
                </a:solidFill>
                <a:latin typeface="Tahoma"/>
                <a:ea typeface="Tahoma"/>
                <a:cs typeface="Tahoma"/>
                <a:sym typeface="Tahoma"/>
              </a:rPr>
              <a:t>replacement algorithms to decide which information to keep in registers and which to  keep in main memory</a:t>
            </a:r>
          </a:p>
          <a:p>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783865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Resource Management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961724" y="1224133"/>
            <a:ext cx="11230276" cy="646331"/>
          </a:xfrm>
          <a:prstGeom prst="rect">
            <a:avLst/>
          </a:prstGeom>
          <a:noFill/>
        </p:spPr>
        <p:txBody>
          <a:bodyPr wrap="square" rtlCol="0">
            <a:spAutoFit/>
          </a:bodyPr>
          <a:lstStyle/>
          <a:p>
            <a:r>
              <a:rPr lang="en-US" dirty="0">
                <a:solidFill>
                  <a:srgbClr val="C00000"/>
                </a:solidFill>
              </a:rPr>
              <a:t>Cache  Management</a:t>
            </a:r>
          </a:p>
          <a:p>
            <a:endParaRPr lang="en-US" sz="1800" dirty="0">
              <a:solidFill>
                <a:schemeClr val="dk1"/>
              </a:solidFill>
              <a:latin typeface="Tahoma"/>
              <a:ea typeface="Tahoma"/>
              <a:cs typeface="Tahoma"/>
              <a:sym typeface="Tahoma"/>
            </a:endParaRPr>
          </a:p>
        </p:txBody>
      </p:sp>
      <p:pic>
        <p:nvPicPr>
          <p:cNvPr id="3" name="Google Shape;351;p45">
            <a:extLst>
              <a:ext uri="{FF2B5EF4-FFF2-40B4-BE49-F238E27FC236}">
                <a16:creationId xmlns:a16="http://schemas.microsoft.com/office/drawing/2014/main" id="{9DADA6EB-6C8D-063F-2C24-DEEFDB04F583}"/>
              </a:ext>
            </a:extLst>
          </p:cNvPr>
          <p:cNvPicPr preferRelativeResize="0"/>
          <p:nvPr/>
        </p:nvPicPr>
        <p:blipFill rotWithShape="1">
          <a:blip r:embed="rId2">
            <a:alphaModFix/>
          </a:blip>
          <a:srcRect/>
          <a:stretch/>
        </p:blipFill>
        <p:spPr>
          <a:xfrm>
            <a:off x="1880294" y="1703672"/>
            <a:ext cx="7672780" cy="4336181"/>
          </a:xfrm>
          <a:prstGeom prst="rect">
            <a:avLst/>
          </a:prstGeom>
          <a:noFill/>
          <a:ln>
            <a:noFill/>
          </a:ln>
        </p:spPr>
      </p:pic>
    </p:spTree>
    <p:extLst>
      <p:ext uri="{BB962C8B-B14F-4D97-AF65-F5344CB8AC3E}">
        <p14:creationId xmlns:p14="http://schemas.microsoft.com/office/powerpoint/2010/main" val="1338895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Resource Management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961724" y="900967"/>
            <a:ext cx="11230276" cy="646331"/>
          </a:xfrm>
          <a:prstGeom prst="rect">
            <a:avLst/>
          </a:prstGeom>
          <a:noFill/>
        </p:spPr>
        <p:txBody>
          <a:bodyPr wrap="square" rtlCol="0">
            <a:spAutoFit/>
          </a:bodyPr>
          <a:lstStyle/>
          <a:p>
            <a:r>
              <a:rPr lang="en-US" dirty="0">
                <a:solidFill>
                  <a:srgbClr val="C00000"/>
                </a:solidFill>
              </a:rPr>
              <a:t>Cache  Management</a:t>
            </a:r>
          </a:p>
          <a:p>
            <a:endParaRPr lang="en-US" sz="1800" dirty="0">
              <a:solidFill>
                <a:schemeClr val="dk1"/>
              </a:solidFill>
              <a:latin typeface="Tahoma"/>
              <a:ea typeface="Tahoma"/>
              <a:cs typeface="Tahoma"/>
              <a:sym typeface="Tahoma"/>
            </a:endParaRPr>
          </a:p>
        </p:txBody>
      </p:sp>
      <p:pic>
        <p:nvPicPr>
          <p:cNvPr id="6" name="Google Shape;357;p46">
            <a:extLst>
              <a:ext uri="{FF2B5EF4-FFF2-40B4-BE49-F238E27FC236}">
                <a16:creationId xmlns:a16="http://schemas.microsoft.com/office/drawing/2014/main" id="{89E6FD63-1807-D747-9DAA-0C4E00185F37}"/>
              </a:ext>
            </a:extLst>
          </p:cNvPr>
          <p:cNvPicPr preferRelativeResize="0"/>
          <p:nvPr/>
        </p:nvPicPr>
        <p:blipFill rotWithShape="1">
          <a:blip r:embed="rId2">
            <a:alphaModFix/>
          </a:blip>
          <a:srcRect/>
          <a:stretch/>
        </p:blipFill>
        <p:spPr>
          <a:xfrm>
            <a:off x="5986913" y="1017560"/>
            <a:ext cx="5243363" cy="1159807"/>
          </a:xfrm>
          <a:prstGeom prst="rect">
            <a:avLst/>
          </a:prstGeom>
          <a:noFill/>
          <a:ln>
            <a:noFill/>
          </a:ln>
        </p:spPr>
      </p:pic>
      <p:sp>
        <p:nvSpPr>
          <p:cNvPr id="7" name="TextBox 6">
            <a:extLst>
              <a:ext uri="{FF2B5EF4-FFF2-40B4-BE49-F238E27FC236}">
                <a16:creationId xmlns:a16="http://schemas.microsoft.com/office/drawing/2014/main" id="{DA330ED1-1EBC-1B80-7B71-857150ADC1D5}"/>
              </a:ext>
            </a:extLst>
          </p:cNvPr>
          <p:cNvSpPr txBox="1"/>
          <p:nvPr/>
        </p:nvSpPr>
        <p:spPr>
          <a:xfrm>
            <a:off x="877503" y="2215868"/>
            <a:ext cx="10985114" cy="4601196"/>
          </a:xfrm>
          <a:prstGeom prst="rect">
            <a:avLst/>
          </a:prstGeom>
          <a:noFill/>
        </p:spPr>
        <p:txBody>
          <a:bodyPr wrap="square" rtlCol="0">
            <a:spAutoFit/>
          </a:bodyPr>
          <a:lstStyle/>
          <a:p>
            <a:pPr marL="298450" marR="8255" lvl="0" indent="-285750" algn="just" rtl="0">
              <a:lnSpc>
                <a:spcPct val="150000"/>
              </a:lnSpc>
              <a:spcBef>
                <a:spcPts val="79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The copy of A appears in several places: on the hard disk, in main  memory, in the cache, and in an internal register.</a:t>
            </a:r>
          </a:p>
          <a:p>
            <a:pPr marL="298450" marR="8255" lvl="0" indent="-285750" algn="just" rtl="0">
              <a:lnSpc>
                <a:spcPct val="150000"/>
              </a:lnSpc>
              <a:spcBef>
                <a:spcPts val="79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Once the  increment takes place in the internal register, the value of A differs in the various  storage systems. </a:t>
            </a:r>
          </a:p>
          <a:p>
            <a:pPr marL="298450" marR="8255" lvl="0" indent="-285750" algn="just" rtl="0">
              <a:lnSpc>
                <a:spcPct val="150000"/>
              </a:lnSpc>
              <a:spcBef>
                <a:spcPts val="79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The value of A becomes the same only after the new value of A is  written from the internal register back to the hard disk.</a:t>
            </a:r>
            <a:endParaRPr lang="en-US" sz="1800" dirty="0">
              <a:solidFill>
                <a:schemeClr val="dk1"/>
              </a:solidFill>
              <a:latin typeface="Tahoma"/>
              <a:ea typeface="Tahoma"/>
              <a:cs typeface="Tahoma"/>
              <a:sym typeface="Tahoma"/>
            </a:endParaRPr>
          </a:p>
          <a:p>
            <a:pPr marL="298450" marR="5080" lvl="0" indent="-285750" algn="just" rtl="0">
              <a:lnSpc>
                <a:spcPct val="150000"/>
              </a:lnSpc>
              <a:spcBef>
                <a:spcPts val="79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Since the various CPUs can all execute in parallel, one must make sure  that an update to the value of variable in one cache is immediately reflected in all  other caches where the variable resides. </a:t>
            </a:r>
          </a:p>
          <a:p>
            <a:pPr marL="298450" marR="5080" lvl="0" indent="-285750" algn="just" rtl="0">
              <a:lnSpc>
                <a:spcPct val="150000"/>
              </a:lnSpc>
              <a:spcBef>
                <a:spcPts val="79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This situation is called </a:t>
            </a:r>
            <a:r>
              <a:rPr lang="en-US" sz="1800" b="1" dirty="0">
                <a:solidFill>
                  <a:srgbClr val="385521"/>
                </a:solidFill>
                <a:latin typeface="Tahoma"/>
                <a:ea typeface="Tahoma"/>
                <a:cs typeface="Tahoma"/>
                <a:sym typeface="Tahoma"/>
              </a:rPr>
              <a:t>cache coherency,  </a:t>
            </a:r>
            <a:r>
              <a:rPr lang="en-US" sz="1800" dirty="0">
                <a:solidFill>
                  <a:srgbClr val="385521"/>
                </a:solidFill>
                <a:latin typeface="Tahoma"/>
                <a:ea typeface="Tahoma"/>
                <a:cs typeface="Tahoma"/>
                <a:sym typeface="Tahoma"/>
              </a:rPr>
              <a:t>and it is usually a hardware issue (handled below the operating-system level).</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571850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Security and Protection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342830" y="962266"/>
            <a:ext cx="11230276" cy="5360378"/>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385521"/>
                </a:solidFill>
                <a:latin typeface="Tahoma"/>
                <a:ea typeface="Tahoma"/>
                <a:cs typeface="Tahoma"/>
                <a:sym typeface="Tahoma"/>
              </a:rPr>
              <a:t>Protection </a:t>
            </a:r>
            <a:r>
              <a:rPr lang="en-US" sz="1800" dirty="0">
                <a:solidFill>
                  <a:srgbClr val="385521"/>
                </a:solidFill>
                <a:latin typeface="Tahoma"/>
                <a:ea typeface="Tahoma"/>
                <a:cs typeface="Tahoma"/>
                <a:sym typeface="Tahoma"/>
              </a:rPr>
              <a:t>is any </a:t>
            </a:r>
            <a:r>
              <a:rPr lang="en-US" sz="1800" b="1" dirty="0">
                <a:solidFill>
                  <a:srgbClr val="385521"/>
                </a:solidFill>
                <a:latin typeface="Tahoma"/>
                <a:ea typeface="Tahoma"/>
                <a:cs typeface="Tahoma"/>
                <a:sym typeface="Tahoma"/>
              </a:rPr>
              <a:t>mechanism for controlling the access of processes  or users to the resources defined by a computer system</a:t>
            </a:r>
            <a:endParaRPr lang="en-US" dirty="0">
              <a:solidFill>
                <a:srgbClr val="C00000"/>
              </a:solidFill>
            </a:endParaRPr>
          </a:p>
          <a:p>
            <a:pPr marL="298450" marR="5080" lvl="0" indent="-285750" algn="just" rtl="0">
              <a:lnSpc>
                <a:spcPct val="150000"/>
              </a:lnSpc>
              <a:spcBef>
                <a:spcPts val="79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This mechanism must  provide means to specify the controls to be imposed and to enforce the controls.  </a:t>
            </a:r>
          </a:p>
          <a:p>
            <a:pPr marL="298450" marR="5080" lvl="0" indent="-285750" algn="just" rtl="0">
              <a:lnSpc>
                <a:spcPct val="150000"/>
              </a:lnSpc>
              <a:spcBef>
                <a:spcPts val="79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Protection can improve reliability by detecting latent errors at the interfaces between  component subsystems</a:t>
            </a:r>
          </a:p>
          <a:p>
            <a:pPr marL="298450" marR="5080" lvl="0" indent="-285750" algn="just" rtl="0">
              <a:lnSpc>
                <a:spcPct val="150000"/>
              </a:lnSpc>
              <a:spcBef>
                <a:spcPts val="79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A </a:t>
            </a:r>
            <a:r>
              <a:rPr lang="en-US" sz="1800" b="1" dirty="0">
                <a:solidFill>
                  <a:srgbClr val="385521"/>
                </a:solidFill>
                <a:latin typeface="Tahoma"/>
                <a:ea typeface="Tahoma"/>
                <a:cs typeface="Tahoma"/>
                <a:sym typeface="Tahoma"/>
              </a:rPr>
              <a:t>protection-oriented system </a:t>
            </a:r>
            <a:r>
              <a:rPr lang="en-US" sz="1800" dirty="0">
                <a:solidFill>
                  <a:srgbClr val="385521"/>
                </a:solidFill>
                <a:latin typeface="Tahoma"/>
                <a:ea typeface="Tahoma"/>
                <a:cs typeface="Tahoma"/>
                <a:sym typeface="Tahoma"/>
              </a:rPr>
              <a:t>provides a means to distinguish between  authorized and unauthorized usage.</a:t>
            </a:r>
          </a:p>
          <a:p>
            <a:pPr marL="298450" marR="5080" lvl="0" indent="-285750" algn="just" rtl="0">
              <a:lnSpc>
                <a:spcPct val="150000"/>
              </a:lnSpc>
              <a:spcBef>
                <a:spcPts val="79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A system can have adequate protection but still be  prone to failure and allow inappropriate access.</a:t>
            </a:r>
            <a:endParaRPr lang="en-US" dirty="0">
              <a:solidFill>
                <a:schemeClr val="dk1"/>
              </a:solidFill>
              <a:latin typeface="Tahoma"/>
              <a:ea typeface="Tahoma"/>
              <a:cs typeface="Tahoma"/>
              <a:sym typeface="Tahoma"/>
            </a:endParaRPr>
          </a:p>
          <a:p>
            <a:pPr marL="298450" marR="5080" lvl="0" indent="-285750" algn="just" rtl="0">
              <a:lnSpc>
                <a:spcPct val="150000"/>
              </a:lnSpc>
              <a:spcBef>
                <a:spcPts val="790"/>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The job of security to defend a system from external and internal  attacks. </a:t>
            </a:r>
          </a:p>
          <a:p>
            <a:pPr marL="755650" marR="5080" lvl="1" indent="-285750" algn="just">
              <a:lnSpc>
                <a:spcPct val="150000"/>
              </a:lnSpc>
              <a:spcBef>
                <a:spcPts val="790"/>
              </a:spcBef>
              <a:buFont typeface="Arial" panose="020B0604020202020204" pitchFamily="34" charset="0"/>
              <a:buChar char="•"/>
            </a:pPr>
            <a:r>
              <a:rPr lang="en-US" dirty="0">
                <a:solidFill>
                  <a:srgbClr val="385521"/>
                </a:solidFill>
                <a:latin typeface="Tahoma"/>
                <a:ea typeface="Tahoma"/>
                <a:cs typeface="Tahoma"/>
                <a:sym typeface="Tahoma"/>
              </a:rPr>
              <a:t>Such attacks spread across a huge range and include viruses and worms,  denial-of service attacks (which use all of a system’s resources and so keep legitimate  users out of the system), identity theft, and theft of service (unauthorized use of a  system).</a:t>
            </a:r>
            <a:endParaRPr lang="en-US"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085973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Security and Protection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480862" y="1674960"/>
            <a:ext cx="11230276" cy="300082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800" dirty="0">
                <a:solidFill>
                  <a:srgbClr val="385521"/>
                </a:solidFill>
                <a:latin typeface="Tahoma"/>
                <a:ea typeface="Tahoma"/>
                <a:cs typeface="Tahoma"/>
                <a:sym typeface="Tahoma"/>
              </a:rPr>
              <a:t>Prevention of some of the attacks is considered an operating system  function on some systems, while other systems leave it to policy or additional software.  </a:t>
            </a:r>
          </a:p>
          <a:p>
            <a:pPr marL="285750" indent="-285750">
              <a:spcBef>
                <a:spcPts val="600"/>
              </a:spcBef>
              <a:buFont typeface="Arial" panose="020B0604020202020204" pitchFamily="34" charset="0"/>
              <a:buChar char="•"/>
            </a:pPr>
            <a:r>
              <a:rPr lang="en-US" sz="1800" dirty="0">
                <a:solidFill>
                  <a:srgbClr val="385521"/>
                </a:solidFill>
                <a:latin typeface="Tahoma"/>
                <a:ea typeface="Tahoma"/>
                <a:cs typeface="Tahoma"/>
                <a:sym typeface="Tahoma"/>
              </a:rPr>
              <a:t>Due to the alarming rise in security incidents, operating system security features are a  fast-growing area of research and implementation</a:t>
            </a:r>
          </a:p>
          <a:p>
            <a:pPr marL="285750" indent="-285750">
              <a:spcBef>
                <a:spcPts val="600"/>
              </a:spcBef>
              <a:buFont typeface="Arial" panose="020B0604020202020204" pitchFamily="34" charset="0"/>
              <a:buChar char="•"/>
            </a:pPr>
            <a:r>
              <a:rPr lang="en-US" sz="1800" dirty="0">
                <a:solidFill>
                  <a:srgbClr val="385521"/>
                </a:solidFill>
                <a:latin typeface="Tahoma"/>
                <a:ea typeface="Tahoma"/>
                <a:cs typeface="Tahoma"/>
                <a:sym typeface="Tahoma"/>
              </a:rPr>
              <a:t>Protection and security require the system to be able to distinguish among  all its users. </a:t>
            </a:r>
          </a:p>
          <a:p>
            <a:pPr marL="285750" indent="-285750">
              <a:spcBef>
                <a:spcPts val="600"/>
              </a:spcBef>
              <a:buFont typeface="Arial" panose="020B0604020202020204" pitchFamily="34" charset="0"/>
              <a:buChar char="•"/>
            </a:pPr>
            <a:r>
              <a:rPr lang="en-US" sz="1800" dirty="0">
                <a:solidFill>
                  <a:srgbClr val="385521"/>
                </a:solidFill>
                <a:latin typeface="Tahoma"/>
                <a:ea typeface="Tahoma"/>
                <a:cs typeface="Tahoma"/>
                <a:sym typeface="Tahoma"/>
              </a:rPr>
              <a:t>Most operating systems maintain a list of user names and associated </a:t>
            </a:r>
            <a:r>
              <a:rPr lang="en-US" sz="1800" b="1" dirty="0">
                <a:solidFill>
                  <a:srgbClr val="385521"/>
                </a:solidFill>
                <a:latin typeface="Tahoma"/>
                <a:ea typeface="Tahoma"/>
                <a:cs typeface="Tahoma"/>
                <a:sym typeface="Tahoma"/>
              </a:rPr>
              <a:t>user  identifier (user IDs)</a:t>
            </a:r>
            <a:r>
              <a:rPr lang="en-US" sz="1800" dirty="0">
                <a:solidFill>
                  <a:srgbClr val="385521"/>
                </a:solidFill>
                <a:latin typeface="Tahoma"/>
                <a:ea typeface="Tahoma"/>
                <a:cs typeface="Tahoma"/>
                <a:sym typeface="Tahoma"/>
              </a:rPr>
              <a:t>. </a:t>
            </a:r>
          </a:p>
          <a:p>
            <a:pPr marL="742950" lvl="1" indent="-285750">
              <a:spcBef>
                <a:spcPts val="600"/>
              </a:spcBef>
              <a:buFont typeface="Arial" panose="020B0604020202020204" pitchFamily="34" charset="0"/>
              <a:buChar char="•"/>
            </a:pPr>
            <a:r>
              <a:rPr lang="en-US" dirty="0">
                <a:solidFill>
                  <a:srgbClr val="385521"/>
                </a:solidFill>
                <a:latin typeface="Tahoma"/>
                <a:ea typeface="Tahoma"/>
                <a:cs typeface="Tahoma"/>
                <a:sym typeface="Tahoma"/>
              </a:rPr>
              <a:t>In Windows parlance, this is a </a:t>
            </a:r>
            <a:r>
              <a:rPr lang="en-US" b="1" dirty="0">
                <a:solidFill>
                  <a:srgbClr val="385521"/>
                </a:solidFill>
                <a:latin typeface="Tahoma"/>
                <a:ea typeface="Tahoma"/>
                <a:cs typeface="Tahoma"/>
                <a:sym typeface="Tahoma"/>
              </a:rPr>
              <a:t>security ID (SID). </a:t>
            </a:r>
          </a:p>
          <a:p>
            <a:pPr marL="742950" lvl="1" indent="-285750">
              <a:spcBef>
                <a:spcPts val="600"/>
              </a:spcBef>
              <a:buFont typeface="Arial" panose="020B0604020202020204" pitchFamily="34" charset="0"/>
              <a:buChar char="•"/>
            </a:pPr>
            <a:r>
              <a:rPr lang="en-US" dirty="0">
                <a:solidFill>
                  <a:srgbClr val="385521"/>
                </a:solidFill>
                <a:latin typeface="Tahoma"/>
                <a:ea typeface="Tahoma"/>
                <a:cs typeface="Tahoma"/>
                <a:sym typeface="Tahoma"/>
              </a:rPr>
              <a:t>These  numerical IDs are </a:t>
            </a:r>
            <a:r>
              <a:rPr lang="en-US" sz="2000" u="sng" dirty="0">
                <a:solidFill>
                  <a:srgbClr val="385521"/>
                </a:solidFill>
                <a:latin typeface="Tahoma"/>
                <a:ea typeface="Tahoma"/>
                <a:cs typeface="Tahoma"/>
                <a:sym typeface="Tahoma"/>
              </a:rPr>
              <a:t>unique, one per user.</a:t>
            </a:r>
            <a:endParaRPr lang="en-US" sz="2000" dirty="0">
              <a:solidFill>
                <a:schemeClr val="dk1"/>
              </a:solidFill>
              <a:latin typeface="Tahoma"/>
              <a:ea typeface="Tahoma"/>
              <a:cs typeface="Tahoma"/>
              <a:sym typeface="Tahoma"/>
            </a:endParaRPr>
          </a:p>
          <a:p>
            <a:pPr marL="285750" indent="-285750">
              <a:buFont typeface="Arial" panose="020B0604020202020204" pitchFamily="34" charset="0"/>
              <a:buChar char="•"/>
            </a:pPr>
            <a:endParaRPr lang="en-US"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004437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Virtualization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359838" y="1298443"/>
            <a:ext cx="11230276" cy="3924151"/>
          </a:xfrm>
          <a:prstGeom prst="rect">
            <a:avLst/>
          </a:prstGeom>
          <a:noFill/>
        </p:spPr>
        <p:txBody>
          <a:bodyPr wrap="square" rtlCol="0">
            <a:spAutoFit/>
          </a:bodyPr>
          <a:lstStyle/>
          <a:p>
            <a:pPr marL="298450" marR="5080" lvl="0" indent="-285750" algn="just" rtl="0">
              <a:lnSpc>
                <a:spcPct val="150000"/>
              </a:lnSpc>
              <a:spcBef>
                <a:spcPts val="905"/>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Virtualization </a:t>
            </a:r>
            <a:r>
              <a:rPr lang="en-US" sz="1800" dirty="0">
                <a:solidFill>
                  <a:srgbClr val="385521"/>
                </a:solidFill>
                <a:latin typeface="Tahoma"/>
                <a:ea typeface="Tahoma"/>
                <a:cs typeface="Tahoma"/>
                <a:sym typeface="Tahoma"/>
              </a:rPr>
              <a:t>is a technology that allows us to </a:t>
            </a:r>
            <a:r>
              <a:rPr lang="en-US" sz="1800" b="1" dirty="0">
                <a:solidFill>
                  <a:srgbClr val="385521"/>
                </a:solidFill>
                <a:latin typeface="Tahoma"/>
                <a:ea typeface="Tahoma"/>
                <a:cs typeface="Tahoma"/>
                <a:sym typeface="Tahoma"/>
              </a:rPr>
              <a:t>abstract the hardware of  a single computer </a:t>
            </a:r>
            <a:r>
              <a:rPr lang="en-US" sz="1800" dirty="0">
                <a:solidFill>
                  <a:srgbClr val="385521"/>
                </a:solidFill>
                <a:latin typeface="Tahoma"/>
                <a:ea typeface="Tahoma"/>
                <a:cs typeface="Tahoma"/>
                <a:sym typeface="Tahoma"/>
              </a:rPr>
              <a:t>(the CPU, memory, disk drives, network interface cards, and so  forth) into </a:t>
            </a:r>
            <a:r>
              <a:rPr lang="en-US" sz="1800" b="1" dirty="0">
                <a:solidFill>
                  <a:srgbClr val="385521"/>
                </a:solidFill>
                <a:latin typeface="Tahoma"/>
                <a:ea typeface="Tahoma"/>
                <a:cs typeface="Tahoma"/>
                <a:sym typeface="Tahoma"/>
              </a:rPr>
              <a:t>several different execution environments, thereby creating the  illusion that each separate environment is running on its own private  computer.</a:t>
            </a:r>
          </a:p>
          <a:p>
            <a:pPr marL="298450" marR="5080" lvl="0" indent="-285750" algn="just" rtl="0">
              <a:lnSpc>
                <a:spcPct val="150000"/>
              </a:lnSpc>
              <a:spcBef>
                <a:spcPts val="905"/>
              </a:spcBef>
              <a:spcAft>
                <a:spcPts val="0"/>
              </a:spcAft>
              <a:buFont typeface="Arial" panose="020B0604020202020204" pitchFamily="34" charset="0"/>
              <a:buChar char="•"/>
            </a:pPr>
            <a:r>
              <a:rPr lang="en-US" dirty="0">
                <a:solidFill>
                  <a:srgbClr val="385521"/>
                </a:solidFill>
                <a:latin typeface="Tahoma"/>
                <a:ea typeface="Tahoma"/>
                <a:cs typeface="Tahoma"/>
                <a:sym typeface="Tahoma"/>
              </a:rPr>
              <a:t>E</a:t>
            </a:r>
            <a:r>
              <a:rPr lang="en-US" sz="1800" dirty="0">
                <a:solidFill>
                  <a:srgbClr val="385521"/>
                </a:solidFill>
                <a:latin typeface="Tahoma"/>
                <a:ea typeface="Tahoma"/>
                <a:cs typeface="Tahoma"/>
                <a:sym typeface="Tahoma"/>
              </a:rPr>
              <a:t>nvironments can be </a:t>
            </a:r>
            <a:r>
              <a:rPr lang="en-US" sz="1800" b="1" dirty="0">
                <a:solidFill>
                  <a:srgbClr val="385521"/>
                </a:solidFill>
                <a:latin typeface="Tahoma"/>
                <a:ea typeface="Tahoma"/>
                <a:cs typeface="Tahoma"/>
                <a:sym typeface="Tahoma"/>
              </a:rPr>
              <a:t>viewed as different individual operating  systems (for example, Windows and UNIX) that may be running at the same  time and may interact with each other. </a:t>
            </a:r>
          </a:p>
          <a:p>
            <a:pPr marL="298450" marR="5080" lvl="0" indent="-285750" algn="just" rtl="0">
              <a:lnSpc>
                <a:spcPct val="150000"/>
              </a:lnSpc>
              <a:spcBef>
                <a:spcPts val="90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A user of a virtual machine can switch  among the various operating systems in the same way a user can switch among the  various processes running concurrently in a single operating system</a:t>
            </a:r>
            <a:endParaRPr lang="en-US" sz="1800" dirty="0">
              <a:solidFill>
                <a:schemeClr val="dk1"/>
              </a:solidFill>
              <a:latin typeface="Tahoma"/>
              <a:ea typeface="Tahoma"/>
              <a:cs typeface="Tahoma"/>
              <a:sym typeface="Tahoma"/>
            </a:endParaRPr>
          </a:p>
          <a:p>
            <a:pPr marL="285750" indent="-285750">
              <a:buFont typeface="Arial" panose="020B0604020202020204" pitchFamily="34" charset="0"/>
              <a:buChar char="•"/>
            </a:pPr>
            <a:endParaRPr lang="en-US"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321925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Virtualization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359838" y="1298443"/>
            <a:ext cx="11230276" cy="2759666"/>
          </a:xfrm>
          <a:prstGeom prst="rect">
            <a:avLst/>
          </a:prstGeom>
          <a:noFill/>
        </p:spPr>
        <p:txBody>
          <a:bodyPr wrap="square" rtlCol="0">
            <a:spAutoFit/>
          </a:bodyPr>
          <a:lstStyle/>
          <a:p>
            <a:pPr marL="298450" marR="5080" lvl="0" indent="-285750" algn="just" rtl="0">
              <a:lnSpc>
                <a:spcPct val="150000"/>
              </a:lnSpc>
              <a:spcBef>
                <a:spcPts val="905"/>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Emulation</a:t>
            </a:r>
            <a:r>
              <a:rPr lang="en-US" sz="1800" dirty="0">
                <a:solidFill>
                  <a:srgbClr val="385521"/>
                </a:solidFill>
                <a:latin typeface="Tahoma"/>
                <a:ea typeface="Tahoma"/>
                <a:cs typeface="Tahoma"/>
                <a:sym typeface="Tahoma"/>
              </a:rPr>
              <a:t>, which involves simulating computer hardware in software, is  typically used when the source CPU type is different from the target CPU type. </a:t>
            </a:r>
          </a:p>
          <a:p>
            <a:pPr marL="298450" marR="5080" lvl="0" indent="-285750" algn="just" rtl="0">
              <a:lnSpc>
                <a:spcPct val="150000"/>
              </a:lnSpc>
              <a:spcBef>
                <a:spcPts val="90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For  example, when Apple switched from the IBM Power CPU to the Intel x86 CPU for its  desktop and laptop computers</a:t>
            </a:r>
          </a:p>
          <a:p>
            <a:pPr marL="755650" marR="5080" lvl="1" indent="-285750" algn="just">
              <a:lnSpc>
                <a:spcPct val="150000"/>
              </a:lnSpc>
              <a:spcBef>
                <a:spcPts val="905"/>
              </a:spcBef>
              <a:buFont typeface="Arial" panose="020B0604020202020204" pitchFamily="34" charset="0"/>
              <a:buChar char="•"/>
            </a:pPr>
            <a:r>
              <a:rPr lang="en-US" dirty="0">
                <a:solidFill>
                  <a:srgbClr val="385521"/>
                </a:solidFill>
                <a:latin typeface="Tahoma"/>
                <a:ea typeface="Tahoma"/>
                <a:cs typeface="Tahoma"/>
                <a:sym typeface="Tahoma"/>
              </a:rPr>
              <a:t> it included an emulation facility called “Rosetta,” which  allowed applications compiled for the IBM CPU to run on the Intel CPU</a:t>
            </a:r>
            <a:endParaRPr lang="en-US"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530195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Virtualization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211920" y="1202647"/>
            <a:ext cx="5825993" cy="4837158"/>
          </a:xfrm>
          <a:prstGeom prst="rect">
            <a:avLst/>
          </a:prstGeom>
          <a:noFill/>
        </p:spPr>
        <p:txBody>
          <a:bodyPr wrap="square" rtlCol="0">
            <a:spAutoFit/>
          </a:bodyPr>
          <a:lstStyle/>
          <a:p>
            <a:pPr marL="298450" marR="5080" lvl="0" indent="-285750" algn="just" rtl="0">
              <a:lnSpc>
                <a:spcPct val="150000"/>
              </a:lnSpc>
              <a:spcBef>
                <a:spcPts val="90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Running multiple virtual machines allowed (and still allows) many users to run  tasks on a system designed for a singe user. </a:t>
            </a:r>
          </a:p>
          <a:p>
            <a:pPr marL="298450" marR="5080" lvl="0" indent="-285750" algn="just" rtl="0">
              <a:lnSpc>
                <a:spcPct val="150000"/>
              </a:lnSpc>
              <a:spcBef>
                <a:spcPts val="90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Later, in response to problems with running  multiple Microsoft Windows applications on the Intel x86 CPU, VMware created a new  virtualization technology in the form of an application that ran on Windows. </a:t>
            </a:r>
          </a:p>
          <a:p>
            <a:pPr marL="298450" marR="5080" lvl="0" indent="-285750" algn="just" rtl="0">
              <a:lnSpc>
                <a:spcPct val="150000"/>
              </a:lnSpc>
              <a:spcBef>
                <a:spcPts val="90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That application  ran one or more </a:t>
            </a:r>
            <a:r>
              <a:rPr lang="en-US" sz="1800" b="1" dirty="0">
                <a:solidFill>
                  <a:srgbClr val="385521"/>
                </a:solidFill>
                <a:latin typeface="Tahoma"/>
                <a:ea typeface="Tahoma"/>
                <a:cs typeface="Tahoma"/>
                <a:sym typeface="Tahoma"/>
              </a:rPr>
              <a:t>guest </a:t>
            </a:r>
            <a:r>
              <a:rPr lang="en-US" sz="1800" dirty="0">
                <a:solidFill>
                  <a:srgbClr val="385521"/>
                </a:solidFill>
                <a:latin typeface="Tahoma"/>
                <a:ea typeface="Tahoma"/>
                <a:cs typeface="Tahoma"/>
                <a:sym typeface="Tahoma"/>
              </a:rPr>
              <a:t>copies of Windows or other native x86 operating systems, each  running its own applications</a:t>
            </a:r>
            <a:endParaRPr lang="en-US" dirty="0">
              <a:solidFill>
                <a:schemeClr val="dk1"/>
              </a:solidFill>
              <a:latin typeface="Tahoma"/>
              <a:ea typeface="Tahoma"/>
              <a:cs typeface="Tahoma"/>
              <a:sym typeface="Tahoma"/>
            </a:endParaRPr>
          </a:p>
        </p:txBody>
      </p:sp>
      <p:pic>
        <p:nvPicPr>
          <p:cNvPr id="3" name="Google Shape;380;p50">
            <a:extLst>
              <a:ext uri="{FF2B5EF4-FFF2-40B4-BE49-F238E27FC236}">
                <a16:creationId xmlns:a16="http://schemas.microsoft.com/office/drawing/2014/main" id="{33695423-4756-5559-E8AD-0230295D0229}"/>
              </a:ext>
            </a:extLst>
          </p:cNvPr>
          <p:cNvPicPr preferRelativeResize="0"/>
          <p:nvPr/>
        </p:nvPicPr>
        <p:blipFill rotWithShape="1">
          <a:blip r:embed="rId2">
            <a:alphaModFix/>
          </a:blip>
          <a:srcRect/>
          <a:stretch/>
        </p:blipFill>
        <p:spPr>
          <a:xfrm>
            <a:off x="6271496" y="1476215"/>
            <a:ext cx="5552201" cy="3905569"/>
          </a:xfrm>
          <a:prstGeom prst="rect">
            <a:avLst/>
          </a:prstGeom>
          <a:noFill/>
          <a:ln>
            <a:noFill/>
          </a:ln>
        </p:spPr>
      </p:pic>
    </p:spTree>
    <p:extLst>
      <p:ext uri="{BB962C8B-B14F-4D97-AF65-F5344CB8AC3E}">
        <p14:creationId xmlns:p14="http://schemas.microsoft.com/office/powerpoint/2010/main" val="117430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E95EAD4-7111-938F-384E-FB8C290C1F28}"/>
              </a:ext>
            </a:extLst>
          </p:cNvPr>
          <p:cNvSpPr txBox="1"/>
          <p:nvPr/>
        </p:nvSpPr>
        <p:spPr>
          <a:xfrm>
            <a:off x="853461" y="1900392"/>
            <a:ext cx="11338539" cy="2598147"/>
          </a:xfrm>
          <a:prstGeom prst="rect">
            <a:avLst/>
          </a:prstGeom>
        </p:spPr>
        <p:txBody>
          <a:bodyPr vert="horz" wrap="square" lIns="0" tIns="12700" rIns="0" bIns="0" rtlCol="0">
            <a:spAutoFit/>
          </a:bodyPr>
          <a:lstStyle/>
          <a:p>
            <a:r>
              <a:rPr lang="en-US" altLang="en-US" sz="2400" dirty="0"/>
              <a:t>Operating System:</a:t>
            </a:r>
          </a:p>
          <a:p>
            <a:pPr marL="800100" indent="-352425">
              <a:buFont typeface="Arial" panose="020B0604020202020204" pitchFamily="34" charset="0"/>
              <a:buChar char="•"/>
            </a:pPr>
            <a:r>
              <a:rPr lang="en-US" altLang="en-US" sz="2400" dirty="0"/>
              <a:t>A program that acts as an intermediary between a user of a computer and the computer hardware</a:t>
            </a:r>
          </a:p>
          <a:p>
            <a:r>
              <a:rPr lang="en-US" altLang="en-US" sz="2400" dirty="0"/>
              <a:t>Operating system goals:</a:t>
            </a:r>
          </a:p>
          <a:p>
            <a:pPr marL="800100" lvl="1" indent="-342900">
              <a:buFont typeface="Arial" panose="020B0604020202020204" pitchFamily="34" charset="0"/>
              <a:buChar char="•"/>
            </a:pPr>
            <a:r>
              <a:rPr lang="en-US" altLang="en-US" sz="2400" dirty="0"/>
              <a:t>Execute user programs and make solving user problems easier</a:t>
            </a:r>
          </a:p>
          <a:p>
            <a:pPr marL="800100" lvl="1" indent="-342900">
              <a:buFont typeface="Arial" panose="020B0604020202020204" pitchFamily="34" charset="0"/>
              <a:buChar char="•"/>
            </a:pPr>
            <a:r>
              <a:rPr lang="en-US" altLang="en-US" sz="2400" dirty="0"/>
              <a:t>Make the computer system convenient to use</a:t>
            </a:r>
          </a:p>
          <a:p>
            <a:pPr marL="800100" lvl="1" indent="-342900">
              <a:buFont typeface="Arial" panose="020B0604020202020204" pitchFamily="34" charset="0"/>
              <a:buChar char="•"/>
            </a:pPr>
            <a:r>
              <a:rPr lang="en-US" altLang="en-US" sz="2400" dirty="0"/>
              <a:t>Use the computer hardware in an efficient manner</a:t>
            </a:r>
          </a:p>
        </p:txBody>
      </p:sp>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923330"/>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IN" b="1" spc="-5" dirty="0">
                <a:solidFill>
                  <a:srgbClr val="C00000"/>
                </a:solidFill>
                <a:latin typeface="Tahoma" panose="020B0604030504040204" pitchFamily="34" charset="0"/>
                <a:ea typeface="Tahoma" panose="020B0604030504040204" pitchFamily="34" charset="0"/>
                <a:cs typeface="Tahoma" panose="020B0604030504040204" pitchFamily="34" charset="0"/>
              </a:rPr>
              <a:t>Introduction to Operating System</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US" b="1" dirty="0">
                <a:solidFill>
                  <a:srgbClr val="C00000"/>
                </a:solidFill>
              </a:rPr>
              <a:t> </a:t>
            </a:r>
          </a:p>
        </p:txBody>
      </p:sp>
    </p:spTree>
    <p:extLst>
      <p:ext uri="{BB962C8B-B14F-4D97-AF65-F5344CB8AC3E}">
        <p14:creationId xmlns:p14="http://schemas.microsoft.com/office/powerpoint/2010/main" val="2352665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Virtualization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2AC0118-D599-264E-F93A-5A1CFAEA3495}"/>
              </a:ext>
            </a:extLst>
          </p:cNvPr>
          <p:cNvSpPr txBox="1"/>
          <p:nvPr/>
        </p:nvSpPr>
        <p:spPr>
          <a:xfrm>
            <a:off x="641601" y="1216094"/>
            <a:ext cx="10908798" cy="4185698"/>
          </a:xfrm>
          <a:prstGeom prst="rect">
            <a:avLst/>
          </a:prstGeom>
          <a:noFill/>
        </p:spPr>
        <p:txBody>
          <a:bodyPr wrap="square" rtlCol="0">
            <a:spAutoFit/>
          </a:bodyPr>
          <a:lstStyle/>
          <a:p>
            <a:pPr marL="298450" marR="5080" lvl="0" indent="-285750" algn="just" rtl="0">
              <a:lnSpc>
                <a:spcPct val="150000"/>
              </a:lnSpc>
              <a:spcBef>
                <a:spcPts val="79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Windows was the host operating system.</a:t>
            </a:r>
          </a:p>
          <a:p>
            <a:pPr marL="755650" marR="5080" lvl="1" indent="-285750" algn="just">
              <a:lnSpc>
                <a:spcPct val="150000"/>
              </a:lnSpc>
              <a:spcBef>
                <a:spcPts val="790"/>
              </a:spcBef>
              <a:buFont typeface="Arial" panose="020B0604020202020204" pitchFamily="34" charset="0"/>
              <a:buChar char="•"/>
            </a:pPr>
            <a:r>
              <a:rPr lang="en-US" dirty="0">
                <a:solidFill>
                  <a:srgbClr val="385521"/>
                </a:solidFill>
                <a:latin typeface="Tahoma"/>
                <a:ea typeface="Tahoma"/>
                <a:cs typeface="Tahoma"/>
                <a:sym typeface="Tahoma"/>
              </a:rPr>
              <a:t>The VMware application was the  virtual machine manager (VMM). </a:t>
            </a:r>
          </a:p>
          <a:p>
            <a:pPr marL="755650" marR="5080" lvl="1" indent="-285750" algn="just">
              <a:lnSpc>
                <a:spcPct val="150000"/>
              </a:lnSpc>
              <a:spcBef>
                <a:spcPts val="790"/>
              </a:spcBef>
              <a:buFont typeface="Arial" panose="020B0604020202020204" pitchFamily="34" charset="0"/>
              <a:buChar char="•"/>
            </a:pPr>
            <a:r>
              <a:rPr lang="en-US" dirty="0">
                <a:solidFill>
                  <a:srgbClr val="385521"/>
                </a:solidFill>
                <a:latin typeface="Tahoma"/>
                <a:ea typeface="Tahoma"/>
                <a:cs typeface="Tahoma"/>
                <a:sym typeface="Tahoma"/>
              </a:rPr>
              <a:t>The VMM runs the guest operating systems, manages their  resource use, and protects each guest from the others. </a:t>
            </a:r>
          </a:p>
          <a:p>
            <a:pPr marL="755650" marR="5080" lvl="1" indent="-285750" algn="just">
              <a:lnSpc>
                <a:spcPct val="150000"/>
              </a:lnSpc>
              <a:spcBef>
                <a:spcPts val="790"/>
              </a:spcBef>
              <a:buFont typeface="Arial" panose="020B0604020202020204" pitchFamily="34" charset="0"/>
              <a:buChar char="•"/>
            </a:pPr>
            <a:r>
              <a:rPr lang="en-US" dirty="0">
                <a:solidFill>
                  <a:srgbClr val="385521"/>
                </a:solidFill>
                <a:latin typeface="Tahoma"/>
                <a:ea typeface="Tahoma"/>
                <a:cs typeface="Tahoma"/>
                <a:sym typeface="Tahoma"/>
              </a:rPr>
              <a:t>On laptops and desktops, a VMM allows the user to install multiple  operating systems for exploration or to run applications written for operating systems other  than the native host.</a:t>
            </a:r>
          </a:p>
          <a:p>
            <a:pPr marL="360363" marR="5080" lvl="1" indent="-307975" algn="just">
              <a:lnSpc>
                <a:spcPct val="150000"/>
              </a:lnSpc>
              <a:spcBef>
                <a:spcPts val="790"/>
              </a:spcBef>
              <a:buFont typeface="Arial" panose="020B0604020202020204" pitchFamily="34" charset="0"/>
              <a:buChar char="•"/>
            </a:pPr>
            <a:r>
              <a:rPr lang="en-US" sz="1800" dirty="0">
                <a:solidFill>
                  <a:srgbClr val="385521"/>
                </a:solidFill>
                <a:latin typeface="Tahoma"/>
                <a:ea typeface="Tahoma"/>
                <a:cs typeface="Tahoma"/>
                <a:sym typeface="Tahoma"/>
              </a:rPr>
              <a:t>Companies writing software for </a:t>
            </a:r>
            <a:r>
              <a:rPr lang="en-US" sz="1800" b="1" dirty="0">
                <a:solidFill>
                  <a:srgbClr val="385521"/>
                </a:solidFill>
                <a:latin typeface="Tahoma"/>
                <a:ea typeface="Tahoma"/>
                <a:cs typeface="Tahoma"/>
                <a:sym typeface="Tahoma"/>
              </a:rPr>
              <a:t>multiple operating systems can use  virtualization to run all of those operating systems on a single physical  server for development, testing, and debugging</a:t>
            </a:r>
            <a:endParaRPr lang="en-US"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00064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Services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Google Shape;386;p51">
            <a:extLst>
              <a:ext uri="{FF2B5EF4-FFF2-40B4-BE49-F238E27FC236}">
                <a16:creationId xmlns:a16="http://schemas.microsoft.com/office/drawing/2014/main" id="{6144AB24-3B63-2F90-17D8-8746A817D5CD}"/>
              </a:ext>
            </a:extLst>
          </p:cNvPr>
          <p:cNvPicPr preferRelativeResize="0"/>
          <p:nvPr/>
        </p:nvPicPr>
        <p:blipFill rotWithShape="1">
          <a:blip r:embed="rId2">
            <a:alphaModFix/>
          </a:blip>
          <a:srcRect/>
          <a:stretch/>
        </p:blipFill>
        <p:spPr>
          <a:xfrm>
            <a:off x="2075801" y="1317093"/>
            <a:ext cx="8391390" cy="4908895"/>
          </a:xfrm>
          <a:prstGeom prst="rect">
            <a:avLst/>
          </a:prstGeom>
          <a:noFill/>
          <a:ln>
            <a:noFill/>
          </a:ln>
        </p:spPr>
      </p:pic>
    </p:spTree>
    <p:extLst>
      <p:ext uri="{BB962C8B-B14F-4D97-AF65-F5344CB8AC3E}">
        <p14:creationId xmlns:p14="http://schemas.microsoft.com/office/powerpoint/2010/main" val="214343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Services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ED2147FF-7083-6FC2-F8CD-8566FFA00939}"/>
              </a:ext>
            </a:extLst>
          </p:cNvPr>
          <p:cNvSpPr txBox="1"/>
          <p:nvPr/>
        </p:nvSpPr>
        <p:spPr>
          <a:xfrm>
            <a:off x="655544" y="920333"/>
            <a:ext cx="10371044" cy="5372946"/>
          </a:xfrm>
          <a:prstGeom prst="rect">
            <a:avLst/>
          </a:prstGeom>
          <a:noFill/>
        </p:spPr>
        <p:txBody>
          <a:bodyPr wrap="square">
            <a:spAutoFit/>
          </a:bodyPr>
          <a:lstStyle/>
          <a:p>
            <a:pPr marL="298450" marR="7620" lvl="0" indent="-285750" algn="just" rtl="0">
              <a:lnSpc>
                <a:spcPct val="150000"/>
              </a:lnSpc>
              <a:spcBef>
                <a:spcPts val="90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An operating system provides an environment for the execution of  programs. </a:t>
            </a:r>
          </a:p>
          <a:p>
            <a:pPr marL="298450" marR="7620" lvl="0" indent="-285750" algn="just" rtl="0">
              <a:lnSpc>
                <a:spcPct val="150000"/>
              </a:lnSpc>
              <a:spcBef>
                <a:spcPts val="90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It makes certain services available to programs and to the users of those  programs. </a:t>
            </a:r>
          </a:p>
          <a:p>
            <a:pPr marL="298450" marR="7620" lvl="0" indent="-285750" algn="just" rtl="0">
              <a:lnSpc>
                <a:spcPct val="150000"/>
              </a:lnSpc>
              <a:spcBef>
                <a:spcPts val="90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The specific services provided, of course, differ from one operating  system to another, common classes of services given in </a:t>
            </a:r>
            <a:r>
              <a:rPr lang="en-US" sz="1800" b="1" dirty="0">
                <a:solidFill>
                  <a:srgbClr val="385521"/>
                </a:solidFill>
                <a:latin typeface="Tahoma"/>
                <a:ea typeface="Tahoma"/>
                <a:cs typeface="Tahoma"/>
                <a:sym typeface="Tahoma"/>
              </a:rPr>
              <a:t>one view of the various operating-system  services and how they interrelate</a:t>
            </a:r>
            <a:r>
              <a:rPr lang="en-US" sz="1800" dirty="0">
                <a:solidFill>
                  <a:srgbClr val="385521"/>
                </a:solidFill>
                <a:latin typeface="Tahoma"/>
                <a:ea typeface="Tahoma"/>
                <a:cs typeface="Tahoma"/>
                <a:sym typeface="Tahoma"/>
              </a:rPr>
              <a:t>. </a:t>
            </a:r>
          </a:p>
          <a:p>
            <a:pPr marL="12066" marR="0" lvl="0" algn="just" rtl="0">
              <a:lnSpc>
                <a:spcPct val="100000"/>
              </a:lnSpc>
              <a:spcBef>
                <a:spcPts val="0"/>
              </a:spcBef>
              <a:spcAft>
                <a:spcPts val="0"/>
              </a:spcAft>
              <a:buClr>
                <a:srgbClr val="385521"/>
              </a:buClr>
              <a:buSzPts val="1200"/>
            </a:pPr>
            <a:r>
              <a:rPr lang="en-US" b="1"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1. User interface.</a:t>
            </a:r>
            <a:endPar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0" marR="0" lvl="0" indent="0" algn="l" rtl="0">
              <a:lnSpc>
                <a:spcPct val="100000"/>
              </a:lnSpc>
              <a:spcBef>
                <a:spcPts val="0"/>
              </a:spcBef>
              <a:spcAft>
                <a:spcPts val="0"/>
              </a:spcAft>
              <a:buClr>
                <a:srgbClr val="385521"/>
              </a:buClr>
              <a:buSzPts val="1250"/>
              <a:buFont typeface="Arial"/>
              <a:buNone/>
            </a:pPr>
            <a:endPar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469266" marR="0" lvl="1" algn="l" rtl="0">
              <a:lnSpc>
                <a:spcPct val="100000"/>
              </a:lnSpc>
              <a:spcBef>
                <a:spcPts val="5"/>
              </a:spcBef>
              <a:spcAft>
                <a:spcPts val="0"/>
              </a:spcAft>
              <a:buClr>
                <a:srgbClr val="385521"/>
              </a:buClr>
              <a:buSzPts val="1200"/>
            </a:pPr>
            <a:r>
              <a:rPr lang="en-US" sz="1400" b="0"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Almost all operating systems have a user interface (UI). This interface</a:t>
            </a:r>
            <a:r>
              <a:rPr lang="en-US" sz="1400"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t>
            </a:r>
            <a:r>
              <a:rPr lang="en-US" sz="1400"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can take several forms.</a:t>
            </a:r>
            <a:endParaRPr lang="en-US" sz="1400"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755016" marR="5080" lvl="1" indent="-285750" algn="just" rtl="0">
              <a:lnSpc>
                <a:spcPct val="150000"/>
              </a:lnSpc>
              <a:spcBef>
                <a:spcPts val="795"/>
              </a:spcBef>
              <a:spcAft>
                <a:spcPts val="0"/>
              </a:spcAft>
              <a:buClr>
                <a:srgbClr val="385521"/>
              </a:buClr>
              <a:buSzPts val="1200"/>
              <a:buFont typeface="Arial" panose="020B0604020202020204" pitchFamily="34" charset="0"/>
              <a:buChar char="•"/>
            </a:pPr>
            <a:r>
              <a:rPr lang="en-US" sz="1400" b="0"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Most commonly, a </a:t>
            </a:r>
            <a:r>
              <a:rPr lang="en-US" sz="1400" b="1"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graphical user interface (GUI) </a:t>
            </a:r>
            <a:r>
              <a:rPr lang="en-US" sz="1400" b="0"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is used the  interface is a window system with a mouse that serves as a pointing  device to direct I/O, choose from menus, and make selections and a  keyboard to enter text.</a:t>
            </a:r>
            <a:endParaRPr lang="en-US" sz="14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755016" marR="6350" lvl="1" indent="-285750" algn="just" rtl="0">
              <a:lnSpc>
                <a:spcPct val="150000"/>
              </a:lnSpc>
              <a:spcBef>
                <a:spcPts val="815"/>
              </a:spcBef>
              <a:spcAft>
                <a:spcPts val="0"/>
              </a:spcAft>
              <a:buClr>
                <a:srgbClr val="385521"/>
              </a:buClr>
              <a:buSzPts val="1200"/>
              <a:buFont typeface="Arial" panose="020B0604020202020204" pitchFamily="34" charset="0"/>
              <a:buChar char="•"/>
            </a:pPr>
            <a:r>
              <a:rPr lang="en-US" sz="1400" b="0"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Mobile systems such as phones and tablets provide a </a:t>
            </a:r>
            <a:r>
              <a:rPr lang="en-US" sz="1400" b="1"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touch-screen  interface</a:t>
            </a:r>
            <a:r>
              <a:rPr lang="en-US" sz="1400" b="0"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 enabling users to slide their fingers across the screen or  press buttons on the screen to select choices.</a:t>
            </a:r>
            <a:endParaRPr lang="en-US" sz="14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755016" marR="6985" lvl="1" indent="-285750" algn="just" rtl="0">
              <a:lnSpc>
                <a:spcPct val="150000"/>
              </a:lnSpc>
              <a:spcBef>
                <a:spcPts val="790"/>
              </a:spcBef>
              <a:spcAft>
                <a:spcPts val="0"/>
              </a:spcAft>
              <a:buClr>
                <a:srgbClr val="385521"/>
              </a:buClr>
              <a:buSzPts val="1800"/>
              <a:buFont typeface="Arial" panose="020B0604020202020204" pitchFamily="34" charset="0"/>
              <a:buChar char="•"/>
            </a:pPr>
            <a:r>
              <a:rPr lang="en-US" sz="1400" b="0"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Another option is a </a:t>
            </a:r>
            <a:r>
              <a:rPr lang="en-US" sz="1400" b="1"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command-line interface (CLI)</a:t>
            </a:r>
            <a:r>
              <a:rPr lang="en-US" sz="1400" b="0" i="0" u="none" strike="noStrike" cap="none"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rPr>
              <a:t>, which uses text  commands and a method for entering them (say, a keyboard for typing  in commands in a specific format with specific options). </a:t>
            </a:r>
            <a:endParaRPr lang="en-US" sz="1400" dirty="0">
              <a:solidFill>
                <a:srgbClr val="385521"/>
              </a:solidFill>
              <a:latin typeface="Tahoma" panose="020B0604030504040204" pitchFamily="34" charset="0"/>
              <a:ea typeface="Tahoma" panose="020B0604030504040204" pitchFamily="34" charset="0"/>
              <a:cs typeface="Tahoma" panose="020B0604030504040204" pitchFamily="34" charset="0"/>
              <a:sym typeface="Tahoma"/>
            </a:endParaRPr>
          </a:p>
        </p:txBody>
      </p:sp>
    </p:spTree>
    <p:extLst>
      <p:ext uri="{BB962C8B-B14F-4D97-AF65-F5344CB8AC3E}">
        <p14:creationId xmlns:p14="http://schemas.microsoft.com/office/powerpoint/2010/main" val="3627286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Services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ED2147FF-7083-6FC2-F8CD-8566FFA00939}"/>
              </a:ext>
            </a:extLst>
          </p:cNvPr>
          <p:cNvSpPr txBox="1"/>
          <p:nvPr/>
        </p:nvSpPr>
        <p:spPr>
          <a:xfrm>
            <a:off x="412936" y="794979"/>
            <a:ext cx="10908927" cy="6171177"/>
          </a:xfrm>
          <a:prstGeom prst="rect">
            <a:avLst/>
          </a:prstGeom>
          <a:noFill/>
        </p:spPr>
        <p:txBody>
          <a:bodyPr wrap="square">
            <a:spAutoFit/>
          </a:bodyPr>
          <a:lstStyle/>
          <a:p>
            <a:pPr marL="12066" marR="0" lvl="0" algn="just" rtl="0">
              <a:lnSpc>
                <a:spcPct val="100000"/>
              </a:lnSpc>
              <a:spcBef>
                <a:spcPts val="0"/>
              </a:spcBef>
              <a:spcAft>
                <a:spcPts val="0"/>
              </a:spcAft>
              <a:buClr>
                <a:srgbClr val="385521"/>
              </a:buClr>
              <a:buSzPts val="1200"/>
            </a:pPr>
            <a:r>
              <a:rPr lang="en-US" sz="1300" b="1" dirty="0">
                <a:solidFill>
                  <a:srgbClr val="385521"/>
                </a:solidFill>
                <a:latin typeface="Tahoma"/>
                <a:ea typeface="Tahoma"/>
                <a:cs typeface="Tahoma"/>
                <a:sym typeface="Tahoma"/>
              </a:rPr>
              <a:t>2. Program execution.</a:t>
            </a:r>
            <a:endParaRPr lang="en-US" sz="1300" dirty="0">
              <a:solidFill>
                <a:schemeClr val="dk1"/>
              </a:solidFill>
              <a:latin typeface="Tahoma"/>
              <a:ea typeface="Tahoma"/>
              <a:cs typeface="Tahoma"/>
              <a:sym typeface="Tahoma"/>
            </a:endParaRPr>
          </a:p>
          <a:p>
            <a:pPr marL="640716" marR="8890" lvl="1" indent="-171450" algn="just" rtl="0">
              <a:lnSpc>
                <a:spcPct val="150000"/>
              </a:lnSpc>
              <a:spcBef>
                <a:spcPts val="815"/>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The system must be able to load a program into memory and to run that  program. The program must be able to end its execution, either  normally or abnormally (indicating error).</a:t>
            </a:r>
          </a:p>
          <a:p>
            <a:pPr marL="12066" marR="0" lvl="0" algn="just" rtl="0">
              <a:lnSpc>
                <a:spcPct val="100000"/>
              </a:lnSpc>
              <a:spcBef>
                <a:spcPts val="0"/>
              </a:spcBef>
              <a:spcAft>
                <a:spcPts val="0"/>
              </a:spcAft>
              <a:buClr>
                <a:srgbClr val="385521"/>
              </a:buClr>
              <a:buSzPts val="1200"/>
            </a:pPr>
            <a:r>
              <a:rPr lang="en-US" sz="1300" b="1" dirty="0">
                <a:solidFill>
                  <a:srgbClr val="385521"/>
                </a:solidFill>
                <a:latin typeface="Tahoma"/>
                <a:ea typeface="Tahoma"/>
                <a:cs typeface="Tahoma"/>
                <a:sym typeface="Tahoma"/>
              </a:rPr>
              <a:t>3. I/O operations.</a:t>
            </a:r>
            <a:endParaRPr lang="en-US" sz="1300" dirty="0">
              <a:solidFill>
                <a:schemeClr val="dk1"/>
              </a:solidFill>
              <a:latin typeface="Tahoma"/>
              <a:ea typeface="Tahoma"/>
              <a:cs typeface="Tahoma"/>
              <a:sym typeface="Tahoma"/>
            </a:endParaRPr>
          </a:p>
          <a:p>
            <a:pPr marL="640716" marR="7620" lvl="1" indent="-171450" algn="just" rtl="0">
              <a:lnSpc>
                <a:spcPct val="150000"/>
              </a:lnSpc>
              <a:spcBef>
                <a:spcPts val="79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A running program may require I/O, which may involve a file or an I/O  device. For specific devices, special functions may be desired (such as  reading from a network interface or writing to a file system).</a:t>
            </a:r>
            <a:endParaRPr lang="en-US" sz="1300" b="0" i="0" u="none" strike="noStrike" cap="none" dirty="0">
              <a:solidFill>
                <a:schemeClr val="dk1"/>
              </a:solidFill>
              <a:latin typeface="Tahoma"/>
              <a:ea typeface="Tahoma"/>
              <a:cs typeface="Tahoma"/>
              <a:sym typeface="Tahoma"/>
            </a:endParaRPr>
          </a:p>
          <a:p>
            <a:pPr marL="640716" marR="7620" lvl="1" indent="-171450" algn="just" rtl="0">
              <a:lnSpc>
                <a:spcPct val="150000"/>
              </a:lnSpc>
              <a:spcBef>
                <a:spcPts val="795"/>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For efficiency and protection, users usually cannot control I/O devices  directly. Therefore, the operating system must provide a means to do  I/O.</a:t>
            </a:r>
            <a:endParaRPr lang="en-US" sz="1300" b="0" i="0" u="none" strike="noStrike" cap="none" dirty="0">
              <a:solidFill>
                <a:schemeClr val="dk1"/>
              </a:solidFill>
              <a:latin typeface="Tahoma"/>
              <a:ea typeface="Tahoma"/>
              <a:cs typeface="Tahoma"/>
              <a:sym typeface="Tahoma"/>
            </a:endParaRPr>
          </a:p>
          <a:p>
            <a:pPr marL="12066" marR="0" lvl="0" algn="just" rtl="0">
              <a:lnSpc>
                <a:spcPct val="100000"/>
              </a:lnSpc>
              <a:spcBef>
                <a:spcPts val="0"/>
              </a:spcBef>
              <a:spcAft>
                <a:spcPts val="0"/>
              </a:spcAft>
              <a:buClr>
                <a:srgbClr val="385521"/>
              </a:buClr>
              <a:buSzPts val="1200"/>
            </a:pPr>
            <a:r>
              <a:rPr lang="en-US" sz="1300" b="1" dirty="0">
                <a:solidFill>
                  <a:srgbClr val="385521"/>
                </a:solidFill>
                <a:latin typeface="Tahoma"/>
                <a:ea typeface="Tahoma"/>
                <a:cs typeface="Tahoma"/>
                <a:sym typeface="Tahoma"/>
              </a:rPr>
              <a:t>4. File-system manipulation</a:t>
            </a:r>
            <a:endParaRPr lang="en-US" sz="13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385521"/>
              </a:buClr>
              <a:buSzPts val="1250"/>
              <a:buFont typeface="Arial"/>
              <a:buNone/>
            </a:pPr>
            <a:endParaRPr lang="en-US" sz="1300" dirty="0">
              <a:solidFill>
                <a:schemeClr val="dk1"/>
              </a:solidFill>
              <a:latin typeface="Tahoma"/>
              <a:ea typeface="Tahoma"/>
              <a:cs typeface="Tahoma"/>
              <a:sym typeface="Tahoma"/>
            </a:endParaRPr>
          </a:p>
          <a:p>
            <a:pPr marL="640716" marR="0" lvl="1" indent="-171450" algn="just" rtl="0">
              <a:lnSpc>
                <a:spcPct val="100000"/>
              </a:lnSpc>
              <a:spcBef>
                <a:spcPts val="5"/>
              </a:spcBef>
              <a:spcAft>
                <a:spcPts val="0"/>
              </a:spcAft>
              <a:buClr>
                <a:srgbClr val="385521"/>
              </a:buClr>
              <a:buSzPts val="1200"/>
              <a:buFont typeface="Arial" panose="020B0604020202020204" pitchFamily="34" charset="0"/>
              <a:buChar char="•"/>
            </a:pPr>
            <a:r>
              <a:rPr lang="en-US" sz="1300" b="1" i="0" u="none" strike="noStrike" cap="none" dirty="0">
                <a:solidFill>
                  <a:srgbClr val="385521"/>
                </a:solidFill>
                <a:latin typeface="Tahoma"/>
                <a:ea typeface="Tahoma"/>
                <a:cs typeface="Tahoma"/>
                <a:sym typeface="Tahoma"/>
              </a:rPr>
              <a:t>Programs need to read and write files and directories.</a:t>
            </a:r>
            <a:endParaRPr lang="en-US" sz="1300" b="0" i="0" u="none" strike="noStrike" cap="none" dirty="0">
              <a:solidFill>
                <a:schemeClr val="dk1"/>
              </a:solidFill>
              <a:latin typeface="Tahoma"/>
              <a:ea typeface="Tahoma"/>
              <a:cs typeface="Tahoma"/>
              <a:sym typeface="Tahoma"/>
            </a:endParaRPr>
          </a:p>
          <a:p>
            <a:pPr marL="640716" marR="9525" lvl="1" indent="-171450" algn="just" rtl="0">
              <a:lnSpc>
                <a:spcPct val="150000"/>
              </a:lnSpc>
              <a:spcBef>
                <a:spcPts val="79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They also need to create and delete them by name, search for a given  file, and list file information. Finally, some operating systems include  permissions management to allow or deny access to files or directories  based on file ownership.</a:t>
            </a:r>
            <a:endParaRPr lang="en-US" sz="1300" b="0" i="0" u="none" strike="noStrike" cap="none" dirty="0">
              <a:solidFill>
                <a:schemeClr val="dk1"/>
              </a:solidFill>
              <a:latin typeface="Tahoma"/>
              <a:ea typeface="Tahoma"/>
              <a:cs typeface="Tahoma"/>
              <a:sym typeface="Tahoma"/>
            </a:endParaRPr>
          </a:p>
          <a:p>
            <a:pPr marL="640716" marR="5080" lvl="1" indent="-171450" algn="just" rtl="0">
              <a:lnSpc>
                <a:spcPct val="150000"/>
              </a:lnSpc>
              <a:spcBef>
                <a:spcPts val="82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Many operating systems provide a variety of file systems, sometimes to  allow personal choice and sometimes to provide specific features or  performance characteristics.</a:t>
            </a:r>
            <a:endParaRPr lang="en-US" sz="1300" b="0" i="0" u="none" strike="noStrike" cap="none" dirty="0">
              <a:solidFill>
                <a:schemeClr val="dk1"/>
              </a:solidFill>
              <a:latin typeface="Tahoma"/>
              <a:ea typeface="Tahoma"/>
              <a:cs typeface="Tahoma"/>
              <a:sym typeface="Tahoma"/>
            </a:endParaRPr>
          </a:p>
          <a:p>
            <a:pPr marL="12066" marR="0" lvl="0" algn="just" rtl="0">
              <a:lnSpc>
                <a:spcPct val="100000"/>
              </a:lnSpc>
              <a:spcBef>
                <a:spcPts val="0"/>
              </a:spcBef>
              <a:spcAft>
                <a:spcPts val="0"/>
              </a:spcAft>
              <a:buClr>
                <a:srgbClr val="385521"/>
              </a:buClr>
              <a:buSzPts val="1200"/>
            </a:pPr>
            <a:r>
              <a:rPr lang="en-US" sz="1300" b="1" dirty="0">
                <a:solidFill>
                  <a:srgbClr val="385521"/>
                </a:solidFill>
                <a:latin typeface="Tahoma"/>
                <a:ea typeface="Tahoma"/>
                <a:cs typeface="Tahoma"/>
                <a:sym typeface="Tahoma"/>
              </a:rPr>
              <a:t>5. Communications.</a:t>
            </a:r>
            <a:endParaRPr lang="en-US" sz="1300" dirty="0">
              <a:solidFill>
                <a:schemeClr val="dk1"/>
              </a:solidFill>
              <a:latin typeface="Tahoma"/>
              <a:ea typeface="Tahoma"/>
              <a:cs typeface="Tahoma"/>
              <a:sym typeface="Tahoma"/>
            </a:endParaRPr>
          </a:p>
          <a:p>
            <a:pPr marL="640716" marR="8890" lvl="1" indent="-171450" algn="just" rtl="0">
              <a:lnSpc>
                <a:spcPct val="150000"/>
              </a:lnSpc>
              <a:spcBef>
                <a:spcPts val="79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There are many circumstances in which </a:t>
            </a:r>
            <a:r>
              <a:rPr lang="en-US" sz="1300" b="1" i="0" u="none" strike="noStrike" cap="none" dirty="0">
                <a:solidFill>
                  <a:srgbClr val="385521"/>
                </a:solidFill>
                <a:latin typeface="Tahoma"/>
                <a:ea typeface="Tahoma"/>
                <a:cs typeface="Tahoma"/>
                <a:sym typeface="Tahoma"/>
              </a:rPr>
              <a:t>one process needs to  exchange information with another process</a:t>
            </a:r>
            <a:r>
              <a:rPr lang="en-US" sz="1300" b="0" i="0" u="none" strike="noStrike" cap="none" dirty="0">
                <a:solidFill>
                  <a:srgbClr val="385521"/>
                </a:solidFill>
                <a:latin typeface="Tahoma"/>
                <a:ea typeface="Tahoma"/>
                <a:cs typeface="Tahoma"/>
                <a:sym typeface="Tahoma"/>
              </a:rPr>
              <a:t>.</a:t>
            </a:r>
          </a:p>
          <a:p>
            <a:pPr marL="640716" marR="8890" lvl="1" indent="-171450" algn="just">
              <a:lnSpc>
                <a:spcPct val="150000"/>
              </a:lnSpc>
              <a:spcBef>
                <a:spcPts val="790"/>
              </a:spcBef>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Communications may be implemented via </a:t>
            </a:r>
            <a:r>
              <a:rPr lang="en-US" sz="1300" b="1" i="0" u="none" strike="noStrike" cap="none" dirty="0">
                <a:solidFill>
                  <a:srgbClr val="385521"/>
                </a:solidFill>
                <a:latin typeface="Tahoma"/>
                <a:ea typeface="Tahoma"/>
                <a:cs typeface="Tahoma"/>
                <a:sym typeface="Tahoma"/>
              </a:rPr>
              <a:t>shared memory, </a:t>
            </a:r>
            <a:r>
              <a:rPr lang="en-US" sz="1300" b="0" i="0" u="none" strike="noStrike" cap="none" dirty="0">
                <a:solidFill>
                  <a:srgbClr val="385521"/>
                </a:solidFill>
                <a:latin typeface="Tahoma"/>
                <a:ea typeface="Tahoma"/>
                <a:cs typeface="Tahoma"/>
                <a:sym typeface="Tahoma"/>
              </a:rPr>
              <a:t>in which  two or more processes read and write to a shared section of memory, or  </a:t>
            </a:r>
            <a:r>
              <a:rPr lang="en-US" sz="1300" b="1" i="0" u="none" strike="noStrike" cap="none" dirty="0">
                <a:solidFill>
                  <a:srgbClr val="385521"/>
                </a:solidFill>
                <a:latin typeface="Tahoma"/>
                <a:ea typeface="Tahoma"/>
                <a:cs typeface="Tahoma"/>
                <a:sym typeface="Tahoma"/>
              </a:rPr>
              <a:t>message passing, </a:t>
            </a:r>
            <a:r>
              <a:rPr lang="en-US" sz="1300" b="0" i="0" u="none" strike="noStrike" cap="none" dirty="0">
                <a:solidFill>
                  <a:srgbClr val="385521"/>
                </a:solidFill>
                <a:latin typeface="Tahoma"/>
                <a:ea typeface="Tahoma"/>
                <a:cs typeface="Tahoma"/>
                <a:sym typeface="Tahoma"/>
              </a:rPr>
              <a:t>in which packets of information in predefined  formats are moved between processes by the operating system.</a:t>
            </a:r>
            <a:endParaRPr lang="en-US" sz="1300" b="0" i="0" u="none" strike="noStrike" cap="none"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836097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Services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ED2147FF-7083-6FC2-F8CD-8566FFA00939}"/>
              </a:ext>
            </a:extLst>
          </p:cNvPr>
          <p:cNvSpPr txBox="1"/>
          <p:nvPr/>
        </p:nvSpPr>
        <p:spPr>
          <a:xfrm>
            <a:off x="533680" y="707342"/>
            <a:ext cx="11124640" cy="6150658"/>
          </a:xfrm>
          <a:prstGeom prst="rect">
            <a:avLst/>
          </a:prstGeom>
          <a:noFill/>
        </p:spPr>
        <p:txBody>
          <a:bodyPr wrap="square">
            <a:spAutoFit/>
          </a:bodyPr>
          <a:lstStyle/>
          <a:p>
            <a:pPr marL="12066" marR="0" lvl="0" algn="just" rtl="0">
              <a:lnSpc>
                <a:spcPct val="100000"/>
              </a:lnSpc>
              <a:spcBef>
                <a:spcPts val="0"/>
              </a:spcBef>
              <a:spcAft>
                <a:spcPts val="0"/>
              </a:spcAft>
              <a:buClr>
                <a:srgbClr val="385521"/>
              </a:buClr>
              <a:buSzPts val="1200"/>
            </a:pPr>
            <a:r>
              <a:rPr lang="en-US" sz="1200" b="1" dirty="0">
                <a:solidFill>
                  <a:srgbClr val="385521"/>
                </a:solidFill>
                <a:latin typeface="Tahoma"/>
                <a:ea typeface="Tahoma"/>
                <a:cs typeface="Tahoma"/>
                <a:sym typeface="Tahoma"/>
              </a:rPr>
              <a:t>6</a:t>
            </a:r>
            <a:r>
              <a:rPr lang="en-US" sz="1300" b="1" dirty="0">
                <a:solidFill>
                  <a:srgbClr val="385521"/>
                </a:solidFill>
                <a:latin typeface="Tahoma"/>
                <a:ea typeface="Tahoma"/>
                <a:cs typeface="Tahoma"/>
                <a:sym typeface="Tahoma"/>
              </a:rPr>
              <a:t>. Error detection.</a:t>
            </a:r>
            <a:endParaRPr lang="en-US" sz="1300" dirty="0">
              <a:solidFill>
                <a:schemeClr val="dk1"/>
              </a:solidFill>
              <a:latin typeface="Tahoma"/>
              <a:ea typeface="Tahoma"/>
              <a:cs typeface="Tahoma"/>
              <a:sym typeface="Tahoma"/>
            </a:endParaRPr>
          </a:p>
          <a:p>
            <a:pPr marL="640716" marR="8255" lvl="1" indent="-171450" algn="just" rtl="0">
              <a:lnSpc>
                <a:spcPct val="150000"/>
              </a:lnSpc>
              <a:spcBef>
                <a:spcPts val="79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The operating system </a:t>
            </a:r>
            <a:r>
              <a:rPr lang="en-US" sz="1300" b="1" i="0" u="none" strike="noStrike" cap="none" dirty="0">
                <a:solidFill>
                  <a:srgbClr val="385521"/>
                </a:solidFill>
                <a:latin typeface="Tahoma"/>
                <a:ea typeface="Tahoma"/>
                <a:cs typeface="Tahoma"/>
                <a:sym typeface="Tahoma"/>
              </a:rPr>
              <a:t>needs to be detecting and correcting errors  constantly.</a:t>
            </a:r>
            <a:endParaRPr lang="en-US" sz="1300" b="0" i="0" u="none" strike="noStrike" cap="none" dirty="0">
              <a:solidFill>
                <a:schemeClr val="dk1"/>
              </a:solidFill>
              <a:latin typeface="Tahoma"/>
              <a:ea typeface="Tahoma"/>
              <a:cs typeface="Tahoma"/>
              <a:sym typeface="Tahoma"/>
            </a:endParaRPr>
          </a:p>
          <a:p>
            <a:pPr marL="640716" marR="5715" lvl="1" indent="-171450" algn="just" rtl="0">
              <a:lnSpc>
                <a:spcPct val="150000"/>
              </a:lnSpc>
              <a:spcBef>
                <a:spcPts val="79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Errors may occur in the CPU and memory hardware (such as a memory  error or a power failure), in I/O devices (such as a parity error on disk, a  connection failure on a network, or lack of paper in the printer), and in  the user program (such as an arithmetic overflow or an attempt to  access an illegal memory location).</a:t>
            </a:r>
            <a:endParaRPr lang="en-US" sz="1300" b="0" i="0" u="none" strike="noStrike" cap="none" dirty="0">
              <a:solidFill>
                <a:schemeClr val="dk1"/>
              </a:solidFill>
              <a:latin typeface="Tahoma"/>
              <a:ea typeface="Tahoma"/>
              <a:cs typeface="Tahoma"/>
              <a:sym typeface="Tahoma"/>
            </a:endParaRPr>
          </a:p>
          <a:p>
            <a:pPr marL="742950" marR="0" lvl="1" indent="-285750" algn="l" rtl="0">
              <a:lnSpc>
                <a:spcPct val="100000"/>
              </a:lnSpc>
              <a:spcBef>
                <a:spcPts val="25"/>
              </a:spcBef>
              <a:spcAft>
                <a:spcPts val="0"/>
              </a:spcAft>
              <a:buClr>
                <a:srgbClr val="385521"/>
              </a:buClr>
              <a:buSzPts val="1250"/>
              <a:buFont typeface="Arial" panose="020B0604020202020204" pitchFamily="34" charset="0"/>
              <a:buChar char="•"/>
            </a:pPr>
            <a:endParaRPr lang="en-US" sz="1300" b="0" i="0" u="none" strike="noStrike" cap="none" dirty="0">
              <a:solidFill>
                <a:schemeClr val="dk1"/>
              </a:solidFill>
              <a:latin typeface="Tahoma"/>
              <a:ea typeface="Tahoma"/>
              <a:cs typeface="Tahoma"/>
              <a:sym typeface="Tahoma"/>
            </a:endParaRPr>
          </a:p>
          <a:p>
            <a:pPr marL="640716" marR="0" lvl="1" indent="-171450" algn="l" rtl="0">
              <a:lnSpc>
                <a:spcPct val="100000"/>
              </a:lnSpc>
              <a:spcBef>
                <a:spcPts val="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For each type of error, the operating system should take the appropriate</a:t>
            </a:r>
            <a:endParaRPr lang="en-US" sz="1300" b="0" i="0" u="none" strike="noStrike" cap="none" dirty="0">
              <a:solidFill>
                <a:schemeClr val="dk1"/>
              </a:solidFill>
              <a:latin typeface="Tahoma"/>
              <a:ea typeface="Tahoma"/>
              <a:cs typeface="Tahoma"/>
              <a:sym typeface="Tahoma"/>
            </a:endParaRPr>
          </a:p>
          <a:p>
            <a:pPr marL="927735" marR="0" lvl="0" indent="-171450" algn="just" rtl="0">
              <a:lnSpc>
                <a:spcPct val="100000"/>
              </a:lnSpc>
              <a:spcBef>
                <a:spcPts val="725"/>
              </a:spcBef>
              <a:spcAft>
                <a:spcPts val="0"/>
              </a:spcAft>
              <a:buFont typeface="Arial" panose="020B0604020202020204" pitchFamily="34" charset="0"/>
              <a:buChar char="•"/>
            </a:pPr>
            <a:r>
              <a:rPr lang="en-US" sz="1300" dirty="0">
                <a:solidFill>
                  <a:srgbClr val="385521"/>
                </a:solidFill>
                <a:latin typeface="Tahoma"/>
                <a:ea typeface="Tahoma"/>
                <a:cs typeface="Tahoma"/>
                <a:sym typeface="Tahoma"/>
              </a:rPr>
              <a:t>action to ensure correct and consistent computing.</a:t>
            </a:r>
            <a:endParaRPr lang="en-US" sz="13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lang="en-US" sz="1300" dirty="0">
              <a:solidFill>
                <a:schemeClr val="dk1"/>
              </a:solidFill>
              <a:latin typeface="Tahoma"/>
              <a:ea typeface="Tahoma"/>
              <a:cs typeface="Tahoma"/>
              <a:sym typeface="Tahoma"/>
            </a:endParaRPr>
          </a:p>
          <a:p>
            <a:pPr marL="12066" marR="0" lvl="0" algn="just" rtl="0">
              <a:lnSpc>
                <a:spcPct val="100000"/>
              </a:lnSpc>
              <a:spcBef>
                <a:spcPts val="0"/>
              </a:spcBef>
              <a:spcAft>
                <a:spcPts val="0"/>
              </a:spcAft>
              <a:buClr>
                <a:srgbClr val="385521"/>
              </a:buClr>
              <a:buSzPts val="1200"/>
            </a:pPr>
            <a:r>
              <a:rPr lang="en-US" sz="1300" b="1" dirty="0">
                <a:solidFill>
                  <a:srgbClr val="385521"/>
                </a:solidFill>
                <a:latin typeface="Tahoma"/>
                <a:ea typeface="Tahoma"/>
                <a:cs typeface="Tahoma"/>
                <a:sym typeface="Tahoma"/>
              </a:rPr>
              <a:t>7. Resource allocation.</a:t>
            </a:r>
            <a:endParaRPr lang="en-US" sz="1300" dirty="0">
              <a:solidFill>
                <a:schemeClr val="dk1"/>
              </a:solidFill>
              <a:latin typeface="Tahoma"/>
              <a:ea typeface="Tahoma"/>
              <a:cs typeface="Tahoma"/>
              <a:sym typeface="Tahoma"/>
            </a:endParaRPr>
          </a:p>
          <a:p>
            <a:pPr marL="0" marR="0" lvl="0" indent="0" algn="l" rtl="0">
              <a:lnSpc>
                <a:spcPct val="100000"/>
              </a:lnSpc>
              <a:spcBef>
                <a:spcPts val="5"/>
              </a:spcBef>
              <a:spcAft>
                <a:spcPts val="0"/>
              </a:spcAft>
              <a:buClr>
                <a:srgbClr val="385521"/>
              </a:buClr>
              <a:buSzPts val="1250"/>
              <a:buFont typeface="Arial"/>
              <a:buNone/>
            </a:pPr>
            <a:endParaRPr lang="en-US" sz="1300" dirty="0">
              <a:solidFill>
                <a:schemeClr val="dk1"/>
              </a:solidFill>
              <a:latin typeface="Tahoma"/>
              <a:ea typeface="Tahoma"/>
              <a:cs typeface="Tahoma"/>
              <a:sym typeface="Tahoma"/>
            </a:endParaRPr>
          </a:p>
          <a:p>
            <a:pPr marL="640716" marR="0" lvl="1" indent="-171450" algn="l" rtl="0">
              <a:lnSpc>
                <a:spcPct val="100000"/>
              </a:lnSpc>
              <a:spcBef>
                <a:spcPts val="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When there are multiple processes running at the same time, resources</a:t>
            </a:r>
            <a:endParaRPr lang="en-US" sz="1300" b="0" i="0" u="none" strike="noStrike" cap="none" dirty="0">
              <a:solidFill>
                <a:schemeClr val="dk1"/>
              </a:solidFill>
              <a:latin typeface="Tahoma"/>
              <a:ea typeface="Tahoma"/>
              <a:cs typeface="Tahoma"/>
              <a:sym typeface="Tahoma"/>
            </a:endParaRPr>
          </a:p>
          <a:p>
            <a:pPr marL="927735" marR="0" lvl="0" indent="-171450" algn="just" rtl="0">
              <a:lnSpc>
                <a:spcPct val="100000"/>
              </a:lnSpc>
              <a:spcBef>
                <a:spcPts val="725"/>
              </a:spcBef>
              <a:spcAft>
                <a:spcPts val="0"/>
              </a:spcAft>
              <a:buFont typeface="Arial" panose="020B0604020202020204" pitchFamily="34" charset="0"/>
              <a:buChar char="•"/>
            </a:pPr>
            <a:r>
              <a:rPr lang="en-US" sz="1300" dirty="0">
                <a:solidFill>
                  <a:srgbClr val="385521"/>
                </a:solidFill>
                <a:latin typeface="Tahoma"/>
                <a:ea typeface="Tahoma"/>
                <a:cs typeface="Tahoma"/>
                <a:sym typeface="Tahoma"/>
              </a:rPr>
              <a:t>must be allocated to each of them.</a:t>
            </a:r>
            <a:endParaRPr lang="en-US" sz="1300" dirty="0">
              <a:solidFill>
                <a:schemeClr val="dk1"/>
              </a:solidFill>
              <a:latin typeface="Tahoma"/>
              <a:ea typeface="Tahoma"/>
              <a:cs typeface="Tahoma"/>
              <a:sym typeface="Tahoma"/>
            </a:endParaRPr>
          </a:p>
          <a:p>
            <a:pPr marL="640716" marR="7620" lvl="1" indent="-171450" algn="just" rtl="0">
              <a:lnSpc>
                <a:spcPct val="150000"/>
              </a:lnSpc>
              <a:spcBef>
                <a:spcPts val="815"/>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The operating system manages many different types of resources. Some  (such as CPU cycles, main memory, and file storage) may have special  allocation code, whereas others (such as I/O devices) may have much  more general request and release code.</a:t>
            </a:r>
            <a:endParaRPr lang="en-US" sz="1300" b="0" i="0" u="none" strike="noStrike" cap="none" dirty="0">
              <a:solidFill>
                <a:schemeClr val="dk1"/>
              </a:solidFill>
              <a:latin typeface="Tahoma"/>
              <a:ea typeface="Tahoma"/>
              <a:cs typeface="Tahoma"/>
              <a:sym typeface="Tahoma"/>
            </a:endParaRPr>
          </a:p>
          <a:p>
            <a:pPr marL="640716" marR="10795" lvl="1" indent="-171450" algn="just" rtl="0">
              <a:lnSpc>
                <a:spcPct val="150000"/>
              </a:lnSpc>
              <a:spcBef>
                <a:spcPts val="79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There may also be routines to allocate printers, USB storage drives, and  other peripheral devices.</a:t>
            </a:r>
            <a:endParaRPr lang="en-US" sz="1300" b="0" i="0" u="none" strike="noStrike" cap="none" dirty="0">
              <a:solidFill>
                <a:schemeClr val="dk1"/>
              </a:solidFill>
              <a:latin typeface="Tahoma"/>
              <a:ea typeface="Tahoma"/>
              <a:cs typeface="Tahoma"/>
              <a:sym typeface="Tahoma"/>
            </a:endParaRPr>
          </a:p>
          <a:p>
            <a:pPr marL="742950" marR="0" lvl="1" indent="-285750" algn="l" rtl="0">
              <a:lnSpc>
                <a:spcPct val="100000"/>
              </a:lnSpc>
              <a:spcBef>
                <a:spcPts val="0"/>
              </a:spcBef>
              <a:spcAft>
                <a:spcPts val="0"/>
              </a:spcAft>
              <a:buClr>
                <a:srgbClr val="385521"/>
              </a:buClr>
              <a:buSzPts val="1250"/>
              <a:buFont typeface="Arial" panose="020B0604020202020204" pitchFamily="34" charset="0"/>
              <a:buChar char="•"/>
            </a:pPr>
            <a:endParaRPr lang="en-US" sz="1300" b="0" i="0" u="none" strike="noStrike" cap="none" dirty="0">
              <a:solidFill>
                <a:schemeClr val="dk1"/>
              </a:solidFill>
              <a:latin typeface="Tahoma"/>
              <a:ea typeface="Tahoma"/>
              <a:cs typeface="Tahoma"/>
              <a:sym typeface="Tahoma"/>
            </a:endParaRPr>
          </a:p>
          <a:p>
            <a:pPr marL="12066" marR="0" lvl="0" algn="l" rtl="0">
              <a:lnSpc>
                <a:spcPct val="100000"/>
              </a:lnSpc>
              <a:spcBef>
                <a:spcPts val="0"/>
              </a:spcBef>
              <a:spcAft>
                <a:spcPts val="0"/>
              </a:spcAft>
              <a:buClr>
                <a:srgbClr val="385521"/>
              </a:buClr>
              <a:buSzPts val="1200"/>
            </a:pPr>
            <a:r>
              <a:rPr lang="en-US" sz="1300" b="1" dirty="0">
                <a:solidFill>
                  <a:srgbClr val="385521"/>
                </a:solidFill>
                <a:latin typeface="Tahoma"/>
                <a:ea typeface="Tahoma"/>
                <a:cs typeface="Tahoma"/>
                <a:sym typeface="Tahoma"/>
              </a:rPr>
              <a:t>8. Logging.</a:t>
            </a:r>
            <a:endParaRPr lang="en-US" sz="1300" dirty="0">
              <a:solidFill>
                <a:schemeClr val="dk1"/>
              </a:solidFill>
              <a:latin typeface="Tahoma"/>
              <a:ea typeface="Tahoma"/>
              <a:cs typeface="Tahoma"/>
              <a:sym typeface="Tahoma"/>
            </a:endParaRPr>
          </a:p>
          <a:p>
            <a:pPr marL="640716" marR="9525" lvl="1" indent="-171450" algn="l" rtl="0">
              <a:lnSpc>
                <a:spcPct val="150000"/>
              </a:lnSpc>
              <a:spcBef>
                <a:spcPts val="815"/>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We want to keep track of which programs use how much and what kinds  of computer resources.</a:t>
            </a:r>
            <a:endParaRPr lang="en-US" sz="1300" b="0" i="0" u="none" strike="noStrike" cap="none" dirty="0">
              <a:solidFill>
                <a:schemeClr val="dk1"/>
              </a:solidFill>
              <a:latin typeface="Tahoma"/>
              <a:ea typeface="Tahoma"/>
              <a:cs typeface="Tahoma"/>
              <a:sym typeface="Tahoma"/>
            </a:endParaRPr>
          </a:p>
          <a:p>
            <a:pPr marL="640716" marR="5080" lvl="1" indent="-171450" algn="l" rtl="0">
              <a:lnSpc>
                <a:spcPct val="150000"/>
              </a:lnSpc>
              <a:spcBef>
                <a:spcPts val="795"/>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This record keeping may be used for accounting (so that users can be  billed) or simply for accumulating usage statistics.</a:t>
            </a:r>
            <a:endParaRPr lang="en-US" sz="1300" b="0" i="0" u="none" strike="noStrike" cap="none" dirty="0">
              <a:solidFill>
                <a:schemeClr val="dk1"/>
              </a:solidFill>
              <a:latin typeface="Tahoma"/>
              <a:ea typeface="Tahoma"/>
              <a:cs typeface="Tahoma"/>
              <a:sym typeface="Tahoma"/>
            </a:endParaRPr>
          </a:p>
          <a:p>
            <a:pPr marL="640716" marR="9525" lvl="1" indent="-171450" algn="l" rtl="0">
              <a:lnSpc>
                <a:spcPct val="150000"/>
              </a:lnSpc>
              <a:spcBef>
                <a:spcPts val="79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Usage statistics may be a valuable tool for system administrators who  wish to reconfigure the system to improve computing services.</a:t>
            </a:r>
            <a:endParaRPr lang="en-US" sz="1300" b="0" i="0" u="none" strike="noStrike" cap="none"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994951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Services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ED2147FF-7083-6FC2-F8CD-8566FFA00939}"/>
              </a:ext>
            </a:extLst>
          </p:cNvPr>
          <p:cNvSpPr txBox="1"/>
          <p:nvPr/>
        </p:nvSpPr>
        <p:spPr>
          <a:xfrm>
            <a:off x="533680" y="1225285"/>
            <a:ext cx="11124640" cy="3752566"/>
          </a:xfrm>
          <a:prstGeom prst="rect">
            <a:avLst/>
          </a:prstGeom>
          <a:noFill/>
        </p:spPr>
        <p:txBody>
          <a:bodyPr wrap="square">
            <a:spAutoFit/>
          </a:bodyPr>
          <a:lstStyle/>
          <a:p>
            <a:pPr marL="12066" marR="0" lvl="0" algn="l" rtl="0">
              <a:lnSpc>
                <a:spcPct val="100000"/>
              </a:lnSpc>
              <a:spcBef>
                <a:spcPts val="0"/>
              </a:spcBef>
              <a:spcAft>
                <a:spcPts val="0"/>
              </a:spcAft>
              <a:buClr>
                <a:srgbClr val="385521"/>
              </a:buClr>
              <a:buSzPts val="1200"/>
            </a:pPr>
            <a:r>
              <a:rPr lang="en-US" sz="1200" b="1" dirty="0">
                <a:solidFill>
                  <a:srgbClr val="385521"/>
                </a:solidFill>
                <a:latin typeface="Tahoma"/>
                <a:ea typeface="Tahoma"/>
                <a:cs typeface="Tahoma"/>
                <a:sym typeface="Tahoma"/>
              </a:rPr>
              <a:t>9. </a:t>
            </a:r>
            <a:r>
              <a:rPr lang="en-US" sz="1300" b="1" dirty="0">
                <a:solidFill>
                  <a:srgbClr val="385521"/>
                </a:solidFill>
                <a:latin typeface="Tahoma"/>
                <a:ea typeface="Tahoma"/>
                <a:cs typeface="Tahoma"/>
                <a:sym typeface="Tahoma"/>
              </a:rPr>
              <a:t>Protection and security.</a:t>
            </a:r>
            <a:endParaRPr lang="en-US" sz="13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385521"/>
              </a:buClr>
              <a:buSzPts val="1250"/>
              <a:buFont typeface="Arial"/>
              <a:buNone/>
            </a:pPr>
            <a:endParaRPr lang="en-US" sz="1300" dirty="0">
              <a:solidFill>
                <a:schemeClr val="dk1"/>
              </a:solidFill>
              <a:latin typeface="Tahoma"/>
              <a:ea typeface="Tahoma"/>
              <a:cs typeface="Tahoma"/>
              <a:sym typeface="Tahoma"/>
            </a:endParaRPr>
          </a:p>
          <a:p>
            <a:pPr marL="640716" marR="0" lvl="1" indent="-171450" algn="l" rtl="0">
              <a:lnSpc>
                <a:spcPct val="100000"/>
              </a:lnSpc>
              <a:spcBef>
                <a:spcPts val="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The owners of information stored in a multiuser or networked computer</a:t>
            </a:r>
            <a:endParaRPr lang="en-US" sz="1300" b="0" i="0" u="none" strike="noStrike" cap="none" dirty="0">
              <a:solidFill>
                <a:schemeClr val="dk1"/>
              </a:solidFill>
              <a:latin typeface="Tahoma"/>
              <a:ea typeface="Tahoma"/>
              <a:cs typeface="Tahoma"/>
              <a:sym typeface="Tahoma"/>
            </a:endParaRPr>
          </a:p>
          <a:p>
            <a:pPr marL="927735" marR="0" lvl="0" indent="-171450" algn="just" rtl="0">
              <a:lnSpc>
                <a:spcPct val="100000"/>
              </a:lnSpc>
              <a:spcBef>
                <a:spcPts val="720"/>
              </a:spcBef>
              <a:spcAft>
                <a:spcPts val="0"/>
              </a:spcAft>
              <a:buFont typeface="Arial" panose="020B0604020202020204" pitchFamily="34" charset="0"/>
              <a:buChar char="•"/>
            </a:pPr>
            <a:r>
              <a:rPr lang="en-US" sz="1300" dirty="0">
                <a:solidFill>
                  <a:srgbClr val="385521"/>
                </a:solidFill>
                <a:latin typeface="Tahoma"/>
                <a:ea typeface="Tahoma"/>
                <a:cs typeface="Tahoma"/>
                <a:sym typeface="Tahoma"/>
              </a:rPr>
              <a:t>system may want to control use of that information.</a:t>
            </a:r>
            <a:endParaRPr lang="en-US" sz="1300" dirty="0">
              <a:solidFill>
                <a:schemeClr val="dk1"/>
              </a:solidFill>
              <a:latin typeface="Tahoma"/>
              <a:ea typeface="Tahoma"/>
              <a:cs typeface="Tahoma"/>
              <a:sym typeface="Tahoma"/>
            </a:endParaRPr>
          </a:p>
          <a:p>
            <a:pPr marL="640716" marR="5715" lvl="1" indent="-171450" algn="just" rtl="0">
              <a:lnSpc>
                <a:spcPct val="150000"/>
              </a:lnSpc>
              <a:spcBef>
                <a:spcPts val="82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When several separate processes execute concurrently, it should not be  possible for one process to interfere with the others or  with the  operating system itself.</a:t>
            </a:r>
            <a:endParaRPr lang="en-US" sz="1300" b="0" i="0" u="none" strike="noStrike" cap="none" dirty="0">
              <a:solidFill>
                <a:schemeClr val="dk1"/>
              </a:solidFill>
              <a:latin typeface="Tahoma"/>
              <a:ea typeface="Tahoma"/>
              <a:cs typeface="Tahoma"/>
              <a:sym typeface="Tahoma"/>
            </a:endParaRPr>
          </a:p>
          <a:p>
            <a:pPr marL="640716" marR="11430" lvl="1" indent="-171450" algn="just" rtl="0">
              <a:lnSpc>
                <a:spcPct val="150000"/>
              </a:lnSpc>
              <a:spcBef>
                <a:spcPts val="795"/>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Protection involves ensuring that all access to system resources is  controlled.</a:t>
            </a:r>
            <a:endParaRPr lang="en-US" sz="1300" b="0" i="0" u="none" strike="noStrike" cap="none" dirty="0">
              <a:solidFill>
                <a:schemeClr val="dk1"/>
              </a:solidFill>
              <a:latin typeface="Tahoma"/>
              <a:ea typeface="Tahoma"/>
              <a:cs typeface="Tahoma"/>
              <a:sym typeface="Tahoma"/>
            </a:endParaRPr>
          </a:p>
          <a:p>
            <a:pPr marL="640716" marR="5080" lvl="1" indent="-171450" algn="just" rtl="0">
              <a:lnSpc>
                <a:spcPct val="150000"/>
              </a:lnSpc>
              <a:spcBef>
                <a:spcPts val="79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Security of the system from outsiders is also important. Such security  starts with requiring each user to authenticate himself or herself to the  system, usually by means of a password, to gain access to system  resources.</a:t>
            </a:r>
            <a:endParaRPr lang="en-US" sz="1300" b="0" i="0" u="none" strike="noStrike" cap="none" dirty="0">
              <a:solidFill>
                <a:schemeClr val="dk1"/>
              </a:solidFill>
              <a:latin typeface="Tahoma"/>
              <a:ea typeface="Tahoma"/>
              <a:cs typeface="Tahoma"/>
              <a:sym typeface="Tahoma"/>
            </a:endParaRPr>
          </a:p>
          <a:p>
            <a:pPr marL="640716" marR="5080" lvl="1" indent="-171450" algn="just" rtl="0">
              <a:lnSpc>
                <a:spcPct val="150000"/>
              </a:lnSpc>
              <a:spcBef>
                <a:spcPts val="820"/>
              </a:spcBef>
              <a:spcAft>
                <a:spcPts val="0"/>
              </a:spcAft>
              <a:buClr>
                <a:srgbClr val="385521"/>
              </a:buClr>
              <a:buSzPts val="1200"/>
              <a:buFont typeface="Arial" panose="020B0604020202020204" pitchFamily="34" charset="0"/>
              <a:buChar char="•"/>
            </a:pPr>
            <a:r>
              <a:rPr lang="en-US" sz="1300" b="0" i="0" u="none" strike="noStrike" cap="none" dirty="0">
                <a:solidFill>
                  <a:srgbClr val="385521"/>
                </a:solidFill>
                <a:latin typeface="Tahoma"/>
                <a:ea typeface="Tahoma"/>
                <a:cs typeface="Tahoma"/>
                <a:sym typeface="Tahoma"/>
              </a:rPr>
              <a:t>It extends to defending external I/O devices, including network  adapters, from invalid access attempts and recording all such  connections for detection of break-ins. If a system is to be protected and  secure, precautions must be instituted throughout it. A chain is only as  strong as its weakest link.</a:t>
            </a:r>
            <a:endParaRPr lang="en-US" sz="1300" b="0" i="0" u="none" strike="noStrike" cap="none"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198387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User and Operating-System Interface</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B6C38917-E055-875A-C1D3-B5B69B9EB395}"/>
              </a:ext>
            </a:extLst>
          </p:cNvPr>
          <p:cNvSpPr txBox="1"/>
          <p:nvPr/>
        </p:nvSpPr>
        <p:spPr>
          <a:xfrm>
            <a:off x="601755" y="1652243"/>
            <a:ext cx="5879727" cy="3416320"/>
          </a:xfrm>
          <a:prstGeom prst="rect">
            <a:avLst/>
          </a:prstGeom>
          <a:noFill/>
        </p:spPr>
        <p:txBody>
          <a:bodyPr wrap="square">
            <a:spAutoFit/>
          </a:bodyPr>
          <a:lstStyle/>
          <a:p>
            <a:pPr marL="285750" indent="-285750">
              <a:buFont typeface="Arial" panose="020B0604020202020204" pitchFamily="34" charset="0"/>
              <a:buChar char="•"/>
            </a:pPr>
            <a:r>
              <a:rPr lang="en-US" altLang="en-US" sz="1800" dirty="0">
                <a:solidFill>
                  <a:srgbClr val="C00000"/>
                </a:solidFill>
                <a:latin typeface="Tahoma" panose="020B0604030504040204" pitchFamily="34" charset="0"/>
                <a:ea typeface="Tahoma" panose="020B0604030504040204" pitchFamily="34" charset="0"/>
                <a:cs typeface="Tahoma" panose="020B0604030504040204" pitchFamily="34" charset="0"/>
              </a:rPr>
              <a:t>CLI or </a:t>
            </a:r>
            <a:r>
              <a:rPr lang="en-US" altLang="en-US" sz="1800" b="1" dirty="0">
                <a:solidFill>
                  <a:srgbClr val="C00000"/>
                </a:solidFill>
                <a:latin typeface="Tahoma" panose="020B0604030504040204" pitchFamily="34" charset="0"/>
                <a:ea typeface="Tahoma" panose="020B0604030504040204" pitchFamily="34" charset="0"/>
                <a:cs typeface="Tahoma" panose="020B0604030504040204" pitchFamily="34" charset="0"/>
              </a:rPr>
              <a:t>command interpreter</a:t>
            </a:r>
            <a:r>
              <a:rPr lang="en-US" altLang="en-US" sz="180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latin typeface="Tahoma" panose="020B0604030504040204" pitchFamily="34" charset="0"/>
                <a:ea typeface="Tahoma" panose="020B0604030504040204" pitchFamily="34" charset="0"/>
                <a:cs typeface="Tahoma" panose="020B0604030504040204" pitchFamily="34" charset="0"/>
              </a:rPr>
              <a:t>allows direct command entry</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Sometimes implemented in kernel, sometimes by systems program</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Sometimes multiple flavors implemented –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shells</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Primarily fetches a command from user and executes it</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Sometimes commands built-in, sometimes just names of programs</a:t>
            </a:r>
          </a:p>
          <a:p>
            <a:pPr marL="1200150" lvl="2"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If the latter, adding new features doesn’</a:t>
            </a:r>
            <a:r>
              <a:rPr lang="en-US" altLang="ja-JP" sz="1800" dirty="0">
                <a:latin typeface="Tahoma" panose="020B0604030504040204" pitchFamily="34" charset="0"/>
                <a:ea typeface="Tahoma" panose="020B0604030504040204" pitchFamily="34" charset="0"/>
                <a:cs typeface="Tahoma" panose="020B0604030504040204" pitchFamily="34" charset="0"/>
              </a:rPr>
              <a:t>t require shell modification</a:t>
            </a: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1" descr="fig2.2.pdf">
            <a:extLst>
              <a:ext uri="{FF2B5EF4-FFF2-40B4-BE49-F238E27FC236}">
                <a16:creationId xmlns:a16="http://schemas.microsoft.com/office/drawing/2014/main" id="{71116384-4450-664A-0501-A10838723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5867" y="1652244"/>
            <a:ext cx="4890247" cy="41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877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User and Operating-System Interface</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B6C38917-E055-875A-C1D3-B5B69B9EB395}"/>
              </a:ext>
            </a:extLst>
          </p:cNvPr>
          <p:cNvSpPr txBox="1"/>
          <p:nvPr/>
        </p:nvSpPr>
        <p:spPr>
          <a:xfrm>
            <a:off x="695887" y="1558115"/>
            <a:ext cx="10438278" cy="3970318"/>
          </a:xfrm>
          <a:prstGeom prst="rect">
            <a:avLst/>
          </a:prstGeom>
          <a:noFill/>
        </p:spPr>
        <p:txBody>
          <a:bodyPr wrap="square">
            <a:spAutoFit/>
          </a:bodyPr>
          <a:lstStyle/>
          <a:p>
            <a:r>
              <a:rPr lang="en-US" altLang="en-US" sz="1800" b="1" dirty="0">
                <a:solidFill>
                  <a:srgbClr val="C00000"/>
                </a:solidFill>
              </a:rPr>
              <a:t>Graphical User Interface</a:t>
            </a:r>
          </a:p>
          <a:p>
            <a:endParaRPr lang="en-US" altLang="en-US" dirty="0"/>
          </a:p>
          <a:p>
            <a:endParaRPr lang="en-US" altLang="en-US" sz="1800" dirty="0"/>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User-friendly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desktop</a:t>
            </a:r>
            <a:r>
              <a:rPr lang="en-US" altLang="en-US" sz="1800" dirty="0">
                <a:latin typeface="Tahoma" panose="020B0604030504040204" pitchFamily="34" charset="0"/>
                <a:ea typeface="Tahoma" panose="020B0604030504040204" pitchFamily="34" charset="0"/>
                <a:cs typeface="Tahoma" panose="020B0604030504040204" pitchFamily="34" charset="0"/>
              </a:rPr>
              <a:t> metaphor interface</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Usually mouse, keyboard, and monitor</a:t>
            </a:r>
          </a:p>
          <a:p>
            <a:pPr marL="742950" lvl="1" indent="-285750">
              <a:buFont typeface="Arial" panose="020B0604020202020204" pitchFamily="34" charset="0"/>
              <a:buChar char="•"/>
            </a:pP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Icons</a:t>
            </a:r>
            <a:r>
              <a:rPr lang="en-US" altLang="en-US" sz="1800" dirty="0">
                <a:latin typeface="Tahoma" panose="020B0604030504040204" pitchFamily="34" charset="0"/>
                <a:ea typeface="Tahoma" panose="020B0604030504040204" pitchFamily="34" charset="0"/>
                <a:cs typeface="Tahoma" panose="020B0604030504040204" pitchFamily="34" charset="0"/>
              </a:rPr>
              <a:t> represent files, programs, actions, </a:t>
            </a:r>
            <a:r>
              <a:rPr lang="en-US" altLang="en-US" sz="1800" dirty="0" err="1">
                <a:latin typeface="Tahoma" panose="020B0604030504040204" pitchFamily="34" charset="0"/>
                <a:ea typeface="Tahoma" panose="020B0604030504040204" pitchFamily="34" charset="0"/>
                <a:cs typeface="Tahoma" panose="020B0604030504040204" pitchFamily="34" charset="0"/>
              </a:rPr>
              <a:t>etc</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Various mouse buttons over objects in the interface cause various actions (provide information, options, execute function, open directory (known as a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folder</a:t>
            </a:r>
            <a:r>
              <a:rPr lang="en-US" altLang="en-US" sz="1800" dirty="0">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Invented at Xerox PARC</a:t>
            </a:r>
          </a:p>
          <a:p>
            <a:pPr lvl="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Many systems </a:t>
            </a:r>
            <a:r>
              <a:rPr lang="en-US" altLang="en-US" sz="1800" b="1" dirty="0">
                <a:latin typeface="Tahoma" panose="020B0604030504040204" pitchFamily="34" charset="0"/>
                <a:ea typeface="Tahoma" panose="020B0604030504040204" pitchFamily="34" charset="0"/>
                <a:cs typeface="Tahoma" panose="020B0604030504040204" pitchFamily="34" charset="0"/>
              </a:rPr>
              <a:t>now include both CLI and GUI interfaces</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Microsoft Windows is GUI with CLI </a:t>
            </a:r>
            <a:r>
              <a:rPr lang="ja-JP" altLang="en-US" sz="1800">
                <a:latin typeface="Tahoma" panose="020B0604030504040204" pitchFamily="34" charset="0"/>
                <a:cs typeface="Tahoma" panose="020B0604030504040204" pitchFamily="34" charset="0"/>
              </a:rPr>
              <a:t>“</a:t>
            </a:r>
            <a:r>
              <a:rPr lang="en-US" altLang="ja-JP" sz="1800" dirty="0">
                <a:latin typeface="Tahoma" panose="020B0604030504040204" pitchFamily="34" charset="0"/>
                <a:ea typeface="Tahoma" panose="020B0604030504040204" pitchFamily="34" charset="0"/>
                <a:cs typeface="Tahoma" panose="020B0604030504040204" pitchFamily="34" charset="0"/>
              </a:rPr>
              <a:t>command</a:t>
            </a:r>
            <a:r>
              <a:rPr lang="ja-JP" altLang="en-US" sz="1800">
                <a:latin typeface="Tahoma" panose="020B0604030504040204" pitchFamily="34" charset="0"/>
                <a:cs typeface="Tahoma" panose="020B0604030504040204" pitchFamily="34" charset="0"/>
              </a:rPr>
              <a:t>”</a:t>
            </a:r>
            <a:r>
              <a:rPr lang="en-US" altLang="ja-JP" sz="1800" dirty="0">
                <a:latin typeface="Tahoma" panose="020B0604030504040204" pitchFamily="34" charset="0"/>
                <a:ea typeface="Tahoma" panose="020B0604030504040204" pitchFamily="34" charset="0"/>
                <a:cs typeface="Tahoma" panose="020B0604030504040204" pitchFamily="34" charset="0"/>
              </a:rPr>
              <a:t> shell</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Apple Mac OS X is </a:t>
            </a:r>
            <a:r>
              <a:rPr lang="ja-JP" altLang="en-US" sz="1800">
                <a:latin typeface="Tahoma" panose="020B0604030504040204" pitchFamily="34" charset="0"/>
                <a:cs typeface="Tahoma" panose="020B0604030504040204" pitchFamily="34" charset="0"/>
              </a:rPr>
              <a:t>“</a:t>
            </a:r>
            <a:r>
              <a:rPr lang="en-US" altLang="ja-JP" sz="1800" dirty="0">
                <a:latin typeface="Tahoma" panose="020B0604030504040204" pitchFamily="34" charset="0"/>
                <a:ea typeface="Tahoma" panose="020B0604030504040204" pitchFamily="34" charset="0"/>
                <a:cs typeface="Tahoma" panose="020B0604030504040204" pitchFamily="34" charset="0"/>
              </a:rPr>
              <a:t>Aqua</a:t>
            </a:r>
            <a:r>
              <a:rPr lang="ja-JP" altLang="en-US" sz="1800">
                <a:latin typeface="Tahoma" panose="020B0604030504040204" pitchFamily="34" charset="0"/>
                <a:cs typeface="Tahoma" panose="020B0604030504040204" pitchFamily="34" charset="0"/>
              </a:rPr>
              <a:t>”</a:t>
            </a:r>
            <a:r>
              <a:rPr lang="en-US" altLang="ja-JP" sz="1800" dirty="0">
                <a:latin typeface="Tahoma" panose="020B0604030504040204" pitchFamily="34" charset="0"/>
                <a:ea typeface="Tahoma" panose="020B0604030504040204" pitchFamily="34" charset="0"/>
                <a:cs typeface="Tahoma" panose="020B0604030504040204" pitchFamily="34" charset="0"/>
              </a:rPr>
              <a:t> GUI interface with UNIX kernel underneath and shells available</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Unix and Linux have CLI with optional GUI interfaces (CDE, KDE, GNOME)</a:t>
            </a:r>
          </a:p>
        </p:txBody>
      </p:sp>
    </p:spTree>
    <p:extLst>
      <p:ext uri="{BB962C8B-B14F-4D97-AF65-F5344CB8AC3E}">
        <p14:creationId xmlns:p14="http://schemas.microsoft.com/office/powerpoint/2010/main" val="1115966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User and Operating-System Interface</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B6C38917-E055-875A-C1D3-B5B69B9EB395}"/>
              </a:ext>
            </a:extLst>
          </p:cNvPr>
          <p:cNvSpPr txBox="1"/>
          <p:nvPr/>
        </p:nvSpPr>
        <p:spPr>
          <a:xfrm>
            <a:off x="695887" y="1558115"/>
            <a:ext cx="5059454" cy="1631216"/>
          </a:xfrm>
          <a:prstGeom prst="rect">
            <a:avLst/>
          </a:prstGeom>
          <a:noFill/>
        </p:spPr>
        <p:txBody>
          <a:bodyPr wrap="square">
            <a:spAutoFit/>
          </a:bodyPr>
          <a:lstStyle/>
          <a:p>
            <a:pPr marL="285750" indent="-285750">
              <a:buFont typeface="Arial" panose="020B0604020202020204" pitchFamily="34" charset="0"/>
              <a:buChar char="•"/>
              <a:defRPr/>
            </a:pPr>
            <a:r>
              <a:rPr lang="en-US" sz="1800" dirty="0">
                <a:solidFill>
                  <a:srgbClr val="C00000"/>
                </a:solidFill>
                <a:latin typeface="Tahoma" panose="020B0604030504040204" pitchFamily="34" charset="0"/>
                <a:ea typeface="Tahoma" panose="020B0604030504040204" pitchFamily="34" charset="0"/>
                <a:cs typeface="Tahoma" panose="020B0604030504040204" pitchFamily="34" charset="0"/>
              </a:rPr>
              <a:t>Touchscreen devices</a:t>
            </a:r>
            <a:r>
              <a:rPr lang="en-US" sz="1800" dirty="0">
                <a:latin typeface="Tahoma" panose="020B0604030504040204" pitchFamily="34" charset="0"/>
                <a:ea typeface="Tahoma" panose="020B0604030504040204" pitchFamily="34" charset="0"/>
                <a:cs typeface="Tahoma" panose="020B0604030504040204" pitchFamily="34" charset="0"/>
              </a:rPr>
              <a:t> require new interfaces</a:t>
            </a:r>
          </a:p>
          <a:p>
            <a:pPr marL="742950" lvl="1" indent="-285750">
              <a:buFont typeface="Arial" panose="020B0604020202020204"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Mouse not possible or not desired</a:t>
            </a:r>
          </a:p>
          <a:p>
            <a:pPr marL="742950" lvl="1" indent="-285750">
              <a:buFont typeface="Arial" panose="020B0604020202020204"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Actions and selection based on gestures</a:t>
            </a:r>
          </a:p>
          <a:p>
            <a:pPr marL="742950" lvl="1" indent="-285750">
              <a:buFont typeface="Arial" panose="020B0604020202020204"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Virtual keyboard for text entry</a:t>
            </a:r>
          </a:p>
          <a:p>
            <a:pPr marL="285750" indent="-285750">
              <a:buFont typeface="Arial" panose="020B0604020202020204"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Voice commands.</a:t>
            </a:r>
          </a:p>
          <a:p>
            <a:pPr marL="0" indent="0">
              <a:buFont typeface="Monotype Sorts" charset="0"/>
              <a:buNone/>
              <a:defRPr/>
            </a:pPr>
            <a:endParaRPr lang="en-US" sz="1800" dirty="0">
              <a:ea typeface="ＭＳ Ｐゴシック" charset="0"/>
            </a:endParaRPr>
          </a:p>
        </p:txBody>
      </p:sp>
      <p:pic>
        <p:nvPicPr>
          <p:cNvPr id="4" name="Google Shape;428;p58">
            <a:extLst>
              <a:ext uri="{FF2B5EF4-FFF2-40B4-BE49-F238E27FC236}">
                <a16:creationId xmlns:a16="http://schemas.microsoft.com/office/drawing/2014/main" id="{E90F6E16-9B90-9427-E8B5-B7682A667464}"/>
              </a:ext>
            </a:extLst>
          </p:cNvPr>
          <p:cNvPicPr preferRelativeResize="0"/>
          <p:nvPr/>
        </p:nvPicPr>
        <p:blipFill rotWithShape="1">
          <a:blip r:embed="rId2">
            <a:alphaModFix/>
          </a:blip>
          <a:srcRect/>
          <a:stretch/>
        </p:blipFill>
        <p:spPr>
          <a:xfrm>
            <a:off x="7133214" y="1558115"/>
            <a:ext cx="4068185" cy="4614085"/>
          </a:xfrm>
          <a:prstGeom prst="rect">
            <a:avLst/>
          </a:prstGeom>
          <a:noFill/>
          <a:ln>
            <a:noFill/>
          </a:ln>
        </p:spPr>
      </p:pic>
    </p:spTree>
    <p:extLst>
      <p:ext uri="{BB962C8B-B14F-4D97-AF65-F5344CB8AC3E}">
        <p14:creationId xmlns:p14="http://schemas.microsoft.com/office/powerpoint/2010/main" val="1425444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System Calls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B6C38917-E055-875A-C1D3-B5B69B9EB395}"/>
              </a:ext>
            </a:extLst>
          </p:cNvPr>
          <p:cNvSpPr txBox="1"/>
          <p:nvPr/>
        </p:nvSpPr>
        <p:spPr>
          <a:xfrm>
            <a:off x="292475" y="1497094"/>
            <a:ext cx="5803525" cy="4647426"/>
          </a:xfrm>
          <a:prstGeom prst="rect">
            <a:avLst/>
          </a:prstGeom>
          <a:noFill/>
        </p:spPr>
        <p:txBody>
          <a:bodyPr wrap="square">
            <a:spAutoFit/>
          </a:bodyPr>
          <a:lstStyle/>
          <a:p>
            <a:pPr marL="298450" marR="5080" lvl="0" indent="-285750" algn="just" rtl="0">
              <a:lnSpc>
                <a:spcPct val="150000"/>
              </a:lnSpc>
              <a:spcBef>
                <a:spcPts val="85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System calls </a:t>
            </a:r>
            <a:r>
              <a:rPr lang="en-US" sz="1800" b="1" dirty="0">
                <a:solidFill>
                  <a:srgbClr val="385521"/>
                </a:solidFill>
                <a:latin typeface="Tahoma"/>
                <a:ea typeface="Tahoma"/>
                <a:cs typeface="Tahoma"/>
                <a:sym typeface="Tahoma"/>
              </a:rPr>
              <a:t>provide an interface to the services made available by  an operating system</a:t>
            </a:r>
            <a:r>
              <a:rPr lang="en-US" sz="1800" dirty="0">
                <a:solidFill>
                  <a:srgbClr val="385521"/>
                </a:solidFill>
                <a:latin typeface="Tahoma"/>
                <a:ea typeface="Tahoma"/>
                <a:cs typeface="Tahoma"/>
                <a:sym typeface="Tahoma"/>
              </a:rPr>
              <a:t>. </a:t>
            </a:r>
          </a:p>
          <a:p>
            <a:pPr marL="298450" marR="5080" lvl="0" indent="-285750" algn="just" rtl="0">
              <a:lnSpc>
                <a:spcPct val="150000"/>
              </a:lnSpc>
              <a:spcBef>
                <a:spcPts val="850"/>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These calls are generally available as functions written in C  and C++</a:t>
            </a:r>
          </a:p>
          <a:p>
            <a:pPr marL="298450" marR="5080" lvl="0" indent="-285750" algn="just" rtl="0">
              <a:lnSpc>
                <a:spcPct val="150000"/>
              </a:lnSpc>
              <a:spcBef>
                <a:spcPts val="850"/>
              </a:spcBef>
              <a:spcAft>
                <a:spcPts val="0"/>
              </a:spcAft>
              <a:buFont typeface="Arial" panose="020B0604020202020204" pitchFamily="34" charset="0"/>
              <a:buChar char="•"/>
            </a:pPr>
            <a:r>
              <a:rPr lang="en-US" dirty="0">
                <a:solidFill>
                  <a:srgbClr val="385521"/>
                </a:solidFill>
                <a:latin typeface="Tahoma"/>
                <a:ea typeface="Tahoma"/>
                <a:cs typeface="Tahoma"/>
                <a:sym typeface="Tahoma"/>
              </a:rPr>
              <a:t>C</a:t>
            </a:r>
            <a:r>
              <a:rPr lang="en-US" sz="1800" dirty="0">
                <a:solidFill>
                  <a:srgbClr val="385521"/>
                </a:solidFill>
                <a:latin typeface="Tahoma"/>
                <a:ea typeface="Tahoma"/>
                <a:cs typeface="Tahoma"/>
                <a:sym typeface="Tahoma"/>
              </a:rPr>
              <a:t>ertain low-level tasks may have to be written using assembly-  language instructions.</a:t>
            </a:r>
          </a:p>
          <a:p>
            <a:pPr marL="12700" marR="0" lvl="0" indent="0" algn="l" rtl="0">
              <a:lnSpc>
                <a:spcPct val="100000"/>
              </a:lnSpc>
              <a:spcAft>
                <a:spcPts val="0"/>
              </a:spcAft>
              <a:buNone/>
            </a:pPr>
            <a:r>
              <a:rPr lang="en-US" sz="1800" b="1" dirty="0">
                <a:solidFill>
                  <a:srgbClr val="385521"/>
                </a:solidFill>
                <a:latin typeface="Tahoma"/>
                <a:ea typeface="Tahoma"/>
                <a:cs typeface="Tahoma"/>
                <a:sym typeface="Tahoma"/>
              </a:rPr>
              <a:t>One approach is to pass the names of the two</a:t>
            </a:r>
            <a:endParaRPr lang="en-US" sz="2000" dirty="0">
              <a:solidFill>
                <a:schemeClr val="dk1"/>
              </a:solidFill>
              <a:latin typeface="Tahoma"/>
              <a:ea typeface="Tahoma"/>
              <a:cs typeface="Tahoma"/>
              <a:sym typeface="Tahoma"/>
            </a:endParaRPr>
          </a:p>
          <a:p>
            <a:pPr marL="12700" marR="0" lvl="0" indent="0" algn="l" rtl="0">
              <a:lnSpc>
                <a:spcPct val="100000"/>
              </a:lnSpc>
              <a:spcAft>
                <a:spcPts val="0"/>
              </a:spcAft>
              <a:buNone/>
            </a:pPr>
            <a:r>
              <a:rPr lang="en-US" b="1" dirty="0">
                <a:solidFill>
                  <a:srgbClr val="385521"/>
                </a:solidFill>
                <a:latin typeface="Tahoma"/>
                <a:ea typeface="Tahoma"/>
                <a:cs typeface="Tahoma"/>
                <a:sym typeface="Tahoma"/>
              </a:rPr>
              <a:t>F</a:t>
            </a:r>
            <a:r>
              <a:rPr lang="en-US" sz="1800" b="1" dirty="0">
                <a:solidFill>
                  <a:srgbClr val="385521"/>
                </a:solidFill>
                <a:latin typeface="Tahoma"/>
                <a:ea typeface="Tahoma"/>
                <a:cs typeface="Tahoma"/>
                <a:sym typeface="Tahoma"/>
              </a:rPr>
              <a:t>iles as part of the command</a:t>
            </a:r>
            <a:r>
              <a:rPr lang="en-US" sz="1800" dirty="0">
                <a:solidFill>
                  <a:srgbClr val="385521"/>
                </a:solidFill>
                <a:latin typeface="Tahoma"/>
                <a:ea typeface="Tahoma"/>
                <a:cs typeface="Tahoma"/>
                <a:sym typeface="Tahoma"/>
              </a:rPr>
              <a:t>— for example, the UNIX cp command:</a:t>
            </a:r>
            <a:endParaRPr lang="en-US" sz="1800" dirty="0">
              <a:solidFill>
                <a:schemeClr val="dk1"/>
              </a:solidFill>
              <a:latin typeface="Tahoma"/>
              <a:ea typeface="Tahoma"/>
              <a:cs typeface="Tahoma"/>
              <a:sym typeface="Tahoma"/>
            </a:endParaRPr>
          </a:p>
          <a:p>
            <a:pPr marL="0" marR="0" lvl="0" indent="0" algn="l" rtl="0">
              <a:lnSpc>
                <a:spcPct val="100000"/>
              </a:lnSpc>
              <a:spcBef>
                <a:spcPts val="25"/>
              </a:spcBef>
              <a:spcAft>
                <a:spcPts val="0"/>
              </a:spcAft>
              <a:buNone/>
            </a:pPr>
            <a:endParaRPr lang="en-US" sz="2000" dirty="0">
              <a:solidFill>
                <a:schemeClr val="dk1"/>
              </a:solidFill>
              <a:latin typeface="Tahoma"/>
              <a:ea typeface="Tahoma"/>
              <a:cs typeface="Tahoma"/>
              <a:sym typeface="Tahoma"/>
            </a:endParaRPr>
          </a:p>
          <a:p>
            <a:pPr marL="2320925" marR="0" lvl="0" indent="0" algn="l" rtl="0">
              <a:lnSpc>
                <a:spcPct val="100000"/>
              </a:lnSpc>
              <a:spcBef>
                <a:spcPts val="0"/>
              </a:spcBef>
              <a:spcAft>
                <a:spcPts val="0"/>
              </a:spcAft>
              <a:buNone/>
            </a:pPr>
            <a:r>
              <a:rPr lang="en-US" sz="1800" b="1" dirty="0">
                <a:solidFill>
                  <a:srgbClr val="385521"/>
                </a:solidFill>
                <a:latin typeface="Tahoma"/>
                <a:ea typeface="Tahoma"/>
                <a:cs typeface="Tahoma"/>
                <a:sym typeface="Tahoma"/>
              </a:rPr>
              <a:t>cp </a:t>
            </a:r>
            <a:r>
              <a:rPr lang="en-US" sz="1800" b="1" dirty="0" err="1">
                <a:solidFill>
                  <a:srgbClr val="385521"/>
                </a:solidFill>
                <a:latin typeface="Tahoma"/>
                <a:ea typeface="Tahoma"/>
                <a:cs typeface="Tahoma"/>
                <a:sym typeface="Tahoma"/>
              </a:rPr>
              <a:t>in.txt</a:t>
            </a:r>
            <a:r>
              <a:rPr lang="en-US" sz="1800" b="1" dirty="0">
                <a:solidFill>
                  <a:srgbClr val="385521"/>
                </a:solidFill>
                <a:latin typeface="Tahoma"/>
                <a:ea typeface="Tahoma"/>
                <a:cs typeface="Tahoma"/>
                <a:sym typeface="Tahoma"/>
              </a:rPr>
              <a:t> </a:t>
            </a:r>
            <a:r>
              <a:rPr lang="en-US" sz="1800" b="1" dirty="0" err="1">
                <a:solidFill>
                  <a:srgbClr val="385521"/>
                </a:solidFill>
                <a:latin typeface="Tahoma"/>
                <a:ea typeface="Tahoma"/>
                <a:cs typeface="Tahoma"/>
                <a:sym typeface="Tahoma"/>
              </a:rPr>
              <a:t>out.txt</a:t>
            </a:r>
            <a:endParaRPr lang="en-US" sz="1800" dirty="0">
              <a:solidFill>
                <a:schemeClr val="dk1"/>
              </a:solidFill>
              <a:latin typeface="Tahoma"/>
              <a:ea typeface="Tahoma"/>
              <a:cs typeface="Tahoma"/>
              <a:sym typeface="Tahoma"/>
            </a:endParaRPr>
          </a:p>
        </p:txBody>
      </p:sp>
      <p:pic>
        <p:nvPicPr>
          <p:cNvPr id="2" name="Google Shape;440;p60">
            <a:extLst>
              <a:ext uri="{FF2B5EF4-FFF2-40B4-BE49-F238E27FC236}">
                <a16:creationId xmlns:a16="http://schemas.microsoft.com/office/drawing/2014/main" id="{21BE5ADD-C3C2-B0FA-6182-B999BDF8BFFB}"/>
              </a:ext>
            </a:extLst>
          </p:cNvPr>
          <p:cNvPicPr preferRelativeResize="0"/>
          <p:nvPr/>
        </p:nvPicPr>
        <p:blipFill rotWithShape="1">
          <a:blip r:embed="rId2">
            <a:alphaModFix/>
          </a:blip>
          <a:srcRect/>
          <a:stretch/>
        </p:blipFill>
        <p:spPr>
          <a:xfrm>
            <a:off x="6184617" y="2049003"/>
            <a:ext cx="6007383" cy="4493062"/>
          </a:xfrm>
          <a:prstGeom prst="rect">
            <a:avLst/>
          </a:prstGeom>
          <a:noFill/>
          <a:ln>
            <a:noFill/>
          </a:ln>
        </p:spPr>
      </p:pic>
      <p:sp>
        <p:nvSpPr>
          <p:cNvPr id="6" name="TextBox 5">
            <a:extLst>
              <a:ext uri="{FF2B5EF4-FFF2-40B4-BE49-F238E27FC236}">
                <a16:creationId xmlns:a16="http://schemas.microsoft.com/office/drawing/2014/main" id="{46A5C9D0-C92C-C7AE-57DB-8134BAD15E4C}"/>
              </a:ext>
            </a:extLst>
          </p:cNvPr>
          <p:cNvSpPr txBox="1"/>
          <p:nvPr/>
        </p:nvSpPr>
        <p:spPr>
          <a:xfrm>
            <a:off x="6652588" y="1402672"/>
            <a:ext cx="5628029" cy="646331"/>
          </a:xfrm>
          <a:prstGeom prst="rect">
            <a:avLst/>
          </a:prstGeom>
          <a:noFill/>
        </p:spPr>
        <p:txBody>
          <a:bodyPr wrap="square" rtlCol="0">
            <a:spAutoFit/>
          </a:bodyPr>
          <a:lstStyle/>
          <a:p>
            <a:r>
              <a:rPr lang="en-US" sz="1800" b="1" dirty="0">
                <a:solidFill>
                  <a:srgbClr val="385521"/>
                </a:solidFill>
                <a:latin typeface="Tahoma"/>
                <a:ea typeface="Tahoma"/>
                <a:cs typeface="Tahoma"/>
                <a:sym typeface="Tahoma"/>
              </a:rPr>
              <a:t>A second approach  is for the program to ask the user for the names</a:t>
            </a:r>
            <a:endParaRPr lang="en-US" b="1" dirty="0"/>
          </a:p>
        </p:txBody>
      </p:sp>
    </p:spTree>
    <p:extLst>
      <p:ext uri="{BB962C8B-B14F-4D97-AF65-F5344CB8AC3E}">
        <p14:creationId xmlns:p14="http://schemas.microsoft.com/office/powerpoint/2010/main" val="298444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E95EAD4-7111-938F-384E-FB8C290C1F28}"/>
              </a:ext>
            </a:extLst>
          </p:cNvPr>
          <p:cNvSpPr txBox="1"/>
          <p:nvPr/>
        </p:nvSpPr>
        <p:spPr>
          <a:xfrm>
            <a:off x="602226" y="1427055"/>
            <a:ext cx="11338539" cy="4352474"/>
          </a:xfrm>
          <a:prstGeom prst="rect">
            <a:avLst/>
          </a:prstGeom>
        </p:spPr>
        <p:txBody>
          <a:bodyPr vert="horz" wrap="square" lIns="0" tIns="12700" rIns="0" bIns="0" rtlCol="0">
            <a:spAutoFit/>
          </a:bodyPr>
          <a:lstStyle/>
          <a:p>
            <a:r>
              <a:rPr lang="en-US" altLang="en-US" sz="2000"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Structure</a:t>
            </a:r>
          </a:p>
          <a:p>
            <a:endParaRPr lang="en-US" altLang="en-US" sz="4000" dirty="0"/>
          </a:p>
          <a:p>
            <a:r>
              <a:rPr lang="en-US" altLang="en-US" sz="1800" dirty="0"/>
              <a:t>   Computer system can be divided into four components:</a:t>
            </a:r>
          </a:p>
          <a:p>
            <a:pPr marL="742950" lvl="1" indent="-285750">
              <a:buFont typeface="Arial" panose="020B0604020202020204" pitchFamily="34" charset="0"/>
              <a:buChar char="•"/>
            </a:pPr>
            <a:r>
              <a:rPr lang="en-US" altLang="en-US" sz="1800" dirty="0"/>
              <a:t>Hardware </a:t>
            </a:r>
            <a:endParaRPr lang="en-US" altLang="en-US" dirty="0"/>
          </a:p>
          <a:p>
            <a:pPr lvl="2"/>
            <a:r>
              <a:rPr lang="en-US" altLang="en-US" dirty="0"/>
              <a:t>Provides basic computing resources</a:t>
            </a:r>
          </a:p>
          <a:p>
            <a:pPr lvl="2"/>
            <a:r>
              <a:rPr lang="en-US" altLang="en-US" sz="1800" dirty="0"/>
              <a:t>CPU, memory, I/O devices</a:t>
            </a:r>
          </a:p>
          <a:p>
            <a:pPr marL="742950" lvl="1" indent="-285750">
              <a:buFont typeface="Arial" panose="020B0604020202020204" pitchFamily="34" charset="0"/>
              <a:buChar char="•"/>
            </a:pPr>
            <a:r>
              <a:rPr lang="en-US" altLang="en-US" sz="1800" dirty="0"/>
              <a:t>Operating system</a:t>
            </a:r>
          </a:p>
          <a:p>
            <a:pPr lvl="2"/>
            <a:r>
              <a:rPr lang="en-US" altLang="en-US" sz="1800" dirty="0"/>
              <a:t>Controls and coordinates use of hardware among various applications and users</a:t>
            </a:r>
          </a:p>
          <a:p>
            <a:pPr marL="742950" lvl="1" indent="-285750">
              <a:buFont typeface="Arial" panose="020B0604020202020204" pitchFamily="34" charset="0"/>
              <a:buChar char="•"/>
            </a:pPr>
            <a:r>
              <a:rPr lang="en-US" altLang="en-US" sz="1800" dirty="0"/>
              <a:t>Application programs </a:t>
            </a:r>
            <a:endParaRPr lang="en-US" altLang="en-US" dirty="0"/>
          </a:p>
          <a:p>
            <a:pPr lvl="1"/>
            <a:r>
              <a:rPr lang="en-US" altLang="en-US" sz="1800" dirty="0"/>
              <a:t>          Define the ways in which the system resources are used to solve the computing problems of the users</a:t>
            </a:r>
          </a:p>
          <a:p>
            <a:pPr lvl="2"/>
            <a:r>
              <a:rPr lang="en-US" altLang="en-US" sz="1800" dirty="0"/>
              <a:t>Word processors, compilers, web browsers, database systems, video games</a:t>
            </a:r>
          </a:p>
          <a:p>
            <a:pPr marL="742950" lvl="1" indent="-285750">
              <a:buFont typeface="Arial" panose="020B0604020202020204" pitchFamily="34" charset="0"/>
              <a:buChar char="•"/>
            </a:pPr>
            <a:r>
              <a:rPr lang="en-US" altLang="en-US" sz="1800" dirty="0"/>
              <a:t>Users</a:t>
            </a:r>
          </a:p>
          <a:p>
            <a:pPr lvl="2"/>
            <a:r>
              <a:rPr lang="en-US" altLang="en-US" sz="1800" dirty="0"/>
              <a:t>People, machines, other computers</a:t>
            </a:r>
          </a:p>
          <a:p>
            <a:endParaRPr lang="en-US" altLang="en-US" sz="2400" dirty="0"/>
          </a:p>
        </p:txBody>
      </p:sp>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IN" b="1" spc="-5" dirty="0">
                <a:solidFill>
                  <a:srgbClr val="C00000"/>
                </a:solidFill>
                <a:latin typeface="Tahoma" panose="020B0604030504040204" pitchFamily="34" charset="0"/>
                <a:ea typeface="Tahoma" panose="020B0604030504040204" pitchFamily="34" charset="0"/>
                <a:cs typeface="Tahoma" panose="020B0604030504040204" pitchFamily="34" charset="0"/>
              </a:rPr>
              <a:t>Introduction to Operating System</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8205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System Calls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B6C38917-E055-875A-C1D3-B5B69B9EB395}"/>
              </a:ext>
            </a:extLst>
          </p:cNvPr>
          <p:cNvSpPr txBox="1"/>
          <p:nvPr/>
        </p:nvSpPr>
        <p:spPr>
          <a:xfrm>
            <a:off x="198345" y="1224491"/>
            <a:ext cx="6691568" cy="5368073"/>
          </a:xfrm>
          <a:prstGeom prst="rect">
            <a:avLst/>
          </a:prstGeom>
          <a:noFill/>
        </p:spPr>
        <p:txBody>
          <a:bodyPr wrap="square">
            <a:spAutoFit/>
          </a:bodyPr>
          <a:lstStyle/>
          <a:p>
            <a:pPr marL="12700" marR="5080" lvl="0" algn="just" rtl="0">
              <a:lnSpc>
                <a:spcPct val="150000"/>
              </a:lnSpc>
              <a:spcBef>
                <a:spcPts val="850"/>
              </a:spcBef>
              <a:spcAft>
                <a:spcPts val="0"/>
              </a:spcAft>
            </a:pPr>
            <a:r>
              <a:rPr lang="en-US" sz="1800" b="1" dirty="0">
                <a:solidFill>
                  <a:srgbClr val="385521"/>
                </a:solidFill>
                <a:latin typeface="Tahoma"/>
                <a:ea typeface="Tahoma"/>
                <a:cs typeface="Tahoma"/>
                <a:sym typeface="Tahoma"/>
              </a:rPr>
              <a:t>Application Programming Interface</a:t>
            </a:r>
          </a:p>
          <a:p>
            <a:pPr marL="298450" marR="5080" indent="-285750" algn="just">
              <a:lnSpc>
                <a:spcPct val="150000"/>
              </a:lnSpc>
              <a:spcBef>
                <a:spcPts val="850"/>
              </a:spcBef>
              <a:buFont typeface="Arial" panose="020B0604020202020204" pitchFamily="34" charset="0"/>
              <a:buChar char="•"/>
            </a:pPr>
            <a:r>
              <a:rPr lang="en-US" sz="1800" dirty="0">
                <a:solidFill>
                  <a:srgbClr val="385521"/>
                </a:solidFill>
                <a:latin typeface="Tahoma"/>
                <a:ea typeface="Tahoma"/>
                <a:cs typeface="Tahoma"/>
                <a:sym typeface="Tahoma"/>
              </a:rPr>
              <a:t>API specifies a set of functions that are available to an application  programmer, including the parameters that are passed to each function and  the return values the programmer can expect.</a:t>
            </a:r>
          </a:p>
          <a:p>
            <a:pPr marL="298450" marR="5080" indent="-285750" algn="just">
              <a:lnSpc>
                <a:spcPct val="150000"/>
              </a:lnSpc>
              <a:spcBef>
                <a:spcPts val="850"/>
              </a:spcBef>
              <a:buFont typeface="Arial" panose="020B0604020202020204" pitchFamily="34" charset="0"/>
              <a:buChar char="•"/>
            </a:pPr>
            <a:r>
              <a:rPr lang="en-US" sz="1800" dirty="0">
                <a:solidFill>
                  <a:srgbClr val="385521"/>
                </a:solidFill>
                <a:latin typeface="Tahoma"/>
                <a:ea typeface="Tahoma"/>
                <a:cs typeface="Tahoma"/>
                <a:sym typeface="Tahoma"/>
              </a:rPr>
              <a:t>Another important factor in handling system calls is the </a:t>
            </a:r>
            <a:r>
              <a:rPr lang="en-US" sz="1800" b="1" dirty="0">
                <a:solidFill>
                  <a:srgbClr val="385521"/>
                </a:solidFill>
                <a:latin typeface="Tahoma"/>
                <a:ea typeface="Tahoma"/>
                <a:cs typeface="Tahoma"/>
                <a:sym typeface="Tahoma"/>
              </a:rPr>
              <a:t>run-time  environment (RTE)</a:t>
            </a:r>
            <a:r>
              <a:rPr lang="en-US" sz="1800" dirty="0">
                <a:solidFill>
                  <a:srgbClr val="385521"/>
                </a:solidFill>
                <a:latin typeface="Tahoma"/>
                <a:ea typeface="Tahoma"/>
                <a:cs typeface="Tahoma"/>
                <a:sym typeface="Tahoma"/>
              </a:rPr>
              <a:t>— the full suite of software needed to execute applications  written in a given programming language, including its compilers or interpreters as  well as other software, such as libraries and loaders</a:t>
            </a:r>
            <a:endParaRPr lang="en-US" sz="1800" dirty="0">
              <a:solidFill>
                <a:schemeClr val="dk1"/>
              </a:solidFill>
              <a:latin typeface="Tahoma"/>
              <a:ea typeface="Tahoma"/>
              <a:cs typeface="Tahoma"/>
              <a:sym typeface="Tahoma"/>
            </a:endParaRPr>
          </a:p>
          <a:p>
            <a:pPr marL="12700" marR="5080" lvl="0" algn="just" rtl="0">
              <a:lnSpc>
                <a:spcPct val="150000"/>
              </a:lnSpc>
              <a:spcBef>
                <a:spcPts val="850"/>
              </a:spcBef>
              <a:spcAft>
                <a:spcPts val="0"/>
              </a:spcAft>
            </a:pPr>
            <a:endParaRPr lang="en-US" sz="1800" dirty="0">
              <a:solidFill>
                <a:schemeClr val="dk1"/>
              </a:solidFill>
              <a:latin typeface="Tahoma"/>
              <a:ea typeface="Tahoma"/>
              <a:cs typeface="Tahoma"/>
              <a:sym typeface="Tahoma"/>
            </a:endParaRPr>
          </a:p>
        </p:txBody>
      </p:sp>
      <p:pic>
        <p:nvPicPr>
          <p:cNvPr id="4" name="Google Shape;446;p61">
            <a:extLst>
              <a:ext uri="{FF2B5EF4-FFF2-40B4-BE49-F238E27FC236}">
                <a16:creationId xmlns:a16="http://schemas.microsoft.com/office/drawing/2014/main" id="{29B6039E-905F-C45B-4F1D-4D5AE688A7D3}"/>
              </a:ext>
            </a:extLst>
          </p:cNvPr>
          <p:cNvPicPr preferRelativeResize="0"/>
          <p:nvPr/>
        </p:nvPicPr>
        <p:blipFill rotWithShape="1">
          <a:blip r:embed="rId2">
            <a:alphaModFix/>
          </a:blip>
          <a:srcRect/>
          <a:stretch/>
        </p:blipFill>
        <p:spPr>
          <a:xfrm>
            <a:off x="6984043" y="2291916"/>
            <a:ext cx="4793675" cy="3732365"/>
          </a:xfrm>
          <a:prstGeom prst="rect">
            <a:avLst/>
          </a:prstGeom>
          <a:noFill/>
          <a:ln>
            <a:noFill/>
          </a:ln>
        </p:spPr>
      </p:pic>
      <p:sp>
        <p:nvSpPr>
          <p:cNvPr id="7" name="Google Shape;447;p61">
            <a:extLst>
              <a:ext uri="{FF2B5EF4-FFF2-40B4-BE49-F238E27FC236}">
                <a16:creationId xmlns:a16="http://schemas.microsoft.com/office/drawing/2014/main" id="{A200A014-FBFE-3BFE-B5BF-6032B604F364}"/>
              </a:ext>
            </a:extLst>
          </p:cNvPr>
          <p:cNvSpPr txBox="1"/>
          <p:nvPr/>
        </p:nvSpPr>
        <p:spPr>
          <a:xfrm>
            <a:off x="6750424" y="1516228"/>
            <a:ext cx="5027295" cy="505267"/>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US" sz="1600" b="1" dirty="0">
                <a:solidFill>
                  <a:schemeClr val="dk1"/>
                </a:solidFill>
                <a:latin typeface="Calibri"/>
                <a:ea typeface="Calibri"/>
                <a:cs typeface="Calibri"/>
                <a:sym typeface="Calibri"/>
              </a:rPr>
              <a:t>The handling of a user application invoking the open() system call</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4087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System Calls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B6C38917-E055-875A-C1D3-B5B69B9EB395}"/>
              </a:ext>
            </a:extLst>
          </p:cNvPr>
          <p:cNvSpPr txBox="1"/>
          <p:nvPr/>
        </p:nvSpPr>
        <p:spPr>
          <a:xfrm>
            <a:off x="198345" y="1224491"/>
            <a:ext cx="6691568" cy="4022640"/>
          </a:xfrm>
          <a:prstGeom prst="rect">
            <a:avLst/>
          </a:prstGeom>
          <a:noFill/>
        </p:spPr>
        <p:txBody>
          <a:bodyPr wrap="square">
            <a:spAutoFit/>
          </a:bodyPr>
          <a:lstStyle/>
          <a:p>
            <a:pPr marL="12700" marR="5080" lvl="0" algn="just" rtl="0">
              <a:lnSpc>
                <a:spcPct val="150000"/>
              </a:lnSpc>
              <a:spcBef>
                <a:spcPts val="850"/>
              </a:spcBef>
              <a:spcAft>
                <a:spcPts val="0"/>
              </a:spcAft>
            </a:pPr>
            <a:r>
              <a:rPr lang="en-US" sz="1800" b="1" dirty="0">
                <a:solidFill>
                  <a:srgbClr val="385521"/>
                </a:solidFill>
                <a:latin typeface="Tahoma"/>
                <a:ea typeface="Tahoma"/>
                <a:cs typeface="Tahoma"/>
                <a:sym typeface="Tahoma"/>
              </a:rPr>
              <a:t>Types of System Calls </a:t>
            </a:r>
          </a:p>
          <a:p>
            <a:pPr marL="12700" marR="5080" lvl="0" algn="just" rtl="0">
              <a:lnSpc>
                <a:spcPct val="117000"/>
              </a:lnSpc>
              <a:spcBef>
                <a:spcPts val="885"/>
              </a:spcBef>
              <a:spcAft>
                <a:spcPts val="0"/>
              </a:spcAft>
            </a:pPr>
            <a:r>
              <a:rPr lang="en-US" sz="1600" dirty="0">
                <a:solidFill>
                  <a:srgbClr val="385521"/>
                </a:solidFill>
                <a:latin typeface="Tahoma"/>
                <a:ea typeface="Tahoma"/>
                <a:cs typeface="Tahoma"/>
                <a:sym typeface="Tahoma"/>
              </a:rPr>
              <a:t>System calls can be grouped roughly into six major categories:  </a:t>
            </a:r>
          </a:p>
          <a:p>
            <a:pPr marL="298450" marR="5080" lvl="0" indent="-285750" algn="just" rtl="0">
              <a:lnSpc>
                <a:spcPct val="117000"/>
              </a:lnSpc>
              <a:spcBef>
                <a:spcPts val="885"/>
              </a:spcBef>
              <a:spcAft>
                <a:spcPts val="0"/>
              </a:spcAft>
              <a:buFont typeface="Arial" panose="020B0604020202020204" pitchFamily="34" charset="0"/>
              <a:buChar char="•"/>
            </a:pPr>
            <a:r>
              <a:rPr lang="en-US" b="1" dirty="0">
                <a:solidFill>
                  <a:srgbClr val="385521"/>
                </a:solidFill>
                <a:latin typeface="Verdana"/>
                <a:ea typeface="Verdana"/>
                <a:cs typeface="Verdana"/>
                <a:sym typeface="Verdana"/>
              </a:rPr>
              <a:t>P</a:t>
            </a:r>
            <a:r>
              <a:rPr lang="en-US" sz="1800" b="1" dirty="0">
                <a:solidFill>
                  <a:srgbClr val="385521"/>
                </a:solidFill>
                <a:latin typeface="Verdana"/>
                <a:ea typeface="Verdana"/>
                <a:cs typeface="Verdana"/>
                <a:sym typeface="Verdana"/>
              </a:rPr>
              <a:t>rocess control</a:t>
            </a:r>
          </a:p>
          <a:p>
            <a:pPr marL="298450" marR="5080" lvl="0" indent="-285750" algn="just" rtl="0">
              <a:lnSpc>
                <a:spcPct val="117000"/>
              </a:lnSpc>
              <a:spcBef>
                <a:spcPts val="885"/>
              </a:spcBef>
              <a:spcAft>
                <a:spcPts val="0"/>
              </a:spcAft>
              <a:buFont typeface="Arial" panose="020B0604020202020204" pitchFamily="34" charset="0"/>
              <a:buChar char="•"/>
            </a:pPr>
            <a:r>
              <a:rPr lang="en-US" b="1" dirty="0">
                <a:solidFill>
                  <a:srgbClr val="385521"/>
                </a:solidFill>
                <a:latin typeface="Verdana"/>
                <a:ea typeface="Verdana"/>
                <a:cs typeface="Verdana"/>
                <a:sym typeface="Verdana"/>
              </a:rPr>
              <a:t>F</a:t>
            </a:r>
            <a:r>
              <a:rPr lang="en-US" sz="1800" b="1" dirty="0">
                <a:solidFill>
                  <a:srgbClr val="385521"/>
                </a:solidFill>
                <a:latin typeface="Verdana"/>
                <a:ea typeface="Verdana"/>
                <a:cs typeface="Verdana"/>
                <a:sym typeface="Verdana"/>
              </a:rPr>
              <a:t>ile management</a:t>
            </a:r>
          </a:p>
          <a:p>
            <a:pPr marL="298450" marR="5080" lvl="0" indent="-285750" algn="just" rtl="0">
              <a:lnSpc>
                <a:spcPct val="117000"/>
              </a:lnSpc>
              <a:spcBef>
                <a:spcPts val="885"/>
              </a:spcBef>
              <a:spcAft>
                <a:spcPts val="0"/>
              </a:spcAft>
              <a:buFont typeface="Arial" panose="020B0604020202020204" pitchFamily="34" charset="0"/>
              <a:buChar char="•"/>
            </a:pPr>
            <a:r>
              <a:rPr lang="en-US" b="1" dirty="0">
                <a:solidFill>
                  <a:srgbClr val="385521"/>
                </a:solidFill>
                <a:latin typeface="Verdana"/>
                <a:ea typeface="Verdana"/>
                <a:cs typeface="Verdana"/>
                <a:sym typeface="Verdana"/>
              </a:rPr>
              <a:t>D</a:t>
            </a:r>
            <a:r>
              <a:rPr lang="en-US" sz="1800" b="1" dirty="0">
                <a:solidFill>
                  <a:srgbClr val="385521"/>
                </a:solidFill>
                <a:latin typeface="Verdana"/>
                <a:ea typeface="Verdana"/>
                <a:cs typeface="Verdana"/>
                <a:sym typeface="Verdana"/>
              </a:rPr>
              <a:t>evice management,</a:t>
            </a:r>
          </a:p>
          <a:p>
            <a:pPr marL="298450" marR="5080" lvl="0" indent="-285750" algn="just" rtl="0">
              <a:lnSpc>
                <a:spcPct val="117000"/>
              </a:lnSpc>
              <a:spcBef>
                <a:spcPts val="885"/>
              </a:spcBef>
              <a:spcAft>
                <a:spcPts val="0"/>
              </a:spcAft>
              <a:buFont typeface="Arial" panose="020B0604020202020204" pitchFamily="34" charset="0"/>
              <a:buChar char="•"/>
            </a:pPr>
            <a:r>
              <a:rPr lang="en-US" sz="1800" b="1" dirty="0">
                <a:solidFill>
                  <a:srgbClr val="385521"/>
                </a:solidFill>
                <a:latin typeface="Verdana"/>
                <a:ea typeface="Verdana"/>
                <a:cs typeface="Verdana"/>
                <a:sym typeface="Verdana"/>
              </a:rPr>
              <a:t>Information maintenance</a:t>
            </a:r>
          </a:p>
          <a:p>
            <a:pPr marL="298450" marR="5080" lvl="0" indent="-285750" algn="just" rtl="0">
              <a:lnSpc>
                <a:spcPct val="117000"/>
              </a:lnSpc>
              <a:spcBef>
                <a:spcPts val="885"/>
              </a:spcBef>
              <a:spcAft>
                <a:spcPts val="0"/>
              </a:spcAft>
              <a:buFont typeface="Arial" panose="020B0604020202020204" pitchFamily="34" charset="0"/>
              <a:buChar char="•"/>
            </a:pPr>
            <a:r>
              <a:rPr lang="en-US" sz="1800" b="1" dirty="0">
                <a:solidFill>
                  <a:srgbClr val="385521"/>
                </a:solidFill>
                <a:latin typeface="Verdana"/>
                <a:ea typeface="Verdana"/>
                <a:cs typeface="Verdana"/>
                <a:sym typeface="Verdana"/>
              </a:rPr>
              <a:t>Communications</a:t>
            </a:r>
          </a:p>
          <a:p>
            <a:pPr marL="298450" marR="5080" lvl="0" indent="-285750" algn="just" rtl="0">
              <a:lnSpc>
                <a:spcPct val="117000"/>
              </a:lnSpc>
              <a:spcBef>
                <a:spcPts val="885"/>
              </a:spcBef>
              <a:spcAft>
                <a:spcPts val="0"/>
              </a:spcAft>
              <a:buFont typeface="Arial" panose="020B0604020202020204" pitchFamily="34" charset="0"/>
              <a:buChar char="•"/>
            </a:pPr>
            <a:r>
              <a:rPr lang="en-US" b="1" dirty="0">
                <a:solidFill>
                  <a:srgbClr val="385521"/>
                </a:solidFill>
                <a:latin typeface="Verdana"/>
                <a:ea typeface="Verdana"/>
                <a:cs typeface="Verdana"/>
                <a:sym typeface="Verdana"/>
              </a:rPr>
              <a:t>P</a:t>
            </a:r>
            <a:r>
              <a:rPr lang="en-US" sz="1800" b="1" dirty="0">
                <a:solidFill>
                  <a:srgbClr val="385521"/>
                </a:solidFill>
                <a:latin typeface="Verdana"/>
                <a:ea typeface="Verdana"/>
                <a:cs typeface="Verdana"/>
                <a:sym typeface="Verdana"/>
              </a:rPr>
              <a:t>rotection.</a:t>
            </a:r>
            <a:endParaRPr lang="en-US" sz="1800" dirty="0">
              <a:solidFill>
                <a:schemeClr val="dk1"/>
              </a:solidFill>
              <a:latin typeface="Verdana"/>
              <a:ea typeface="Verdana"/>
              <a:cs typeface="Verdana"/>
              <a:sym typeface="Verdana"/>
            </a:endParaRPr>
          </a:p>
          <a:p>
            <a:pPr marL="12700" marR="5080" lvl="0" algn="just" rtl="0">
              <a:lnSpc>
                <a:spcPct val="150000"/>
              </a:lnSpc>
              <a:spcBef>
                <a:spcPts val="850"/>
              </a:spcBef>
              <a:spcAft>
                <a:spcPts val="0"/>
              </a:spcAft>
            </a:pPr>
            <a:endParaRPr lang="en-US" sz="1800" dirty="0">
              <a:solidFill>
                <a:schemeClr val="dk1"/>
              </a:solidFill>
              <a:latin typeface="Tahoma"/>
              <a:ea typeface="Tahoma"/>
              <a:cs typeface="Tahoma"/>
              <a:sym typeface="Tahoma"/>
            </a:endParaRPr>
          </a:p>
        </p:txBody>
      </p:sp>
      <p:pic>
        <p:nvPicPr>
          <p:cNvPr id="2" name="Google Shape;460;p63">
            <a:extLst>
              <a:ext uri="{FF2B5EF4-FFF2-40B4-BE49-F238E27FC236}">
                <a16:creationId xmlns:a16="http://schemas.microsoft.com/office/drawing/2014/main" id="{C14A63BC-4DC1-18C6-E5D5-80714A72B52D}"/>
              </a:ext>
            </a:extLst>
          </p:cNvPr>
          <p:cNvPicPr preferRelativeResize="0"/>
          <p:nvPr/>
        </p:nvPicPr>
        <p:blipFill rotWithShape="1">
          <a:blip r:embed="rId2">
            <a:alphaModFix/>
          </a:blip>
          <a:srcRect/>
          <a:stretch/>
        </p:blipFill>
        <p:spPr>
          <a:xfrm>
            <a:off x="6685870" y="1293571"/>
            <a:ext cx="4058329" cy="5120676"/>
          </a:xfrm>
          <a:prstGeom prst="rect">
            <a:avLst/>
          </a:prstGeom>
          <a:noFill/>
          <a:ln>
            <a:noFill/>
          </a:ln>
        </p:spPr>
      </p:pic>
    </p:spTree>
    <p:extLst>
      <p:ext uri="{BB962C8B-B14F-4D97-AF65-F5344CB8AC3E}">
        <p14:creationId xmlns:p14="http://schemas.microsoft.com/office/powerpoint/2010/main" val="1540831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System Calls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Google Shape;466;p64">
            <a:extLst>
              <a:ext uri="{FF2B5EF4-FFF2-40B4-BE49-F238E27FC236}">
                <a16:creationId xmlns:a16="http://schemas.microsoft.com/office/drawing/2014/main" id="{838BEA96-4037-4DD9-3673-4523571778CD}"/>
              </a:ext>
            </a:extLst>
          </p:cNvPr>
          <p:cNvPicPr preferRelativeResize="0"/>
          <p:nvPr/>
        </p:nvPicPr>
        <p:blipFill rotWithShape="1">
          <a:blip r:embed="rId2">
            <a:alphaModFix/>
          </a:blip>
          <a:srcRect/>
          <a:stretch/>
        </p:blipFill>
        <p:spPr>
          <a:xfrm>
            <a:off x="788713" y="1293570"/>
            <a:ext cx="5517958" cy="5120675"/>
          </a:xfrm>
          <a:prstGeom prst="rect">
            <a:avLst/>
          </a:prstGeom>
          <a:noFill/>
          <a:ln>
            <a:noFill/>
          </a:ln>
        </p:spPr>
      </p:pic>
      <p:pic>
        <p:nvPicPr>
          <p:cNvPr id="6" name="Google Shape;465;p64">
            <a:extLst>
              <a:ext uri="{FF2B5EF4-FFF2-40B4-BE49-F238E27FC236}">
                <a16:creationId xmlns:a16="http://schemas.microsoft.com/office/drawing/2014/main" id="{4D206126-B344-8452-44FB-8BB5ECB00BA5}"/>
              </a:ext>
            </a:extLst>
          </p:cNvPr>
          <p:cNvPicPr preferRelativeResize="0"/>
          <p:nvPr/>
        </p:nvPicPr>
        <p:blipFill rotWithShape="1">
          <a:blip r:embed="rId3">
            <a:alphaModFix/>
          </a:blip>
          <a:srcRect/>
          <a:stretch/>
        </p:blipFill>
        <p:spPr>
          <a:xfrm>
            <a:off x="6539932" y="1293571"/>
            <a:ext cx="5118668" cy="5120674"/>
          </a:xfrm>
          <a:prstGeom prst="rect">
            <a:avLst/>
          </a:prstGeom>
          <a:noFill/>
          <a:ln>
            <a:noFill/>
          </a:ln>
        </p:spPr>
      </p:pic>
    </p:spTree>
    <p:extLst>
      <p:ext uri="{BB962C8B-B14F-4D97-AF65-F5344CB8AC3E}">
        <p14:creationId xmlns:p14="http://schemas.microsoft.com/office/powerpoint/2010/main" val="972822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System </a:t>
            </a:r>
            <a:r>
              <a:rPr lang="en-US" b="1" dirty="0">
                <a:solidFill>
                  <a:srgbClr val="C00000"/>
                </a:solidFill>
                <a:latin typeface="Tahoma"/>
                <a:ea typeface="Tahoma"/>
                <a:cs typeface="Tahoma"/>
                <a:sym typeface="Tahoma"/>
              </a:rPr>
              <a:t>Services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611E1D1-B0E0-FA73-9FDE-3A006F328A5E}"/>
              </a:ext>
            </a:extLst>
          </p:cNvPr>
          <p:cNvSpPr txBox="1"/>
          <p:nvPr/>
        </p:nvSpPr>
        <p:spPr>
          <a:xfrm>
            <a:off x="776567" y="1121757"/>
            <a:ext cx="10492067" cy="5011565"/>
          </a:xfrm>
          <a:prstGeom prst="rect">
            <a:avLst/>
          </a:prstGeom>
          <a:noFill/>
        </p:spPr>
        <p:txBody>
          <a:bodyPr wrap="square">
            <a:spAutoFit/>
          </a:bodyPr>
          <a:lstStyle/>
          <a:p>
            <a:pPr marL="298450" marR="6350" lvl="0" indent="-285750" algn="just" rtl="0">
              <a:lnSpc>
                <a:spcPct val="150000"/>
              </a:lnSpc>
              <a:spcBef>
                <a:spcPts val="84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System services, also known as system  utilities, provide a convenient environment for program development and execution.  </a:t>
            </a:r>
          </a:p>
          <a:p>
            <a:pPr marL="298450" marR="6350" lvl="0" indent="-285750" algn="just" rtl="0">
              <a:lnSpc>
                <a:spcPct val="150000"/>
              </a:lnSpc>
              <a:spcBef>
                <a:spcPts val="84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Some of them are simply user interfaces to system calls. Others are considerably  more complex.</a:t>
            </a:r>
          </a:p>
          <a:p>
            <a:pPr marL="298450" marR="6350" lvl="0" indent="-285750" algn="just" rtl="0">
              <a:lnSpc>
                <a:spcPct val="150000"/>
              </a:lnSpc>
              <a:spcBef>
                <a:spcPts val="845"/>
              </a:spcBef>
              <a:spcAft>
                <a:spcPts val="0"/>
              </a:spcAft>
              <a:buFont typeface="Arial" panose="020B0604020202020204" pitchFamily="34" charset="0"/>
              <a:buChar char="•"/>
            </a:pPr>
            <a:r>
              <a:rPr lang="en-US" sz="1800" dirty="0">
                <a:solidFill>
                  <a:srgbClr val="385521"/>
                </a:solidFill>
                <a:latin typeface="Tahoma"/>
                <a:ea typeface="Tahoma"/>
                <a:cs typeface="Tahoma"/>
                <a:sym typeface="Tahoma"/>
              </a:rPr>
              <a:t> They can be divided into these categories:</a:t>
            </a:r>
          </a:p>
          <a:p>
            <a:pPr marL="1674813" marR="5080" lvl="0" indent="-285750" algn="just" rtl="0">
              <a:lnSpc>
                <a:spcPct val="150000"/>
              </a:lnSpc>
              <a:spcBef>
                <a:spcPts val="820"/>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File management </a:t>
            </a:r>
          </a:p>
          <a:p>
            <a:pPr marL="1674813" marR="5080" lvl="0" indent="-285750" algn="just" rtl="0">
              <a:lnSpc>
                <a:spcPct val="150000"/>
              </a:lnSpc>
              <a:spcBef>
                <a:spcPts val="820"/>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Status information </a:t>
            </a:r>
          </a:p>
          <a:p>
            <a:pPr marL="1674813" marR="5080" lvl="0" indent="-285750" algn="just" rtl="0">
              <a:lnSpc>
                <a:spcPct val="150000"/>
              </a:lnSpc>
              <a:spcBef>
                <a:spcPts val="820"/>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Programming-language support</a:t>
            </a:r>
          </a:p>
          <a:p>
            <a:pPr marL="1674813" marR="5080" lvl="0" indent="-285750" algn="just" rtl="0">
              <a:lnSpc>
                <a:spcPct val="150000"/>
              </a:lnSpc>
              <a:spcBef>
                <a:spcPts val="820"/>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Program loading and execution</a:t>
            </a:r>
          </a:p>
          <a:p>
            <a:pPr marL="1674813" marR="5080" lvl="0" indent="-285750" algn="just" rtl="0">
              <a:lnSpc>
                <a:spcPct val="150000"/>
              </a:lnSpc>
              <a:spcBef>
                <a:spcPts val="820"/>
              </a:spcBef>
              <a:spcAft>
                <a:spcPts val="0"/>
              </a:spcAft>
              <a:buFont typeface="Arial" panose="020B0604020202020204" pitchFamily="34" charset="0"/>
              <a:buChar char="•"/>
            </a:pPr>
            <a:r>
              <a:rPr lang="en-US" b="1" dirty="0">
                <a:solidFill>
                  <a:srgbClr val="385521"/>
                </a:solidFill>
                <a:latin typeface="Tahoma"/>
                <a:ea typeface="Tahoma"/>
                <a:cs typeface="Tahoma"/>
                <a:sym typeface="Tahoma"/>
              </a:rPr>
              <a:t>Communications</a:t>
            </a:r>
          </a:p>
          <a:p>
            <a:pPr marL="1674813" marR="5080" lvl="0" indent="-285750" algn="just" rtl="0">
              <a:lnSpc>
                <a:spcPct val="150000"/>
              </a:lnSpc>
              <a:spcBef>
                <a:spcPts val="820"/>
              </a:spcBef>
              <a:spcAft>
                <a:spcPts val="0"/>
              </a:spcAft>
              <a:buFont typeface="Arial" panose="020B0604020202020204" pitchFamily="34" charset="0"/>
              <a:buChar char="•"/>
            </a:pPr>
            <a:r>
              <a:rPr lang="en-US" sz="1800" b="1" dirty="0">
                <a:solidFill>
                  <a:srgbClr val="385521"/>
                </a:solidFill>
                <a:latin typeface="Tahoma"/>
                <a:ea typeface="Tahoma"/>
                <a:cs typeface="Tahoma"/>
                <a:sym typeface="Tahoma"/>
              </a:rPr>
              <a:t>Background services</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148994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Operating System Design and Implementation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611E1D1-B0E0-FA73-9FDE-3A006F328A5E}"/>
              </a:ext>
            </a:extLst>
          </p:cNvPr>
          <p:cNvSpPr txBox="1"/>
          <p:nvPr/>
        </p:nvSpPr>
        <p:spPr>
          <a:xfrm>
            <a:off x="776567" y="1121757"/>
            <a:ext cx="10492067" cy="5478359"/>
          </a:xfrm>
          <a:prstGeom prst="rect">
            <a:avLst/>
          </a:prstGeom>
          <a:noFill/>
        </p:spPr>
        <p:txBody>
          <a:bodyPr wrap="square">
            <a:spAutoFit/>
          </a:bodyPr>
          <a:lstStyle/>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Design and Implementation of OS not </a:t>
            </a:r>
            <a:r>
              <a:rPr lang="ja-JP" altLang="en-US" sz="1800">
                <a:latin typeface="Tahoma" panose="020B0604030504040204" pitchFamily="34" charset="0"/>
                <a:cs typeface="Tahoma" panose="020B0604030504040204" pitchFamily="34" charset="0"/>
              </a:rPr>
              <a:t>“</a:t>
            </a:r>
            <a:r>
              <a:rPr lang="en-US" altLang="ja-JP" sz="1800" dirty="0">
                <a:latin typeface="Tahoma" panose="020B0604030504040204" pitchFamily="34" charset="0"/>
                <a:ea typeface="Tahoma" panose="020B0604030504040204" pitchFamily="34" charset="0"/>
                <a:cs typeface="Tahoma" panose="020B0604030504040204" pitchFamily="34" charset="0"/>
              </a:rPr>
              <a:t>solvable</a:t>
            </a:r>
            <a:r>
              <a:rPr lang="ja-JP" altLang="en-US" sz="1800">
                <a:latin typeface="Tahoma" panose="020B0604030504040204" pitchFamily="34" charset="0"/>
                <a:cs typeface="Tahoma" panose="020B0604030504040204" pitchFamily="34" charset="0"/>
              </a:rPr>
              <a:t>”</a:t>
            </a:r>
            <a:r>
              <a:rPr lang="en-US" altLang="ja-JP" sz="1800" dirty="0">
                <a:latin typeface="Tahoma" panose="020B0604030504040204" pitchFamily="34" charset="0"/>
                <a:ea typeface="Tahoma" panose="020B0604030504040204" pitchFamily="34" charset="0"/>
                <a:cs typeface="Tahoma" panose="020B0604030504040204" pitchFamily="34" charset="0"/>
              </a:rPr>
              <a:t>, but some approaches have proven successful</a:t>
            </a:r>
          </a:p>
          <a:p>
            <a:pPr marL="171450" indent="-171450">
              <a:buFont typeface="Arial" panose="020B0604020202020204" pitchFamily="34" charset="0"/>
              <a:buChar char="•"/>
            </a:pPr>
            <a:endParaRPr lang="en-US" altLang="en-US" sz="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Internal structure of different Operating Systems  can vary widely</a:t>
            </a:r>
          </a:p>
          <a:p>
            <a:pPr marL="171450" indent="-171450">
              <a:buFont typeface="Arial" panose="020B0604020202020204" pitchFamily="34" charset="0"/>
              <a:buChar char="•"/>
            </a:pPr>
            <a:endParaRPr lang="en-US" altLang="en-US" sz="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Start the design by defining goals and specifications </a:t>
            </a:r>
          </a:p>
          <a:p>
            <a:pPr marL="171450" indent="-171450">
              <a:buFont typeface="Arial" panose="020B0604020202020204" pitchFamily="34" charset="0"/>
              <a:buChar char="•"/>
            </a:pPr>
            <a:endParaRPr lang="en-US" altLang="en-US" sz="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Affected by choice of hardware, type of system</a:t>
            </a:r>
          </a:p>
          <a:p>
            <a:pPr marL="171450" indent="-171450">
              <a:buFont typeface="Arial" panose="020B0604020202020204" pitchFamily="34" charset="0"/>
              <a:buChar char="•"/>
            </a:pPr>
            <a:endParaRPr lang="en-US" altLang="en-US" sz="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b="1" dirty="0">
                <a:solidFill>
                  <a:srgbClr val="C00000"/>
                </a:solidFill>
                <a:latin typeface="Tahoma" panose="020B0604030504040204" pitchFamily="34" charset="0"/>
                <a:ea typeface="Tahoma" panose="020B0604030504040204" pitchFamily="34" charset="0"/>
                <a:cs typeface="Tahoma" panose="020B0604030504040204" pitchFamily="34" charset="0"/>
              </a:rPr>
              <a:t>User </a:t>
            </a:r>
            <a:r>
              <a:rPr lang="en-US" altLang="en-US" sz="1800" dirty="0">
                <a:solidFill>
                  <a:srgbClr val="C00000"/>
                </a:solidFill>
                <a:latin typeface="Tahoma" panose="020B0604030504040204" pitchFamily="34" charset="0"/>
                <a:ea typeface="Tahoma" panose="020B0604030504040204" pitchFamily="34" charset="0"/>
                <a:cs typeface="Tahoma" panose="020B0604030504040204" pitchFamily="34" charset="0"/>
              </a:rPr>
              <a:t>goals and </a:t>
            </a:r>
            <a:r>
              <a:rPr lang="en-US" altLang="en-US" sz="1800" b="1" dirty="0">
                <a:solidFill>
                  <a:srgbClr val="C00000"/>
                </a:solidFill>
                <a:latin typeface="Tahoma" panose="020B0604030504040204" pitchFamily="34" charset="0"/>
                <a:ea typeface="Tahoma" panose="020B0604030504040204" pitchFamily="34" charset="0"/>
                <a:cs typeface="Tahoma" panose="020B0604030504040204" pitchFamily="34" charset="0"/>
              </a:rPr>
              <a:t>System </a:t>
            </a:r>
            <a:r>
              <a:rPr lang="en-US" altLang="en-US" sz="1800" dirty="0">
                <a:solidFill>
                  <a:srgbClr val="C00000"/>
                </a:solidFill>
                <a:latin typeface="Tahoma" panose="020B0604030504040204" pitchFamily="34" charset="0"/>
                <a:ea typeface="Tahoma" panose="020B0604030504040204" pitchFamily="34" charset="0"/>
                <a:cs typeface="Tahoma" panose="020B0604030504040204" pitchFamily="34" charset="0"/>
              </a:rPr>
              <a:t>goals</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User goals – operating system should be convenient to use, easy to learn, reliable, safe, and fast</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System goals – operating system should be easy to design, implement, and maintain, as well as flexible, reliable, error-free, and efficient</a:t>
            </a:r>
          </a:p>
          <a:p>
            <a:pPr marL="285750" indent="-285750">
              <a:buFont typeface="Arial" panose="020B0604020202020204" pitchFamily="34" charset="0"/>
              <a:buChar char="•"/>
            </a:pPr>
            <a:r>
              <a:rPr lang="en-US" altLang="en-US" sz="1800" dirty="0"/>
              <a:t>Important principle to separate</a:t>
            </a:r>
          </a:p>
          <a:p>
            <a:r>
              <a:rPr lang="en-US" altLang="en-US" sz="1800" b="1" dirty="0"/>
              <a:t>	</a:t>
            </a:r>
            <a:r>
              <a:rPr lang="en-US" altLang="en-US" sz="1800" b="1" dirty="0">
                <a:solidFill>
                  <a:srgbClr val="3366FF"/>
                </a:solidFill>
              </a:rPr>
              <a:t>Policy</a:t>
            </a:r>
            <a:r>
              <a:rPr lang="en-US" altLang="en-US" sz="1800" b="1" dirty="0"/>
              <a:t>:   </a:t>
            </a:r>
            <a:r>
              <a:rPr lang="en-US" altLang="en-US" sz="1800" b="1" i="1" dirty="0"/>
              <a:t>What</a:t>
            </a:r>
            <a:r>
              <a:rPr lang="en-US" altLang="en-US" sz="1800" dirty="0"/>
              <a:t> will be done?</a:t>
            </a:r>
            <a:r>
              <a:rPr lang="en-US" altLang="en-US" sz="1800" b="1" dirty="0"/>
              <a:t> </a:t>
            </a:r>
            <a:br>
              <a:rPr lang="en-US" altLang="en-US" sz="1800" b="1" dirty="0"/>
            </a:br>
            <a:r>
              <a:rPr lang="en-US" altLang="en-US" sz="1800" b="1" dirty="0"/>
              <a:t>         </a:t>
            </a:r>
            <a:r>
              <a:rPr lang="en-US" altLang="en-US" sz="1800" b="1" dirty="0">
                <a:solidFill>
                  <a:srgbClr val="3366FF"/>
                </a:solidFill>
              </a:rPr>
              <a:t>Mechanism</a:t>
            </a:r>
            <a:r>
              <a:rPr lang="en-US" altLang="en-US" sz="1800" b="1" dirty="0"/>
              <a:t>:  </a:t>
            </a:r>
            <a:r>
              <a:rPr lang="en-US" altLang="en-US" sz="1800" b="1" i="1" dirty="0"/>
              <a:t>How</a:t>
            </a:r>
            <a:r>
              <a:rPr lang="en-US" altLang="en-US" sz="1800" dirty="0"/>
              <a:t> to do it?</a:t>
            </a:r>
          </a:p>
          <a:p>
            <a:pPr marL="285750" indent="-285750">
              <a:buFont typeface="Arial" panose="020B0604020202020204" pitchFamily="34" charset="0"/>
              <a:buChar char="•"/>
            </a:pPr>
            <a:r>
              <a:rPr lang="en-US" altLang="en-US" sz="1800" dirty="0"/>
              <a:t>Mechanisms determine how to do something, policies decide what will be done</a:t>
            </a:r>
          </a:p>
          <a:p>
            <a:pPr marL="285750" indent="-285750">
              <a:buFont typeface="Arial" panose="020B0604020202020204" pitchFamily="34" charset="0"/>
              <a:buChar char="•"/>
            </a:pPr>
            <a:r>
              <a:rPr lang="en-US" altLang="en-US" sz="1800" dirty="0"/>
              <a:t>The separation of policy from mechanism is a very important principle, it allows maximum flexibility if policy decisions are to be changed later (example – timer)</a:t>
            </a:r>
          </a:p>
          <a:p>
            <a:pPr marL="285750" indent="-285750">
              <a:buFont typeface="Arial" panose="020B0604020202020204" pitchFamily="34" charset="0"/>
              <a:buChar char="•"/>
            </a:pPr>
            <a:r>
              <a:rPr lang="en-US" altLang="en-US" sz="1800" dirty="0"/>
              <a:t>Specifying and designing an OS is highly creative task of </a:t>
            </a:r>
            <a:r>
              <a:rPr lang="en-US" altLang="en-US" sz="1800" b="1" dirty="0">
                <a:solidFill>
                  <a:srgbClr val="3366FF"/>
                </a:solidFill>
              </a:rPr>
              <a:t>software engineering</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1674813" marR="5080" lvl="0" indent="-285750" algn="just" rtl="0">
              <a:lnSpc>
                <a:spcPct val="150000"/>
              </a:lnSpc>
              <a:spcBef>
                <a:spcPts val="820"/>
              </a:spcBef>
              <a:spcAft>
                <a:spcPts val="0"/>
              </a:spcAft>
              <a:buFont typeface="Arial" panose="020B0604020202020204" pitchFamily="34" charset="0"/>
              <a:buChar char="•"/>
            </a:pP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040036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Operating System Design and Implementation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611E1D1-B0E0-FA73-9FDE-3A006F328A5E}"/>
              </a:ext>
            </a:extLst>
          </p:cNvPr>
          <p:cNvSpPr txBox="1"/>
          <p:nvPr/>
        </p:nvSpPr>
        <p:spPr>
          <a:xfrm>
            <a:off x="776567" y="1121757"/>
            <a:ext cx="10492067" cy="5355312"/>
          </a:xfrm>
          <a:prstGeom prst="rect">
            <a:avLst/>
          </a:prstGeom>
          <a:noFill/>
        </p:spPr>
        <p:txBody>
          <a:bodyPr wrap="square">
            <a:spAutoFit/>
          </a:bodyPr>
          <a:lstStyle/>
          <a:p>
            <a:pPr marL="285750" indent="-285750" algn="just">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In the worst case</a:t>
            </a:r>
            <a:r>
              <a:rPr lang="en-US" altLang="en-US" sz="1800" u="sng" dirty="0">
                <a:latin typeface="Tahoma" panose="020B0604030504040204" pitchFamily="34" charset="0"/>
                <a:ea typeface="Tahoma" panose="020B0604030504040204" pitchFamily="34" charset="0"/>
                <a:cs typeface="Tahoma" panose="020B0604030504040204" pitchFamily="34" charset="0"/>
              </a:rPr>
              <a:t>,</a:t>
            </a:r>
          </a:p>
          <a:p>
            <a:pPr marL="742950" lvl="1"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 Each change in policy would require a change in the underlying mechanism. </a:t>
            </a:r>
          </a:p>
          <a:p>
            <a:pPr marL="742950" lvl="1"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A general mechanism flexible enough to work across a range of policies is preferable.</a:t>
            </a:r>
          </a:p>
          <a:p>
            <a:pPr marL="742950" lvl="1"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 A change in policy would then require redefinition of only certain parameters of the system</a:t>
            </a:r>
          </a:p>
          <a:p>
            <a:pPr marL="742950" lvl="1" indent="-285750" algn="just">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EX: C</a:t>
            </a:r>
            <a:r>
              <a:rPr lang="en-US" altLang="en-US" sz="1800" dirty="0">
                <a:latin typeface="Tahoma" panose="020B0604030504040204" pitchFamily="34" charset="0"/>
                <a:ea typeface="Tahoma" panose="020B0604030504040204" pitchFamily="34" charset="0"/>
                <a:cs typeface="Tahoma" panose="020B0604030504040204" pitchFamily="34" charset="0"/>
              </a:rPr>
              <a:t>onsider a mechanism for giving priority to certain types of programs over others. </a:t>
            </a:r>
          </a:p>
          <a:p>
            <a:pPr marL="742950" lvl="1"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If the mechanism is properly separated from policy, </a:t>
            </a:r>
          </a:p>
          <a:p>
            <a:pPr marL="1200150" lvl="2"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it can be used either to support a policy decision that I/O-intensive programs should have priority over CPU-intensive ones or </a:t>
            </a:r>
          </a:p>
          <a:p>
            <a:pPr marL="1200150" lvl="2"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to support the opposite policy</a:t>
            </a:r>
          </a:p>
          <a:p>
            <a:pPr lvl="2" algn="just"/>
            <a:endParaRPr lang="en-US" altLang="en-US" dirty="0">
              <a:solidFill>
                <a:schemeClr val="dk1"/>
              </a:solidFill>
              <a:latin typeface="Tahoma"/>
              <a:ea typeface="Tahoma"/>
              <a:cs typeface="Tahoma"/>
              <a:sym typeface="Tahoma"/>
            </a:endParaRPr>
          </a:p>
          <a:p>
            <a:pPr algn="just"/>
            <a:r>
              <a:rPr lang="en-US" altLang="en-US" sz="1800" b="1" dirty="0">
                <a:latin typeface="Tahoma" panose="020B0604030504040204" pitchFamily="34" charset="0"/>
                <a:ea typeface="Tahoma" panose="020B0604030504040204" pitchFamily="34" charset="0"/>
                <a:cs typeface="Tahoma" panose="020B0604030504040204" pitchFamily="34" charset="0"/>
              </a:rPr>
              <a:t>Microkernel-based operating systems :</a:t>
            </a:r>
          </a:p>
          <a:p>
            <a:pPr marL="742950" lvl="1"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take the separation of mechanism and policy to one extreme by implementing a basic set of primitive building blocks. </a:t>
            </a:r>
          </a:p>
          <a:p>
            <a:pPr marL="742950" lvl="1"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These blocks are almost policy free, </a:t>
            </a:r>
          </a:p>
          <a:p>
            <a:pPr algn="just"/>
            <a:r>
              <a:rPr lang="en-US" altLang="en-US" sz="1800" b="1" dirty="0">
                <a:latin typeface="Tahoma" panose="020B0604030504040204" pitchFamily="34" charset="0"/>
                <a:ea typeface="Tahoma" panose="020B0604030504040204" pitchFamily="34" charset="0"/>
                <a:cs typeface="Tahoma" panose="020B0604030504040204" pitchFamily="34" charset="0"/>
              </a:rPr>
              <a:t>Windows:</a:t>
            </a:r>
            <a:endParaRPr lang="en-US" altLang="en-US" b="1" dirty="0">
              <a:latin typeface="Tahoma" panose="020B0604030504040204" pitchFamily="34" charset="0"/>
              <a:ea typeface="Tahoma" panose="020B0604030504040204" pitchFamily="34" charset="0"/>
              <a:cs typeface="Tahoma" panose="020B0604030504040204" pitchFamily="34" charset="0"/>
            </a:endParaRPr>
          </a:p>
          <a:p>
            <a:pPr marL="742950" lvl="1"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Microsoft has closely encoded both mechanism and policy into the system </a:t>
            </a:r>
          </a:p>
          <a:p>
            <a:pPr marL="742950" lvl="1" indent="-285750" algn="just">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All applications have similar interfaces, because the interface itself is built into the kernel and system libraries. </a:t>
            </a:r>
          </a:p>
        </p:txBody>
      </p:sp>
    </p:spTree>
    <p:extLst>
      <p:ext uri="{BB962C8B-B14F-4D97-AF65-F5344CB8AC3E}">
        <p14:creationId xmlns:p14="http://schemas.microsoft.com/office/powerpoint/2010/main" val="229075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Building and Booting an Operating System</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1112745" y="1657924"/>
            <a:ext cx="9846608" cy="4524315"/>
          </a:xfrm>
          <a:prstGeom prst="rect">
            <a:avLst/>
          </a:prstGeom>
          <a:noFill/>
        </p:spPr>
        <p:txBody>
          <a:bodyPr wrap="square">
            <a:spAutoFit/>
          </a:bodyPr>
          <a:lstStyle/>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Operating-System Generation</a:t>
            </a:r>
          </a:p>
          <a:p>
            <a:endPar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endParaRPr>
          </a:p>
          <a:p>
            <a:r>
              <a:rPr lang="en-US" altLang="en-US" dirty="0">
                <a:latin typeface="Tahoma" panose="020B0604030504040204" pitchFamily="34" charset="0"/>
                <a:ea typeface="Tahoma" panose="020B0604030504040204" pitchFamily="34" charset="0"/>
                <a:cs typeface="Tahoma" panose="020B0604030504040204" pitchFamily="34" charset="0"/>
              </a:rPr>
              <a:t>Generating (or building) an operating system from scratch, </a:t>
            </a:r>
          </a:p>
          <a:p>
            <a:r>
              <a:rPr lang="en-US" altLang="en-US" dirty="0">
                <a:latin typeface="Tahoma" panose="020B0604030504040204" pitchFamily="34" charset="0"/>
                <a:ea typeface="Tahoma" panose="020B0604030504040204" pitchFamily="34" charset="0"/>
                <a:cs typeface="Tahoma" panose="020B0604030504040204" pitchFamily="34" charset="0"/>
              </a:rPr>
              <a:t>steps: </a:t>
            </a:r>
          </a:p>
          <a:p>
            <a:pPr lvl="1"/>
            <a:r>
              <a:rPr lang="en-US" altLang="en-US" dirty="0">
                <a:latin typeface="Tahoma" panose="020B0604030504040204" pitchFamily="34" charset="0"/>
                <a:ea typeface="Tahoma" panose="020B0604030504040204" pitchFamily="34" charset="0"/>
                <a:cs typeface="Tahoma" panose="020B0604030504040204" pitchFamily="34" charset="0"/>
              </a:rPr>
              <a:t>1. Write the operating system source code (or obtain previously written source code).</a:t>
            </a:r>
          </a:p>
          <a:p>
            <a:pPr lvl="1"/>
            <a:r>
              <a:rPr lang="en-US" altLang="en-US" dirty="0">
                <a:latin typeface="Tahoma" panose="020B0604030504040204" pitchFamily="34" charset="0"/>
                <a:ea typeface="Tahoma" panose="020B0604030504040204" pitchFamily="34" charset="0"/>
                <a:cs typeface="Tahoma" panose="020B0604030504040204" pitchFamily="34" charset="0"/>
              </a:rPr>
              <a:t>2. Configure the operating system for the system on which it will run. </a:t>
            </a:r>
          </a:p>
          <a:p>
            <a:pPr lvl="1"/>
            <a:r>
              <a:rPr lang="en-US" altLang="en-US" dirty="0">
                <a:latin typeface="Tahoma" panose="020B0604030504040204" pitchFamily="34" charset="0"/>
                <a:ea typeface="Tahoma" panose="020B0604030504040204" pitchFamily="34" charset="0"/>
                <a:cs typeface="Tahoma" panose="020B0604030504040204" pitchFamily="34" charset="0"/>
              </a:rPr>
              <a:t>3. Compile the operating system. </a:t>
            </a:r>
          </a:p>
          <a:p>
            <a:pPr lvl="1"/>
            <a:r>
              <a:rPr lang="en-US" altLang="en-US" dirty="0">
                <a:latin typeface="Tahoma" panose="020B0604030504040204" pitchFamily="34" charset="0"/>
                <a:ea typeface="Tahoma" panose="020B0604030504040204" pitchFamily="34" charset="0"/>
                <a:cs typeface="Tahoma" panose="020B0604030504040204" pitchFamily="34" charset="0"/>
              </a:rPr>
              <a:t>4. Install the operating system. </a:t>
            </a:r>
          </a:p>
          <a:p>
            <a:pPr lvl="1"/>
            <a:r>
              <a:rPr lang="en-US" altLang="en-US" dirty="0">
                <a:latin typeface="Tahoma" panose="020B0604030504040204" pitchFamily="34" charset="0"/>
                <a:ea typeface="Tahoma" panose="020B0604030504040204" pitchFamily="34" charset="0"/>
                <a:cs typeface="Tahoma" panose="020B0604030504040204" pitchFamily="34" charset="0"/>
              </a:rPr>
              <a:t>5. Boot the computer and its new operating system.</a:t>
            </a:r>
          </a:p>
          <a:p>
            <a:pPr marL="285750" indent="-285750" algn="just">
              <a:buFont typeface="Arial" panose="020B0604020202020204" pitchFamily="34" charset="0"/>
              <a:buChar char="•"/>
              <a:defRPr/>
            </a:pPr>
            <a:r>
              <a:rPr lang="en-US" sz="1800" dirty="0">
                <a:ea typeface="ＭＳ Ｐゴシック" charset="0"/>
                <a:cs typeface="ＭＳ Ｐゴシック" charset="0"/>
              </a:rPr>
              <a:t>Operating systems are designed to run on any of a class of machines; the system must be configured for each specific computer site</a:t>
            </a:r>
          </a:p>
          <a:p>
            <a:pPr marL="285750" indent="-285750" algn="just">
              <a:buFont typeface="Arial" panose="020B0604020202020204" pitchFamily="34" charset="0"/>
              <a:buChar char="•"/>
              <a:defRPr/>
            </a:pPr>
            <a:r>
              <a:rPr lang="en-US" sz="1800" b="1" kern="1200" dirty="0">
                <a:solidFill>
                  <a:srgbClr val="3366FF"/>
                </a:solidFill>
                <a:ea typeface="ＭＳ Ｐゴシック" charset="-128"/>
                <a:cs typeface="ＭＳ Ｐゴシック" charset="0"/>
              </a:rPr>
              <a:t>SYSGEN</a:t>
            </a:r>
            <a:r>
              <a:rPr lang="en-US" sz="1800" dirty="0">
                <a:ea typeface="ＭＳ Ｐゴシック" charset="0"/>
                <a:cs typeface="ＭＳ Ｐゴシック" charset="0"/>
              </a:rPr>
              <a:t> program obtains information concerning the specific configuration of the hardware system</a:t>
            </a:r>
          </a:p>
          <a:p>
            <a:pPr marL="742950" lvl="1" indent="-285750" algn="just">
              <a:buFont typeface="Arial" panose="020B0604020202020204" pitchFamily="34" charset="0"/>
              <a:buChar char="•"/>
              <a:defRPr/>
            </a:pPr>
            <a:r>
              <a:rPr lang="en-US" sz="1800" dirty="0">
                <a:ea typeface="ＭＳ Ｐゴシック" charset="0"/>
                <a:cs typeface="ＭＳ Ｐゴシック" charset="0"/>
              </a:rPr>
              <a:t>Used to build system-specific compiled kernel or system-tuned</a:t>
            </a:r>
          </a:p>
          <a:p>
            <a:pPr marL="742950" lvl="1" indent="-285750" algn="just">
              <a:buFont typeface="Arial" panose="020B0604020202020204" pitchFamily="34" charset="0"/>
              <a:buChar char="•"/>
              <a:defRPr/>
            </a:pPr>
            <a:r>
              <a:rPr lang="en-US" sz="1800" dirty="0">
                <a:ea typeface="ＭＳ Ｐゴシック" charset="0"/>
                <a:cs typeface="ＭＳ Ｐゴシック" charset="0"/>
              </a:rPr>
              <a:t>Can general more efficient code than one general kernel</a:t>
            </a:r>
          </a:p>
          <a:p>
            <a:pPr lvl="1"/>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78801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Building and Booting an Operating System</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1112745" y="1657924"/>
            <a:ext cx="9846608" cy="3416320"/>
          </a:xfrm>
          <a:prstGeom prst="rect">
            <a:avLst/>
          </a:prstGeom>
          <a:noFill/>
        </p:spPr>
        <p:txBody>
          <a:bodyPr wrap="square">
            <a:spAutoFit/>
          </a:bodyPr>
          <a:lstStyle/>
          <a:p>
            <a:r>
              <a:rPr lang="en-US" altLang="en-US" sz="1800" dirty="0">
                <a:solidFill>
                  <a:srgbClr val="C00000"/>
                </a:solidFill>
                <a:latin typeface="Tahoma" panose="020B0604030504040204" pitchFamily="34" charset="0"/>
                <a:ea typeface="Tahoma" panose="020B0604030504040204" pitchFamily="34" charset="0"/>
                <a:cs typeface="Tahoma" panose="020B0604030504040204" pitchFamily="34" charset="0"/>
              </a:rPr>
              <a:t>System Boot</a:t>
            </a:r>
          </a:p>
          <a:p>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When power initialized on system, execution starts at a fixed memory location</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Firmware ROM used to hold initial boot code</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Operating system must be made available to hardware so hardware can start it</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Small piece of code –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bootstrap loader</a:t>
            </a:r>
            <a:r>
              <a:rPr lang="en-US" altLang="en-US" sz="1800" dirty="0">
                <a:latin typeface="Tahoma" panose="020B0604030504040204" pitchFamily="34" charset="0"/>
                <a:ea typeface="Tahoma" panose="020B0604030504040204" pitchFamily="34" charset="0"/>
                <a:cs typeface="Tahoma" panose="020B0604030504040204" pitchFamily="34" charset="0"/>
              </a:rPr>
              <a:t>, stored in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ROM</a:t>
            </a:r>
            <a:r>
              <a:rPr lang="en-US" altLang="en-US" sz="1800" dirty="0">
                <a:latin typeface="Tahoma" panose="020B0604030504040204" pitchFamily="34" charset="0"/>
                <a:ea typeface="Tahoma" panose="020B0604030504040204" pitchFamily="34" charset="0"/>
                <a:cs typeface="Tahoma" panose="020B0604030504040204" pitchFamily="34" charset="0"/>
              </a:rPr>
              <a:t> or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EEPROM</a:t>
            </a:r>
            <a:r>
              <a:rPr lang="en-US" altLang="en-US" sz="1800" dirty="0">
                <a:latin typeface="Tahoma" panose="020B0604030504040204" pitchFamily="34" charset="0"/>
                <a:ea typeface="Tahoma" panose="020B0604030504040204" pitchFamily="34" charset="0"/>
                <a:cs typeface="Tahoma" panose="020B0604030504040204" pitchFamily="34" charset="0"/>
              </a:rPr>
              <a:t> locates the kernel, loads it into memory, and starts it</a:t>
            </a:r>
          </a:p>
          <a:p>
            <a:pPr marL="742950" lvl="1"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Sometimes two-step process where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boot block </a:t>
            </a:r>
            <a:r>
              <a:rPr lang="en-US" altLang="en-US" sz="1800" dirty="0">
                <a:latin typeface="Tahoma" panose="020B0604030504040204" pitchFamily="34" charset="0"/>
                <a:ea typeface="Tahoma" panose="020B0604030504040204" pitchFamily="34" charset="0"/>
                <a:cs typeface="Tahoma" panose="020B0604030504040204" pitchFamily="34" charset="0"/>
              </a:rPr>
              <a:t>at fixed location loaded by ROM code, which loads bootstrap loader from disk</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Common bootstrap loader,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GRUB</a:t>
            </a:r>
            <a:r>
              <a:rPr lang="en-US" altLang="en-US" sz="1800" dirty="0">
                <a:latin typeface="Tahoma" panose="020B0604030504040204" pitchFamily="34" charset="0"/>
                <a:ea typeface="Tahoma" panose="020B0604030504040204" pitchFamily="34" charset="0"/>
                <a:cs typeface="Tahoma" panose="020B0604030504040204" pitchFamily="34" charset="0"/>
              </a:rPr>
              <a:t>, allows selection of kernel from multiple disks, versions, kernel options</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Kernel loads and system is then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running</a:t>
            </a: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750144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Concept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1112745" y="1657924"/>
            <a:ext cx="7883337" cy="4480714"/>
          </a:xfrm>
          <a:prstGeom prst="rect">
            <a:avLst/>
          </a:prstGeom>
          <a:noFill/>
        </p:spPr>
        <p:txBody>
          <a:bodyPr wrap="square">
            <a:spAutoFit/>
          </a:bodyPr>
          <a:lstStyle/>
          <a:p>
            <a:pPr marL="299085" marR="0" lvl="0" indent="-287019" algn="l" rtl="0">
              <a:lnSpc>
                <a:spcPct val="100000"/>
              </a:lnSpc>
              <a:spcBef>
                <a:spcPts val="720"/>
              </a:spcBef>
              <a:spcAft>
                <a:spcPts val="0"/>
              </a:spcAft>
              <a:buClr>
                <a:srgbClr val="385622"/>
              </a:buClr>
              <a:buSzPts val="1200"/>
              <a:buFont typeface="Arial" panose="020B0604020202020204" pitchFamily="34" charset="0"/>
              <a:buChar char="•"/>
            </a:pPr>
            <a:r>
              <a:rPr lang="en-US" altLang="en-US" sz="1800" b="1" dirty="0">
                <a:solidFill>
                  <a:srgbClr val="3366FF"/>
                </a:solidFill>
              </a:rPr>
              <a:t>Process</a:t>
            </a:r>
            <a:r>
              <a:rPr lang="en-US" altLang="en-US" sz="1800" dirty="0"/>
              <a:t> – </a:t>
            </a:r>
            <a:r>
              <a:rPr lang="en-US" sz="1800" dirty="0">
                <a:solidFill>
                  <a:srgbClr val="385622"/>
                </a:solidFill>
                <a:latin typeface="Tahoma"/>
                <a:ea typeface="Tahoma"/>
                <a:cs typeface="Tahoma"/>
                <a:sym typeface="Tahoma"/>
              </a:rPr>
              <a:t>A </a:t>
            </a:r>
            <a:r>
              <a:rPr lang="en-US" sz="1800" b="1" dirty="0">
                <a:solidFill>
                  <a:srgbClr val="385622"/>
                </a:solidFill>
                <a:latin typeface="Tahoma"/>
                <a:ea typeface="Tahoma"/>
                <a:cs typeface="Tahoma"/>
                <a:sym typeface="Tahoma"/>
              </a:rPr>
              <a:t>process </a:t>
            </a:r>
            <a:r>
              <a:rPr lang="en-US" sz="1800" dirty="0">
                <a:solidFill>
                  <a:srgbClr val="385622"/>
                </a:solidFill>
                <a:latin typeface="Tahoma"/>
                <a:ea typeface="Tahoma"/>
                <a:cs typeface="Tahoma"/>
                <a:sym typeface="Tahoma"/>
              </a:rPr>
              <a:t>can be thought of as a </a:t>
            </a:r>
            <a:r>
              <a:rPr lang="en-US" sz="1800" b="1" dirty="0">
                <a:solidFill>
                  <a:srgbClr val="385622"/>
                </a:solidFill>
                <a:latin typeface="Tahoma"/>
                <a:ea typeface="Tahoma"/>
                <a:cs typeface="Tahoma"/>
                <a:sym typeface="Tahoma"/>
              </a:rPr>
              <a:t>program in execution</a:t>
            </a:r>
            <a:r>
              <a:rPr lang="en-US" sz="1800" dirty="0">
                <a:solidFill>
                  <a:srgbClr val="385622"/>
                </a:solidFill>
                <a:latin typeface="Tahoma"/>
                <a:ea typeface="Tahoma"/>
                <a:cs typeface="Tahoma"/>
                <a:sym typeface="Tahoma"/>
              </a:rPr>
              <a:t>.</a:t>
            </a:r>
            <a:endParaRPr lang="en-US" sz="1800" dirty="0">
              <a:solidFill>
                <a:schemeClr val="dk1"/>
              </a:solidFill>
              <a:latin typeface="Tahoma"/>
              <a:ea typeface="Tahoma"/>
              <a:cs typeface="Tahoma"/>
              <a:sym typeface="Tahoma"/>
            </a:endParaRPr>
          </a:p>
          <a:p>
            <a:pPr marL="285750" indent="-285750">
              <a:buFont typeface="Arial" panose="020B0604020202020204" pitchFamily="34" charset="0"/>
              <a:buChar char="•"/>
            </a:pPr>
            <a:endParaRPr lang="en-US" altLang="en-US" dirty="0"/>
          </a:p>
          <a:p>
            <a:pPr marL="299085" marR="0" lvl="0" indent="-287019" algn="just" rtl="0">
              <a:lnSpc>
                <a:spcPct val="100000"/>
              </a:lnSpc>
              <a:spcBef>
                <a:spcPts val="720"/>
              </a:spcBef>
              <a:spcAft>
                <a:spcPts val="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The status of the current activity of a process is represented by the value of the</a:t>
            </a:r>
            <a:r>
              <a:rPr lang="en-US" dirty="0">
                <a:solidFill>
                  <a:schemeClr val="dk1"/>
                </a:solidFill>
                <a:latin typeface="Tahoma"/>
                <a:ea typeface="Tahoma"/>
                <a:cs typeface="Tahoma"/>
                <a:sym typeface="Tahoma"/>
              </a:rPr>
              <a:t> </a:t>
            </a:r>
            <a:r>
              <a:rPr lang="en-US" sz="1800" dirty="0">
                <a:solidFill>
                  <a:srgbClr val="385622"/>
                </a:solidFill>
                <a:latin typeface="Tahoma"/>
                <a:ea typeface="Tahoma"/>
                <a:cs typeface="Tahoma"/>
                <a:sym typeface="Tahoma"/>
              </a:rPr>
              <a:t>program counter and the contents of the processor’s registers. </a:t>
            </a:r>
          </a:p>
          <a:p>
            <a:pPr marL="320675" marR="10160" lvl="0" indent="-307975" algn="just" rtl="0">
              <a:lnSpc>
                <a:spcPct val="150000"/>
              </a:lnSpc>
              <a:spcBef>
                <a:spcPts val="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The memory layout  of a process is typically divided into multiple sections</a:t>
            </a:r>
            <a:endParaRPr lang="en-US" altLang="en-US" sz="1800" dirty="0"/>
          </a:p>
          <a:p>
            <a:pPr marL="756285" marR="0" lvl="1" indent="-287019" algn="l" rtl="0">
              <a:lnSpc>
                <a:spcPct val="100000"/>
              </a:lnSpc>
              <a:spcBef>
                <a:spcPts val="720"/>
              </a:spcBef>
              <a:spcAft>
                <a:spcPts val="0"/>
              </a:spcAft>
              <a:buClr>
                <a:srgbClr val="385622"/>
              </a:buClr>
              <a:buSzPts val="1200"/>
              <a:buFont typeface="Noto Sans Symbols"/>
              <a:buChar char="❖"/>
            </a:pPr>
            <a:r>
              <a:rPr lang="en-US" sz="1600" b="1" i="0" u="none" strike="noStrike" cap="none"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Text section</a:t>
            </a:r>
            <a:r>
              <a:rPr lang="en-US" sz="1600" b="0" i="0" u="none" strike="noStrike" cap="none"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 the executable code</a:t>
            </a:r>
            <a:endParaRPr lang="en-US" sz="16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756285" marR="0" lvl="1" indent="-287019" algn="l" rtl="0">
              <a:lnSpc>
                <a:spcPct val="100000"/>
              </a:lnSpc>
              <a:spcBef>
                <a:spcPts val="720"/>
              </a:spcBef>
              <a:spcAft>
                <a:spcPts val="0"/>
              </a:spcAft>
              <a:buClr>
                <a:srgbClr val="385622"/>
              </a:buClr>
              <a:buSzPts val="1200"/>
              <a:buFont typeface="Noto Sans Symbols"/>
              <a:buChar char="❖"/>
            </a:pPr>
            <a:r>
              <a:rPr lang="en-US" sz="1600" b="1" i="0" u="none" strike="noStrike" cap="none"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Data section</a:t>
            </a:r>
            <a:r>
              <a:rPr lang="en-US" sz="1600" b="0" i="0" u="none" strike="noStrike" cap="none"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—global variables</a:t>
            </a:r>
            <a:endParaRPr lang="en-US" sz="16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756285" marR="0" lvl="1" indent="-287019" algn="l" rtl="0">
              <a:lnSpc>
                <a:spcPct val="100000"/>
              </a:lnSpc>
              <a:spcBef>
                <a:spcPts val="720"/>
              </a:spcBef>
              <a:spcAft>
                <a:spcPts val="0"/>
              </a:spcAft>
              <a:buClr>
                <a:srgbClr val="385622"/>
              </a:buClr>
              <a:buSzPts val="1200"/>
              <a:buFont typeface="Noto Sans Symbols"/>
              <a:buChar char="❖"/>
            </a:pPr>
            <a:r>
              <a:rPr lang="en-US" sz="1600" b="1" i="0" u="none" strike="noStrike" cap="none"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Heap section</a:t>
            </a:r>
            <a:r>
              <a:rPr lang="en-US" sz="1600" b="0" i="0" u="none" strike="noStrike" cap="none"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—memory that is dynamically allocated during program</a:t>
            </a:r>
            <a:endParaRPr lang="en-US" sz="16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756285" marR="0" lvl="0" indent="0" algn="l" rtl="0">
              <a:lnSpc>
                <a:spcPct val="100000"/>
              </a:lnSpc>
              <a:spcBef>
                <a:spcPts val="720"/>
              </a:spcBef>
              <a:spcAft>
                <a:spcPts val="0"/>
              </a:spcAft>
              <a:buNone/>
            </a:pPr>
            <a:r>
              <a:rPr lang="en-US" sz="1600"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runtime</a:t>
            </a:r>
            <a:endParaRPr lang="en-US" sz="1600"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756285" marR="12065" lvl="1" indent="-287019" algn="l" rtl="0">
              <a:lnSpc>
                <a:spcPct val="150000"/>
              </a:lnSpc>
              <a:spcBef>
                <a:spcPts val="5"/>
              </a:spcBef>
              <a:spcAft>
                <a:spcPts val="0"/>
              </a:spcAft>
              <a:buClr>
                <a:srgbClr val="385622"/>
              </a:buClr>
              <a:buSzPts val="1200"/>
              <a:buFont typeface="Noto Sans Symbols"/>
              <a:buChar char="❖"/>
            </a:pPr>
            <a:r>
              <a:rPr lang="en-US" sz="1600" b="1" i="0" u="none" strike="noStrike" cap="none"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Stack section</a:t>
            </a:r>
            <a:r>
              <a:rPr lang="en-US" sz="1600" b="0" i="0" u="none" strike="noStrike" cap="none"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 temporary data storage when invoking functions (such as  function parameters, return addresses, and local variables)</a:t>
            </a:r>
            <a:endParaRPr lang="en-US" sz="16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285750" indent="-285750">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2" name="Google Shape;537;p74">
            <a:extLst>
              <a:ext uri="{FF2B5EF4-FFF2-40B4-BE49-F238E27FC236}">
                <a16:creationId xmlns:a16="http://schemas.microsoft.com/office/drawing/2014/main" id="{2F9FBFE4-C07B-6B3D-7926-3D079CD254B7}"/>
              </a:ext>
            </a:extLst>
          </p:cNvPr>
          <p:cNvPicPr preferRelativeResize="0"/>
          <p:nvPr/>
        </p:nvPicPr>
        <p:blipFill rotWithShape="1">
          <a:blip r:embed="rId2">
            <a:alphaModFix/>
          </a:blip>
          <a:srcRect/>
          <a:stretch/>
        </p:blipFill>
        <p:spPr>
          <a:xfrm>
            <a:off x="9276947" y="2569284"/>
            <a:ext cx="2596806" cy="3091928"/>
          </a:xfrm>
          <a:prstGeom prst="rect">
            <a:avLst/>
          </a:prstGeom>
          <a:noFill/>
          <a:ln>
            <a:noFill/>
          </a:ln>
        </p:spPr>
      </p:pic>
      <p:sp>
        <p:nvSpPr>
          <p:cNvPr id="6" name="TextBox 5">
            <a:extLst>
              <a:ext uri="{FF2B5EF4-FFF2-40B4-BE49-F238E27FC236}">
                <a16:creationId xmlns:a16="http://schemas.microsoft.com/office/drawing/2014/main" id="{06BC04DE-78B4-F575-8E30-84CDA8C22FAE}"/>
              </a:ext>
            </a:extLst>
          </p:cNvPr>
          <p:cNvSpPr txBox="1"/>
          <p:nvPr/>
        </p:nvSpPr>
        <p:spPr>
          <a:xfrm>
            <a:off x="9276947" y="2161405"/>
            <a:ext cx="3167902" cy="307777"/>
          </a:xfrm>
          <a:prstGeom prst="rect">
            <a:avLst/>
          </a:prstGeom>
          <a:noFill/>
        </p:spPr>
        <p:txBody>
          <a:bodyPr wrap="square">
            <a:spAutoFit/>
          </a:bodyPr>
          <a:lstStyle/>
          <a:p>
            <a:r>
              <a:rPr lang="en-US" sz="1400" b="1" dirty="0">
                <a:solidFill>
                  <a:srgbClr val="385622"/>
                </a:solidFill>
                <a:latin typeface="Tahoma"/>
                <a:ea typeface="Tahoma"/>
                <a:cs typeface="Tahoma"/>
                <a:sym typeface="Tahoma"/>
              </a:rPr>
              <a:t>Layout of a process in memory</a:t>
            </a:r>
            <a:endParaRPr lang="en-US" sz="1400" dirty="0"/>
          </a:p>
        </p:txBody>
      </p:sp>
    </p:spTree>
    <p:extLst>
      <p:ext uri="{BB962C8B-B14F-4D97-AF65-F5344CB8AC3E}">
        <p14:creationId xmlns:p14="http://schemas.microsoft.com/office/powerpoint/2010/main" val="18444408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Concept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346262" y="1254512"/>
            <a:ext cx="10586196" cy="4142096"/>
          </a:xfrm>
          <a:prstGeom prst="rect">
            <a:avLst/>
          </a:prstGeom>
          <a:noFill/>
        </p:spPr>
        <p:txBody>
          <a:bodyPr wrap="square">
            <a:spAutoFit/>
          </a:bodyPr>
          <a:lstStyle/>
          <a:p>
            <a:pPr marL="297816" marR="5080" lvl="0" indent="-285750" algn="just" rtl="0">
              <a:lnSpc>
                <a:spcPct val="150000"/>
              </a:lnSpc>
              <a:spcBef>
                <a:spcPts val="0"/>
              </a:spcBef>
              <a:spcAft>
                <a:spcPts val="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The sizes of the text and data sections are fixed, as their sizes do not  change during program run time. </a:t>
            </a:r>
          </a:p>
          <a:p>
            <a:pPr marL="297816" marR="5080" lvl="0" indent="-285750" algn="just" rtl="0">
              <a:lnSpc>
                <a:spcPct val="150000"/>
              </a:lnSpc>
              <a:spcBef>
                <a:spcPts val="0"/>
              </a:spcBef>
              <a:spcAft>
                <a:spcPts val="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However, the stack and heap sections can shrink  and grow dynamically during program execution.</a:t>
            </a:r>
            <a:endParaRPr lang="en-US" sz="1800" dirty="0">
              <a:solidFill>
                <a:schemeClr val="dk1"/>
              </a:solidFill>
              <a:latin typeface="Tahoma"/>
              <a:ea typeface="Tahoma"/>
              <a:cs typeface="Tahoma"/>
              <a:sym typeface="Tahoma"/>
            </a:endParaRPr>
          </a:p>
          <a:p>
            <a:pPr marL="755016" lvl="1" indent="-285750" algn="just">
              <a:spcBef>
                <a:spcPts val="720"/>
              </a:spcBef>
              <a:buClr>
                <a:srgbClr val="385622"/>
              </a:buClr>
              <a:buSzPts val="1200"/>
              <a:buFont typeface="Arial" panose="020B0604020202020204" pitchFamily="34" charset="0"/>
              <a:buChar char="•"/>
            </a:pPr>
            <a:r>
              <a:rPr lang="en-US" dirty="0">
                <a:solidFill>
                  <a:srgbClr val="385622"/>
                </a:solidFill>
                <a:latin typeface="Tahoma"/>
                <a:ea typeface="Tahoma"/>
                <a:cs typeface="Tahoma"/>
                <a:sym typeface="Tahoma"/>
              </a:rPr>
              <a:t>Each time a function is called, an </a:t>
            </a:r>
            <a:r>
              <a:rPr lang="en-US" b="1" dirty="0">
                <a:solidFill>
                  <a:srgbClr val="385622"/>
                </a:solidFill>
                <a:latin typeface="Tahoma"/>
                <a:ea typeface="Tahoma"/>
                <a:cs typeface="Tahoma"/>
                <a:sym typeface="Tahoma"/>
              </a:rPr>
              <a:t>activation record</a:t>
            </a:r>
            <a:r>
              <a:rPr lang="en-US" dirty="0">
                <a:solidFill>
                  <a:srgbClr val="385622"/>
                </a:solidFill>
                <a:latin typeface="Tahoma"/>
                <a:ea typeface="Tahoma"/>
                <a:cs typeface="Tahoma"/>
                <a:sym typeface="Tahoma"/>
              </a:rPr>
              <a:t> containing function</a:t>
            </a:r>
            <a:endParaRPr lang="en-US" dirty="0">
              <a:solidFill>
                <a:schemeClr val="dk1"/>
              </a:solidFill>
              <a:latin typeface="Tahoma"/>
              <a:ea typeface="Tahoma"/>
              <a:cs typeface="Tahoma"/>
              <a:sym typeface="Tahoma"/>
            </a:endParaRPr>
          </a:p>
          <a:p>
            <a:pPr marL="1042035" marR="5080" lvl="1" indent="-285750" algn="just">
              <a:lnSpc>
                <a:spcPct val="150000"/>
              </a:lnSpc>
              <a:spcBef>
                <a:spcPts val="5"/>
              </a:spcBef>
              <a:buFont typeface="Arial" panose="020B0604020202020204" pitchFamily="34" charset="0"/>
              <a:buChar char="•"/>
            </a:pPr>
            <a:r>
              <a:rPr lang="en-US" dirty="0">
                <a:solidFill>
                  <a:srgbClr val="385622"/>
                </a:solidFill>
                <a:latin typeface="Tahoma"/>
                <a:ea typeface="Tahoma"/>
                <a:cs typeface="Tahoma"/>
                <a:sym typeface="Tahoma"/>
              </a:rPr>
              <a:t>parameters, local variables, and the return address is pushed onto the stack; </a:t>
            </a:r>
          </a:p>
          <a:p>
            <a:pPr marL="1042035" marR="5080" lvl="1" indent="-285750" algn="just">
              <a:lnSpc>
                <a:spcPct val="150000"/>
              </a:lnSpc>
              <a:spcBef>
                <a:spcPts val="5"/>
              </a:spcBef>
              <a:buFont typeface="Arial" panose="020B0604020202020204" pitchFamily="34" charset="0"/>
              <a:buChar char="•"/>
            </a:pPr>
            <a:r>
              <a:rPr lang="en-US" dirty="0">
                <a:solidFill>
                  <a:srgbClr val="385622"/>
                </a:solidFill>
                <a:latin typeface="Tahoma"/>
                <a:ea typeface="Tahoma"/>
                <a:cs typeface="Tahoma"/>
                <a:sym typeface="Tahoma"/>
              </a:rPr>
              <a:t>when  control is returned from the function, the activation record is popped from the stack.</a:t>
            </a:r>
            <a:endParaRPr lang="en-US" dirty="0">
              <a:solidFill>
                <a:schemeClr val="dk1"/>
              </a:solidFill>
              <a:latin typeface="Tahoma"/>
              <a:ea typeface="Tahoma"/>
              <a:cs typeface="Tahoma"/>
              <a:sym typeface="Tahoma"/>
            </a:endParaRPr>
          </a:p>
          <a:p>
            <a:pPr marL="755016" marR="11430" lvl="1" indent="-285750">
              <a:lnSpc>
                <a:spcPct val="150000"/>
              </a:lnSpc>
              <a:buClr>
                <a:srgbClr val="385622"/>
              </a:buClr>
              <a:buSzPts val="1200"/>
              <a:buFont typeface="Arial" panose="020B0604020202020204" pitchFamily="34" charset="0"/>
              <a:buChar char="•"/>
            </a:pPr>
            <a:r>
              <a:rPr lang="en-US" dirty="0">
                <a:solidFill>
                  <a:srgbClr val="385622"/>
                </a:solidFill>
                <a:latin typeface="Tahoma"/>
                <a:ea typeface="Tahoma"/>
                <a:cs typeface="Tahoma"/>
                <a:sym typeface="Tahoma"/>
              </a:rPr>
              <a:t>Similarly, the heap will grow as memory is dynamically allocated, and will shrink  when memory is returned to the system.</a:t>
            </a:r>
            <a:endParaRPr lang="en-US" dirty="0">
              <a:solidFill>
                <a:schemeClr val="dk1"/>
              </a:solidFill>
              <a:latin typeface="Tahoma"/>
              <a:ea typeface="Tahoma"/>
              <a:cs typeface="Tahoma"/>
              <a:sym typeface="Tahoma"/>
            </a:endParaRPr>
          </a:p>
          <a:p>
            <a:pPr marL="755016" marR="9525" lvl="1" indent="-285750">
              <a:lnSpc>
                <a:spcPct val="150000"/>
              </a:lnSpc>
              <a:buClr>
                <a:srgbClr val="385622"/>
              </a:buClr>
              <a:buSzPts val="1200"/>
              <a:buFont typeface="Arial" panose="020B0604020202020204" pitchFamily="34" charset="0"/>
              <a:buChar char="•"/>
            </a:pPr>
            <a:r>
              <a:rPr lang="en-US" dirty="0">
                <a:solidFill>
                  <a:srgbClr val="385622"/>
                </a:solidFill>
                <a:latin typeface="Tahoma"/>
                <a:ea typeface="Tahoma"/>
                <a:cs typeface="Tahoma"/>
                <a:sym typeface="Tahoma"/>
              </a:rPr>
              <a:t>Although the stack and heap sections grow </a:t>
            </a:r>
            <a:r>
              <a:rPr lang="en-US" b="1" dirty="0">
                <a:solidFill>
                  <a:srgbClr val="385622"/>
                </a:solidFill>
                <a:latin typeface="Tahoma"/>
                <a:ea typeface="Tahoma"/>
                <a:cs typeface="Tahoma"/>
                <a:sym typeface="Tahoma"/>
              </a:rPr>
              <a:t>toward </a:t>
            </a:r>
            <a:r>
              <a:rPr lang="en-US" dirty="0">
                <a:solidFill>
                  <a:srgbClr val="385622"/>
                </a:solidFill>
                <a:latin typeface="Tahoma"/>
                <a:ea typeface="Tahoma"/>
                <a:cs typeface="Tahoma"/>
                <a:sym typeface="Tahoma"/>
              </a:rPr>
              <a:t>one another, the operating  system must ensure they do not overlap one another.</a:t>
            </a: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225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248135" y="310013"/>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IN" b="1" spc="-5" dirty="0">
                <a:solidFill>
                  <a:srgbClr val="C00000"/>
                </a:solidFill>
                <a:latin typeface="Tahoma" panose="020B0604030504040204" pitchFamily="34" charset="0"/>
                <a:ea typeface="Tahoma" panose="020B0604030504040204" pitchFamily="34" charset="0"/>
                <a:cs typeface="Tahoma" panose="020B0604030504040204" pitchFamily="34" charset="0"/>
              </a:rPr>
              <a:t>Introduction to Operating System</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4">
            <a:extLst>
              <a:ext uri="{FF2B5EF4-FFF2-40B4-BE49-F238E27FC236}">
                <a16:creationId xmlns:a16="http://schemas.microsoft.com/office/drawing/2014/main" id="{AA4DF9DC-095F-9B7C-FC12-DF25FB048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963" y="1504774"/>
            <a:ext cx="6330763" cy="50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FE93C31-65BB-6DEC-23F1-D5C61ACB2683}"/>
              </a:ext>
            </a:extLst>
          </p:cNvPr>
          <p:cNvSpPr txBox="1"/>
          <p:nvPr/>
        </p:nvSpPr>
        <p:spPr>
          <a:xfrm>
            <a:off x="4324574" y="956344"/>
            <a:ext cx="4238513" cy="369332"/>
          </a:xfrm>
          <a:prstGeom prst="rect">
            <a:avLst/>
          </a:prstGeom>
          <a:noFill/>
        </p:spPr>
        <p:txBody>
          <a:bodyPr wrap="square" rtlCol="0">
            <a:spAutoFit/>
          </a:bodyPr>
          <a:lstStyle/>
          <a:p>
            <a:r>
              <a:rPr lang="en-US" dirty="0"/>
              <a:t>Four Components of a Computer System</a:t>
            </a:r>
          </a:p>
        </p:txBody>
      </p:sp>
    </p:spTree>
    <p:extLst>
      <p:ext uri="{BB962C8B-B14F-4D97-AF65-F5344CB8AC3E}">
        <p14:creationId xmlns:p14="http://schemas.microsoft.com/office/powerpoint/2010/main" val="2174510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Concept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346262" y="1254511"/>
            <a:ext cx="6632762" cy="5287553"/>
          </a:xfrm>
          <a:prstGeom prst="rect">
            <a:avLst/>
          </a:prstGeom>
          <a:noFill/>
        </p:spPr>
        <p:txBody>
          <a:bodyPr wrap="square">
            <a:spAutoFit/>
          </a:bodyPr>
          <a:lstStyle/>
          <a:p>
            <a:pPr marL="533400" marR="0" lvl="0" indent="-347663" algn="l" rtl="0">
              <a:lnSpc>
                <a:spcPct val="100000"/>
              </a:lnSpc>
              <a:spcBef>
                <a:spcPts val="0"/>
              </a:spcBef>
              <a:spcAft>
                <a:spcPts val="0"/>
              </a:spcAft>
              <a:buFont typeface="Arial" panose="020B0604020202020204" pitchFamily="34" charset="0"/>
              <a:buChar char="•"/>
            </a:pPr>
            <a:r>
              <a:rPr lang="en-US" sz="1800" dirty="0">
                <a:latin typeface="Tahoma"/>
                <a:ea typeface="Tahoma"/>
                <a:cs typeface="Tahoma"/>
                <a:sym typeface="Tahoma"/>
              </a:rPr>
              <a:t>As a process executes, it changes </a:t>
            </a:r>
            <a:r>
              <a:rPr lang="en-US" sz="1800" b="1" dirty="0">
                <a:latin typeface="Tahoma"/>
                <a:ea typeface="Tahoma"/>
                <a:cs typeface="Tahoma"/>
                <a:sym typeface="Tahoma"/>
              </a:rPr>
              <a:t>state</a:t>
            </a:r>
            <a:r>
              <a:rPr lang="en-US" sz="1800" dirty="0">
                <a:latin typeface="Tahoma"/>
                <a:ea typeface="Tahoma"/>
                <a:cs typeface="Tahoma"/>
                <a:sym typeface="Tahoma"/>
              </a:rPr>
              <a:t>. A process may be in one of the following states:</a:t>
            </a:r>
          </a:p>
          <a:p>
            <a:pPr marL="342900" marR="0" lvl="0" indent="-342900" algn="l" rtl="0">
              <a:lnSpc>
                <a:spcPct val="100000"/>
              </a:lnSpc>
              <a:spcBef>
                <a:spcPts val="5"/>
              </a:spcBef>
              <a:spcAft>
                <a:spcPts val="0"/>
              </a:spcAft>
              <a:buFont typeface="Arial" panose="020B0604020202020204" pitchFamily="34" charset="0"/>
              <a:buChar char="•"/>
            </a:pPr>
            <a:endParaRPr lang="en-US" sz="2000" dirty="0">
              <a:latin typeface="Tahoma"/>
              <a:ea typeface="Tahoma"/>
              <a:cs typeface="Tahoma"/>
              <a:sym typeface="Tahoma"/>
            </a:endParaRPr>
          </a:p>
          <a:p>
            <a:pPr marL="1028700" lvl="2" indent="-307975">
              <a:buFont typeface="Arial" panose="020B0604020202020204" pitchFamily="34" charset="0"/>
              <a:buChar char="•"/>
            </a:pPr>
            <a:r>
              <a:rPr lang="en-US" b="1" dirty="0">
                <a:latin typeface="Tahoma"/>
                <a:ea typeface="Tahoma"/>
                <a:cs typeface="Tahoma"/>
                <a:sym typeface="Tahoma"/>
              </a:rPr>
              <a:t>New </a:t>
            </a:r>
            <a:r>
              <a:rPr lang="en-US" dirty="0">
                <a:latin typeface="Tahoma"/>
                <a:ea typeface="Tahoma"/>
                <a:cs typeface="Tahoma"/>
                <a:sym typeface="Tahoma"/>
              </a:rPr>
              <a:t>- The process is being created.</a:t>
            </a:r>
          </a:p>
          <a:p>
            <a:pPr marL="1028700" lvl="2" indent="-307975">
              <a:spcBef>
                <a:spcPts val="25"/>
              </a:spcBef>
            </a:pPr>
            <a:endParaRPr lang="en-US" sz="2000" dirty="0">
              <a:latin typeface="Tahoma"/>
              <a:ea typeface="Tahoma"/>
              <a:cs typeface="Tahoma"/>
              <a:sym typeface="Tahoma"/>
            </a:endParaRPr>
          </a:p>
          <a:p>
            <a:pPr marL="1028700" lvl="2" indent="-307975">
              <a:buFont typeface="Arial" panose="020B0604020202020204" pitchFamily="34" charset="0"/>
              <a:buChar char="•"/>
            </a:pPr>
            <a:r>
              <a:rPr lang="en-US" b="1" dirty="0">
                <a:latin typeface="Tahoma"/>
                <a:ea typeface="Tahoma"/>
                <a:cs typeface="Tahoma"/>
                <a:sym typeface="Tahoma"/>
              </a:rPr>
              <a:t>Running </a:t>
            </a:r>
            <a:r>
              <a:rPr lang="en-US" dirty="0">
                <a:latin typeface="Tahoma"/>
                <a:ea typeface="Tahoma"/>
                <a:cs typeface="Tahoma"/>
                <a:sym typeface="Tahoma"/>
              </a:rPr>
              <a:t>- Instructions are being executed.</a:t>
            </a:r>
          </a:p>
          <a:p>
            <a:pPr marL="1028700" marR="60960" lvl="2" indent="-307975">
              <a:lnSpc>
                <a:spcPct val="150000"/>
              </a:lnSpc>
              <a:spcBef>
                <a:spcPts val="795"/>
              </a:spcBef>
              <a:buFont typeface="Arial" panose="020B0604020202020204" pitchFamily="34" charset="0"/>
              <a:buChar char="•"/>
            </a:pPr>
            <a:r>
              <a:rPr lang="en-US" b="1" dirty="0">
                <a:latin typeface="Tahoma"/>
                <a:ea typeface="Tahoma"/>
                <a:cs typeface="Tahoma"/>
                <a:sym typeface="Tahoma"/>
              </a:rPr>
              <a:t>Waiting </a:t>
            </a:r>
            <a:r>
              <a:rPr lang="en-US" dirty="0">
                <a:latin typeface="Tahoma"/>
                <a:ea typeface="Tahoma"/>
                <a:cs typeface="Tahoma"/>
                <a:sym typeface="Tahoma"/>
              </a:rPr>
              <a:t>- The process is waiting for some event to occur (such as an I/O  completion or reception of a signal).</a:t>
            </a:r>
          </a:p>
          <a:p>
            <a:pPr marL="1028700" lvl="2" indent="-307975">
              <a:spcBef>
                <a:spcPts val="5"/>
              </a:spcBef>
              <a:buFont typeface="Arial" panose="020B0604020202020204" pitchFamily="34" charset="0"/>
              <a:buChar char="•"/>
            </a:pPr>
            <a:endParaRPr lang="en-US" sz="2000" dirty="0">
              <a:latin typeface="Tahoma"/>
              <a:ea typeface="Tahoma"/>
              <a:cs typeface="Tahoma"/>
              <a:sym typeface="Tahoma"/>
            </a:endParaRPr>
          </a:p>
          <a:p>
            <a:pPr marL="1028700" lvl="2" indent="-307975">
              <a:buFont typeface="Arial" panose="020B0604020202020204" pitchFamily="34" charset="0"/>
              <a:buChar char="•"/>
            </a:pPr>
            <a:r>
              <a:rPr lang="en-US" b="1" dirty="0">
                <a:latin typeface="Tahoma"/>
                <a:ea typeface="Tahoma"/>
                <a:cs typeface="Tahoma"/>
                <a:sym typeface="Tahoma"/>
              </a:rPr>
              <a:t>Ready </a:t>
            </a:r>
            <a:r>
              <a:rPr lang="en-US" dirty="0">
                <a:latin typeface="Tahoma"/>
                <a:ea typeface="Tahoma"/>
                <a:cs typeface="Tahoma"/>
                <a:sym typeface="Tahoma"/>
              </a:rPr>
              <a:t>- The process is waiting to be assigned to a processor.</a:t>
            </a:r>
          </a:p>
          <a:p>
            <a:pPr marL="1028700" lvl="2" indent="-307975">
              <a:spcBef>
                <a:spcPts val="30"/>
              </a:spcBef>
              <a:buFont typeface="Arial" panose="020B0604020202020204" pitchFamily="34" charset="0"/>
              <a:buChar char="•"/>
            </a:pPr>
            <a:endParaRPr lang="en-US" sz="2000" dirty="0">
              <a:latin typeface="Tahoma"/>
              <a:ea typeface="Tahoma"/>
              <a:cs typeface="Tahoma"/>
              <a:sym typeface="Tahoma"/>
            </a:endParaRPr>
          </a:p>
          <a:p>
            <a:pPr marL="1028700" lvl="2" indent="-307975">
              <a:buFont typeface="Arial" panose="020B0604020202020204" pitchFamily="34" charset="0"/>
              <a:buChar char="•"/>
            </a:pPr>
            <a:r>
              <a:rPr lang="en-US" b="1" dirty="0">
                <a:latin typeface="Tahoma"/>
                <a:ea typeface="Tahoma"/>
                <a:cs typeface="Tahoma"/>
                <a:sym typeface="Tahoma"/>
              </a:rPr>
              <a:t>Terminated	</a:t>
            </a:r>
            <a:r>
              <a:rPr lang="en-US" dirty="0">
                <a:latin typeface="Tahoma"/>
                <a:ea typeface="Tahoma"/>
                <a:cs typeface="Tahoma"/>
                <a:sym typeface="Tahoma"/>
              </a:rPr>
              <a:t>- The process has finished execution.</a:t>
            </a:r>
          </a:p>
          <a:p>
            <a:pPr marL="297816" marR="5080" lvl="0" indent="-285750" algn="just" rtl="0">
              <a:lnSpc>
                <a:spcPct val="150000"/>
              </a:lnSpc>
              <a:spcBef>
                <a:spcPts val="0"/>
              </a:spcBef>
              <a:spcAft>
                <a:spcPts val="0"/>
              </a:spcAft>
              <a:buClr>
                <a:srgbClr val="385622"/>
              </a:buClr>
              <a:buSzPts val="1200"/>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2" name="Google Shape;557;p76">
            <a:extLst>
              <a:ext uri="{FF2B5EF4-FFF2-40B4-BE49-F238E27FC236}">
                <a16:creationId xmlns:a16="http://schemas.microsoft.com/office/drawing/2014/main" id="{331523EF-999E-13E3-9497-5EDF9FF72448}"/>
              </a:ext>
            </a:extLst>
          </p:cNvPr>
          <p:cNvPicPr preferRelativeResize="0"/>
          <p:nvPr/>
        </p:nvPicPr>
        <p:blipFill rotWithShape="1">
          <a:blip r:embed="rId2">
            <a:alphaModFix/>
          </a:blip>
          <a:srcRect/>
          <a:stretch/>
        </p:blipFill>
        <p:spPr>
          <a:xfrm>
            <a:off x="7077097" y="2341581"/>
            <a:ext cx="4768641" cy="3252395"/>
          </a:xfrm>
          <a:prstGeom prst="rect">
            <a:avLst/>
          </a:prstGeom>
          <a:noFill/>
          <a:ln>
            <a:noFill/>
          </a:ln>
        </p:spPr>
      </p:pic>
      <p:sp>
        <p:nvSpPr>
          <p:cNvPr id="3" name="Google Shape;556;p76">
            <a:extLst>
              <a:ext uri="{FF2B5EF4-FFF2-40B4-BE49-F238E27FC236}">
                <a16:creationId xmlns:a16="http://schemas.microsoft.com/office/drawing/2014/main" id="{4365074F-B395-E19E-743E-CFDD88D6F815}"/>
              </a:ext>
            </a:extLst>
          </p:cNvPr>
          <p:cNvSpPr txBox="1"/>
          <p:nvPr/>
        </p:nvSpPr>
        <p:spPr>
          <a:xfrm>
            <a:off x="8163794" y="1952237"/>
            <a:ext cx="2595245" cy="228899"/>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1400" b="1" dirty="0">
                <a:solidFill>
                  <a:srgbClr val="385622"/>
                </a:solidFill>
                <a:latin typeface="Tahoma"/>
                <a:ea typeface="Tahoma"/>
                <a:cs typeface="Tahoma"/>
                <a:sym typeface="Tahoma"/>
              </a:rPr>
              <a:t> Diagram of Process state</a:t>
            </a:r>
            <a:endParaRPr sz="14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634712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Concept</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346262" y="1254511"/>
            <a:ext cx="6632762" cy="4606326"/>
          </a:xfrm>
          <a:prstGeom prst="rect">
            <a:avLst/>
          </a:prstGeom>
          <a:noFill/>
        </p:spPr>
        <p:txBody>
          <a:bodyPr wrap="square">
            <a:spAutoFit/>
          </a:bodyPr>
          <a:lstStyle/>
          <a:p>
            <a:pPr>
              <a:buFont typeface="Monotype Sorts" pitchFamily="2" charset="2"/>
              <a:buNone/>
            </a:pPr>
            <a:r>
              <a:rPr lang="en-US" altLang="en-US" sz="18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Process Control Block </a:t>
            </a:r>
          </a:p>
          <a:p>
            <a:pPr>
              <a:buFont typeface="Monotype Sorts" pitchFamily="2" charset="2"/>
              <a:buNone/>
            </a:pPr>
            <a:endParaRPr lang="en-US" altLang="en-US" sz="18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Information associated with each process </a:t>
            </a:r>
          </a:p>
          <a:p>
            <a:r>
              <a:rPr lang="en-US" altLang="en-US" sz="1800" dirty="0">
                <a:latin typeface="Tahoma" panose="020B0604030504040204" pitchFamily="34" charset="0"/>
                <a:ea typeface="Tahoma" panose="020B0604030504040204" pitchFamily="34" charset="0"/>
                <a:cs typeface="Tahoma" panose="020B0604030504040204" pitchFamily="34" charset="0"/>
              </a:rPr>
              <a:t>         (also called </a:t>
            </a:r>
            <a:r>
              <a:rPr lang="en-US" altLang="en-US" sz="1800" b="1" dirty="0">
                <a:solidFill>
                  <a:srgbClr val="3366FF"/>
                </a:solidFill>
                <a:latin typeface="Tahoma" panose="020B0604030504040204" pitchFamily="34" charset="0"/>
                <a:ea typeface="Tahoma" panose="020B0604030504040204" pitchFamily="34" charset="0"/>
                <a:cs typeface="Tahoma" panose="020B0604030504040204" pitchFamily="34" charset="0"/>
              </a:rPr>
              <a:t>task control block</a:t>
            </a:r>
            <a:r>
              <a:rPr lang="en-US" altLang="en-US" sz="1800"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Process state – running, waiting, </a:t>
            </a:r>
            <a:r>
              <a:rPr lang="en-US" altLang="en-US" sz="1800" dirty="0" err="1">
                <a:latin typeface="Tahoma" panose="020B0604030504040204" pitchFamily="34" charset="0"/>
                <a:ea typeface="Tahoma" panose="020B0604030504040204" pitchFamily="34" charset="0"/>
                <a:cs typeface="Tahoma" panose="020B0604030504040204" pitchFamily="34" charset="0"/>
              </a:rPr>
              <a:t>etc</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Program counter – location of instruction to next execute</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CPU registers – contents of all process-centric registers</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CPU scheduling information- priorities, scheduling queue pointers</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Memory-management information – memory allocated to the process</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Accounting information – CPU used, clock time elapsed since start, time limits</a:t>
            </a:r>
          </a:p>
          <a:p>
            <a:pPr marL="285750" indent="-285750">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I/O status information – I/O devices allocated to process, list of open files</a:t>
            </a:r>
          </a:p>
          <a:p>
            <a:pPr marL="297816" marR="5080" lvl="0" indent="-285750" algn="just" rtl="0">
              <a:lnSpc>
                <a:spcPct val="150000"/>
              </a:lnSpc>
              <a:spcBef>
                <a:spcPts val="0"/>
              </a:spcBef>
              <a:spcAft>
                <a:spcPts val="0"/>
              </a:spcAft>
              <a:buClr>
                <a:srgbClr val="385622"/>
              </a:buClr>
              <a:buSzPts val="1200"/>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9">
            <a:extLst>
              <a:ext uri="{FF2B5EF4-FFF2-40B4-BE49-F238E27FC236}">
                <a16:creationId xmlns:a16="http://schemas.microsoft.com/office/drawing/2014/main" id="{AE137063-C78E-729B-1009-6E4C14B61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729" y="1353484"/>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814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a:t>
            </a:r>
            <a:r>
              <a:rPr lang="en-US" b="1" dirty="0">
                <a:solidFill>
                  <a:srgbClr val="C00000"/>
                </a:solidFill>
                <a:latin typeface="Tahoma"/>
                <a:ea typeface="Tahoma"/>
                <a:cs typeface="Tahoma"/>
                <a:sym typeface="Tahoma"/>
              </a:rPr>
              <a:t>Scheduling</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540683" y="992355"/>
            <a:ext cx="11110633" cy="5191165"/>
          </a:xfrm>
          <a:prstGeom prst="rect">
            <a:avLst/>
          </a:prstGeom>
          <a:noFill/>
        </p:spPr>
        <p:txBody>
          <a:bodyPr wrap="square">
            <a:spAutoFit/>
          </a:bodyPr>
          <a:lstStyle/>
          <a:p>
            <a:pPr marL="338137" marR="0" lvl="0" indent="-285750" algn="l" rtl="0">
              <a:spcBef>
                <a:spcPts val="1520"/>
              </a:spcBef>
              <a:spcAft>
                <a:spcPts val="0"/>
              </a:spcAft>
              <a:buFont typeface="Arial" panose="020B0604020202020204" pitchFamily="34" charset="0"/>
              <a:buChar char="•"/>
            </a:pPr>
            <a:r>
              <a:rPr lang="en-US" sz="1800"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The </a:t>
            </a:r>
            <a:r>
              <a:rPr lang="en-US" sz="1800" b="1"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objective of multiprogramming </a:t>
            </a:r>
            <a:r>
              <a:rPr lang="en-US" sz="1800"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is to have </a:t>
            </a:r>
            <a:r>
              <a:rPr lang="en-US" sz="1800" b="1"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some process running at all</a:t>
            </a:r>
            <a:r>
              <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t>
            </a:r>
            <a:r>
              <a:rPr lang="en-US" sz="1800" b="1"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times, to maximize CPU utilization.</a:t>
            </a: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298450" marR="8255" lvl="0" indent="-285750" algn="just" rtl="0">
              <a:spcBef>
                <a:spcPts val="10"/>
              </a:spcBef>
              <a:spcAft>
                <a:spcPts val="0"/>
              </a:spcAft>
              <a:buFont typeface="Arial" panose="020B0604020202020204" pitchFamily="34" charset="0"/>
              <a:buChar char="•"/>
            </a:pPr>
            <a:r>
              <a:rPr lang="en-US" sz="1800"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The </a:t>
            </a:r>
            <a:r>
              <a:rPr lang="en-US" sz="1800" b="1"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objective of time sharin</a:t>
            </a:r>
            <a:r>
              <a:rPr lang="en-US" sz="1800"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g is to </a:t>
            </a:r>
            <a:r>
              <a:rPr lang="en-US" sz="2000" b="1" dirty="0">
                <a:solidFill>
                  <a:srgbClr val="385622"/>
                </a:solidFill>
                <a:latin typeface="Tahoma" panose="020B0604030504040204" pitchFamily="34" charset="0"/>
                <a:ea typeface="Tahoma" panose="020B0604030504040204" pitchFamily="34" charset="0"/>
                <a:cs typeface="Tahoma" panose="020B0604030504040204" pitchFamily="34" charset="0"/>
                <a:sym typeface="Verdana"/>
              </a:rPr>
              <a:t>switch the CPU among processes so  frequently that users can interact with each program</a:t>
            </a:r>
            <a:r>
              <a:rPr lang="en-US" sz="1800"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a:t>
            </a: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298450" marR="8255" lvl="0" indent="-285750" algn="just" rtl="0">
              <a:spcBef>
                <a:spcPts val="325"/>
              </a:spcBef>
              <a:spcAft>
                <a:spcPts val="0"/>
              </a:spcAft>
              <a:buFont typeface="Arial" panose="020B0604020202020204" pitchFamily="34" charset="0"/>
              <a:buChar char="•"/>
            </a:pPr>
            <a:r>
              <a:rPr lang="en-US" sz="1800"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To meet these objectives, the </a:t>
            </a:r>
            <a:r>
              <a:rPr lang="en-US" sz="1800" b="1"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process scheduler </a:t>
            </a:r>
            <a:r>
              <a:rPr lang="en-US" sz="1800"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selects an available process  (possibly from a set of several available processes) for program execution on a core.</a:t>
            </a:r>
          </a:p>
          <a:p>
            <a:pPr marL="298450" marR="7620" lvl="0" indent="-285750" algn="just" rtl="0">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Each CPU core can run one process at a time. </a:t>
            </a:r>
          </a:p>
          <a:p>
            <a:pPr marL="755650" marR="7620" lvl="1" indent="-285750" algn="just">
              <a:buFont typeface="Arial" panose="020B0604020202020204" pitchFamily="34" charset="0"/>
              <a:buChar char="•"/>
            </a:pPr>
            <a:r>
              <a:rPr lang="en-US" dirty="0">
                <a:solidFill>
                  <a:srgbClr val="385622"/>
                </a:solidFill>
                <a:latin typeface="Tahoma"/>
                <a:ea typeface="Tahoma"/>
                <a:cs typeface="Tahoma"/>
                <a:sym typeface="Tahoma"/>
              </a:rPr>
              <a:t>For a system with a single CPU core,  there will </a:t>
            </a:r>
            <a:r>
              <a:rPr lang="en-US" b="1" dirty="0">
                <a:solidFill>
                  <a:srgbClr val="385622"/>
                </a:solidFill>
                <a:latin typeface="Tahoma"/>
                <a:ea typeface="Tahoma"/>
                <a:cs typeface="Tahoma"/>
                <a:sym typeface="Tahoma"/>
              </a:rPr>
              <a:t>never be more than one process running at a time,</a:t>
            </a:r>
          </a:p>
          <a:p>
            <a:pPr marL="755650" marR="7620" lvl="1" indent="-285750" algn="just">
              <a:buFont typeface="Arial" panose="020B0604020202020204" pitchFamily="34" charset="0"/>
              <a:buChar char="•"/>
            </a:pPr>
            <a:r>
              <a:rPr lang="en-US" dirty="0">
                <a:solidFill>
                  <a:srgbClr val="385622"/>
                </a:solidFill>
                <a:latin typeface="Tahoma"/>
                <a:ea typeface="Tahoma"/>
                <a:cs typeface="Tahoma"/>
                <a:sym typeface="Tahoma"/>
              </a:rPr>
              <a:t>whereas a  multicore system can run multiple processes at one time.</a:t>
            </a:r>
            <a:endParaRPr lang="en-US" dirty="0">
              <a:solidFill>
                <a:schemeClr val="dk1"/>
              </a:solidFill>
              <a:latin typeface="Tahoma"/>
              <a:ea typeface="Tahoma"/>
              <a:cs typeface="Tahoma"/>
              <a:sym typeface="Tahoma"/>
            </a:endParaRPr>
          </a:p>
          <a:p>
            <a:pPr marL="298450" marR="5080" lvl="0" indent="-285750" algn="just" rtl="0">
              <a:spcBef>
                <a:spcPts val="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If there are more processes than cores, </a:t>
            </a:r>
            <a:r>
              <a:rPr lang="en-US" sz="1800" b="1" dirty="0">
                <a:solidFill>
                  <a:srgbClr val="385622"/>
                </a:solidFill>
                <a:latin typeface="Tahoma"/>
                <a:ea typeface="Tahoma"/>
                <a:cs typeface="Tahoma"/>
                <a:sym typeface="Tahoma"/>
              </a:rPr>
              <a:t>excess processes will have to wait until  a core is free and can be rescheduled</a:t>
            </a:r>
            <a:r>
              <a:rPr lang="en-US" sz="1800" dirty="0">
                <a:solidFill>
                  <a:srgbClr val="385622"/>
                </a:solidFill>
                <a:latin typeface="Tahoma"/>
                <a:ea typeface="Tahoma"/>
                <a:cs typeface="Tahoma"/>
                <a:sym typeface="Tahoma"/>
              </a:rPr>
              <a:t>.</a:t>
            </a:r>
            <a:endParaRPr lang="en-US" dirty="0">
              <a:solidFill>
                <a:schemeClr val="dk1"/>
              </a:solidFill>
              <a:latin typeface="Tahoma"/>
              <a:ea typeface="Tahoma"/>
              <a:cs typeface="Tahoma"/>
              <a:sym typeface="Tahoma"/>
            </a:endParaRPr>
          </a:p>
          <a:p>
            <a:pPr marL="298450" marR="5080" lvl="0" indent="-285750" algn="just" rtl="0">
              <a:spcBef>
                <a:spcPts val="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The number of processes currently in memory is known as the </a:t>
            </a:r>
            <a:r>
              <a:rPr lang="en-US" sz="1800" b="1" dirty="0">
                <a:solidFill>
                  <a:srgbClr val="385622"/>
                </a:solidFill>
                <a:latin typeface="Tahoma"/>
                <a:ea typeface="Tahoma"/>
                <a:cs typeface="Tahoma"/>
                <a:sym typeface="Tahoma"/>
              </a:rPr>
              <a:t>degree of </a:t>
            </a:r>
            <a:r>
              <a:rPr lang="en-US" sz="1800" b="1" dirty="0">
                <a:solidFill>
                  <a:schemeClr val="dk1"/>
                </a:solidFill>
                <a:latin typeface="Tahoma"/>
                <a:ea typeface="Tahoma"/>
                <a:cs typeface="Tahoma"/>
                <a:sym typeface="Tahoma"/>
              </a:rPr>
              <a:t> </a:t>
            </a:r>
            <a:r>
              <a:rPr lang="en-US" sz="1800" b="1" dirty="0">
                <a:solidFill>
                  <a:srgbClr val="385622"/>
                </a:solidFill>
                <a:latin typeface="Tahoma"/>
                <a:ea typeface="Tahoma"/>
                <a:cs typeface="Tahoma"/>
                <a:sym typeface="Tahoma"/>
              </a:rPr>
              <a:t>multiprogramming.</a:t>
            </a:r>
            <a:endParaRPr lang="en-US" b="1" dirty="0">
              <a:solidFill>
                <a:schemeClr val="dk1"/>
              </a:solidFill>
              <a:latin typeface="Tahoma"/>
              <a:ea typeface="Tahoma"/>
              <a:cs typeface="Tahoma"/>
              <a:sym typeface="Tahoma"/>
            </a:endParaRPr>
          </a:p>
          <a:p>
            <a:pPr marL="298450" marR="5080" lvl="0" indent="-285750" algn="just" rtl="0">
              <a:spcBef>
                <a:spcPts val="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Most processes can be described as either I/O bound or CPU bound.</a:t>
            </a:r>
            <a:endParaRPr lang="en-US" sz="1800" dirty="0">
              <a:solidFill>
                <a:schemeClr val="dk1"/>
              </a:solidFill>
              <a:latin typeface="Tahoma"/>
              <a:ea typeface="Tahoma"/>
              <a:cs typeface="Tahoma"/>
              <a:sym typeface="Tahoma"/>
            </a:endParaRPr>
          </a:p>
          <a:p>
            <a:pPr marL="755650" marR="8255" lvl="1" indent="-285750" algn="just">
              <a:buFont typeface="Arial" panose="020B0604020202020204" pitchFamily="34" charset="0"/>
              <a:buChar char="•"/>
            </a:pPr>
            <a:r>
              <a:rPr lang="en-US" dirty="0">
                <a:solidFill>
                  <a:srgbClr val="385622"/>
                </a:solidFill>
                <a:latin typeface="Tahoma"/>
                <a:ea typeface="Tahoma"/>
                <a:cs typeface="Tahoma"/>
                <a:sym typeface="Tahoma"/>
              </a:rPr>
              <a:t>An </a:t>
            </a:r>
            <a:r>
              <a:rPr lang="en-US" b="1" dirty="0">
                <a:solidFill>
                  <a:srgbClr val="385622"/>
                </a:solidFill>
                <a:latin typeface="Tahoma"/>
                <a:ea typeface="Tahoma"/>
                <a:cs typeface="Tahoma"/>
                <a:sym typeface="Tahoma"/>
              </a:rPr>
              <a:t>I/O-bound process </a:t>
            </a:r>
            <a:r>
              <a:rPr lang="en-US" dirty="0">
                <a:solidFill>
                  <a:srgbClr val="385622"/>
                </a:solidFill>
                <a:latin typeface="Tahoma"/>
                <a:ea typeface="Tahoma"/>
                <a:cs typeface="Tahoma"/>
                <a:sym typeface="Tahoma"/>
              </a:rPr>
              <a:t>is one that spends more of its time doing I/O than it spends  doing computations.</a:t>
            </a:r>
            <a:endParaRPr lang="en-US" dirty="0">
              <a:solidFill>
                <a:schemeClr val="dk1"/>
              </a:solidFill>
              <a:latin typeface="Tahoma"/>
              <a:ea typeface="Tahoma"/>
              <a:cs typeface="Tahoma"/>
              <a:sym typeface="Tahoma"/>
            </a:endParaRPr>
          </a:p>
          <a:p>
            <a:pPr marL="755650" marR="7620" lvl="1" indent="-285750" algn="just">
              <a:spcBef>
                <a:spcPts val="140"/>
              </a:spcBef>
              <a:buFont typeface="Arial" panose="020B0604020202020204" pitchFamily="34" charset="0"/>
              <a:buChar char="•"/>
            </a:pPr>
            <a:r>
              <a:rPr lang="en-US" dirty="0">
                <a:solidFill>
                  <a:srgbClr val="385622"/>
                </a:solidFill>
                <a:latin typeface="Tahoma"/>
                <a:ea typeface="Tahoma"/>
                <a:cs typeface="Tahoma"/>
                <a:sym typeface="Tahoma"/>
              </a:rPr>
              <a:t>A </a:t>
            </a:r>
            <a:r>
              <a:rPr lang="en-US" b="1" dirty="0">
                <a:solidFill>
                  <a:srgbClr val="385622"/>
                </a:solidFill>
                <a:latin typeface="Tahoma"/>
                <a:ea typeface="Tahoma"/>
                <a:cs typeface="Tahoma"/>
                <a:sym typeface="Tahoma"/>
              </a:rPr>
              <a:t>CPU-bound process</a:t>
            </a:r>
            <a:r>
              <a:rPr lang="en-US" dirty="0">
                <a:solidFill>
                  <a:srgbClr val="385622"/>
                </a:solidFill>
                <a:latin typeface="Tahoma"/>
                <a:ea typeface="Tahoma"/>
                <a:cs typeface="Tahoma"/>
                <a:sym typeface="Tahoma"/>
              </a:rPr>
              <a:t>, in contrast, generates I/O requests infrequently, using more  of its time doing computations.</a:t>
            </a:r>
            <a:endParaRPr lang="en-US"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3581158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a:t>
            </a:r>
            <a:r>
              <a:rPr lang="en-US" b="1" dirty="0">
                <a:solidFill>
                  <a:srgbClr val="C00000"/>
                </a:solidFill>
                <a:latin typeface="Tahoma"/>
                <a:ea typeface="Tahoma"/>
                <a:cs typeface="Tahoma"/>
                <a:sym typeface="Tahoma"/>
              </a:rPr>
              <a:t>Scheduling</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540683" y="1274743"/>
            <a:ext cx="11110633" cy="1300356"/>
          </a:xfrm>
          <a:prstGeom prst="rect">
            <a:avLst/>
          </a:prstGeom>
          <a:noFill/>
        </p:spPr>
        <p:txBody>
          <a:bodyPr wrap="square">
            <a:spAutoFit/>
          </a:bodyPr>
          <a:lstStyle/>
          <a:p>
            <a:pPr marL="360363" marR="0" lvl="0" indent="-347663" algn="l" rtl="0">
              <a:spcBef>
                <a:spcPts val="152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As processes enter the system, they are put into a </a:t>
            </a:r>
            <a:r>
              <a:rPr lang="en-US" sz="1800" b="1" dirty="0">
                <a:solidFill>
                  <a:srgbClr val="385622"/>
                </a:solidFill>
                <a:latin typeface="Tahoma"/>
                <a:ea typeface="Tahoma"/>
                <a:cs typeface="Tahoma"/>
                <a:sym typeface="Tahoma"/>
              </a:rPr>
              <a:t>ready queue</a:t>
            </a:r>
            <a:r>
              <a:rPr lang="en-US" sz="1800" dirty="0">
                <a:solidFill>
                  <a:srgbClr val="385622"/>
                </a:solidFill>
                <a:latin typeface="Tahoma"/>
                <a:ea typeface="Tahoma"/>
                <a:cs typeface="Tahoma"/>
                <a:sym typeface="Tahoma"/>
              </a:rPr>
              <a:t>, where they are</a:t>
            </a:r>
            <a:r>
              <a:rPr lang="en-US" dirty="0">
                <a:solidFill>
                  <a:schemeClr val="dk1"/>
                </a:solidFill>
                <a:latin typeface="Tahoma"/>
                <a:ea typeface="Tahoma"/>
                <a:cs typeface="Tahoma"/>
                <a:sym typeface="Tahoma"/>
              </a:rPr>
              <a:t> </a:t>
            </a:r>
            <a:r>
              <a:rPr lang="en-US" sz="2000" dirty="0">
                <a:solidFill>
                  <a:srgbClr val="385622"/>
                </a:solidFill>
                <a:latin typeface="Tahoma"/>
                <a:ea typeface="Tahoma"/>
                <a:cs typeface="Tahoma"/>
                <a:sym typeface="Tahoma"/>
              </a:rPr>
              <a:t>ready and waiting to execute on a CPU’s core.</a:t>
            </a:r>
            <a:endParaRPr lang="en-US" sz="2000" dirty="0">
              <a:solidFill>
                <a:schemeClr val="dk1"/>
              </a:solidFill>
              <a:latin typeface="Tahoma"/>
              <a:ea typeface="Tahoma"/>
              <a:cs typeface="Tahoma"/>
              <a:sym typeface="Tahoma"/>
            </a:endParaRPr>
          </a:p>
          <a:p>
            <a:pPr marL="298450" marR="6985" lvl="0" indent="-285750" algn="l" rtl="0">
              <a:spcBef>
                <a:spcPts val="32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This queue is generally stored as a linked list; a ready-queue header contains pointers  to the first PCB in the list, and each PCB includes a pointer field that points to the next</a:t>
            </a:r>
            <a:r>
              <a:rPr lang="en-US" dirty="0">
                <a:solidFill>
                  <a:schemeClr val="dk1"/>
                </a:solidFill>
                <a:latin typeface="Tahoma"/>
                <a:ea typeface="Tahoma"/>
                <a:cs typeface="Tahoma"/>
                <a:sym typeface="Tahoma"/>
              </a:rPr>
              <a:t> </a:t>
            </a:r>
            <a:r>
              <a:rPr lang="en-US" sz="1800" dirty="0">
                <a:solidFill>
                  <a:srgbClr val="385622"/>
                </a:solidFill>
                <a:latin typeface="Tahoma"/>
                <a:ea typeface="Tahoma"/>
                <a:cs typeface="Tahoma"/>
                <a:sym typeface="Tahoma"/>
              </a:rPr>
              <a:t>PCB in the ready queue.</a:t>
            </a:r>
            <a:endParaRPr lang="en-US" sz="1800" dirty="0">
              <a:solidFill>
                <a:schemeClr val="dk1"/>
              </a:solidFill>
              <a:latin typeface="Tahoma"/>
              <a:ea typeface="Tahoma"/>
              <a:cs typeface="Tahoma"/>
              <a:sym typeface="Tahoma"/>
            </a:endParaRPr>
          </a:p>
        </p:txBody>
      </p:sp>
      <p:pic>
        <p:nvPicPr>
          <p:cNvPr id="2" name="Google Shape;589;p79">
            <a:extLst>
              <a:ext uri="{FF2B5EF4-FFF2-40B4-BE49-F238E27FC236}">
                <a16:creationId xmlns:a16="http://schemas.microsoft.com/office/drawing/2014/main" id="{DC8B17F1-4ED8-3721-5D90-530C50E71442}"/>
              </a:ext>
            </a:extLst>
          </p:cNvPr>
          <p:cNvPicPr preferRelativeResize="0"/>
          <p:nvPr/>
        </p:nvPicPr>
        <p:blipFill rotWithShape="1">
          <a:blip r:embed="rId2">
            <a:alphaModFix/>
          </a:blip>
          <a:srcRect/>
          <a:stretch/>
        </p:blipFill>
        <p:spPr>
          <a:xfrm>
            <a:off x="2228984" y="3094974"/>
            <a:ext cx="6498157" cy="2996543"/>
          </a:xfrm>
          <a:prstGeom prst="rect">
            <a:avLst/>
          </a:prstGeom>
          <a:noFill/>
          <a:ln>
            <a:noFill/>
          </a:ln>
        </p:spPr>
      </p:pic>
    </p:spTree>
    <p:extLst>
      <p:ext uri="{BB962C8B-B14F-4D97-AF65-F5344CB8AC3E}">
        <p14:creationId xmlns:p14="http://schemas.microsoft.com/office/powerpoint/2010/main" val="29930622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a:t>
            </a:r>
            <a:r>
              <a:rPr lang="en-US" b="1" dirty="0">
                <a:solidFill>
                  <a:srgbClr val="C00000"/>
                </a:solidFill>
                <a:latin typeface="Tahoma"/>
                <a:ea typeface="Tahoma"/>
                <a:cs typeface="Tahoma"/>
                <a:sym typeface="Tahoma"/>
              </a:rPr>
              <a:t>Scheduling</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19935" y="840968"/>
            <a:ext cx="8507206" cy="6017032"/>
          </a:xfrm>
          <a:prstGeom prst="rect">
            <a:avLst/>
          </a:prstGeom>
          <a:noFill/>
        </p:spPr>
        <p:txBody>
          <a:bodyPr wrap="square">
            <a:spAutoFit/>
          </a:bodyPr>
          <a:lstStyle/>
          <a:p>
            <a:pPr marL="298450" marR="5715" lvl="0" indent="-285750" algn="just" rtl="0">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common representation of process scheduling is a </a:t>
            </a:r>
            <a:r>
              <a:rPr lang="en-US" sz="1800" b="1" dirty="0">
                <a:solidFill>
                  <a:srgbClr val="385622"/>
                </a:solidFill>
                <a:latin typeface="Tahoma"/>
                <a:ea typeface="Tahoma"/>
                <a:cs typeface="Tahoma"/>
                <a:sym typeface="Tahoma"/>
              </a:rPr>
              <a:t>queueing diagram. </a:t>
            </a:r>
          </a:p>
          <a:p>
            <a:pPr marL="298450" marR="5715" lvl="0" indent="-285750" algn="just" rtl="0">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Two types of queues are present: the </a:t>
            </a:r>
            <a:r>
              <a:rPr lang="en-US" sz="1800" b="1" dirty="0">
                <a:solidFill>
                  <a:srgbClr val="385622"/>
                </a:solidFill>
                <a:latin typeface="Tahoma"/>
                <a:ea typeface="Tahoma"/>
                <a:cs typeface="Tahoma"/>
                <a:sym typeface="Tahoma"/>
              </a:rPr>
              <a:t>ready queue and a set of wait  queues.</a:t>
            </a:r>
            <a:endParaRPr lang="en-US" sz="1800" dirty="0">
              <a:solidFill>
                <a:schemeClr val="dk1"/>
              </a:solidFill>
              <a:latin typeface="Tahoma"/>
              <a:ea typeface="Tahoma"/>
              <a:cs typeface="Tahoma"/>
              <a:sym typeface="Tahoma"/>
            </a:endParaRPr>
          </a:p>
          <a:p>
            <a:pPr marL="298450" marR="0" lvl="0" indent="-285750" algn="just" rtl="0">
              <a:spcBef>
                <a:spcPts val="72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The circles represent the resources that serve the queues, and the arrows indicate the</a:t>
            </a:r>
            <a:r>
              <a:rPr lang="en-US" dirty="0">
                <a:solidFill>
                  <a:schemeClr val="dk1"/>
                </a:solidFill>
                <a:latin typeface="Tahoma"/>
                <a:ea typeface="Tahoma"/>
                <a:cs typeface="Tahoma"/>
                <a:sym typeface="Tahoma"/>
              </a:rPr>
              <a:t> </a:t>
            </a:r>
            <a:r>
              <a:rPr lang="en-US" sz="1800" dirty="0">
                <a:solidFill>
                  <a:srgbClr val="385622"/>
                </a:solidFill>
                <a:latin typeface="Tahoma"/>
                <a:ea typeface="Tahoma"/>
                <a:cs typeface="Tahoma"/>
                <a:sym typeface="Tahoma"/>
              </a:rPr>
              <a:t>flow of processes in the system.</a:t>
            </a:r>
            <a:endParaRPr lang="en-US" sz="1800" dirty="0">
              <a:solidFill>
                <a:schemeClr val="dk1"/>
              </a:solidFill>
              <a:latin typeface="Tahoma"/>
              <a:ea typeface="Tahoma"/>
              <a:cs typeface="Tahoma"/>
              <a:sym typeface="Tahoma"/>
            </a:endParaRPr>
          </a:p>
          <a:p>
            <a:pPr marL="298450" marR="6350" lvl="0" indent="-285750" algn="just" rtl="0">
              <a:spcBef>
                <a:spcPts val="19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new process is initially put in the </a:t>
            </a:r>
            <a:r>
              <a:rPr lang="en-US" sz="1800" b="1" dirty="0">
                <a:solidFill>
                  <a:srgbClr val="385622"/>
                </a:solidFill>
                <a:latin typeface="Tahoma"/>
                <a:ea typeface="Tahoma"/>
                <a:cs typeface="Tahoma"/>
                <a:sym typeface="Tahoma"/>
              </a:rPr>
              <a:t>ready queue. </a:t>
            </a:r>
            <a:r>
              <a:rPr lang="en-US" sz="1800" dirty="0">
                <a:solidFill>
                  <a:srgbClr val="385622"/>
                </a:solidFill>
                <a:latin typeface="Tahoma"/>
                <a:ea typeface="Tahoma"/>
                <a:cs typeface="Tahoma"/>
                <a:sym typeface="Tahoma"/>
              </a:rPr>
              <a:t>It waits there until it is </a:t>
            </a:r>
            <a:r>
              <a:rPr lang="en-US" sz="1800" b="1" dirty="0">
                <a:solidFill>
                  <a:srgbClr val="385622"/>
                </a:solidFill>
                <a:latin typeface="Tahoma"/>
                <a:ea typeface="Tahoma"/>
                <a:cs typeface="Tahoma"/>
                <a:sym typeface="Tahoma"/>
              </a:rPr>
              <a:t>selected for  execution</a:t>
            </a:r>
            <a:r>
              <a:rPr lang="en-US" sz="1800" dirty="0">
                <a:solidFill>
                  <a:srgbClr val="385622"/>
                </a:solidFill>
                <a:latin typeface="Tahoma"/>
                <a:ea typeface="Tahoma"/>
                <a:cs typeface="Tahoma"/>
                <a:sym typeface="Tahoma"/>
              </a:rPr>
              <a:t>, or </a:t>
            </a:r>
            <a:r>
              <a:rPr lang="en-US" sz="1800" b="1" dirty="0">
                <a:solidFill>
                  <a:srgbClr val="385622"/>
                </a:solidFill>
                <a:latin typeface="Tahoma"/>
                <a:ea typeface="Tahoma"/>
                <a:cs typeface="Tahoma"/>
                <a:sym typeface="Tahoma"/>
              </a:rPr>
              <a:t>dispatched</a:t>
            </a:r>
            <a:r>
              <a:rPr lang="en-US" sz="1800" dirty="0">
                <a:solidFill>
                  <a:srgbClr val="385622"/>
                </a:solidFill>
                <a:latin typeface="Tahoma"/>
                <a:ea typeface="Tahoma"/>
                <a:cs typeface="Tahoma"/>
                <a:sym typeface="Tahoma"/>
              </a:rPr>
              <a:t>. </a:t>
            </a:r>
          </a:p>
          <a:p>
            <a:pPr marL="298450" marR="6350" lvl="0" indent="-285750" algn="just" rtl="0">
              <a:spcBef>
                <a:spcPts val="19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Once the process is allocated a CPU core and is executing,  one of several events could occur:</a:t>
            </a:r>
            <a:endParaRPr lang="en-US" sz="1800" dirty="0">
              <a:solidFill>
                <a:schemeClr val="dk1"/>
              </a:solidFill>
              <a:latin typeface="Tahoma"/>
              <a:ea typeface="Tahoma"/>
              <a:cs typeface="Tahoma"/>
              <a:sym typeface="Tahoma"/>
            </a:endParaRPr>
          </a:p>
          <a:p>
            <a:pPr marL="755016" marR="5715" lvl="0" indent="-285750" algn="l" rtl="0">
              <a:spcBef>
                <a:spcPts val="0"/>
              </a:spcBef>
              <a:spcAft>
                <a:spcPts val="0"/>
              </a:spcAft>
              <a:buClr>
                <a:srgbClr val="385622"/>
              </a:buClr>
              <a:buSzPts val="1800"/>
              <a:buFont typeface="Arial" panose="020B0604020202020204" pitchFamily="34" charset="0"/>
              <a:buChar char="•"/>
            </a:pPr>
            <a:r>
              <a:rPr lang="en-US" sz="1800" dirty="0">
                <a:solidFill>
                  <a:srgbClr val="385622"/>
                </a:solidFill>
                <a:latin typeface="Tahoma"/>
                <a:ea typeface="Tahoma"/>
                <a:cs typeface="Tahoma"/>
                <a:sym typeface="Tahoma"/>
              </a:rPr>
              <a:t>The process could issue an I/O request and then be placed in an I/O wait  queue.</a:t>
            </a:r>
            <a:endParaRPr lang="en-US" sz="1800" dirty="0">
              <a:solidFill>
                <a:schemeClr val="dk1"/>
              </a:solidFill>
              <a:latin typeface="Tahoma"/>
              <a:ea typeface="Tahoma"/>
              <a:cs typeface="Tahoma"/>
              <a:sym typeface="Tahoma"/>
            </a:endParaRPr>
          </a:p>
          <a:p>
            <a:pPr marL="755016" marR="5715" lvl="0" indent="-285750" algn="l" rtl="0">
              <a:spcBef>
                <a:spcPts val="0"/>
              </a:spcBef>
              <a:spcAft>
                <a:spcPts val="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The process could create a new child process and then be placed in a wait  queue while it awaits the child’s termination.</a:t>
            </a:r>
            <a:endParaRPr lang="en-US" sz="1800" dirty="0">
              <a:solidFill>
                <a:schemeClr val="dk1"/>
              </a:solidFill>
              <a:latin typeface="Tahoma"/>
              <a:ea typeface="Tahoma"/>
              <a:cs typeface="Tahoma"/>
              <a:sym typeface="Tahoma"/>
            </a:endParaRPr>
          </a:p>
          <a:p>
            <a:pPr marL="755016" marR="0" lvl="0" indent="-285750" algn="l" rtl="0">
              <a:spcBef>
                <a:spcPts val="530"/>
              </a:spcBef>
              <a:spcAft>
                <a:spcPts val="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The process could be removed forcibly from the core, as a result of an</a:t>
            </a:r>
            <a:r>
              <a:rPr lang="en-US" dirty="0">
                <a:solidFill>
                  <a:schemeClr val="dk1"/>
                </a:solidFill>
                <a:latin typeface="Tahoma"/>
                <a:ea typeface="Tahoma"/>
                <a:cs typeface="Tahoma"/>
                <a:sym typeface="Tahoma"/>
              </a:rPr>
              <a:t> </a:t>
            </a:r>
            <a:r>
              <a:rPr lang="en-US" sz="1800" dirty="0">
                <a:solidFill>
                  <a:srgbClr val="385622"/>
                </a:solidFill>
                <a:latin typeface="Tahoma"/>
                <a:ea typeface="Tahoma"/>
                <a:cs typeface="Tahoma"/>
                <a:sym typeface="Tahoma"/>
              </a:rPr>
              <a:t>interrupt or having its time slice expire, and be put back in the ready queue.</a:t>
            </a:r>
            <a:endParaRPr lang="en-US" sz="1800" dirty="0">
              <a:solidFill>
                <a:schemeClr val="dk1"/>
              </a:solidFill>
              <a:latin typeface="Tahoma"/>
              <a:ea typeface="Tahoma"/>
              <a:cs typeface="Tahoma"/>
              <a:sym typeface="Tahoma"/>
            </a:endParaRPr>
          </a:p>
          <a:p>
            <a:pPr marL="469900" marR="0" lvl="0" indent="-381635" algn="just" rtl="0">
              <a:spcBef>
                <a:spcPts val="72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In the first two cases, the process eventually </a:t>
            </a:r>
            <a:r>
              <a:rPr lang="en-US" sz="1800" b="1" dirty="0">
                <a:solidFill>
                  <a:srgbClr val="385622"/>
                </a:solidFill>
                <a:latin typeface="Tahoma"/>
                <a:ea typeface="Tahoma"/>
                <a:cs typeface="Tahoma"/>
                <a:sym typeface="Tahoma"/>
              </a:rPr>
              <a:t>switches from the waiting state to</a:t>
            </a:r>
            <a:r>
              <a:rPr lang="en-US" dirty="0">
                <a:solidFill>
                  <a:schemeClr val="dk1"/>
                </a:solidFill>
                <a:latin typeface="Tahoma"/>
                <a:ea typeface="Tahoma"/>
                <a:cs typeface="Tahoma"/>
                <a:sym typeface="Tahoma"/>
              </a:rPr>
              <a:t> </a:t>
            </a:r>
            <a:r>
              <a:rPr lang="en-US" sz="1800" b="1" dirty="0">
                <a:solidFill>
                  <a:srgbClr val="385622"/>
                </a:solidFill>
                <a:latin typeface="Tahoma"/>
                <a:ea typeface="Tahoma"/>
                <a:cs typeface="Tahoma"/>
                <a:sym typeface="Tahoma"/>
              </a:rPr>
              <a:t>the ready state and is then put back in the ready queue</a:t>
            </a:r>
            <a:r>
              <a:rPr lang="en-US" sz="1800" dirty="0">
                <a:solidFill>
                  <a:srgbClr val="385622"/>
                </a:solidFill>
                <a:latin typeface="Tahoma"/>
                <a:ea typeface="Tahoma"/>
                <a:cs typeface="Tahoma"/>
                <a:sym typeface="Tahoma"/>
              </a:rPr>
              <a:t>. </a:t>
            </a:r>
          </a:p>
          <a:p>
            <a:pPr marL="469900" marR="0" lvl="0" indent="-381635" algn="just" rtl="0">
              <a:spcBef>
                <a:spcPts val="72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process  continues this cycle until it terminates, at which time it is removed from all queues  and has its PCB and resources deallocated.</a:t>
            </a:r>
            <a:endParaRPr lang="en-US" sz="1800" dirty="0">
              <a:solidFill>
                <a:schemeClr val="dk1"/>
              </a:solidFill>
              <a:latin typeface="Tahoma"/>
              <a:ea typeface="Tahoma"/>
              <a:cs typeface="Tahoma"/>
              <a:sym typeface="Tahoma"/>
            </a:endParaRPr>
          </a:p>
        </p:txBody>
      </p:sp>
      <p:pic>
        <p:nvPicPr>
          <p:cNvPr id="3" name="Google Shape;599;p80">
            <a:extLst>
              <a:ext uri="{FF2B5EF4-FFF2-40B4-BE49-F238E27FC236}">
                <a16:creationId xmlns:a16="http://schemas.microsoft.com/office/drawing/2014/main" id="{6E7FB6FF-4A00-3E9B-22FC-524A28D7A0E0}"/>
              </a:ext>
            </a:extLst>
          </p:cNvPr>
          <p:cNvPicPr preferRelativeResize="0"/>
          <p:nvPr/>
        </p:nvPicPr>
        <p:blipFill rotWithShape="1">
          <a:blip r:embed="rId2">
            <a:alphaModFix/>
          </a:blip>
          <a:srcRect/>
          <a:stretch/>
        </p:blipFill>
        <p:spPr>
          <a:xfrm>
            <a:off x="8758767" y="2392559"/>
            <a:ext cx="3416848" cy="2297295"/>
          </a:xfrm>
          <a:prstGeom prst="rect">
            <a:avLst/>
          </a:prstGeom>
          <a:noFill/>
          <a:ln>
            <a:noFill/>
          </a:ln>
        </p:spPr>
      </p:pic>
      <p:sp>
        <p:nvSpPr>
          <p:cNvPr id="7" name="TextBox 6">
            <a:extLst>
              <a:ext uri="{FF2B5EF4-FFF2-40B4-BE49-F238E27FC236}">
                <a16:creationId xmlns:a16="http://schemas.microsoft.com/office/drawing/2014/main" id="{0BA16BB6-E0C7-F241-8FA5-E374A7551B28}"/>
              </a:ext>
            </a:extLst>
          </p:cNvPr>
          <p:cNvSpPr txBox="1"/>
          <p:nvPr/>
        </p:nvSpPr>
        <p:spPr>
          <a:xfrm>
            <a:off x="9049347" y="1697025"/>
            <a:ext cx="2922718" cy="461665"/>
          </a:xfrm>
          <a:prstGeom prst="rect">
            <a:avLst/>
          </a:prstGeom>
          <a:noFill/>
        </p:spPr>
        <p:txBody>
          <a:bodyPr wrap="square">
            <a:spAutoFit/>
          </a:bodyPr>
          <a:lstStyle/>
          <a:p>
            <a:pPr algn="ctr"/>
            <a:r>
              <a:rPr lang="en-US" sz="1200" b="1" dirty="0">
                <a:solidFill>
                  <a:srgbClr val="385622"/>
                </a:solidFill>
                <a:latin typeface="Tahoma"/>
                <a:ea typeface="Tahoma"/>
                <a:cs typeface="Tahoma"/>
                <a:sym typeface="Tahoma"/>
              </a:rPr>
              <a:t>Queueing-diagram representation</a:t>
            </a:r>
          </a:p>
          <a:p>
            <a:pPr algn="ctr"/>
            <a:r>
              <a:rPr lang="en-US" sz="1200" b="1" dirty="0">
                <a:solidFill>
                  <a:srgbClr val="385622"/>
                </a:solidFill>
                <a:latin typeface="Tahoma"/>
                <a:ea typeface="Tahoma"/>
                <a:cs typeface="Tahoma"/>
                <a:sym typeface="Tahoma"/>
              </a:rPr>
              <a:t> of process scheduling</a:t>
            </a:r>
            <a:endParaRPr lang="en-US" sz="1200" dirty="0"/>
          </a:p>
        </p:txBody>
      </p:sp>
    </p:spTree>
    <p:extLst>
      <p:ext uri="{BB962C8B-B14F-4D97-AF65-F5344CB8AC3E}">
        <p14:creationId xmlns:p14="http://schemas.microsoft.com/office/powerpoint/2010/main" val="37218694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a:t>
            </a:r>
            <a:r>
              <a:rPr lang="en-US" b="1" dirty="0">
                <a:solidFill>
                  <a:srgbClr val="C00000"/>
                </a:solidFill>
                <a:latin typeface="Tahoma"/>
                <a:ea typeface="Tahoma"/>
                <a:cs typeface="Tahoma"/>
                <a:sym typeface="Tahoma"/>
              </a:rPr>
              <a:t>Scheduling</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356496" y="1217760"/>
            <a:ext cx="11479007" cy="4478149"/>
          </a:xfrm>
          <a:prstGeom prst="rect">
            <a:avLst/>
          </a:prstGeom>
          <a:noFill/>
        </p:spPr>
        <p:txBody>
          <a:bodyPr wrap="square">
            <a:spAutoFit/>
          </a:bodyPr>
          <a:lstStyle/>
          <a:p>
            <a:pPr marL="12700" marR="0" lvl="0" indent="0" algn="l" rtl="0">
              <a:lnSpc>
                <a:spcPct val="100000"/>
              </a:lnSpc>
              <a:spcBef>
                <a:spcPts val="0"/>
              </a:spcBef>
              <a:spcAft>
                <a:spcPts val="0"/>
              </a:spcAft>
              <a:buNone/>
            </a:pPr>
            <a:r>
              <a:rPr lang="en-US" sz="2000" b="1" dirty="0">
                <a:solidFill>
                  <a:srgbClr val="385622"/>
                </a:solidFill>
                <a:latin typeface="Tahoma"/>
                <a:ea typeface="Tahoma"/>
                <a:cs typeface="Tahoma"/>
                <a:sym typeface="Tahoma"/>
              </a:rPr>
              <a:t>CPU Scheduling</a:t>
            </a:r>
          </a:p>
          <a:p>
            <a:pPr marL="12700" marR="0" lvl="0" indent="0" algn="l" rtl="0">
              <a:lnSpc>
                <a:spcPct val="100000"/>
              </a:lnSpc>
              <a:spcBef>
                <a:spcPts val="0"/>
              </a:spcBef>
              <a:spcAft>
                <a:spcPts val="0"/>
              </a:spcAft>
              <a:buNone/>
            </a:pPr>
            <a:endParaRPr lang="en-US" sz="2000" dirty="0">
              <a:solidFill>
                <a:schemeClr val="dk1"/>
              </a:solidFill>
              <a:latin typeface="Tahoma"/>
              <a:ea typeface="Tahoma"/>
              <a:cs typeface="Tahoma"/>
              <a:sym typeface="Tahoma"/>
            </a:endParaRPr>
          </a:p>
          <a:p>
            <a:pPr marL="297816" marR="6985" lvl="0" indent="-285750" algn="just" rtl="0">
              <a:spcBef>
                <a:spcPts val="600"/>
              </a:spcBef>
              <a:spcAft>
                <a:spcPts val="60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A </a:t>
            </a:r>
            <a:r>
              <a:rPr lang="en-US" sz="1800" b="1" dirty="0">
                <a:solidFill>
                  <a:srgbClr val="385622"/>
                </a:solidFill>
                <a:latin typeface="Tahoma"/>
                <a:ea typeface="Tahoma"/>
                <a:cs typeface="Tahoma"/>
                <a:sym typeface="Tahoma"/>
              </a:rPr>
              <a:t>process migrates </a:t>
            </a:r>
            <a:r>
              <a:rPr lang="en-US" sz="1800" dirty="0">
                <a:solidFill>
                  <a:srgbClr val="385622"/>
                </a:solidFill>
                <a:latin typeface="Tahoma"/>
                <a:ea typeface="Tahoma"/>
                <a:cs typeface="Tahoma"/>
                <a:sym typeface="Tahoma"/>
              </a:rPr>
              <a:t>among the ready queue and various wait queues throughout  its lifetime</a:t>
            </a:r>
            <a:endParaRPr lang="en-US" sz="1800" dirty="0">
              <a:solidFill>
                <a:schemeClr val="dk1"/>
              </a:solidFill>
              <a:latin typeface="Tahoma"/>
              <a:ea typeface="Tahoma"/>
              <a:cs typeface="Tahoma"/>
              <a:sym typeface="Tahoma"/>
            </a:endParaRPr>
          </a:p>
          <a:p>
            <a:pPr marL="297816" marR="8890" lvl="0" indent="-285750" algn="just" rtl="0">
              <a:spcBef>
                <a:spcPts val="600"/>
              </a:spcBef>
              <a:spcAft>
                <a:spcPts val="60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The role of the </a:t>
            </a:r>
            <a:r>
              <a:rPr lang="en-US" sz="1800" b="1" dirty="0">
                <a:solidFill>
                  <a:srgbClr val="385622"/>
                </a:solidFill>
                <a:latin typeface="Tahoma"/>
                <a:ea typeface="Tahoma"/>
                <a:cs typeface="Tahoma"/>
                <a:sym typeface="Tahoma"/>
              </a:rPr>
              <a:t>CPU scheduler </a:t>
            </a:r>
            <a:r>
              <a:rPr lang="en-US" sz="1800" dirty="0">
                <a:solidFill>
                  <a:srgbClr val="385622"/>
                </a:solidFill>
                <a:latin typeface="Tahoma"/>
                <a:ea typeface="Tahoma"/>
                <a:cs typeface="Tahoma"/>
                <a:sym typeface="Tahoma"/>
              </a:rPr>
              <a:t>is to select from among the processes that are in  the </a:t>
            </a:r>
            <a:r>
              <a:rPr lang="en-US" sz="1800" b="1" dirty="0">
                <a:solidFill>
                  <a:srgbClr val="385622"/>
                </a:solidFill>
                <a:latin typeface="Tahoma"/>
                <a:ea typeface="Tahoma"/>
                <a:cs typeface="Tahoma"/>
                <a:sym typeface="Tahoma"/>
              </a:rPr>
              <a:t>ready queue and allocate a CPU core to one of them</a:t>
            </a:r>
          </a:p>
          <a:p>
            <a:pPr marL="297816" marR="8890" lvl="0" indent="-285750" algn="just" rtl="0">
              <a:spcBef>
                <a:spcPts val="600"/>
              </a:spcBef>
              <a:spcAft>
                <a:spcPts val="60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The CPU scheduler</a:t>
            </a:r>
            <a:r>
              <a:rPr lang="en-US" dirty="0">
                <a:solidFill>
                  <a:schemeClr val="dk1"/>
                </a:solidFill>
                <a:latin typeface="Tahoma"/>
                <a:ea typeface="Tahoma"/>
                <a:cs typeface="Tahoma"/>
                <a:sym typeface="Tahoma"/>
              </a:rPr>
              <a:t> </a:t>
            </a:r>
            <a:r>
              <a:rPr lang="en-US" sz="1800" dirty="0">
                <a:solidFill>
                  <a:srgbClr val="385622"/>
                </a:solidFill>
                <a:latin typeface="Tahoma"/>
                <a:ea typeface="Tahoma"/>
                <a:cs typeface="Tahoma"/>
                <a:sym typeface="Tahoma"/>
              </a:rPr>
              <a:t>must select a new process for the CPU frequently</a:t>
            </a:r>
            <a:endParaRPr lang="en-US" sz="1800" dirty="0">
              <a:solidFill>
                <a:schemeClr val="dk1"/>
              </a:solidFill>
              <a:latin typeface="Tahoma"/>
              <a:ea typeface="Tahoma"/>
              <a:cs typeface="Tahoma"/>
              <a:sym typeface="Tahoma"/>
            </a:endParaRPr>
          </a:p>
          <a:p>
            <a:pPr marL="297816" marR="10160" lvl="0" indent="-285750" algn="just" rtl="0">
              <a:spcBef>
                <a:spcPts val="600"/>
              </a:spcBef>
              <a:spcAft>
                <a:spcPts val="60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An </a:t>
            </a:r>
            <a:r>
              <a:rPr lang="en-US" sz="1800" b="1" dirty="0">
                <a:solidFill>
                  <a:srgbClr val="385622"/>
                </a:solidFill>
                <a:latin typeface="Tahoma"/>
                <a:ea typeface="Tahoma"/>
                <a:cs typeface="Tahoma"/>
                <a:sym typeface="Tahoma"/>
              </a:rPr>
              <a:t>I/O-bound process </a:t>
            </a:r>
            <a:r>
              <a:rPr lang="en-US" sz="1800" dirty="0">
                <a:solidFill>
                  <a:srgbClr val="385622"/>
                </a:solidFill>
                <a:latin typeface="Tahoma"/>
                <a:ea typeface="Tahoma"/>
                <a:cs typeface="Tahoma"/>
                <a:sym typeface="Tahoma"/>
              </a:rPr>
              <a:t>may execute for only a few milliseconds before waiting  for an I/O request.</a:t>
            </a:r>
            <a:endParaRPr lang="en-US" sz="1800" dirty="0">
              <a:solidFill>
                <a:schemeClr val="dk1"/>
              </a:solidFill>
              <a:latin typeface="Tahoma"/>
              <a:ea typeface="Tahoma"/>
              <a:cs typeface="Tahoma"/>
              <a:sym typeface="Tahoma"/>
            </a:endParaRPr>
          </a:p>
          <a:p>
            <a:pPr marL="297816" marR="6350" lvl="0" indent="-285750" algn="just" rtl="0">
              <a:spcBef>
                <a:spcPts val="600"/>
              </a:spcBef>
              <a:spcAft>
                <a:spcPts val="60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Although a </a:t>
            </a:r>
            <a:r>
              <a:rPr lang="en-US" sz="1800" b="1" dirty="0">
                <a:solidFill>
                  <a:srgbClr val="385622"/>
                </a:solidFill>
                <a:latin typeface="Tahoma"/>
                <a:ea typeface="Tahoma"/>
                <a:cs typeface="Tahoma"/>
                <a:sym typeface="Tahoma"/>
              </a:rPr>
              <a:t>CPU-bound proces</a:t>
            </a:r>
            <a:r>
              <a:rPr lang="en-US" sz="1800" dirty="0">
                <a:solidFill>
                  <a:srgbClr val="385622"/>
                </a:solidFill>
                <a:latin typeface="Tahoma"/>
                <a:ea typeface="Tahoma"/>
                <a:cs typeface="Tahoma"/>
                <a:sym typeface="Tahoma"/>
              </a:rPr>
              <a:t>s will require a CPU core for longer durations, the  scheduler is unlikely to grant the core to a process for an extended period</a:t>
            </a:r>
          </a:p>
          <a:p>
            <a:pPr marL="297816" marR="6350" lvl="0" indent="-285750" algn="just" rtl="0">
              <a:spcBef>
                <a:spcPts val="600"/>
              </a:spcBef>
              <a:spcAft>
                <a:spcPts val="60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Instead, it is likely designed to forcibly remove the CPU from a process and  schedule another process to run</a:t>
            </a:r>
            <a:endParaRPr lang="en-US" sz="1800" dirty="0">
              <a:solidFill>
                <a:schemeClr val="dk1"/>
              </a:solidFill>
              <a:latin typeface="Tahoma"/>
              <a:ea typeface="Tahoma"/>
              <a:cs typeface="Tahoma"/>
              <a:sym typeface="Tahoma"/>
            </a:endParaRPr>
          </a:p>
          <a:p>
            <a:pPr marL="297816" marR="9525" lvl="0" indent="-285750" algn="just" rtl="0">
              <a:spcBef>
                <a:spcPts val="600"/>
              </a:spcBef>
              <a:spcAft>
                <a:spcPts val="600"/>
              </a:spcAft>
              <a:buClr>
                <a:srgbClr val="385622"/>
              </a:buClr>
              <a:buSzPts val="1800"/>
              <a:buFont typeface="Arial" panose="020B0604020202020204" pitchFamily="34" charset="0"/>
              <a:buChar char="•"/>
            </a:pPr>
            <a:r>
              <a:rPr lang="en-US" sz="1800" dirty="0">
                <a:solidFill>
                  <a:srgbClr val="385622"/>
                </a:solidFill>
                <a:latin typeface="Tahoma"/>
                <a:ea typeface="Tahoma"/>
                <a:cs typeface="Tahoma"/>
                <a:sym typeface="Tahoma"/>
              </a:rPr>
              <a:t>Therefore, the CPU scheduler executes at least once every 100 milliseconds,  although typically much more frequently</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51954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a:t>
            </a:r>
            <a:r>
              <a:rPr lang="en-US" b="1" dirty="0">
                <a:solidFill>
                  <a:srgbClr val="C00000"/>
                </a:solidFill>
                <a:latin typeface="Tahoma"/>
                <a:ea typeface="Tahoma"/>
                <a:cs typeface="Tahoma"/>
                <a:sym typeface="Tahoma"/>
              </a:rPr>
              <a:t>Scheduling</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356496" y="1258102"/>
            <a:ext cx="11479007" cy="3493264"/>
          </a:xfrm>
          <a:prstGeom prst="rect">
            <a:avLst/>
          </a:prstGeom>
          <a:noFill/>
        </p:spPr>
        <p:txBody>
          <a:bodyPr wrap="square">
            <a:spAutoFit/>
          </a:bodyPr>
          <a:lstStyle/>
          <a:p>
            <a:pPr marL="12700" marR="0" lvl="0" indent="0" algn="l" rtl="0">
              <a:lnSpc>
                <a:spcPct val="100000"/>
              </a:lnSpc>
              <a:spcBef>
                <a:spcPts val="0"/>
              </a:spcBef>
              <a:spcAft>
                <a:spcPts val="0"/>
              </a:spcAft>
              <a:buNone/>
            </a:pPr>
            <a:r>
              <a:rPr lang="en-US" sz="2000" b="1" dirty="0">
                <a:solidFill>
                  <a:srgbClr val="385622"/>
                </a:solidFill>
                <a:latin typeface="Tahoma"/>
                <a:ea typeface="Tahoma"/>
                <a:cs typeface="Tahoma"/>
                <a:sym typeface="Tahoma"/>
              </a:rPr>
              <a:t>Swapping:</a:t>
            </a:r>
          </a:p>
          <a:p>
            <a:pPr marL="12700" marR="0" lvl="0" indent="0" algn="l" rtl="0">
              <a:lnSpc>
                <a:spcPct val="100000"/>
              </a:lnSpc>
              <a:spcBef>
                <a:spcPts val="0"/>
              </a:spcBef>
              <a:spcAft>
                <a:spcPts val="0"/>
              </a:spcAft>
              <a:buNone/>
            </a:pPr>
            <a:endParaRPr lang="en-US" sz="2000" dirty="0">
              <a:solidFill>
                <a:schemeClr val="dk1"/>
              </a:solidFill>
              <a:latin typeface="Tahoma"/>
              <a:ea typeface="Tahoma"/>
              <a:cs typeface="Tahoma"/>
              <a:sym typeface="Tahoma"/>
            </a:endParaRPr>
          </a:p>
          <a:p>
            <a:pPr marL="297816" marR="0" lvl="0" indent="-285750" algn="just" rtl="0">
              <a:spcBef>
                <a:spcPts val="600"/>
              </a:spcBef>
              <a:spcAft>
                <a:spcPts val="60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Some operating systems have an intermediate form of scheduling, known as</a:t>
            </a:r>
            <a:r>
              <a:rPr lang="en-US" dirty="0">
                <a:solidFill>
                  <a:schemeClr val="dk1"/>
                </a:solidFill>
                <a:latin typeface="Tahoma"/>
                <a:ea typeface="Tahoma"/>
                <a:cs typeface="Tahoma"/>
                <a:sym typeface="Tahoma"/>
              </a:rPr>
              <a:t> </a:t>
            </a:r>
            <a:r>
              <a:rPr lang="en-US" sz="1800" b="1" dirty="0">
                <a:solidFill>
                  <a:srgbClr val="385622"/>
                </a:solidFill>
                <a:latin typeface="Tahoma"/>
                <a:ea typeface="Tahoma"/>
                <a:cs typeface="Tahoma"/>
                <a:sym typeface="Tahoma"/>
              </a:rPr>
              <a:t>swapping</a:t>
            </a:r>
            <a:endParaRPr lang="en-US" b="1" dirty="0">
              <a:solidFill>
                <a:srgbClr val="385622"/>
              </a:solidFill>
              <a:latin typeface="Tahoma"/>
              <a:ea typeface="Tahoma"/>
              <a:cs typeface="Tahoma"/>
              <a:sym typeface="Tahoma"/>
            </a:endParaRPr>
          </a:p>
          <a:p>
            <a:pPr marL="755016" lvl="1" indent="-285750" algn="just">
              <a:spcBef>
                <a:spcPts val="600"/>
              </a:spcBef>
              <a:spcAft>
                <a:spcPts val="600"/>
              </a:spcAft>
              <a:buClr>
                <a:srgbClr val="385622"/>
              </a:buClr>
              <a:buSzPts val="1200"/>
              <a:buFont typeface="Arial" panose="020B0604020202020204" pitchFamily="34" charset="0"/>
              <a:buChar char="•"/>
            </a:pPr>
            <a:r>
              <a:rPr lang="en-US" dirty="0">
                <a:solidFill>
                  <a:srgbClr val="385622"/>
                </a:solidFill>
                <a:latin typeface="Tahoma"/>
                <a:ea typeface="Tahoma"/>
                <a:cs typeface="Tahoma"/>
                <a:sym typeface="Tahoma"/>
              </a:rPr>
              <a:t>key idea is that to remove a</a:t>
            </a:r>
            <a:r>
              <a:rPr lang="en-US" dirty="0">
                <a:solidFill>
                  <a:schemeClr val="dk1"/>
                </a:solidFill>
                <a:latin typeface="Tahoma"/>
                <a:ea typeface="Tahoma"/>
                <a:cs typeface="Tahoma"/>
                <a:sym typeface="Tahoma"/>
              </a:rPr>
              <a:t> </a:t>
            </a:r>
            <a:r>
              <a:rPr lang="en-US" dirty="0">
                <a:solidFill>
                  <a:srgbClr val="385622"/>
                </a:solidFill>
                <a:latin typeface="Tahoma"/>
                <a:ea typeface="Tahoma"/>
                <a:cs typeface="Tahoma"/>
                <a:sym typeface="Tahoma"/>
              </a:rPr>
              <a:t>process from memory (and from active contention for the CPU) and reduce  the degree of multiprogramming.</a:t>
            </a:r>
          </a:p>
          <a:p>
            <a:pPr marL="297816" marR="6350" lvl="0" indent="-285750" algn="just" rtl="0">
              <a:spcBef>
                <a:spcPts val="600"/>
              </a:spcBef>
              <a:spcAft>
                <a:spcPts val="60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Later, the process can be reintroduced into memory, and its execution can be  continued where it left off. </a:t>
            </a:r>
          </a:p>
          <a:p>
            <a:pPr marL="755016" marR="6350" lvl="1" indent="-285750" algn="just">
              <a:spcBef>
                <a:spcPts val="600"/>
              </a:spcBef>
              <a:spcAft>
                <a:spcPts val="600"/>
              </a:spcAft>
              <a:buClr>
                <a:srgbClr val="385622"/>
              </a:buClr>
              <a:buSzPts val="1200"/>
              <a:buFont typeface="Arial" panose="020B0604020202020204" pitchFamily="34" charset="0"/>
              <a:buChar char="•"/>
            </a:pPr>
            <a:r>
              <a:rPr lang="en-US" dirty="0">
                <a:solidFill>
                  <a:srgbClr val="385622"/>
                </a:solidFill>
                <a:latin typeface="Tahoma"/>
                <a:ea typeface="Tahoma"/>
                <a:cs typeface="Tahoma"/>
                <a:sym typeface="Tahoma"/>
              </a:rPr>
              <a:t>a process  can be “</a:t>
            </a:r>
            <a:r>
              <a:rPr lang="en-US" b="1" dirty="0">
                <a:solidFill>
                  <a:srgbClr val="385622"/>
                </a:solidFill>
                <a:latin typeface="Tahoma"/>
                <a:ea typeface="Tahoma"/>
                <a:cs typeface="Tahoma"/>
                <a:sym typeface="Tahoma"/>
              </a:rPr>
              <a:t>swapped out” </a:t>
            </a:r>
            <a:r>
              <a:rPr lang="en-US" dirty="0">
                <a:solidFill>
                  <a:srgbClr val="385622"/>
                </a:solidFill>
                <a:latin typeface="Tahoma"/>
                <a:ea typeface="Tahoma"/>
                <a:cs typeface="Tahoma"/>
                <a:sym typeface="Tahoma"/>
              </a:rPr>
              <a:t>from memory to disk, where its current status is saved,</a:t>
            </a:r>
            <a:r>
              <a:rPr lang="en-US" dirty="0">
                <a:solidFill>
                  <a:schemeClr val="dk1"/>
                </a:solidFill>
                <a:latin typeface="Tahoma"/>
                <a:ea typeface="Tahoma"/>
                <a:cs typeface="Tahoma"/>
                <a:sym typeface="Tahoma"/>
              </a:rPr>
              <a:t> </a:t>
            </a:r>
            <a:r>
              <a:rPr lang="en-US" dirty="0">
                <a:solidFill>
                  <a:srgbClr val="385622"/>
                </a:solidFill>
                <a:latin typeface="Tahoma"/>
                <a:ea typeface="Tahoma"/>
                <a:cs typeface="Tahoma"/>
                <a:sym typeface="Tahoma"/>
              </a:rPr>
              <a:t>and </a:t>
            </a:r>
          </a:p>
          <a:p>
            <a:pPr marL="755016" marR="6350" lvl="1" indent="-285750" algn="just">
              <a:spcBef>
                <a:spcPts val="600"/>
              </a:spcBef>
              <a:spcAft>
                <a:spcPts val="600"/>
              </a:spcAft>
              <a:buClr>
                <a:srgbClr val="385622"/>
              </a:buClr>
              <a:buSzPts val="1200"/>
              <a:buFont typeface="Arial" panose="020B0604020202020204" pitchFamily="34" charset="0"/>
              <a:buChar char="•"/>
            </a:pPr>
            <a:r>
              <a:rPr lang="en-US" dirty="0">
                <a:solidFill>
                  <a:srgbClr val="385622"/>
                </a:solidFill>
                <a:latin typeface="Tahoma"/>
                <a:ea typeface="Tahoma"/>
                <a:cs typeface="Tahoma"/>
                <a:sym typeface="Tahoma"/>
              </a:rPr>
              <a:t>later “swapped in” from disk back to memory, where its status is restored.</a:t>
            </a:r>
            <a:endParaRPr lang="en-US" dirty="0">
              <a:solidFill>
                <a:schemeClr val="dk1"/>
              </a:solidFill>
              <a:latin typeface="Tahoma"/>
              <a:ea typeface="Tahoma"/>
              <a:cs typeface="Tahoma"/>
              <a:sym typeface="Tahoma"/>
            </a:endParaRPr>
          </a:p>
          <a:p>
            <a:pPr marL="297816" marR="6985" lvl="0" indent="-285750" algn="just" rtl="0">
              <a:spcBef>
                <a:spcPts val="600"/>
              </a:spcBef>
              <a:spcAft>
                <a:spcPts val="600"/>
              </a:spcAft>
              <a:buClr>
                <a:srgbClr val="385622"/>
              </a:buClr>
              <a:buSzPts val="1200"/>
              <a:buFont typeface="Arial" panose="020B0604020202020204" pitchFamily="34" charset="0"/>
              <a:buChar char="•"/>
            </a:pPr>
            <a:r>
              <a:rPr lang="en-US" sz="1800" dirty="0">
                <a:solidFill>
                  <a:srgbClr val="385622"/>
                </a:solidFill>
                <a:latin typeface="Tahoma"/>
                <a:ea typeface="Tahoma"/>
                <a:cs typeface="Tahoma"/>
                <a:sym typeface="Tahoma"/>
              </a:rPr>
              <a:t>Swapping is typically only necessary when memory has been overcommitted and  must be freed up.</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8810845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Process </a:t>
            </a:r>
            <a:r>
              <a:rPr lang="en-US" b="1" dirty="0">
                <a:solidFill>
                  <a:srgbClr val="C00000"/>
                </a:solidFill>
                <a:latin typeface="Tahoma"/>
                <a:ea typeface="Tahoma"/>
                <a:cs typeface="Tahoma"/>
                <a:sym typeface="Tahoma"/>
              </a:rPr>
              <a:t>Scheduling</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356497" y="962266"/>
            <a:ext cx="7120068" cy="5891293"/>
          </a:xfrm>
          <a:prstGeom prst="rect">
            <a:avLst/>
          </a:prstGeom>
          <a:noFill/>
        </p:spPr>
        <p:txBody>
          <a:bodyPr wrap="square">
            <a:spAutoFit/>
          </a:bodyPr>
          <a:lstStyle/>
          <a:p>
            <a:pPr marL="355600" marR="7620" lvl="0" indent="-342900" algn="just" rtl="0">
              <a:lnSpc>
                <a:spcPct val="150000"/>
              </a:lnSpc>
              <a:buFont typeface="Arial" panose="020B0604020202020204" pitchFamily="34" charset="0"/>
              <a:buChar char="•"/>
            </a:pPr>
            <a:r>
              <a:rPr lang="en-US" dirty="0">
                <a:solidFill>
                  <a:srgbClr val="385622"/>
                </a:solidFill>
                <a:latin typeface="Tahoma"/>
                <a:ea typeface="Tahoma"/>
                <a:cs typeface="Tahoma"/>
                <a:sym typeface="Tahoma"/>
              </a:rPr>
              <a:t>When an interrupt occurs</a:t>
            </a:r>
          </a:p>
          <a:p>
            <a:pPr marL="1270000" marR="7620" lvl="2" indent="-34290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 The system needs to save the current context of the  process running on the CPU core.</a:t>
            </a:r>
          </a:p>
          <a:p>
            <a:pPr marL="1270000" marR="7620" lvl="2" indent="-34290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 It can restore that context when its  processing is done.</a:t>
            </a:r>
          </a:p>
          <a:p>
            <a:pPr marL="1270000" marR="7620" lvl="2" indent="-34290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 Essentially suspending the process and then resuming it.</a:t>
            </a:r>
            <a:endParaRPr lang="en-US" dirty="0">
              <a:solidFill>
                <a:schemeClr val="dk1"/>
              </a:solidFill>
              <a:latin typeface="Tahoma"/>
              <a:ea typeface="Tahoma"/>
              <a:cs typeface="Tahoma"/>
              <a:sym typeface="Tahoma"/>
            </a:endParaRPr>
          </a:p>
          <a:p>
            <a:pPr marL="355600" marR="8255" lvl="0" indent="-342900" algn="just" rtl="0">
              <a:lnSpc>
                <a:spcPct val="150000"/>
              </a:lnSpc>
              <a:buFont typeface="Arial" panose="020B0604020202020204" pitchFamily="34" charset="0"/>
              <a:buChar char="•"/>
            </a:pPr>
            <a:r>
              <a:rPr lang="en-US" dirty="0">
                <a:solidFill>
                  <a:srgbClr val="385622"/>
                </a:solidFill>
                <a:latin typeface="Tahoma"/>
                <a:ea typeface="Tahoma"/>
                <a:cs typeface="Tahoma"/>
                <a:sym typeface="Tahoma"/>
              </a:rPr>
              <a:t>The context is represented in the PCB of the process. It includes </a:t>
            </a:r>
          </a:p>
          <a:p>
            <a:pPr marL="812800" marR="8255" lvl="1" indent="-34290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the value of the  CPU registers</a:t>
            </a:r>
          </a:p>
          <a:p>
            <a:pPr marL="812800" marR="8255" lvl="1" indent="-34290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the process state and </a:t>
            </a:r>
          </a:p>
          <a:p>
            <a:pPr marL="812800" marR="8255" lvl="1" indent="-34290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memory-management information.</a:t>
            </a:r>
            <a:endParaRPr lang="en-US" dirty="0">
              <a:solidFill>
                <a:schemeClr val="dk1"/>
              </a:solidFill>
              <a:latin typeface="Tahoma"/>
              <a:ea typeface="Tahoma"/>
              <a:cs typeface="Tahoma"/>
              <a:sym typeface="Tahoma"/>
            </a:endParaRPr>
          </a:p>
          <a:p>
            <a:pPr marL="355600" marR="5080" lvl="0" indent="-342900" algn="just" rtl="0">
              <a:lnSpc>
                <a:spcPct val="150000"/>
              </a:lnSpc>
              <a:buFont typeface="Arial" panose="020B0604020202020204" pitchFamily="34" charset="0"/>
              <a:buChar char="•"/>
            </a:pPr>
            <a:r>
              <a:rPr lang="en-US" dirty="0">
                <a:solidFill>
                  <a:srgbClr val="385622"/>
                </a:solidFill>
                <a:latin typeface="Tahoma"/>
                <a:ea typeface="Tahoma"/>
                <a:cs typeface="Tahoma"/>
                <a:sym typeface="Tahoma"/>
              </a:rPr>
              <a:t>Switching the CPU core to another process requires performing a </a:t>
            </a:r>
            <a:r>
              <a:rPr lang="en-US" b="1" dirty="0">
                <a:solidFill>
                  <a:srgbClr val="385622"/>
                </a:solidFill>
                <a:latin typeface="Tahoma"/>
                <a:ea typeface="Tahoma"/>
                <a:cs typeface="Tahoma"/>
                <a:sym typeface="Tahoma"/>
              </a:rPr>
              <a:t>state save of  the current process and a state restore of a different process. </a:t>
            </a:r>
            <a:r>
              <a:rPr lang="en-US" dirty="0">
                <a:solidFill>
                  <a:srgbClr val="385622"/>
                </a:solidFill>
                <a:latin typeface="Tahoma"/>
                <a:ea typeface="Tahoma"/>
                <a:cs typeface="Tahoma"/>
                <a:sym typeface="Tahoma"/>
              </a:rPr>
              <a:t>This task is  known as a </a:t>
            </a:r>
            <a:r>
              <a:rPr lang="en-US" b="1" dirty="0">
                <a:solidFill>
                  <a:srgbClr val="385622"/>
                </a:solidFill>
                <a:latin typeface="Tahoma"/>
                <a:ea typeface="Tahoma"/>
                <a:cs typeface="Tahoma"/>
                <a:sym typeface="Tahoma"/>
              </a:rPr>
              <a:t>context switch</a:t>
            </a:r>
            <a:endParaRPr lang="en-US" dirty="0">
              <a:solidFill>
                <a:schemeClr val="dk1"/>
              </a:solidFill>
              <a:latin typeface="Tahoma"/>
              <a:ea typeface="Tahoma"/>
              <a:cs typeface="Tahoma"/>
              <a:sym typeface="Tahoma"/>
            </a:endParaRPr>
          </a:p>
        </p:txBody>
      </p:sp>
      <p:pic>
        <p:nvPicPr>
          <p:cNvPr id="2" name="Picture 9">
            <a:extLst>
              <a:ext uri="{FF2B5EF4-FFF2-40B4-BE49-F238E27FC236}">
                <a16:creationId xmlns:a16="http://schemas.microsoft.com/office/drawing/2014/main" id="{8F79E8B3-E163-CB5F-C2A2-B1250C33B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359" y="1750359"/>
            <a:ext cx="4599641" cy="404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4186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Operations on Process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490967" y="962266"/>
            <a:ext cx="9755692" cy="5006499"/>
          </a:xfrm>
          <a:prstGeom prst="rect">
            <a:avLst/>
          </a:prstGeom>
          <a:noFill/>
        </p:spPr>
        <p:txBody>
          <a:bodyPr wrap="square">
            <a:spAutoFit/>
          </a:bodyPr>
          <a:lstStyle/>
          <a:p>
            <a:r>
              <a:rPr lang="en-US" altLang="en-US" dirty="0">
                <a:latin typeface="Tahoma" panose="020B0604030504040204" pitchFamily="34" charset="0"/>
                <a:ea typeface="Tahoma" panose="020B0604030504040204" pitchFamily="34" charset="0"/>
                <a:cs typeface="Tahoma" panose="020B0604030504040204" pitchFamily="34" charset="0"/>
              </a:rPr>
              <a:t>System must provide mechanisms for:</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 process creation</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 process termination</a:t>
            </a:r>
          </a:p>
          <a:p>
            <a:pPr marL="742950" lvl="1" indent="-285750">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a:p>
            <a:pPr marL="298450" marR="0" lvl="2" algn="l" rtl="0">
              <a:lnSpc>
                <a:spcPct val="100000"/>
              </a:lnSpc>
              <a:spcBef>
                <a:spcPts val="5"/>
              </a:spcBef>
              <a:spcAft>
                <a:spcPts val="0"/>
              </a:spcAft>
              <a:buClr>
                <a:srgbClr val="385622"/>
              </a:buClr>
              <a:buSzPts val="1200"/>
            </a:pPr>
            <a:r>
              <a:rPr lang="en-US" b="1" i="0" u="sng" strike="noStrike" cap="none"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Process Creation</a:t>
            </a:r>
            <a:endParaRPr lang="en-US"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584835" marR="5080" lvl="0" indent="-285750" algn="just" rtl="0">
              <a:spcBef>
                <a:spcPts val="790"/>
              </a:spcBef>
              <a:spcAft>
                <a:spcPts val="0"/>
              </a:spcAft>
              <a:buFont typeface="Arial" panose="020B0604020202020204" pitchFamily="34" charset="0"/>
              <a:buChar char="•"/>
            </a:pPr>
            <a:r>
              <a:rPr lang="en-US"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A process may create several new processes. The creating process is called a </a:t>
            </a:r>
            <a:r>
              <a:rPr lang="en-US" b="1"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parent  process</a:t>
            </a:r>
            <a:r>
              <a:rPr lang="en-US"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 and the new processes are called the </a:t>
            </a:r>
            <a:r>
              <a:rPr lang="en-US" b="1"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children of that process.</a:t>
            </a:r>
            <a:endPar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0" marR="0" lvl="0" indent="0" algn="l" rtl="0">
              <a:spcBef>
                <a:spcPts val="0"/>
              </a:spcBef>
              <a:spcAft>
                <a:spcPts val="0"/>
              </a:spcAft>
              <a:buNone/>
            </a:pPr>
            <a:endPar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552450" marR="0" lvl="0" indent="-285750" algn="l" rtl="0">
              <a:spcBef>
                <a:spcPts val="0"/>
              </a:spcBef>
              <a:spcAft>
                <a:spcPts val="0"/>
              </a:spcAft>
              <a:buFont typeface="Arial" panose="020B0604020202020204" pitchFamily="34" charset="0"/>
              <a:buChar char="•"/>
            </a:pPr>
            <a:r>
              <a:rPr lang="en-US"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Each of these new processes may in turn create other processes, forming a tree of</a:t>
            </a:r>
            <a:r>
              <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t>
            </a:r>
            <a:r>
              <a:rPr lang="en-US"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processes.</a:t>
            </a:r>
            <a:endPar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584835" marR="9525" lvl="0" indent="-285750" algn="just" rtl="0">
              <a:spcBef>
                <a:spcPts val="815"/>
              </a:spcBef>
              <a:spcAft>
                <a:spcPts val="0"/>
              </a:spcAft>
              <a:buFont typeface="Arial" panose="020B0604020202020204" pitchFamily="34" charset="0"/>
              <a:buChar char="•"/>
            </a:pPr>
            <a:r>
              <a:rPr lang="en-US"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Most operating systems (including UNIX, Linux, and Windows) identify processes  according to a </a:t>
            </a:r>
            <a:r>
              <a:rPr lang="en-US" b="1"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unique process identifier (or </a:t>
            </a:r>
            <a:r>
              <a:rPr lang="en-US" b="1" dirty="0" err="1">
                <a:solidFill>
                  <a:srgbClr val="385622"/>
                </a:solidFill>
                <a:latin typeface="Tahoma" panose="020B0604030504040204" pitchFamily="34" charset="0"/>
                <a:ea typeface="Tahoma" panose="020B0604030504040204" pitchFamily="34" charset="0"/>
                <a:cs typeface="Tahoma" panose="020B0604030504040204" pitchFamily="34" charset="0"/>
                <a:sym typeface="Tahoma"/>
              </a:rPr>
              <a:t>pid</a:t>
            </a:r>
            <a:r>
              <a:rPr lang="en-US" b="1"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a:t>
            </a:r>
            <a:r>
              <a:rPr lang="en-US"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 which is typically an integer  number.</a:t>
            </a:r>
            <a:endPar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285750" marR="0" lvl="0" indent="-285750" algn="l" rtl="0">
              <a:spcBef>
                <a:spcPts val="0"/>
              </a:spcBef>
              <a:spcAft>
                <a:spcPts val="0"/>
              </a:spcAft>
              <a:buFont typeface="Arial" panose="020B0604020202020204" pitchFamily="34" charset="0"/>
              <a:buChar char="•"/>
            </a:pPr>
            <a:endPar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587375" marR="0" lvl="0" indent="-266700" algn="l" rtl="0">
              <a:spcBef>
                <a:spcPts val="0"/>
              </a:spcBef>
              <a:spcAft>
                <a:spcPts val="0"/>
              </a:spcAft>
              <a:buFont typeface="Arial" panose="020B0604020202020204" pitchFamily="34" charset="0"/>
              <a:buChar char="•"/>
            </a:pPr>
            <a:r>
              <a:rPr lang="en-US"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The </a:t>
            </a:r>
            <a:r>
              <a:rPr lang="en-US" dirty="0" err="1">
                <a:solidFill>
                  <a:srgbClr val="385622"/>
                </a:solidFill>
                <a:latin typeface="Tahoma" panose="020B0604030504040204" pitchFamily="34" charset="0"/>
                <a:ea typeface="Tahoma" panose="020B0604030504040204" pitchFamily="34" charset="0"/>
                <a:cs typeface="Tahoma" panose="020B0604030504040204" pitchFamily="34" charset="0"/>
                <a:sym typeface="Tahoma"/>
              </a:rPr>
              <a:t>pid</a:t>
            </a:r>
            <a:r>
              <a:rPr lang="en-US"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 provides a unique value for each process in the system, and it can be used</a:t>
            </a:r>
            <a:r>
              <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t>
            </a:r>
            <a:r>
              <a:rPr lang="en-US" dirty="0">
                <a:solidFill>
                  <a:srgbClr val="385622"/>
                </a:solidFill>
                <a:latin typeface="Tahoma" panose="020B0604030504040204" pitchFamily="34" charset="0"/>
                <a:ea typeface="Tahoma" panose="020B0604030504040204" pitchFamily="34" charset="0"/>
                <a:cs typeface="Tahoma" panose="020B0604030504040204" pitchFamily="34" charset="0"/>
                <a:sym typeface="Tahoma"/>
              </a:rPr>
              <a:t>as an index to access various attributes of a process within the kernel.</a:t>
            </a:r>
            <a:endPar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742950" lvl="1" indent="-285750">
              <a:buFont typeface="Arial" panose="020B0604020202020204" pitchFamily="34" charset="0"/>
              <a:buChar char="•"/>
            </a:pPr>
            <a:endParaRPr lang="en-US" altLang="en-US" sz="1800" dirty="0"/>
          </a:p>
        </p:txBody>
      </p:sp>
    </p:spTree>
    <p:extLst>
      <p:ext uri="{BB962C8B-B14F-4D97-AF65-F5344CB8AC3E}">
        <p14:creationId xmlns:p14="http://schemas.microsoft.com/office/powerpoint/2010/main" val="25171035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Operations on Process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490967" y="962266"/>
            <a:ext cx="9755692" cy="3786036"/>
          </a:xfrm>
          <a:prstGeom prst="rect">
            <a:avLst/>
          </a:prstGeom>
          <a:noFill/>
        </p:spPr>
        <p:txBody>
          <a:bodyPr wrap="square">
            <a:spAutoFit/>
          </a:bodyPr>
          <a:lstStyle/>
          <a:p>
            <a:pPr marL="298450" marR="5080" lvl="0" indent="-285750" algn="just" rtl="0">
              <a:lnSpc>
                <a:spcPct val="15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In general, when a process creates a child process, that </a:t>
            </a:r>
            <a:r>
              <a:rPr lang="en-US" sz="1800" b="1" dirty="0">
                <a:solidFill>
                  <a:srgbClr val="385622"/>
                </a:solidFill>
                <a:latin typeface="Tahoma"/>
                <a:ea typeface="Tahoma"/>
                <a:cs typeface="Tahoma"/>
                <a:sym typeface="Tahoma"/>
              </a:rPr>
              <a:t>child  process will need certain resources (CPU time, memory, files, I/O  devices) to accomplish its task.</a:t>
            </a:r>
            <a:endParaRPr lang="en-US" sz="1800" dirty="0">
              <a:solidFill>
                <a:schemeClr val="dk1"/>
              </a:solidFill>
              <a:latin typeface="Tahoma"/>
              <a:ea typeface="Tahoma"/>
              <a:cs typeface="Tahoma"/>
              <a:sym typeface="Tahoma"/>
            </a:endParaRPr>
          </a:p>
          <a:p>
            <a:pPr marL="298450" marR="8255" lvl="0" indent="-285750" algn="just" rtl="0">
              <a:lnSpc>
                <a:spcPct val="150000"/>
              </a:lnSpc>
              <a:spcBef>
                <a:spcPts val="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child process may be able to obtain </a:t>
            </a:r>
          </a:p>
          <a:p>
            <a:pPr marL="755650" marR="8255" lvl="1" indent="-285750" algn="just">
              <a:lnSpc>
                <a:spcPct val="150000"/>
              </a:lnSpc>
              <a:spcBef>
                <a:spcPts val="5"/>
              </a:spcBef>
              <a:buFont typeface="Arial" panose="020B0604020202020204" pitchFamily="34" charset="0"/>
              <a:buChar char="•"/>
            </a:pPr>
            <a:r>
              <a:rPr lang="en-US" dirty="0">
                <a:solidFill>
                  <a:srgbClr val="385622"/>
                </a:solidFill>
                <a:latin typeface="Tahoma"/>
                <a:ea typeface="Tahoma"/>
                <a:cs typeface="Tahoma"/>
                <a:sym typeface="Tahoma"/>
              </a:rPr>
              <a:t>its resources </a:t>
            </a:r>
            <a:r>
              <a:rPr lang="en-US" b="1" dirty="0">
                <a:solidFill>
                  <a:srgbClr val="385622"/>
                </a:solidFill>
                <a:latin typeface="Tahoma"/>
                <a:ea typeface="Tahoma"/>
                <a:cs typeface="Tahoma"/>
                <a:sym typeface="Tahoma"/>
              </a:rPr>
              <a:t>directly from  the operating system, </a:t>
            </a:r>
            <a:r>
              <a:rPr lang="en-US" dirty="0">
                <a:solidFill>
                  <a:srgbClr val="385622"/>
                </a:solidFill>
                <a:latin typeface="Tahoma"/>
                <a:ea typeface="Tahoma"/>
                <a:cs typeface="Tahoma"/>
                <a:sym typeface="Tahoma"/>
              </a:rPr>
              <a:t>or</a:t>
            </a:r>
          </a:p>
          <a:p>
            <a:pPr marL="755650" marR="8255" lvl="1" indent="-285750" algn="just">
              <a:lnSpc>
                <a:spcPct val="150000"/>
              </a:lnSpc>
              <a:spcBef>
                <a:spcPts val="5"/>
              </a:spcBef>
              <a:buFont typeface="Arial" panose="020B0604020202020204" pitchFamily="34" charset="0"/>
              <a:buChar char="•"/>
            </a:pPr>
            <a:r>
              <a:rPr lang="en-US" dirty="0">
                <a:solidFill>
                  <a:srgbClr val="385622"/>
                </a:solidFill>
                <a:latin typeface="Tahoma"/>
                <a:ea typeface="Tahoma"/>
                <a:cs typeface="Tahoma"/>
                <a:sym typeface="Tahoma"/>
              </a:rPr>
              <a:t>it may be constrained to a </a:t>
            </a:r>
            <a:r>
              <a:rPr lang="en-US" b="1" dirty="0">
                <a:solidFill>
                  <a:srgbClr val="385622"/>
                </a:solidFill>
                <a:latin typeface="Tahoma"/>
                <a:ea typeface="Tahoma"/>
                <a:cs typeface="Tahoma"/>
                <a:sym typeface="Tahoma"/>
              </a:rPr>
              <a:t>subset of the resources  of the parent process.</a:t>
            </a:r>
          </a:p>
          <a:p>
            <a:pPr marL="298450" marR="8255" lvl="0" indent="-285750" algn="just" rtl="0">
              <a:lnSpc>
                <a:spcPct val="150000"/>
              </a:lnSpc>
              <a:spcBef>
                <a:spcPts val="5"/>
              </a:spcBef>
              <a:spcAft>
                <a:spcPts val="0"/>
              </a:spcAft>
              <a:buFont typeface="Arial" panose="020B0604020202020204" pitchFamily="34" charset="0"/>
              <a:buChar char="•"/>
            </a:pPr>
            <a:r>
              <a:rPr lang="en-US" sz="1800" b="1" dirty="0">
                <a:solidFill>
                  <a:srgbClr val="385622"/>
                </a:solidFill>
                <a:latin typeface="Tahoma"/>
                <a:ea typeface="Tahoma"/>
                <a:cs typeface="Tahoma"/>
                <a:sym typeface="Tahoma"/>
              </a:rPr>
              <a:t> </a:t>
            </a:r>
            <a:r>
              <a:rPr lang="en-US" sz="1800" dirty="0">
                <a:solidFill>
                  <a:srgbClr val="385622"/>
                </a:solidFill>
                <a:latin typeface="Tahoma"/>
                <a:ea typeface="Tahoma"/>
                <a:cs typeface="Tahoma"/>
                <a:sym typeface="Tahoma"/>
              </a:rPr>
              <a:t>The parent may have</a:t>
            </a:r>
          </a:p>
          <a:p>
            <a:pPr marL="755650" marR="8255" lvl="1" indent="-285750" algn="just">
              <a:lnSpc>
                <a:spcPct val="150000"/>
              </a:lnSpc>
              <a:spcBef>
                <a:spcPts val="5"/>
              </a:spcBef>
              <a:buFont typeface="Arial" panose="020B0604020202020204" pitchFamily="34" charset="0"/>
              <a:buChar char="•"/>
            </a:pPr>
            <a:r>
              <a:rPr lang="en-US" dirty="0">
                <a:solidFill>
                  <a:srgbClr val="385622"/>
                </a:solidFill>
                <a:latin typeface="Tahoma"/>
                <a:ea typeface="Tahoma"/>
                <a:cs typeface="Tahoma"/>
                <a:sym typeface="Tahoma"/>
              </a:rPr>
              <a:t> to partition its resources among its  children, or</a:t>
            </a:r>
          </a:p>
          <a:p>
            <a:pPr marL="755650" marR="8255" lvl="1" indent="-285750" algn="just">
              <a:lnSpc>
                <a:spcPct val="150000"/>
              </a:lnSpc>
              <a:spcBef>
                <a:spcPts val="5"/>
              </a:spcBef>
              <a:buFont typeface="Arial" panose="020B0604020202020204" pitchFamily="34" charset="0"/>
              <a:buChar char="•"/>
            </a:pPr>
            <a:r>
              <a:rPr lang="en-US" dirty="0">
                <a:solidFill>
                  <a:srgbClr val="385622"/>
                </a:solidFill>
                <a:latin typeface="Tahoma"/>
                <a:ea typeface="Tahoma"/>
                <a:cs typeface="Tahoma"/>
                <a:sym typeface="Tahoma"/>
              </a:rPr>
              <a:t> it may be able to share some resources (such as memory or files)  among several of its children</a:t>
            </a:r>
            <a:endParaRPr lang="en-US" altLang="en-US" dirty="0"/>
          </a:p>
        </p:txBody>
      </p:sp>
    </p:spTree>
    <p:extLst>
      <p:ext uri="{BB962C8B-B14F-4D97-AF65-F5344CB8AC3E}">
        <p14:creationId xmlns:p14="http://schemas.microsoft.com/office/powerpoint/2010/main" val="17698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E95EAD4-7111-938F-384E-FB8C290C1F28}"/>
              </a:ext>
            </a:extLst>
          </p:cNvPr>
          <p:cNvSpPr txBox="1"/>
          <p:nvPr/>
        </p:nvSpPr>
        <p:spPr>
          <a:xfrm>
            <a:off x="953743" y="1373267"/>
            <a:ext cx="10284513" cy="5121915"/>
          </a:xfrm>
          <a:prstGeom prst="rect">
            <a:avLst/>
          </a:prstGeom>
        </p:spPr>
        <p:txBody>
          <a:bodyPr vert="horz" wrap="square" lIns="0" tIns="12700" rIns="0" bIns="0" rtlCol="0">
            <a:spAutoFit/>
          </a:bodyPr>
          <a:lstStyle/>
          <a:p>
            <a:r>
              <a:rPr lang="en-US" altLang="en-US" sz="2000" dirty="0">
                <a:solidFill>
                  <a:srgbClr val="C00000"/>
                </a:solidFill>
                <a:latin typeface="Tahoma" panose="020B0604030504040204" pitchFamily="34" charset="0"/>
                <a:ea typeface="Tahoma" panose="020B0604030504040204" pitchFamily="34" charset="0"/>
                <a:cs typeface="Tahoma" panose="020B0604030504040204" pitchFamily="34" charset="0"/>
              </a:rPr>
              <a:t>Operating System Definition</a:t>
            </a:r>
            <a:endParaRPr lang="en-US" altLang="en-US" sz="4000" dirty="0"/>
          </a:p>
          <a:p>
            <a:pPr marL="1200150" lvl="2" indent="-285750">
              <a:buFont typeface="Arial" panose="020B0604020202020204" pitchFamily="34" charset="0"/>
              <a:buChar char="•"/>
            </a:pPr>
            <a:r>
              <a:rPr lang="en-US" altLang="en-US" dirty="0"/>
              <a:t>OS is a </a:t>
            </a:r>
            <a:r>
              <a:rPr lang="en-US" altLang="en-US" b="1" dirty="0">
                <a:solidFill>
                  <a:srgbClr val="3366FF"/>
                </a:solidFill>
              </a:rPr>
              <a:t>resource allocator</a:t>
            </a:r>
          </a:p>
          <a:p>
            <a:pPr lvl="3"/>
            <a:r>
              <a:rPr lang="en-US" altLang="en-US" dirty="0"/>
              <a:t>Manages all resources</a:t>
            </a:r>
          </a:p>
          <a:p>
            <a:pPr lvl="3"/>
            <a:r>
              <a:rPr lang="en-US" altLang="en-US" dirty="0"/>
              <a:t>Decides between conflicting requests for efficient and fair resource use</a:t>
            </a:r>
          </a:p>
          <a:p>
            <a:pPr marL="1200150" lvl="2" indent="-285750">
              <a:buFont typeface="Arial" panose="020B0604020202020204" pitchFamily="34" charset="0"/>
              <a:buChar char="•"/>
            </a:pPr>
            <a:r>
              <a:rPr lang="en-US" altLang="en-US" dirty="0"/>
              <a:t>OS is a </a:t>
            </a:r>
            <a:r>
              <a:rPr lang="en-US" altLang="en-US" b="1" dirty="0">
                <a:solidFill>
                  <a:srgbClr val="3366FF"/>
                </a:solidFill>
              </a:rPr>
              <a:t>control program</a:t>
            </a:r>
          </a:p>
          <a:p>
            <a:pPr lvl="3"/>
            <a:r>
              <a:rPr lang="en-US" altLang="en-US" dirty="0"/>
              <a:t>Controls execution of programs to prevent errors and improper use of the computer</a:t>
            </a:r>
          </a:p>
          <a:p>
            <a:pPr marL="1200150" lvl="2" indent="-285750">
              <a:buFont typeface="Arial" panose="020B0604020202020204" pitchFamily="34" charset="0"/>
              <a:buChar char="•"/>
            </a:pPr>
            <a:r>
              <a:rPr lang="en-US" altLang="ja-JP" dirty="0"/>
              <a:t>OS is </a:t>
            </a:r>
            <a:r>
              <a:rPr lang="ja-JP" altLang="en-US"/>
              <a:t>“</a:t>
            </a:r>
            <a:r>
              <a:rPr lang="en-US" altLang="ja-JP" dirty="0"/>
              <a:t>The one program running at all times on the computer</a:t>
            </a:r>
            <a:r>
              <a:rPr lang="ja-JP" altLang="en-US"/>
              <a:t>”</a:t>
            </a:r>
            <a:r>
              <a:rPr lang="en-US" altLang="ja-JP" dirty="0"/>
              <a:t> is the </a:t>
            </a:r>
            <a:r>
              <a:rPr lang="en-US" altLang="ja-JP" b="1" dirty="0">
                <a:solidFill>
                  <a:srgbClr val="3366FF"/>
                </a:solidFill>
              </a:rPr>
              <a:t>kernel</a:t>
            </a:r>
            <a:r>
              <a:rPr lang="en-US" altLang="ja-JP" dirty="0"/>
              <a:t>.</a:t>
            </a:r>
            <a:r>
              <a:rPr lang="en-US" altLang="ja-JP" b="1" dirty="0"/>
              <a:t>  </a:t>
            </a:r>
            <a:endParaRPr lang="en-US" altLang="ja-JP" dirty="0"/>
          </a:p>
          <a:p>
            <a:pPr marL="1200150" lvl="2" indent="-285750">
              <a:buFont typeface="Arial" panose="020B0604020202020204" pitchFamily="34" charset="0"/>
              <a:buChar char="•"/>
            </a:pPr>
            <a:r>
              <a:rPr lang="en-US" altLang="ja-JP" dirty="0"/>
              <a:t>Everything else is either</a:t>
            </a:r>
          </a:p>
          <a:p>
            <a:pPr lvl="3"/>
            <a:r>
              <a:rPr lang="en-US" altLang="ja-JP" dirty="0"/>
              <a:t>a system program (ships with the operating system) , or</a:t>
            </a:r>
          </a:p>
          <a:p>
            <a:pPr lvl="3"/>
            <a:r>
              <a:rPr lang="en-US" altLang="ja-JP" dirty="0"/>
              <a:t>an application program</a:t>
            </a:r>
          </a:p>
          <a:p>
            <a:pPr lvl="3"/>
            <a:endParaRPr lang="en-US" altLang="ja-JP" dirty="0"/>
          </a:p>
          <a:p>
            <a:r>
              <a:rPr lang="en-US" altLang="en-US" sz="1800" b="1" dirty="0">
                <a:solidFill>
                  <a:srgbClr val="C00000"/>
                </a:solidFill>
              </a:rPr>
              <a:t>bootstrap program</a:t>
            </a:r>
            <a:r>
              <a:rPr lang="en-US" altLang="en-US" sz="1800" dirty="0">
                <a:solidFill>
                  <a:srgbClr val="C00000"/>
                </a:solidFill>
              </a:rPr>
              <a:t> </a:t>
            </a:r>
            <a:r>
              <a:rPr lang="en-US" altLang="en-US" sz="1800" dirty="0"/>
              <a:t>is loaded at power-up or reboot</a:t>
            </a:r>
          </a:p>
          <a:p>
            <a:pPr lvl="1"/>
            <a:r>
              <a:rPr lang="en-US" altLang="en-US" sz="1800" dirty="0"/>
              <a:t>Typically stored in ROM or EPROM, generally known as </a:t>
            </a:r>
            <a:r>
              <a:rPr lang="en-US" altLang="en-US" sz="1800" b="1" dirty="0">
                <a:solidFill>
                  <a:srgbClr val="3366FF"/>
                </a:solidFill>
              </a:rPr>
              <a:t>firmware</a:t>
            </a:r>
          </a:p>
          <a:p>
            <a:pPr lvl="1"/>
            <a:r>
              <a:rPr lang="en-US" altLang="en-US" sz="1800" dirty="0"/>
              <a:t>Initializes all aspects of system</a:t>
            </a:r>
          </a:p>
          <a:p>
            <a:pPr lvl="1"/>
            <a:r>
              <a:rPr lang="en-US" altLang="en-US" sz="1800" dirty="0"/>
              <a:t>Loads operating system kernel and starts execution</a:t>
            </a:r>
          </a:p>
          <a:p>
            <a:pPr lvl="3"/>
            <a:endParaRPr lang="en-US" altLang="en-US" dirty="0"/>
          </a:p>
          <a:p>
            <a:pPr lvl="1"/>
            <a:endParaRPr lang="en-US" altLang="en-US" sz="1800" dirty="0"/>
          </a:p>
          <a:p>
            <a:endParaRPr lang="en-US" altLang="en-US" sz="2400" dirty="0"/>
          </a:p>
        </p:txBody>
      </p:sp>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IN" b="1" spc="-5" dirty="0">
                <a:solidFill>
                  <a:srgbClr val="C00000"/>
                </a:solidFill>
                <a:latin typeface="Tahoma" panose="020B0604030504040204" pitchFamily="34" charset="0"/>
                <a:ea typeface="Tahoma" panose="020B0604030504040204" pitchFamily="34" charset="0"/>
                <a:cs typeface="Tahoma" panose="020B0604030504040204" pitchFamily="34" charset="0"/>
              </a:rPr>
              <a:t>Introduction to Operating System</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5827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Operations on Process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334980" y="858458"/>
            <a:ext cx="11431196" cy="5683607"/>
          </a:xfrm>
          <a:prstGeom prst="rect">
            <a:avLst/>
          </a:prstGeom>
          <a:noFill/>
        </p:spPr>
        <p:txBody>
          <a:bodyPr wrap="square">
            <a:spAutoFit/>
          </a:bodyPr>
          <a:lstStyle/>
          <a:p>
            <a:pPr marL="12700" marR="0" lvl="0" indent="0" algn="just" rtl="0">
              <a:spcBef>
                <a:spcPts val="0"/>
              </a:spcBef>
              <a:spcAft>
                <a:spcPts val="0"/>
              </a:spcAft>
              <a:buNone/>
            </a:pPr>
            <a:r>
              <a:rPr lang="en-US" sz="2000" b="1" dirty="0">
                <a:solidFill>
                  <a:srgbClr val="385622"/>
                </a:solidFill>
                <a:latin typeface="Tahoma"/>
                <a:ea typeface="Tahoma"/>
                <a:cs typeface="Tahoma"/>
                <a:sym typeface="Tahoma"/>
              </a:rPr>
              <a:t>Process Termination</a:t>
            </a:r>
            <a:endParaRPr lang="en-US" sz="2000" dirty="0">
              <a:solidFill>
                <a:schemeClr val="dk1"/>
              </a:solidFill>
              <a:latin typeface="Tahoma"/>
              <a:ea typeface="Tahoma"/>
              <a:cs typeface="Tahoma"/>
              <a:sym typeface="Tahoma"/>
            </a:endParaRPr>
          </a:p>
          <a:p>
            <a:pPr marL="0" marR="0" lvl="0" indent="0" algn="l" rtl="0">
              <a:spcBef>
                <a:spcPts val="0"/>
              </a:spcBef>
              <a:spcAft>
                <a:spcPts val="0"/>
              </a:spcAft>
              <a:buNone/>
            </a:pPr>
            <a:endParaRPr lang="en-US" sz="2000" dirty="0">
              <a:solidFill>
                <a:schemeClr val="dk1"/>
              </a:solidFill>
              <a:latin typeface="Tahoma"/>
              <a:ea typeface="Tahoma"/>
              <a:cs typeface="Tahoma"/>
              <a:sym typeface="Tahoma"/>
            </a:endParaRPr>
          </a:p>
          <a:p>
            <a:pPr marL="404495" marR="0" lvl="0" indent="-285750" algn="just" rtl="0">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process terminates when it </a:t>
            </a:r>
            <a:r>
              <a:rPr lang="en-US" sz="1800" b="1" dirty="0">
                <a:solidFill>
                  <a:srgbClr val="385622"/>
                </a:solidFill>
                <a:latin typeface="Tahoma"/>
                <a:ea typeface="Tahoma"/>
                <a:cs typeface="Tahoma"/>
                <a:sym typeface="Tahoma"/>
              </a:rPr>
              <a:t>finishes executing </a:t>
            </a:r>
            <a:r>
              <a:rPr lang="en-US" sz="1800" dirty="0">
                <a:solidFill>
                  <a:srgbClr val="385622"/>
                </a:solidFill>
                <a:latin typeface="Tahoma"/>
                <a:ea typeface="Tahoma"/>
                <a:cs typeface="Tahoma"/>
                <a:sym typeface="Tahoma"/>
              </a:rPr>
              <a:t>its final statement and asks the</a:t>
            </a:r>
            <a:r>
              <a:rPr lang="en-US" dirty="0">
                <a:solidFill>
                  <a:schemeClr val="dk1"/>
                </a:solidFill>
                <a:latin typeface="Tahoma"/>
                <a:ea typeface="Tahoma"/>
                <a:cs typeface="Tahoma"/>
                <a:sym typeface="Tahoma"/>
              </a:rPr>
              <a:t> </a:t>
            </a:r>
            <a:r>
              <a:rPr lang="en-US" sz="1800" dirty="0">
                <a:solidFill>
                  <a:srgbClr val="385622"/>
                </a:solidFill>
                <a:latin typeface="Tahoma"/>
                <a:ea typeface="Tahoma"/>
                <a:cs typeface="Tahoma"/>
                <a:sym typeface="Tahoma"/>
              </a:rPr>
              <a:t>operating system to delete it by using the exit() system call.</a:t>
            </a:r>
            <a:endParaRPr lang="en-US" sz="1800" dirty="0">
              <a:solidFill>
                <a:schemeClr val="dk1"/>
              </a:solidFill>
              <a:latin typeface="Tahoma"/>
              <a:ea typeface="Tahoma"/>
              <a:cs typeface="Tahoma"/>
              <a:sym typeface="Tahoma"/>
            </a:endParaRPr>
          </a:p>
          <a:p>
            <a:pPr marL="419100" marR="11430" lvl="0" indent="-285750" algn="just" rtl="0">
              <a:spcBef>
                <a:spcPts val="82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At that point, the process may </a:t>
            </a:r>
            <a:r>
              <a:rPr lang="en-US" sz="1800" b="1" dirty="0">
                <a:solidFill>
                  <a:srgbClr val="385622"/>
                </a:solidFill>
                <a:latin typeface="Tahoma"/>
                <a:ea typeface="Tahoma"/>
                <a:cs typeface="Tahoma"/>
                <a:sym typeface="Tahoma"/>
              </a:rPr>
              <a:t>return a status value </a:t>
            </a:r>
            <a:r>
              <a:rPr lang="en-US" sz="1800" dirty="0">
                <a:solidFill>
                  <a:srgbClr val="385622"/>
                </a:solidFill>
                <a:latin typeface="Tahoma"/>
                <a:ea typeface="Tahoma"/>
                <a:cs typeface="Tahoma"/>
                <a:sym typeface="Tahoma"/>
              </a:rPr>
              <a:t>(typically an integer) to its  parent  process (via the wait() system call)</a:t>
            </a:r>
            <a:endParaRPr lang="en-US" sz="2000" dirty="0">
              <a:solidFill>
                <a:schemeClr val="dk1"/>
              </a:solidFill>
              <a:latin typeface="Tahoma"/>
              <a:ea typeface="Tahoma"/>
              <a:cs typeface="Tahoma"/>
              <a:sym typeface="Tahoma"/>
            </a:endParaRPr>
          </a:p>
          <a:p>
            <a:pPr marL="404495" marR="0" lvl="0" indent="-285750" algn="just" rtl="0">
              <a:spcBef>
                <a:spcPts val="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All the resources of the process—including physical and virtual memory, open files,</a:t>
            </a:r>
            <a:r>
              <a:rPr lang="en-US" dirty="0">
                <a:solidFill>
                  <a:schemeClr val="dk1"/>
                </a:solidFill>
                <a:latin typeface="Tahoma"/>
                <a:ea typeface="Tahoma"/>
                <a:cs typeface="Tahoma"/>
                <a:sym typeface="Tahoma"/>
              </a:rPr>
              <a:t> </a:t>
            </a:r>
            <a:r>
              <a:rPr lang="en-US" sz="1800" dirty="0">
                <a:solidFill>
                  <a:srgbClr val="385622"/>
                </a:solidFill>
                <a:latin typeface="Tahoma"/>
                <a:ea typeface="Tahoma"/>
                <a:cs typeface="Tahoma"/>
                <a:sym typeface="Tahoma"/>
              </a:rPr>
              <a:t>and I/O buffers are deallocated by the operating system.</a:t>
            </a:r>
            <a:endParaRPr lang="en-US" sz="1800" dirty="0">
              <a:solidFill>
                <a:schemeClr val="dk1"/>
              </a:solidFill>
              <a:latin typeface="Tahoma"/>
              <a:ea typeface="Tahoma"/>
              <a:cs typeface="Tahoma"/>
              <a:sym typeface="Tahoma"/>
            </a:endParaRPr>
          </a:p>
          <a:p>
            <a:pPr marL="419100" marR="5715" lvl="0" indent="-285750" algn="just" rtl="0">
              <a:spcBef>
                <a:spcPts val="79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a:t>
            </a:r>
            <a:r>
              <a:rPr lang="en-US" sz="1800" b="1" dirty="0">
                <a:solidFill>
                  <a:srgbClr val="385622"/>
                </a:solidFill>
                <a:latin typeface="Tahoma"/>
                <a:ea typeface="Tahoma"/>
                <a:cs typeface="Tahoma"/>
                <a:sym typeface="Tahoma"/>
              </a:rPr>
              <a:t>parent may terminate the execution of one of its children for a variety  of reasons, </a:t>
            </a:r>
            <a:r>
              <a:rPr lang="en-US" sz="1800" dirty="0">
                <a:solidFill>
                  <a:srgbClr val="385622"/>
                </a:solidFill>
                <a:latin typeface="Tahoma"/>
                <a:ea typeface="Tahoma"/>
                <a:cs typeface="Tahoma"/>
                <a:sym typeface="Tahoma"/>
              </a:rPr>
              <a:t>such as these:</a:t>
            </a:r>
            <a:endParaRPr lang="en-US" sz="1800" dirty="0">
              <a:solidFill>
                <a:schemeClr val="dk1"/>
              </a:solidFill>
              <a:latin typeface="Tahoma"/>
              <a:ea typeface="Tahoma"/>
              <a:cs typeface="Tahoma"/>
              <a:sym typeface="Tahoma"/>
            </a:endParaRPr>
          </a:p>
          <a:p>
            <a:pPr marL="755016" marR="9525" lvl="1" indent="-285750" algn="just">
              <a:spcBef>
                <a:spcPts val="820"/>
              </a:spcBef>
              <a:buClr>
                <a:srgbClr val="385622"/>
              </a:buClr>
              <a:buSzPts val="1200"/>
              <a:buFont typeface="Arial" panose="020B0604020202020204" pitchFamily="34" charset="0"/>
              <a:buChar char="•"/>
            </a:pPr>
            <a:r>
              <a:rPr lang="en-US" dirty="0">
                <a:solidFill>
                  <a:srgbClr val="385622"/>
                </a:solidFill>
                <a:latin typeface="Tahoma"/>
                <a:ea typeface="Tahoma"/>
                <a:cs typeface="Tahoma"/>
                <a:sym typeface="Tahoma"/>
              </a:rPr>
              <a:t>The child has </a:t>
            </a:r>
            <a:r>
              <a:rPr lang="en-US" b="1" dirty="0">
                <a:solidFill>
                  <a:srgbClr val="385622"/>
                </a:solidFill>
                <a:latin typeface="Tahoma"/>
                <a:ea typeface="Tahoma"/>
                <a:cs typeface="Tahoma"/>
                <a:sym typeface="Tahoma"/>
              </a:rPr>
              <a:t>exceeded </a:t>
            </a:r>
            <a:r>
              <a:rPr lang="en-US" dirty="0">
                <a:solidFill>
                  <a:srgbClr val="385622"/>
                </a:solidFill>
                <a:latin typeface="Tahoma"/>
                <a:ea typeface="Tahoma"/>
                <a:cs typeface="Tahoma"/>
                <a:sym typeface="Tahoma"/>
              </a:rPr>
              <a:t>its usage of some of the resources that it has been  allocated.</a:t>
            </a:r>
            <a:endParaRPr lang="en-US" dirty="0">
              <a:solidFill>
                <a:schemeClr val="dk1"/>
              </a:solidFill>
              <a:latin typeface="Tahoma"/>
              <a:ea typeface="Tahoma"/>
              <a:cs typeface="Tahoma"/>
              <a:sym typeface="Tahoma"/>
            </a:endParaRPr>
          </a:p>
          <a:p>
            <a:pPr marL="800100" lvl="1" indent="-342900" algn="just">
              <a:spcBef>
                <a:spcPts val="5"/>
              </a:spcBef>
              <a:buClr>
                <a:srgbClr val="385622"/>
              </a:buClr>
              <a:buSzPts val="1250"/>
              <a:buFont typeface="Arial" panose="020B0604020202020204" pitchFamily="34" charset="0"/>
              <a:buChar char="•"/>
            </a:pPr>
            <a:endParaRPr lang="en-US" sz="2000" dirty="0">
              <a:solidFill>
                <a:schemeClr val="dk1"/>
              </a:solidFill>
              <a:latin typeface="Tahoma"/>
              <a:ea typeface="Tahoma"/>
              <a:cs typeface="Tahoma"/>
              <a:sym typeface="Tahoma"/>
            </a:endParaRPr>
          </a:p>
          <a:p>
            <a:pPr marL="755016" lvl="1" indent="-285750" algn="just">
              <a:buClr>
                <a:srgbClr val="385622"/>
              </a:buClr>
              <a:buSzPts val="1200"/>
              <a:buFont typeface="Arial" panose="020B0604020202020204" pitchFamily="34" charset="0"/>
              <a:buChar char="•"/>
            </a:pPr>
            <a:r>
              <a:rPr lang="en-US" dirty="0">
                <a:solidFill>
                  <a:srgbClr val="385622"/>
                </a:solidFill>
                <a:latin typeface="Tahoma"/>
                <a:ea typeface="Tahoma"/>
                <a:cs typeface="Tahoma"/>
                <a:sym typeface="Tahoma"/>
              </a:rPr>
              <a:t>The task assigned to the child is </a:t>
            </a:r>
            <a:r>
              <a:rPr lang="en-US" b="1" dirty="0">
                <a:solidFill>
                  <a:srgbClr val="385622"/>
                </a:solidFill>
                <a:latin typeface="Tahoma"/>
                <a:ea typeface="Tahoma"/>
                <a:cs typeface="Tahoma"/>
                <a:sym typeface="Tahoma"/>
              </a:rPr>
              <a:t>no longer required</a:t>
            </a:r>
            <a:r>
              <a:rPr lang="en-US" dirty="0">
                <a:solidFill>
                  <a:srgbClr val="385622"/>
                </a:solidFill>
                <a:latin typeface="Tahoma"/>
                <a:ea typeface="Tahoma"/>
                <a:cs typeface="Tahoma"/>
                <a:sym typeface="Tahoma"/>
              </a:rPr>
              <a:t>.</a:t>
            </a:r>
            <a:endParaRPr lang="en-US" dirty="0">
              <a:solidFill>
                <a:schemeClr val="dk1"/>
              </a:solidFill>
              <a:latin typeface="Tahoma"/>
              <a:ea typeface="Tahoma"/>
              <a:cs typeface="Tahoma"/>
              <a:sym typeface="Tahoma"/>
            </a:endParaRPr>
          </a:p>
          <a:p>
            <a:pPr marL="755016" marR="5080" lvl="1" indent="-285750" algn="just">
              <a:spcBef>
                <a:spcPts val="795"/>
              </a:spcBef>
              <a:buClr>
                <a:srgbClr val="385622"/>
              </a:buClr>
              <a:buSzPts val="1200"/>
              <a:buFont typeface="Arial" panose="020B0604020202020204" pitchFamily="34" charset="0"/>
              <a:buChar char="•"/>
            </a:pPr>
            <a:r>
              <a:rPr lang="en-US" dirty="0">
                <a:solidFill>
                  <a:srgbClr val="385622"/>
                </a:solidFill>
                <a:latin typeface="Tahoma"/>
                <a:ea typeface="Tahoma"/>
                <a:cs typeface="Tahoma"/>
                <a:sym typeface="Tahoma"/>
              </a:rPr>
              <a:t>The </a:t>
            </a:r>
            <a:r>
              <a:rPr lang="en-US" b="1" dirty="0">
                <a:solidFill>
                  <a:srgbClr val="385622"/>
                </a:solidFill>
                <a:latin typeface="Tahoma"/>
                <a:ea typeface="Tahoma"/>
                <a:cs typeface="Tahoma"/>
                <a:sym typeface="Tahoma"/>
              </a:rPr>
              <a:t>parent is exiting</a:t>
            </a:r>
            <a:r>
              <a:rPr lang="en-US" dirty="0">
                <a:solidFill>
                  <a:srgbClr val="385622"/>
                </a:solidFill>
                <a:latin typeface="Tahoma"/>
                <a:ea typeface="Tahoma"/>
                <a:cs typeface="Tahoma"/>
                <a:sym typeface="Tahoma"/>
              </a:rPr>
              <a:t>, and the operating system does not allow a child to  continue if its parent terminates.</a:t>
            </a:r>
            <a:endParaRPr lang="en-US" dirty="0">
              <a:solidFill>
                <a:schemeClr val="dk1"/>
              </a:solidFill>
              <a:latin typeface="Tahoma"/>
              <a:ea typeface="Tahoma"/>
              <a:cs typeface="Tahoma"/>
              <a:sym typeface="Tahoma"/>
            </a:endParaRPr>
          </a:p>
          <a:p>
            <a:pPr marL="584835" marR="5715" lvl="0" indent="-285750" algn="just" rtl="0">
              <a:spcBef>
                <a:spcPts val="81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Some systems </a:t>
            </a:r>
            <a:r>
              <a:rPr lang="en-US" sz="1800" b="1" dirty="0">
                <a:solidFill>
                  <a:srgbClr val="385622"/>
                </a:solidFill>
                <a:latin typeface="Tahoma"/>
                <a:ea typeface="Tahoma"/>
                <a:cs typeface="Tahoma"/>
                <a:sym typeface="Tahoma"/>
              </a:rPr>
              <a:t>do not allow a child to exist if its parent has terminated</a:t>
            </a:r>
            <a:r>
              <a:rPr lang="en-US" sz="1800" dirty="0">
                <a:solidFill>
                  <a:srgbClr val="385622"/>
                </a:solidFill>
                <a:latin typeface="Tahoma"/>
                <a:ea typeface="Tahoma"/>
                <a:cs typeface="Tahoma"/>
                <a:sym typeface="Tahoma"/>
              </a:rPr>
              <a:t>.  In such systems, if a process terminates (either normally or abnormally), then  all its children must also be terminated. This phenomenon, referred to as  </a:t>
            </a:r>
            <a:r>
              <a:rPr lang="en-US" sz="1800" b="1" dirty="0">
                <a:solidFill>
                  <a:srgbClr val="385622"/>
                </a:solidFill>
                <a:latin typeface="Tahoma"/>
                <a:ea typeface="Tahoma"/>
                <a:cs typeface="Tahoma"/>
                <a:sym typeface="Tahoma"/>
              </a:rPr>
              <a:t>cascading termination</a:t>
            </a:r>
            <a:r>
              <a:rPr lang="en-US" sz="1800" dirty="0">
                <a:solidFill>
                  <a:srgbClr val="385622"/>
                </a:solidFill>
                <a:latin typeface="Tahoma"/>
                <a:ea typeface="Tahoma"/>
                <a:cs typeface="Tahoma"/>
                <a:sym typeface="Tahoma"/>
              </a:rPr>
              <a:t>, is normally initiated by the operating system.</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6443305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Operations on Process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334980" y="858458"/>
            <a:ext cx="11431196" cy="5373202"/>
          </a:xfrm>
          <a:prstGeom prst="rect">
            <a:avLst/>
          </a:prstGeom>
          <a:noFill/>
        </p:spPr>
        <p:txBody>
          <a:bodyPr wrap="square">
            <a:spAutoFit/>
          </a:bodyPr>
          <a:lstStyle/>
          <a:p>
            <a:pPr marL="12700" marR="0" lvl="0" indent="0" algn="just" rtl="0">
              <a:spcBef>
                <a:spcPts val="0"/>
              </a:spcBef>
              <a:spcAft>
                <a:spcPts val="0"/>
              </a:spcAft>
              <a:buNone/>
            </a:pPr>
            <a:r>
              <a:rPr lang="en-US" sz="2000" b="1" dirty="0">
                <a:solidFill>
                  <a:srgbClr val="385622"/>
                </a:solidFill>
                <a:latin typeface="Tahoma"/>
                <a:ea typeface="Tahoma"/>
                <a:cs typeface="Tahoma"/>
                <a:sym typeface="Tahoma"/>
              </a:rPr>
              <a:t>Process Termination</a:t>
            </a:r>
            <a:endParaRPr lang="en-US" sz="2000" dirty="0">
              <a:solidFill>
                <a:schemeClr val="dk1"/>
              </a:solidFill>
              <a:latin typeface="Tahoma"/>
              <a:ea typeface="Tahoma"/>
              <a:cs typeface="Tahoma"/>
              <a:sym typeface="Tahoma"/>
            </a:endParaRPr>
          </a:p>
          <a:p>
            <a:pPr marL="0" marR="0" lvl="0" indent="0" algn="l" rtl="0">
              <a:spcBef>
                <a:spcPts val="0"/>
              </a:spcBef>
              <a:spcAft>
                <a:spcPts val="0"/>
              </a:spcAft>
              <a:buNone/>
            </a:pPr>
            <a:endParaRPr lang="en-US" sz="2000" dirty="0">
              <a:solidFill>
                <a:schemeClr val="dk1"/>
              </a:solidFill>
              <a:latin typeface="Tahoma"/>
              <a:ea typeface="Tahoma"/>
              <a:cs typeface="Tahoma"/>
              <a:sym typeface="Tahoma"/>
            </a:endParaRPr>
          </a:p>
          <a:p>
            <a:pPr marL="298450" marR="5080" lvl="0" indent="-285750" algn="just" rtl="0">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To illustrate process execution and termination, consider that, in Linux and UNIX  systems, we can terminate a process by using the exit() system call, providing an exit  status as a parameter:</a:t>
            </a:r>
          </a:p>
          <a:p>
            <a:pPr marL="12700" marR="5080" algn="just"/>
            <a:r>
              <a:rPr lang="en-US" sz="1800" dirty="0">
                <a:solidFill>
                  <a:srgbClr val="385622"/>
                </a:solidFill>
                <a:latin typeface="Tahoma"/>
                <a:ea typeface="Tahoma"/>
                <a:cs typeface="Tahoma"/>
                <a:sym typeface="Tahoma"/>
              </a:rPr>
              <a:t>				exit(1);</a:t>
            </a:r>
            <a:endParaRPr lang="en-US" dirty="0">
              <a:solidFill>
                <a:schemeClr val="dk1"/>
              </a:solidFill>
              <a:latin typeface="Tahoma"/>
              <a:ea typeface="Tahoma"/>
              <a:cs typeface="Tahoma"/>
              <a:sym typeface="Tahoma"/>
            </a:endParaRPr>
          </a:p>
          <a:p>
            <a:pPr marL="298450" marR="5080" indent="-285750" algn="just">
              <a:buFont typeface="Arial" panose="020B0604020202020204" pitchFamily="34" charset="0"/>
              <a:buChar char="•"/>
            </a:pPr>
            <a:r>
              <a:rPr lang="en-US" sz="1800" dirty="0">
                <a:solidFill>
                  <a:srgbClr val="385622"/>
                </a:solidFill>
                <a:latin typeface="Tahoma"/>
                <a:ea typeface="Tahoma"/>
                <a:cs typeface="Tahoma"/>
                <a:sym typeface="Tahoma"/>
              </a:rPr>
              <a:t>When a process terminates, </a:t>
            </a:r>
          </a:p>
          <a:p>
            <a:pPr marL="755650" marR="5080" lvl="1" indent="-285750" algn="just">
              <a:buFont typeface="Arial" panose="020B0604020202020204" pitchFamily="34" charset="0"/>
              <a:buChar char="•"/>
            </a:pPr>
            <a:r>
              <a:rPr lang="en-US" dirty="0">
                <a:solidFill>
                  <a:srgbClr val="385622"/>
                </a:solidFill>
                <a:latin typeface="Tahoma"/>
                <a:ea typeface="Tahoma"/>
                <a:cs typeface="Tahoma"/>
                <a:sym typeface="Tahoma"/>
              </a:rPr>
              <a:t>	its resources are deallocated by the operating system.  </a:t>
            </a:r>
          </a:p>
          <a:p>
            <a:pPr marL="755650" marR="5080" lvl="1" indent="-285750" algn="just">
              <a:buFont typeface="Arial" panose="020B0604020202020204" pitchFamily="34" charset="0"/>
              <a:buChar char="•"/>
            </a:pPr>
            <a:r>
              <a:rPr lang="en-US" dirty="0">
                <a:solidFill>
                  <a:srgbClr val="385622"/>
                </a:solidFill>
                <a:latin typeface="Tahoma"/>
                <a:ea typeface="Tahoma"/>
                <a:cs typeface="Tahoma"/>
                <a:sym typeface="Tahoma"/>
              </a:rPr>
              <a:t>	However, its entry in the process table must remain there until the parent calls wait()</a:t>
            </a:r>
            <a:endParaRPr lang="en-US" dirty="0">
              <a:solidFill>
                <a:schemeClr val="dk1"/>
              </a:solidFill>
              <a:latin typeface="Tahoma"/>
              <a:ea typeface="Tahoma"/>
              <a:cs typeface="Tahoma"/>
              <a:sym typeface="Tahoma"/>
            </a:endParaRPr>
          </a:p>
          <a:p>
            <a:pPr marL="298450" marR="5080" lvl="0" indent="-285750" algn="just" rtl="0">
              <a:spcBef>
                <a:spcPts val="79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process that has terminated, but whose parent has not yet called wait(), is known as  a </a:t>
            </a:r>
            <a:r>
              <a:rPr lang="en-US" sz="1800" b="1" dirty="0">
                <a:solidFill>
                  <a:srgbClr val="385622"/>
                </a:solidFill>
                <a:latin typeface="Tahoma"/>
                <a:ea typeface="Tahoma"/>
                <a:cs typeface="Tahoma"/>
                <a:sym typeface="Tahoma"/>
              </a:rPr>
              <a:t>zombie process</a:t>
            </a:r>
            <a:r>
              <a:rPr lang="en-US" sz="1800" dirty="0">
                <a:solidFill>
                  <a:srgbClr val="385622"/>
                </a:solidFill>
                <a:latin typeface="Tahoma"/>
                <a:ea typeface="Tahoma"/>
                <a:cs typeface="Tahoma"/>
                <a:sym typeface="Tahoma"/>
              </a:rPr>
              <a:t>.</a:t>
            </a:r>
            <a:endParaRPr lang="en-US" sz="1800" dirty="0">
              <a:solidFill>
                <a:schemeClr val="dk1"/>
              </a:solidFill>
              <a:latin typeface="Tahoma"/>
              <a:ea typeface="Tahoma"/>
              <a:cs typeface="Tahoma"/>
              <a:sym typeface="Tahoma"/>
            </a:endParaRPr>
          </a:p>
          <a:p>
            <a:pPr marL="298450" marR="9525" lvl="0" indent="-285750" algn="just" rtl="0">
              <a:spcBef>
                <a:spcPts val="81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If a parent did not invoke wait() and instead terminated, thereby leaving its child  processes as </a:t>
            </a:r>
            <a:r>
              <a:rPr lang="en-US" sz="1800" b="1" dirty="0">
                <a:solidFill>
                  <a:srgbClr val="385622"/>
                </a:solidFill>
                <a:latin typeface="Tahoma"/>
                <a:ea typeface="Tahoma"/>
                <a:cs typeface="Tahoma"/>
                <a:sym typeface="Tahoma"/>
              </a:rPr>
              <a:t>orphans.</a:t>
            </a:r>
            <a:endParaRPr lang="en-US" sz="1800" dirty="0">
              <a:solidFill>
                <a:schemeClr val="dk1"/>
              </a:solidFill>
              <a:latin typeface="Tahoma"/>
              <a:ea typeface="Tahoma"/>
              <a:cs typeface="Tahoma"/>
              <a:sym typeface="Tahoma"/>
            </a:endParaRPr>
          </a:p>
          <a:p>
            <a:pPr marL="0" marR="0" lvl="0" indent="0" algn="l" rtl="0">
              <a:spcBef>
                <a:spcPts val="5"/>
              </a:spcBef>
              <a:spcAft>
                <a:spcPts val="0"/>
              </a:spcAft>
              <a:buNone/>
            </a:pPr>
            <a:endParaRPr lang="en-US" sz="2000" dirty="0">
              <a:solidFill>
                <a:schemeClr val="dk1"/>
              </a:solidFill>
              <a:latin typeface="Tahoma"/>
              <a:ea typeface="Tahoma"/>
              <a:cs typeface="Tahoma"/>
              <a:sym typeface="Tahoma"/>
            </a:endParaRPr>
          </a:p>
          <a:p>
            <a:pPr marL="266700" marR="0" lvl="0" indent="-254000" algn="l" rtl="0">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Traditional UNIX systems addressed this scenario by assigning the </a:t>
            </a:r>
            <a:r>
              <a:rPr lang="en-US" sz="1800" b="1" dirty="0" err="1">
                <a:solidFill>
                  <a:srgbClr val="385622"/>
                </a:solidFill>
                <a:latin typeface="Tahoma"/>
                <a:ea typeface="Tahoma"/>
                <a:cs typeface="Tahoma"/>
                <a:sym typeface="Tahoma"/>
              </a:rPr>
              <a:t>init</a:t>
            </a:r>
            <a:r>
              <a:rPr lang="en-US" sz="1800" b="1" dirty="0">
                <a:solidFill>
                  <a:srgbClr val="385622"/>
                </a:solidFill>
                <a:latin typeface="Tahoma"/>
                <a:ea typeface="Tahoma"/>
                <a:cs typeface="Tahoma"/>
                <a:sym typeface="Tahoma"/>
              </a:rPr>
              <a:t> process </a:t>
            </a:r>
            <a:r>
              <a:rPr lang="en-US" sz="1800" dirty="0">
                <a:solidFill>
                  <a:srgbClr val="385622"/>
                </a:solidFill>
                <a:latin typeface="Tahoma"/>
                <a:ea typeface="Tahoma"/>
                <a:cs typeface="Tahoma"/>
                <a:sym typeface="Tahoma"/>
              </a:rPr>
              <a:t>as the</a:t>
            </a:r>
            <a:r>
              <a:rPr lang="en-US" dirty="0">
                <a:solidFill>
                  <a:schemeClr val="dk1"/>
                </a:solidFill>
                <a:latin typeface="Tahoma"/>
                <a:ea typeface="Tahoma"/>
                <a:cs typeface="Tahoma"/>
                <a:sym typeface="Tahoma"/>
              </a:rPr>
              <a:t> </a:t>
            </a:r>
            <a:r>
              <a:rPr lang="en-US" sz="1800" b="1" dirty="0">
                <a:solidFill>
                  <a:srgbClr val="385622"/>
                </a:solidFill>
                <a:latin typeface="Tahoma"/>
                <a:ea typeface="Tahoma"/>
                <a:cs typeface="Tahoma"/>
                <a:sym typeface="Tahoma"/>
              </a:rPr>
              <a:t>new parent to orphan processes.</a:t>
            </a:r>
            <a:endParaRPr lang="en-US" sz="1800" dirty="0">
              <a:solidFill>
                <a:schemeClr val="dk1"/>
              </a:solidFill>
              <a:latin typeface="Tahoma"/>
              <a:ea typeface="Tahoma"/>
              <a:cs typeface="Tahoma"/>
              <a:sym typeface="Tahoma"/>
            </a:endParaRPr>
          </a:p>
          <a:p>
            <a:pPr marL="755650" marR="8890" lvl="1" indent="-285750" algn="just">
              <a:spcBef>
                <a:spcPts val="790"/>
              </a:spcBef>
              <a:buFont typeface="Arial" panose="020B0604020202020204" pitchFamily="34" charset="0"/>
              <a:buChar char="•"/>
            </a:pPr>
            <a:r>
              <a:rPr lang="en-US" dirty="0">
                <a:solidFill>
                  <a:srgbClr val="385622"/>
                </a:solidFill>
                <a:latin typeface="Tahoma"/>
                <a:ea typeface="Tahoma"/>
                <a:cs typeface="Tahoma"/>
                <a:sym typeface="Tahoma"/>
              </a:rPr>
              <a:t>The </a:t>
            </a:r>
            <a:r>
              <a:rPr lang="en-US" dirty="0" err="1">
                <a:solidFill>
                  <a:srgbClr val="385622"/>
                </a:solidFill>
                <a:latin typeface="Tahoma"/>
                <a:ea typeface="Tahoma"/>
                <a:cs typeface="Tahoma"/>
                <a:sym typeface="Tahoma"/>
              </a:rPr>
              <a:t>init</a:t>
            </a:r>
            <a:r>
              <a:rPr lang="en-US" dirty="0">
                <a:solidFill>
                  <a:srgbClr val="385622"/>
                </a:solidFill>
                <a:latin typeface="Tahoma"/>
                <a:ea typeface="Tahoma"/>
                <a:cs typeface="Tahoma"/>
                <a:sym typeface="Tahoma"/>
              </a:rPr>
              <a:t> process periodically invokes wait(), thereby allowing the exit status of any  orphaned process to be collected and releasing the orphan’s process identifier and  process-table entry.</a:t>
            </a:r>
            <a:endParaRPr lang="en-US" dirty="0">
              <a:solidFill>
                <a:schemeClr val="dk1"/>
              </a:solidFill>
              <a:latin typeface="Tahoma"/>
              <a:ea typeface="Tahoma"/>
              <a:cs typeface="Tahoma"/>
              <a:sym typeface="Tahoma"/>
            </a:endParaRPr>
          </a:p>
          <a:p>
            <a:pPr marL="12700" marR="5080" lvl="0" indent="0" algn="just" rtl="0">
              <a:lnSpc>
                <a:spcPct val="150000"/>
              </a:lnSpc>
              <a:spcBef>
                <a:spcPts val="0"/>
              </a:spcBef>
              <a:spcAft>
                <a:spcPts val="0"/>
              </a:spcAft>
              <a:buNone/>
            </a:pP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75051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sz="1800" b="1" dirty="0">
                <a:solidFill>
                  <a:srgbClr val="C00000"/>
                </a:solidFill>
                <a:latin typeface="Tahoma"/>
                <a:ea typeface="Tahoma"/>
                <a:cs typeface="Tahoma"/>
                <a:sym typeface="Tahoma"/>
              </a:rPr>
              <a:t>Operations on Process</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334980" y="858458"/>
            <a:ext cx="11431196" cy="5393721"/>
          </a:xfrm>
          <a:prstGeom prst="rect">
            <a:avLst/>
          </a:prstGeom>
          <a:noFill/>
        </p:spPr>
        <p:txBody>
          <a:bodyPr wrap="square">
            <a:spAutoFit/>
          </a:bodyPr>
          <a:lstStyle/>
          <a:p>
            <a:pPr marL="12700" marR="0" lvl="0" indent="0" algn="just" rtl="0">
              <a:spcBef>
                <a:spcPts val="0"/>
              </a:spcBef>
              <a:spcAft>
                <a:spcPts val="0"/>
              </a:spcAft>
              <a:buNone/>
            </a:pPr>
            <a:r>
              <a:rPr lang="en-US" sz="2000" b="1" dirty="0">
                <a:solidFill>
                  <a:srgbClr val="385622"/>
                </a:solidFill>
                <a:latin typeface="Tahoma"/>
                <a:ea typeface="Tahoma"/>
                <a:cs typeface="Tahoma"/>
                <a:sym typeface="Tahoma"/>
              </a:rPr>
              <a:t>Process Termination - Android Process Hierarchy</a:t>
            </a:r>
            <a:endParaRPr lang="en-US" sz="2000" b="1" dirty="0">
              <a:solidFill>
                <a:schemeClr val="dk1"/>
              </a:solidFill>
              <a:latin typeface="Tahoma"/>
              <a:ea typeface="Tahoma"/>
              <a:cs typeface="Tahoma"/>
              <a:sym typeface="Tahoma"/>
            </a:endParaRPr>
          </a:p>
          <a:p>
            <a:pPr marL="12700" marR="0" lvl="0" indent="0" algn="just" rtl="0">
              <a:spcBef>
                <a:spcPts val="0"/>
              </a:spcBef>
              <a:spcAft>
                <a:spcPts val="0"/>
              </a:spcAft>
              <a:buNone/>
            </a:pPr>
            <a:endParaRPr lang="en-US" sz="2000" b="1" dirty="0">
              <a:solidFill>
                <a:schemeClr val="dk1"/>
              </a:solidFill>
              <a:latin typeface="Tahoma"/>
              <a:ea typeface="Tahoma"/>
              <a:cs typeface="Tahoma"/>
              <a:sym typeface="Tahoma"/>
            </a:endParaRPr>
          </a:p>
          <a:p>
            <a:pPr marL="12700" marR="0" lvl="0" indent="0" algn="just" rtl="0">
              <a:spcBef>
                <a:spcPts val="0"/>
              </a:spcBef>
              <a:spcAft>
                <a:spcPts val="0"/>
              </a:spcAft>
              <a:buNone/>
            </a:pPr>
            <a:r>
              <a:rPr lang="en-US" sz="1800" dirty="0">
                <a:solidFill>
                  <a:srgbClr val="385622"/>
                </a:solidFill>
                <a:latin typeface="Tahoma"/>
                <a:ea typeface="Tahoma"/>
                <a:cs typeface="Tahoma"/>
                <a:sym typeface="Tahoma"/>
              </a:rPr>
              <a:t>It terminates processes  in order of increasing importance. From most to least important, </a:t>
            </a:r>
            <a:r>
              <a:rPr lang="en-US" sz="1800" b="1" dirty="0">
                <a:solidFill>
                  <a:srgbClr val="385622"/>
                </a:solidFill>
                <a:latin typeface="Tahoma"/>
                <a:ea typeface="Tahoma"/>
                <a:cs typeface="Tahoma"/>
                <a:sym typeface="Tahoma"/>
              </a:rPr>
              <a:t>the hierarchy of  process classifications </a:t>
            </a:r>
            <a:r>
              <a:rPr lang="en-US" sz="1800" dirty="0">
                <a:solidFill>
                  <a:srgbClr val="385622"/>
                </a:solidFill>
                <a:latin typeface="Tahoma"/>
                <a:ea typeface="Tahoma"/>
                <a:cs typeface="Tahoma"/>
                <a:sym typeface="Tahoma"/>
              </a:rPr>
              <a:t>is as follows:</a:t>
            </a:r>
            <a:endParaRPr lang="en-US" sz="1800" dirty="0">
              <a:solidFill>
                <a:schemeClr val="dk1"/>
              </a:solidFill>
              <a:latin typeface="Tahoma"/>
              <a:ea typeface="Tahoma"/>
              <a:cs typeface="Tahoma"/>
              <a:sym typeface="Tahoma"/>
            </a:endParaRPr>
          </a:p>
          <a:p>
            <a:pPr marL="400050" marR="13334" lvl="0" indent="-266700" algn="just" rtl="0">
              <a:spcBef>
                <a:spcPts val="600"/>
              </a:spcBef>
              <a:spcAft>
                <a:spcPts val="0"/>
              </a:spcAft>
              <a:buClr>
                <a:srgbClr val="385622"/>
              </a:buClr>
              <a:buSzPts val="1200"/>
              <a:buFont typeface="Tahoma"/>
              <a:buChar char="•"/>
            </a:pPr>
            <a:r>
              <a:rPr lang="en-US" sz="1800" b="1" dirty="0">
                <a:solidFill>
                  <a:srgbClr val="385622"/>
                </a:solidFill>
                <a:latin typeface="Tahoma"/>
                <a:ea typeface="Tahoma"/>
                <a:cs typeface="Tahoma"/>
                <a:sym typeface="Tahoma"/>
              </a:rPr>
              <a:t>Foreground process</a:t>
            </a:r>
            <a:r>
              <a:rPr lang="en-US" sz="1800" dirty="0">
                <a:solidFill>
                  <a:srgbClr val="385622"/>
                </a:solidFill>
                <a:latin typeface="Tahoma"/>
                <a:ea typeface="Tahoma"/>
                <a:cs typeface="Tahoma"/>
                <a:sym typeface="Tahoma"/>
              </a:rPr>
              <a:t>—The current process visible on the screen, represent_x0002_ing  the application the user is currently interacting with</a:t>
            </a:r>
            <a:endParaRPr lang="en-US" sz="1800" dirty="0">
              <a:solidFill>
                <a:schemeClr val="dk1"/>
              </a:solidFill>
              <a:latin typeface="Tahoma"/>
              <a:ea typeface="Tahoma"/>
              <a:cs typeface="Tahoma"/>
              <a:sym typeface="Tahoma"/>
            </a:endParaRPr>
          </a:p>
          <a:p>
            <a:pPr marL="400050" marR="6350" lvl="0" indent="-266700" algn="just" rtl="0">
              <a:spcBef>
                <a:spcPts val="600"/>
              </a:spcBef>
              <a:spcAft>
                <a:spcPts val="0"/>
              </a:spcAft>
              <a:buClr>
                <a:srgbClr val="385622"/>
              </a:buClr>
              <a:buSzPts val="1200"/>
              <a:buFont typeface="Tahoma"/>
              <a:buChar char="•"/>
            </a:pPr>
            <a:r>
              <a:rPr lang="en-US" sz="1800" b="1" dirty="0">
                <a:solidFill>
                  <a:srgbClr val="385622"/>
                </a:solidFill>
                <a:latin typeface="Tahoma"/>
                <a:ea typeface="Tahoma"/>
                <a:cs typeface="Tahoma"/>
                <a:sym typeface="Tahoma"/>
              </a:rPr>
              <a:t>Visible process</a:t>
            </a:r>
            <a:r>
              <a:rPr lang="en-US" sz="1800" dirty="0">
                <a:solidFill>
                  <a:srgbClr val="385622"/>
                </a:solidFill>
                <a:latin typeface="Tahoma"/>
                <a:ea typeface="Tahoma"/>
                <a:cs typeface="Tahoma"/>
                <a:sym typeface="Tahoma"/>
              </a:rPr>
              <a:t>—A process that is not directly visible on the foreground but that is  performing an activity that the foreground process is referring to (that is, a process  performing an activity whose status is displayed on the foreground process)</a:t>
            </a:r>
            <a:endParaRPr lang="en-US" sz="1800" dirty="0">
              <a:solidFill>
                <a:schemeClr val="dk1"/>
              </a:solidFill>
              <a:latin typeface="Tahoma"/>
              <a:ea typeface="Tahoma"/>
              <a:cs typeface="Tahoma"/>
              <a:sym typeface="Tahoma"/>
            </a:endParaRPr>
          </a:p>
          <a:p>
            <a:pPr marL="400050" marR="10795" lvl="0" indent="-266700" algn="just" rtl="0">
              <a:spcBef>
                <a:spcPts val="600"/>
              </a:spcBef>
              <a:spcAft>
                <a:spcPts val="0"/>
              </a:spcAft>
              <a:buClr>
                <a:srgbClr val="385622"/>
              </a:buClr>
              <a:buSzPts val="1200"/>
              <a:buFont typeface="Tahoma"/>
              <a:buChar char="•"/>
            </a:pPr>
            <a:r>
              <a:rPr lang="en-US" sz="1800" b="1" dirty="0">
                <a:solidFill>
                  <a:srgbClr val="385622"/>
                </a:solidFill>
                <a:latin typeface="Tahoma"/>
                <a:ea typeface="Tahoma"/>
                <a:cs typeface="Tahoma"/>
                <a:sym typeface="Tahoma"/>
              </a:rPr>
              <a:t>Service process</a:t>
            </a:r>
            <a:r>
              <a:rPr lang="en-US" sz="1800" dirty="0">
                <a:solidFill>
                  <a:srgbClr val="385622"/>
                </a:solidFill>
                <a:latin typeface="Tahoma"/>
                <a:ea typeface="Tahoma"/>
                <a:cs typeface="Tahoma"/>
                <a:sym typeface="Tahoma"/>
              </a:rPr>
              <a:t>—A process that is similar to a background process but is performing  an activity that is apparent to the user (such as streaming music)</a:t>
            </a:r>
            <a:endParaRPr lang="en-US" sz="1800" dirty="0">
              <a:solidFill>
                <a:schemeClr val="dk1"/>
              </a:solidFill>
              <a:latin typeface="Tahoma"/>
              <a:ea typeface="Tahoma"/>
              <a:cs typeface="Tahoma"/>
              <a:sym typeface="Tahoma"/>
            </a:endParaRPr>
          </a:p>
          <a:p>
            <a:pPr marL="400050" marR="6985" lvl="0" indent="-266700" algn="just" rtl="0">
              <a:spcBef>
                <a:spcPts val="600"/>
              </a:spcBef>
              <a:spcAft>
                <a:spcPts val="0"/>
              </a:spcAft>
              <a:buClr>
                <a:srgbClr val="385622"/>
              </a:buClr>
              <a:buSzPts val="1200"/>
              <a:buFont typeface="Tahoma"/>
              <a:buChar char="•"/>
            </a:pPr>
            <a:r>
              <a:rPr lang="en-US" sz="1800" b="1" dirty="0">
                <a:solidFill>
                  <a:srgbClr val="385622"/>
                </a:solidFill>
                <a:latin typeface="Tahoma"/>
                <a:ea typeface="Tahoma"/>
                <a:cs typeface="Tahoma"/>
                <a:sym typeface="Tahoma"/>
              </a:rPr>
              <a:t>Background process</a:t>
            </a:r>
            <a:r>
              <a:rPr lang="en-US" sz="1800" dirty="0">
                <a:solidFill>
                  <a:srgbClr val="385622"/>
                </a:solidFill>
                <a:latin typeface="Tahoma"/>
                <a:ea typeface="Tahoma"/>
                <a:cs typeface="Tahoma"/>
                <a:sym typeface="Tahoma"/>
              </a:rPr>
              <a:t>—A process that may be performing an activity but is not  apparent to the user.</a:t>
            </a:r>
            <a:endParaRPr lang="en-US" sz="2800" dirty="0">
              <a:solidFill>
                <a:schemeClr val="dk1"/>
              </a:solidFill>
              <a:latin typeface="Tahoma"/>
              <a:ea typeface="Tahoma"/>
              <a:cs typeface="Tahoma"/>
              <a:sym typeface="Tahoma"/>
            </a:endParaRPr>
          </a:p>
          <a:p>
            <a:pPr marL="400050" marR="0" lvl="0" indent="-266700" algn="just" rtl="0">
              <a:spcBef>
                <a:spcPts val="600"/>
              </a:spcBef>
              <a:spcAft>
                <a:spcPts val="0"/>
              </a:spcAft>
              <a:buClr>
                <a:srgbClr val="385622"/>
              </a:buClr>
              <a:buSzPts val="1200"/>
              <a:buFont typeface="Tahoma"/>
              <a:buChar char="•"/>
            </a:pPr>
            <a:r>
              <a:rPr lang="en-US" sz="1800" b="1" dirty="0">
                <a:solidFill>
                  <a:srgbClr val="385622"/>
                </a:solidFill>
                <a:latin typeface="Tahoma"/>
                <a:ea typeface="Tahoma"/>
                <a:cs typeface="Tahoma"/>
                <a:sym typeface="Tahoma"/>
              </a:rPr>
              <a:t>Empty process—</a:t>
            </a:r>
            <a:r>
              <a:rPr lang="en-US" sz="1800" dirty="0">
                <a:solidFill>
                  <a:srgbClr val="385622"/>
                </a:solidFill>
                <a:latin typeface="Tahoma"/>
                <a:ea typeface="Tahoma"/>
                <a:cs typeface="Tahoma"/>
                <a:sym typeface="Tahoma"/>
              </a:rPr>
              <a:t>A process that holds no active components associated with any</a:t>
            </a:r>
            <a:r>
              <a:rPr lang="en-US" dirty="0">
                <a:solidFill>
                  <a:schemeClr val="dk1"/>
                </a:solidFill>
                <a:latin typeface="Tahoma"/>
                <a:ea typeface="Tahoma"/>
                <a:cs typeface="Tahoma"/>
                <a:sym typeface="Tahoma"/>
              </a:rPr>
              <a:t> </a:t>
            </a:r>
            <a:r>
              <a:rPr lang="en-US" sz="1800" dirty="0">
                <a:solidFill>
                  <a:srgbClr val="385622"/>
                </a:solidFill>
                <a:latin typeface="Tahoma"/>
                <a:ea typeface="Tahoma"/>
                <a:cs typeface="Tahoma"/>
                <a:sym typeface="Tahoma"/>
              </a:rPr>
              <a:t>application</a:t>
            </a:r>
          </a:p>
          <a:p>
            <a:pPr marL="171450" marR="0" lvl="0" indent="-159385" algn="just" rtl="0">
              <a:spcBef>
                <a:spcPts val="5"/>
              </a:spcBef>
              <a:spcAft>
                <a:spcPts val="0"/>
              </a:spcAft>
              <a:buClr>
                <a:srgbClr val="385622"/>
              </a:buClr>
              <a:buSzPts val="1200"/>
              <a:buFont typeface="Tahoma"/>
              <a:buChar char="•"/>
            </a:pPr>
            <a:endParaRPr lang="en-US" sz="1800" dirty="0">
              <a:solidFill>
                <a:schemeClr val="dk1"/>
              </a:solidFill>
              <a:latin typeface="Tahoma"/>
              <a:ea typeface="Tahoma"/>
              <a:cs typeface="Tahoma"/>
              <a:sym typeface="Tahoma"/>
            </a:endParaRPr>
          </a:p>
          <a:p>
            <a:pPr marL="12700" marR="1110615" lvl="0" indent="0" algn="just" rtl="0">
              <a:spcBef>
                <a:spcPts val="270"/>
              </a:spcBef>
              <a:spcAft>
                <a:spcPts val="0"/>
              </a:spcAft>
              <a:buNone/>
            </a:pPr>
            <a:r>
              <a:rPr lang="en-US" sz="1800" dirty="0">
                <a:solidFill>
                  <a:srgbClr val="385622"/>
                </a:solidFill>
                <a:latin typeface="Tahoma"/>
                <a:ea typeface="Tahoma"/>
                <a:cs typeface="Tahoma"/>
                <a:sym typeface="Tahoma"/>
              </a:rPr>
              <a:t>If system resources must be reclaimed, Android will first terminate empty  processes, followed by background processes, and so forth.</a:t>
            </a:r>
            <a:endParaRPr lang="en-US" sz="1800" dirty="0">
              <a:solidFill>
                <a:schemeClr val="dk1"/>
              </a:solidFill>
              <a:latin typeface="Tahoma"/>
              <a:ea typeface="Tahoma"/>
              <a:cs typeface="Tahoma"/>
              <a:sym typeface="Tahoma"/>
            </a:endParaRPr>
          </a:p>
          <a:p>
            <a:pPr marL="12700" marR="5080" lvl="0" indent="0" algn="just" rtl="0">
              <a:lnSpc>
                <a:spcPct val="150000"/>
              </a:lnSpc>
              <a:spcBef>
                <a:spcPts val="0"/>
              </a:spcBef>
              <a:spcAft>
                <a:spcPts val="0"/>
              </a:spcAft>
              <a:buNone/>
            </a:pP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93954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173616" y="912319"/>
            <a:ext cx="11431196" cy="5906745"/>
          </a:xfrm>
          <a:prstGeom prst="rect">
            <a:avLst/>
          </a:prstGeom>
          <a:noFill/>
        </p:spPr>
        <p:txBody>
          <a:bodyPr wrap="square">
            <a:spAutoFit/>
          </a:bodyPr>
          <a:lstStyle/>
          <a:p>
            <a:pPr marL="298450" marR="6350" lvl="0" indent="-285750" algn="just" rtl="0">
              <a:spcBef>
                <a:spcPts val="790"/>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Processes executing concurrently in the operating system may be either independent  processes or cooperating processes. </a:t>
            </a:r>
          </a:p>
          <a:p>
            <a:pPr marL="298450" marR="6350" lvl="0" indent="-285750" algn="just" rtl="0">
              <a:spcBef>
                <a:spcPts val="790"/>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A process is independent if it cannot affect or be  affected by the other processes executing in the system. Any process that does not share  data with any other process is independent. </a:t>
            </a:r>
          </a:p>
          <a:p>
            <a:pPr marL="298450" marR="6350" lvl="0" indent="-285750" algn="just" rtl="0">
              <a:spcBef>
                <a:spcPts val="790"/>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A process is </a:t>
            </a:r>
            <a:r>
              <a:rPr lang="en-US" b="1" dirty="0">
                <a:solidFill>
                  <a:srgbClr val="385622"/>
                </a:solidFill>
                <a:latin typeface="Tahoma"/>
                <a:ea typeface="Tahoma"/>
                <a:cs typeface="Tahoma"/>
                <a:sym typeface="Tahoma"/>
              </a:rPr>
              <a:t>cooperating </a:t>
            </a:r>
            <a:r>
              <a:rPr lang="en-US" dirty="0">
                <a:solidFill>
                  <a:srgbClr val="385622"/>
                </a:solidFill>
                <a:latin typeface="Tahoma"/>
                <a:ea typeface="Tahoma"/>
                <a:cs typeface="Tahoma"/>
                <a:sym typeface="Tahoma"/>
              </a:rPr>
              <a:t>if it can affect or  be affected by the other processes executing in the system. Clearly, any process that  shares data with other processes is a cooperating process.</a:t>
            </a:r>
            <a:endParaRPr lang="en-US" dirty="0">
              <a:solidFill>
                <a:schemeClr val="dk1"/>
              </a:solidFill>
              <a:latin typeface="Tahoma"/>
              <a:ea typeface="Tahoma"/>
              <a:cs typeface="Tahoma"/>
              <a:sym typeface="Tahoma"/>
            </a:endParaRPr>
          </a:p>
          <a:p>
            <a:pPr marL="285750" marR="0" lvl="0" indent="-285750" algn="l" rtl="0">
              <a:spcBef>
                <a:spcPts val="40"/>
              </a:spcBef>
              <a:spcAft>
                <a:spcPts val="0"/>
              </a:spcAft>
              <a:buFont typeface="Arial" panose="020B0604020202020204" pitchFamily="34" charset="0"/>
              <a:buChar char="•"/>
            </a:pPr>
            <a:endParaRPr lang="en-US" dirty="0">
              <a:solidFill>
                <a:schemeClr val="dk1"/>
              </a:solidFill>
              <a:latin typeface="Tahoma"/>
              <a:ea typeface="Tahoma"/>
              <a:cs typeface="Tahoma"/>
              <a:sym typeface="Tahoma"/>
            </a:endParaRPr>
          </a:p>
          <a:p>
            <a:pPr marL="298450" marR="0" lvl="0" indent="-285750" algn="l" rtl="0">
              <a:spcBef>
                <a:spcPts val="0"/>
              </a:spcBef>
              <a:spcAft>
                <a:spcPts val="0"/>
              </a:spcAft>
              <a:buFont typeface="Arial" panose="020B0604020202020204" pitchFamily="34" charset="0"/>
              <a:buChar char="•"/>
            </a:pPr>
            <a:r>
              <a:rPr lang="en-US" b="1" dirty="0">
                <a:solidFill>
                  <a:srgbClr val="385622"/>
                </a:solidFill>
                <a:latin typeface="Tahoma"/>
                <a:ea typeface="Tahoma"/>
                <a:cs typeface="Tahoma"/>
                <a:sym typeface="Tahoma"/>
              </a:rPr>
              <a:t>Several reasons for process cooperation:</a:t>
            </a:r>
            <a:endParaRPr lang="en-US" dirty="0">
              <a:solidFill>
                <a:schemeClr val="dk1"/>
              </a:solidFill>
              <a:latin typeface="Tahoma"/>
              <a:ea typeface="Tahoma"/>
              <a:cs typeface="Tahoma"/>
              <a:sym typeface="Tahoma"/>
            </a:endParaRPr>
          </a:p>
          <a:p>
            <a:pPr marL="668338" marR="10795" lvl="0" indent="-214313" algn="just" rtl="0">
              <a:spcBef>
                <a:spcPts val="1150"/>
              </a:spcBef>
              <a:spcAft>
                <a:spcPts val="0"/>
              </a:spcAft>
              <a:buClr>
                <a:srgbClr val="385622"/>
              </a:buClr>
              <a:buSzPts val="1200"/>
              <a:buFont typeface="Tahoma"/>
              <a:buChar char="•"/>
            </a:pPr>
            <a:r>
              <a:rPr lang="en-US" b="1" dirty="0">
                <a:solidFill>
                  <a:srgbClr val="385622"/>
                </a:solidFill>
                <a:latin typeface="Tahoma"/>
                <a:ea typeface="Tahoma"/>
                <a:cs typeface="Tahoma"/>
                <a:sym typeface="Tahoma"/>
              </a:rPr>
              <a:t>Information sharing</a:t>
            </a:r>
            <a:r>
              <a:rPr lang="en-US" dirty="0">
                <a:solidFill>
                  <a:srgbClr val="385622"/>
                </a:solidFill>
                <a:latin typeface="Tahoma"/>
                <a:ea typeface="Tahoma"/>
                <a:cs typeface="Tahoma"/>
                <a:sym typeface="Tahoma"/>
              </a:rPr>
              <a:t>. Since several users may be interested in the same piece of  information (for instance, a shared file), we must provide an environment to allow  concurrent access to such information.</a:t>
            </a:r>
            <a:endParaRPr lang="en-US" dirty="0">
              <a:solidFill>
                <a:schemeClr val="dk1"/>
              </a:solidFill>
              <a:latin typeface="Tahoma"/>
              <a:ea typeface="Tahoma"/>
              <a:cs typeface="Tahoma"/>
              <a:sym typeface="Tahoma"/>
            </a:endParaRPr>
          </a:p>
          <a:p>
            <a:pPr marL="668338" marR="0" lvl="1" indent="-214313" algn="l" rtl="0">
              <a:spcBef>
                <a:spcPts val="0"/>
              </a:spcBef>
              <a:spcAft>
                <a:spcPts val="0"/>
              </a:spcAft>
              <a:buClr>
                <a:srgbClr val="000000"/>
              </a:buClr>
              <a:buSzPts val="1200"/>
              <a:buFont typeface="Arial"/>
              <a:buChar char="•"/>
            </a:pPr>
            <a:r>
              <a:rPr lang="en-US" b="1" i="0" u="none" strike="noStrike" cap="none" dirty="0">
                <a:solidFill>
                  <a:srgbClr val="385622"/>
                </a:solidFill>
                <a:latin typeface="Tahoma"/>
                <a:ea typeface="Tahoma"/>
                <a:cs typeface="Tahoma"/>
                <a:sym typeface="Tahoma"/>
              </a:rPr>
              <a:t>Computation speedup</a:t>
            </a:r>
            <a:r>
              <a:rPr lang="en-US" b="0" i="0" u="none" strike="noStrike" cap="none" dirty="0">
                <a:solidFill>
                  <a:srgbClr val="385622"/>
                </a:solidFill>
                <a:latin typeface="Tahoma"/>
                <a:ea typeface="Tahoma"/>
                <a:cs typeface="Tahoma"/>
                <a:sym typeface="Tahoma"/>
              </a:rPr>
              <a:t>. If we want a particular task to run faster, we must break it </a:t>
            </a:r>
            <a:r>
              <a:rPr lang="en-US" dirty="0">
                <a:solidFill>
                  <a:srgbClr val="385622"/>
                </a:solidFill>
                <a:latin typeface="Tahoma"/>
                <a:ea typeface="Tahoma"/>
                <a:cs typeface="Tahoma"/>
                <a:sym typeface="Tahoma"/>
              </a:rPr>
              <a:t>into subtasks, each of which will be executing in parallel with the others.</a:t>
            </a:r>
            <a:endParaRPr lang="en-US" dirty="0">
              <a:solidFill>
                <a:schemeClr val="dk1"/>
              </a:solidFill>
              <a:latin typeface="Tahoma"/>
              <a:ea typeface="Tahoma"/>
              <a:cs typeface="Tahoma"/>
              <a:sym typeface="Tahoma"/>
            </a:endParaRPr>
          </a:p>
          <a:p>
            <a:pPr marL="668338" marR="7620" lvl="0" indent="-214313" algn="just" rtl="0">
              <a:spcBef>
                <a:spcPts val="820"/>
              </a:spcBef>
              <a:spcAft>
                <a:spcPts val="0"/>
              </a:spcAft>
              <a:buFont typeface="Arial" panose="020B0604020202020204" pitchFamily="34" charset="0"/>
              <a:buChar char="•"/>
            </a:pPr>
            <a:r>
              <a:rPr lang="en-US" b="1" dirty="0">
                <a:solidFill>
                  <a:srgbClr val="385622"/>
                </a:solidFill>
                <a:latin typeface="Tahoma"/>
                <a:ea typeface="Tahoma"/>
                <a:cs typeface="Tahoma"/>
                <a:sym typeface="Tahoma"/>
              </a:rPr>
              <a:t>Modularity</a:t>
            </a:r>
            <a:r>
              <a:rPr lang="en-US" dirty="0">
                <a:solidFill>
                  <a:srgbClr val="385622"/>
                </a:solidFill>
                <a:latin typeface="Tahoma"/>
                <a:ea typeface="Tahoma"/>
                <a:cs typeface="Tahoma"/>
                <a:sym typeface="Tahoma"/>
              </a:rPr>
              <a:t>. We may want to construct the system in a modular fashion, dividing the  system functions into separate processes or threads</a:t>
            </a:r>
            <a:endParaRPr lang="en-US" dirty="0">
              <a:solidFill>
                <a:schemeClr val="dk1"/>
              </a:solidFill>
              <a:latin typeface="Tahoma"/>
              <a:ea typeface="Tahoma"/>
              <a:cs typeface="Tahoma"/>
              <a:sym typeface="Tahoma"/>
            </a:endParaRPr>
          </a:p>
          <a:p>
            <a:pPr marL="668338" marR="0" lvl="0" indent="-214313" algn="l" rtl="0">
              <a:spcBef>
                <a:spcPts val="0"/>
              </a:spcBef>
              <a:spcAft>
                <a:spcPts val="0"/>
              </a:spcAft>
              <a:buFont typeface="Arial" panose="020B0604020202020204" pitchFamily="34" charset="0"/>
              <a:buChar char="•"/>
            </a:pPr>
            <a:endParaRPr lang="en-US" dirty="0">
              <a:solidFill>
                <a:schemeClr val="dk1"/>
              </a:solidFill>
              <a:latin typeface="Tahoma"/>
              <a:ea typeface="Tahoma"/>
              <a:cs typeface="Tahoma"/>
              <a:sym typeface="Tahoma"/>
            </a:endParaRPr>
          </a:p>
          <a:p>
            <a:pPr marL="668338" marR="0" lvl="0" indent="-214313" algn="l" rtl="0">
              <a:spcBef>
                <a:spcPts val="5"/>
              </a:spcBef>
              <a:spcAft>
                <a:spcPts val="0"/>
              </a:spcAft>
              <a:buClr>
                <a:srgbClr val="385622"/>
              </a:buClr>
              <a:buSzPts val="1200"/>
              <a:buFont typeface="Tahoma"/>
              <a:buChar char="•"/>
            </a:pPr>
            <a:r>
              <a:rPr lang="en-US" b="1" dirty="0">
                <a:solidFill>
                  <a:srgbClr val="385622"/>
                </a:solidFill>
                <a:latin typeface="Tahoma"/>
                <a:ea typeface="Tahoma"/>
                <a:cs typeface="Tahoma"/>
                <a:sym typeface="Tahoma"/>
              </a:rPr>
              <a:t>Convenience</a:t>
            </a:r>
            <a:r>
              <a:rPr lang="en-US" dirty="0">
                <a:solidFill>
                  <a:srgbClr val="385622"/>
                </a:solidFill>
                <a:latin typeface="Tahoma"/>
                <a:ea typeface="Tahoma"/>
                <a:cs typeface="Tahoma"/>
                <a:sym typeface="Tahoma"/>
              </a:rPr>
              <a:t>. Even an individual user may work on many tasks at the same time.</a:t>
            </a:r>
          </a:p>
          <a:p>
            <a:pPr marL="266700" marR="0" lvl="0" indent="-255588" algn="l" rtl="0">
              <a:spcBef>
                <a:spcPts val="5"/>
              </a:spcBef>
              <a:spcAft>
                <a:spcPts val="0"/>
              </a:spcAft>
              <a:buClr>
                <a:srgbClr val="385622"/>
              </a:buClr>
              <a:buSzPts val="1200"/>
              <a:buFont typeface="Tahoma"/>
              <a:buChar char="•"/>
            </a:pPr>
            <a:r>
              <a:rPr lang="en-US" dirty="0">
                <a:solidFill>
                  <a:srgbClr val="385622"/>
                </a:solidFill>
                <a:latin typeface="Tahoma"/>
                <a:ea typeface="Tahoma"/>
                <a:cs typeface="Tahoma"/>
                <a:sym typeface="Tahoma"/>
              </a:rPr>
              <a:t>Ex: For instance, a user may be editing, listening to music, and compiling in parallel.</a:t>
            </a:r>
            <a:endParaRPr lang="en-US" dirty="0">
              <a:solidFill>
                <a:schemeClr val="dk1"/>
              </a:solidFill>
              <a:latin typeface="Tahoma"/>
              <a:ea typeface="Tahoma"/>
              <a:cs typeface="Tahoma"/>
              <a:sym typeface="Tahoma"/>
            </a:endParaRPr>
          </a:p>
          <a:p>
            <a:pPr marL="668338" marR="0" lvl="0" indent="-214313" algn="l" rtl="0">
              <a:spcBef>
                <a:spcPts val="5"/>
              </a:spcBef>
              <a:spcAft>
                <a:spcPts val="0"/>
              </a:spcAft>
              <a:buClr>
                <a:srgbClr val="385622"/>
              </a:buClr>
              <a:buSzPts val="1200"/>
              <a:buFont typeface="Tahoma"/>
              <a:buChar char="•"/>
            </a:pPr>
            <a:endParaRPr lang="en-US"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4277358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27403" y="1167740"/>
            <a:ext cx="11431196" cy="3149517"/>
          </a:xfrm>
          <a:prstGeom prst="rect">
            <a:avLst/>
          </a:prstGeom>
          <a:noFill/>
        </p:spPr>
        <p:txBody>
          <a:bodyPr wrap="square">
            <a:spAutoFit/>
          </a:bodyPr>
          <a:lstStyle/>
          <a:p>
            <a:pPr marL="298450" marR="5080" lvl="0" indent="-285750" algn="just" rtl="0">
              <a:lnSpc>
                <a:spcPct val="150000"/>
              </a:lnSpc>
              <a:spcBef>
                <a:spcPts val="790"/>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Cooperating processes require an </a:t>
            </a:r>
            <a:r>
              <a:rPr lang="en-US" dirty="0" err="1">
                <a:solidFill>
                  <a:srgbClr val="385622"/>
                </a:solidFill>
                <a:latin typeface="Tahoma"/>
                <a:ea typeface="Tahoma"/>
                <a:cs typeface="Tahoma"/>
                <a:sym typeface="Tahoma"/>
              </a:rPr>
              <a:t>interprocess</a:t>
            </a:r>
            <a:r>
              <a:rPr lang="en-US" dirty="0">
                <a:solidFill>
                  <a:srgbClr val="385622"/>
                </a:solidFill>
                <a:latin typeface="Tahoma"/>
                <a:ea typeface="Tahoma"/>
                <a:cs typeface="Tahoma"/>
                <a:sym typeface="Tahoma"/>
              </a:rPr>
              <a:t> communication (IPC) mechanism that will  allow them to exchange data and information. There are two fundamental models of  </a:t>
            </a:r>
            <a:r>
              <a:rPr lang="en-US" dirty="0" err="1">
                <a:solidFill>
                  <a:srgbClr val="385622"/>
                </a:solidFill>
                <a:latin typeface="Tahoma"/>
                <a:ea typeface="Tahoma"/>
                <a:cs typeface="Tahoma"/>
                <a:sym typeface="Tahoma"/>
              </a:rPr>
              <a:t>interprocess</a:t>
            </a:r>
            <a:r>
              <a:rPr lang="en-US" dirty="0">
                <a:solidFill>
                  <a:srgbClr val="385622"/>
                </a:solidFill>
                <a:latin typeface="Tahoma"/>
                <a:ea typeface="Tahoma"/>
                <a:cs typeface="Tahoma"/>
                <a:sym typeface="Tahoma"/>
              </a:rPr>
              <a:t> communication: </a:t>
            </a:r>
          </a:p>
          <a:p>
            <a:pPr marL="298450" marR="5080" lvl="0" indent="-285750" algn="just" rtl="0">
              <a:lnSpc>
                <a:spcPct val="150000"/>
              </a:lnSpc>
              <a:spcBef>
                <a:spcPts val="790"/>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In the </a:t>
            </a:r>
            <a:r>
              <a:rPr lang="en-US" b="1" dirty="0">
                <a:solidFill>
                  <a:srgbClr val="385622"/>
                </a:solidFill>
                <a:latin typeface="Tahoma"/>
                <a:ea typeface="Tahoma"/>
                <a:cs typeface="Tahoma"/>
                <a:sym typeface="Tahoma"/>
              </a:rPr>
              <a:t>shared-  memory model</a:t>
            </a:r>
            <a:r>
              <a:rPr lang="en-US" dirty="0">
                <a:solidFill>
                  <a:srgbClr val="385622"/>
                </a:solidFill>
                <a:latin typeface="Tahoma"/>
                <a:ea typeface="Tahoma"/>
                <a:cs typeface="Tahoma"/>
                <a:sym typeface="Tahoma"/>
              </a:rPr>
              <a:t>, a region of memory that is shared by cooperating processes is  established. Processes can then exchange information by reading and writing data to the  shared region. </a:t>
            </a:r>
          </a:p>
          <a:p>
            <a:pPr marL="298450" marR="5080" lvl="0" indent="-285750" algn="just" rtl="0">
              <a:lnSpc>
                <a:spcPct val="150000"/>
              </a:lnSpc>
              <a:spcBef>
                <a:spcPts val="790"/>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In the </a:t>
            </a:r>
            <a:r>
              <a:rPr lang="en-US" b="1" dirty="0">
                <a:solidFill>
                  <a:srgbClr val="385622"/>
                </a:solidFill>
                <a:latin typeface="Tahoma"/>
                <a:ea typeface="Tahoma"/>
                <a:cs typeface="Tahoma"/>
                <a:sym typeface="Tahoma"/>
              </a:rPr>
              <a:t>message-passing model</a:t>
            </a:r>
            <a:r>
              <a:rPr lang="en-US" dirty="0">
                <a:solidFill>
                  <a:srgbClr val="385622"/>
                </a:solidFill>
                <a:latin typeface="Tahoma"/>
                <a:ea typeface="Tahoma"/>
                <a:cs typeface="Tahoma"/>
                <a:sym typeface="Tahoma"/>
              </a:rPr>
              <a:t>, communication takes place by means of  messages exchanged between the cooperating processes.</a:t>
            </a:r>
            <a:endParaRPr lang="en-US" dirty="0">
              <a:solidFill>
                <a:schemeClr val="dk1"/>
              </a:solidFill>
              <a:latin typeface="Tahoma"/>
              <a:ea typeface="Tahoma"/>
              <a:cs typeface="Tahoma"/>
              <a:sym typeface="Tahoma"/>
            </a:endParaRPr>
          </a:p>
          <a:p>
            <a:pPr marL="12700" marR="5080" lvl="0" indent="0" algn="just" rtl="0">
              <a:lnSpc>
                <a:spcPct val="150000"/>
              </a:lnSpc>
              <a:spcBef>
                <a:spcPts val="0"/>
              </a:spcBef>
              <a:spcAft>
                <a:spcPts val="0"/>
              </a:spcAft>
              <a:buNone/>
            </a:pP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9251444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27403" y="1167740"/>
            <a:ext cx="11431196" cy="4113883"/>
          </a:xfrm>
          <a:prstGeom prst="rect">
            <a:avLst/>
          </a:prstGeom>
          <a:noFill/>
        </p:spPr>
        <p:txBody>
          <a:bodyPr wrap="square">
            <a:spAutoFit/>
          </a:bodyPr>
          <a:lstStyle/>
          <a:p>
            <a:pPr marL="299085" marR="6985" lvl="0" indent="0" algn="just" rtl="0">
              <a:lnSpc>
                <a:spcPct val="200000"/>
              </a:lnSpc>
              <a:spcBef>
                <a:spcPts val="790"/>
              </a:spcBef>
              <a:spcAft>
                <a:spcPts val="0"/>
              </a:spcAft>
              <a:buNone/>
            </a:pPr>
            <a:r>
              <a:rPr lang="en-US" b="1" dirty="0">
                <a:solidFill>
                  <a:srgbClr val="385622"/>
                </a:solidFill>
                <a:latin typeface="Tahoma"/>
                <a:ea typeface="Tahoma"/>
                <a:cs typeface="Tahoma"/>
                <a:sym typeface="Tahoma"/>
              </a:rPr>
              <a:t>Shared-  memory mode</a:t>
            </a:r>
          </a:p>
          <a:p>
            <a:pPr marL="584835" marR="6985" lvl="0" indent="-285750" algn="just" rtl="0">
              <a:lnSpc>
                <a:spcPct val="150000"/>
              </a:lnSpc>
              <a:spcBef>
                <a:spcPts val="79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One solution to the </a:t>
            </a:r>
            <a:r>
              <a:rPr lang="en-US" sz="1800" b="1" dirty="0">
                <a:solidFill>
                  <a:srgbClr val="385622"/>
                </a:solidFill>
                <a:latin typeface="Tahoma"/>
                <a:ea typeface="Tahoma"/>
                <a:cs typeface="Tahoma"/>
                <a:sym typeface="Tahoma"/>
              </a:rPr>
              <a:t>producer–consumer </a:t>
            </a:r>
            <a:r>
              <a:rPr lang="en-US" sz="1800" dirty="0">
                <a:solidFill>
                  <a:srgbClr val="385622"/>
                </a:solidFill>
                <a:latin typeface="Tahoma"/>
                <a:ea typeface="Tahoma"/>
                <a:cs typeface="Tahoma"/>
                <a:sym typeface="Tahoma"/>
              </a:rPr>
              <a:t>problem uses shared memory. </a:t>
            </a:r>
          </a:p>
          <a:p>
            <a:pPr marL="584835" marR="6985" lvl="0" indent="-285750" algn="just" rtl="0">
              <a:lnSpc>
                <a:spcPct val="150000"/>
              </a:lnSpc>
              <a:spcBef>
                <a:spcPts val="79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To allow  producer and consumer processes to run concurrently</a:t>
            </a:r>
          </a:p>
          <a:p>
            <a:pPr marL="1042035" marR="6985" lvl="1" indent="-285750" algn="just">
              <a:lnSpc>
                <a:spcPct val="150000"/>
              </a:lnSpc>
              <a:spcBef>
                <a:spcPts val="790"/>
              </a:spcBef>
              <a:buFont typeface="Arial" panose="020B0604020202020204" pitchFamily="34" charset="0"/>
              <a:buChar char="•"/>
            </a:pPr>
            <a:r>
              <a:rPr lang="en-US" dirty="0">
                <a:solidFill>
                  <a:srgbClr val="385622"/>
                </a:solidFill>
                <a:latin typeface="Tahoma"/>
                <a:ea typeface="Tahoma"/>
                <a:cs typeface="Tahoma"/>
                <a:sym typeface="Tahoma"/>
              </a:rPr>
              <a:t>a  buffer of items that can be filled by the producer and emptied by the consumer. </a:t>
            </a:r>
          </a:p>
          <a:p>
            <a:pPr marL="584835" marR="6985" lvl="0" indent="-285750" algn="just" rtl="0">
              <a:lnSpc>
                <a:spcPct val="150000"/>
              </a:lnSpc>
              <a:spcBef>
                <a:spcPts val="79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This  buffer will reside in a region of memory that is shared by the producer and consumer  processes.</a:t>
            </a:r>
          </a:p>
          <a:p>
            <a:pPr marL="584835" marR="6985" indent="-285750" algn="just">
              <a:lnSpc>
                <a:spcPct val="150000"/>
              </a:lnSpc>
              <a:spcBef>
                <a:spcPts val="790"/>
              </a:spcBef>
              <a:buFont typeface="Arial" panose="020B0604020202020204" pitchFamily="34" charset="0"/>
              <a:buChar char="•"/>
            </a:pPr>
            <a:r>
              <a:rPr lang="en-US" sz="1800" dirty="0">
                <a:solidFill>
                  <a:srgbClr val="385622"/>
                </a:solidFill>
                <a:latin typeface="Tahoma"/>
                <a:ea typeface="Tahoma"/>
                <a:cs typeface="Tahoma"/>
                <a:sym typeface="Tahoma"/>
              </a:rPr>
              <a:t>A producer can produce one item while the consumer is consuming another item.  </a:t>
            </a:r>
          </a:p>
          <a:p>
            <a:pPr marL="584835" marR="6985" indent="-285750" algn="just">
              <a:lnSpc>
                <a:spcPct val="150000"/>
              </a:lnSpc>
              <a:spcBef>
                <a:spcPts val="790"/>
              </a:spcBef>
              <a:buFont typeface="Arial" panose="020B0604020202020204" pitchFamily="34" charset="0"/>
              <a:buChar char="•"/>
            </a:pPr>
            <a:r>
              <a:rPr lang="en-US" sz="1800" dirty="0">
                <a:solidFill>
                  <a:srgbClr val="385622"/>
                </a:solidFill>
                <a:latin typeface="Tahoma"/>
                <a:ea typeface="Tahoma"/>
                <a:cs typeface="Tahoma"/>
                <a:sym typeface="Tahoma"/>
              </a:rPr>
              <a:t>The producer and consumer must be synchronized, so that the consumer does not try  to consume an item that has not yet been produced.</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9550287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54297" y="962266"/>
            <a:ext cx="11323622" cy="5608651"/>
          </a:xfrm>
          <a:prstGeom prst="rect">
            <a:avLst/>
          </a:prstGeom>
          <a:noFill/>
        </p:spPr>
        <p:txBody>
          <a:bodyPr wrap="square">
            <a:spAutoFit/>
          </a:bodyPr>
          <a:lstStyle/>
          <a:p>
            <a:pPr marL="299085" marR="6985" lvl="0" indent="0" algn="just" rtl="0">
              <a:lnSpc>
                <a:spcPct val="200000"/>
              </a:lnSpc>
              <a:spcBef>
                <a:spcPts val="790"/>
              </a:spcBef>
              <a:spcAft>
                <a:spcPts val="0"/>
              </a:spcAft>
              <a:buNone/>
            </a:pPr>
            <a:r>
              <a:rPr lang="en-US" b="1" dirty="0">
                <a:solidFill>
                  <a:srgbClr val="385622"/>
                </a:solidFill>
                <a:latin typeface="Tahoma"/>
                <a:ea typeface="Tahoma"/>
                <a:cs typeface="Tahoma"/>
                <a:sym typeface="Tahoma"/>
              </a:rPr>
              <a:t>Shared-  memory mode</a:t>
            </a:r>
          </a:p>
          <a:p>
            <a:pPr marL="12700" marR="5715" lvl="0" indent="203834" algn="just" rtl="0">
              <a:lnSpc>
                <a:spcPct val="150000"/>
              </a:lnSpc>
              <a:spcBef>
                <a:spcPts val="0"/>
              </a:spcBef>
              <a:spcAft>
                <a:spcPts val="0"/>
              </a:spcAft>
              <a:buNone/>
            </a:pPr>
            <a:r>
              <a:rPr lang="en-US" sz="1800" dirty="0">
                <a:solidFill>
                  <a:srgbClr val="385622"/>
                </a:solidFill>
                <a:latin typeface="Tahoma"/>
                <a:ea typeface="Tahoma"/>
                <a:cs typeface="Tahoma"/>
                <a:sym typeface="Tahoma"/>
              </a:rPr>
              <a:t>Two types of buffers can be used. </a:t>
            </a:r>
          </a:p>
          <a:p>
            <a:pPr marL="298450" marR="5715" lvl="0" indent="-285750" algn="just" rtl="0">
              <a:lnSpc>
                <a:spcPct val="15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 The unbounded buffer places no practical limit on  the size of the buffer. </a:t>
            </a:r>
          </a:p>
          <a:p>
            <a:pPr marL="1212850" marR="5715" lvl="2" indent="-28575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The consumer may have to wait for new items</a:t>
            </a:r>
          </a:p>
          <a:p>
            <a:pPr marL="1212850" marR="5715" lvl="2" indent="-28575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The producer  can always produce new items. </a:t>
            </a:r>
          </a:p>
          <a:p>
            <a:pPr marL="298450" marR="5715" lvl="0" indent="-285750" algn="just" rtl="0">
              <a:lnSpc>
                <a:spcPct val="15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The bounded buffer assumes a fixed buffer size.</a:t>
            </a:r>
          </a:p>
          <a:p>
            <a:pPr marL="1212850" marR="5715" lvl="2" indent="-28575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 The consumer must wait if the buffer is empty</a:t>
            </a:r>
          </a:p>
          <a:p>
            <a:pPr marL="1212850" marR="5715" lvl="2" indent="-28575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 The producer must wait if the  buffer is full. </a:t>
            </a:r>
          </a:p>
          <a:p>
            <a:pPr marL="298450" marR="5715" lvl="0" indent="-285750" algn="just" rtl="0">
              <a:lnSpc>
                <a:spcPct val="15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The following variables reside in a region of memory shared by the  producer and consumer processes.</a:t>
            </a:r>
            <a:endParaRPr lang="en-US" sz="1800" dirty="0">
              <a:solidFill>
                <a:schemeClr val="dk1"/>
              </a:solidFill>
              <a:latin typeface="Tahoma"/>
              <a:ea typeface="Tahoma"/>
              <a:cs typeface="Tahoma"/>
              <a:sym typeface="Tahoma"/>
            </a:endParaRPr>
          </a:p>
          <a:p>
            <a:pPr marL="1841500" lvl="4">
              <a:spcBef>
                <a:spcPts val="1190"/>
              </a:spcBef>
            </a:pPr>
            <a:r>
              <a:rPr lang="en-US" sz="1400" dirty="0">
                <a:solidFill>
                  <a:srgbClr val="385622"/>
                </a:solidFill>
                <a:latin typeface="Tahoma"/>
                <a:ea typeface="Tahoma"/>
                <a:cs typeface="Tahoma"/>
                <a:sym typeface="Tahoma"/>
              </a:rPr>
              <a:t>#define BUFFER SIZE 10</a:t>
            </a:r>
            <a:endParaRPr lang="en-US" sz="1400" dirty="0">
              <a:solidFill>
                <a:schemeClr val="dk1"/>
              </a:solidFill>
              <a:latin typeface="Tahoma"/>
              <a:ea typeface="Tahoma"/>
              <a:cs typeface="Tahoma"/>
              <a:sym typeface="Tahoma"/>
            </a:endParaRPr>
          </a:p>
          <a:p>
            <a:pPr marL="1841500" lvl="4">
              <a:spcBef>
                <a:spcPts val="720"/>
              </a:spcBef>
            </a:pPr>
            <a:r>
              <a:rPr lang="en-US" sz="1400" dirty="0">
                <a:solidFill>
                  <a:srgbClr val="385622"/>
                </a:solidFill>
                <a:latin typeface="Tahoma"/>
                <a:ea typeface="Tahoma"/>
                <a:cs typeface="Tahoma"/>
                <a:sym typeface="Tahoma"/>
              </a:rPr>
              <a:t>typedef struct {</a:t>
            </a:r>
            <a:endParaRPr lang="en-US" sz="1400" dirty="0">
              <a:solidFill>
                <a:schemeClr val="dk1"/>
              </a:solidFill>
              <a:latin typeface="Tahoma"/>
              <a:ea typeface="Tahoma"/>
              <a:cs typeface="Tahoma"/>
              <a:sym typeface="Tahoma"/>
            </a:endParaRPr>
          </a:p>
          <a:p>
            <a:pPr marL="1841500" lvl="4">
              <a:spcBef>
                <a:spcPts val="720"/>
              </a:spcBef>
            </a:pPr>
            <a:r>
              <a:rPr lang="en-US" sz="1400" dirty="0">
                <a:solidFill>
                  <a:srgbClr val="385622"/>
                </a:solidFill>
                <a:latin typeface="Tahoma"/>
                <a:ea typeface="Tahoma"/>
                <a:cs typeface="Tahoma"/>
                <a:sym typeface="Tahoma"/>
              </a:rPr>
              <a:t>. . .</a:t>
            </a:r>
            <a:endParaRPr lang="en-US" sz="1400" dirty="0">
              <a:solidFill>
                <a:schemeClr val="dk1"/>
              </a:solidFill>
              <a:latin typeface="Tahoma"/>
              <a:ea typeface="Tahoma"/>
              <a:cs typeface="Tahoma"/>
              <a:sym typeface="Tahoma"/>
            </a:endParaRPr>
          </a:p>
          <a:p>
            <a:pPr marL="1841500" lvl="4">
              <a:spcBef>
                <a:spcPts val="720"/>
              </a:spcBef>
            </a:pPr>
            <a:r>
              <a:rPr lang="en-US" sz="1400" dirty="0">
                <a:solidFill>
                  <a:srgbClr val="385622"/>
                </a:solidFill>
                <a:latin typeface="Tahoma"/>
                <a:ea typeface="Tahoma"/>
                <a:cs typeface="Tahoma"/>
                <a:sym typeface="Tahoma"/>
              </a:rPr>
              <a:t>}item;</a:t>
            </a:r>
            <a:endParaRPr lang="en-US" sz="1400" dirty="0">
              <a:solidFill>
                <a:schemeClr val="dk1"/>
              </a:solidFill>
              <a:latin typeface="Tahoma"/>
              <a:ea typeface="Tahoma"/>
              <a:cs typeface="Tahoma"/>
              <a:sym typeface="Tahoma"/>
            </a:endParaRPr>
          </a:p>
          <a:p>
            <a:pPr marL="1841500" marR="4102100" lvl="4">
              <a:lnSpc>
                <a:spcPct val="180000"/>
              </a:lnSpc>
              <a:spcBef>
                <a:spcPts val="195"/>
              </a:spcBef>
            </a:pPr>
            <a:r>
              <a:rPr lang="en-US" sz="1400" dirty="0">
                <a:solidFill>
                  <a:srgbClr val="385622"/>
                </a:solidFill>
                <a:latin typeface="Tahoma"/>
                <a:ea typeface="Tahoma"/>
                <a:cs typeface="Tahoma"/>
                <a:sym typeface="Tahoma"/>
              </a:rPr>
              <a:t>item buffer[BUFFER SIZE];  int in = 0;</a:t>
            </a:r>
            <a:r>
              <a:rPr lang="en-US" sz="1400" dirty="0">
                <a:solidFill>
                  <a:schemeClr val="dk1"/>
                </a:solidFill>
                <a:latin typeface="Tahoma"/>
                <a:ea typeface="Tahoma"/>
                <a:cs typeface="Tahoma"/>
                <a:sym typeface="Tahoma"/>
              </a:rPr>
              <a:t> </a:t>
            </a:r>
            <a:r>
              <a:rPr lang="en-US" sz="1400" dirty="0">
                <a:solidFill>
                  <a:srgbClr val="385622"/>
                </a:solidFill>
                <a:latin typeface="Tahoma"/>
                <a:ea typeface="Tahoma"/>
                <a:cs typeface="Tahoma"/>
                <a:sym typeface="Tahoma"/>
              </a:rPr>
              <a:t>int out = 0;</a:t>
            </a:r>
            <a:endParaRPr lang="en-US" sz="14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3805675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54297" y="962266"/>
            <a:ext cx="11323622" cy="5674310"/>
          </a:xfrm>
          <a:prstGeom prst="rect">
            <a:avLst/>
          </a:prstGeom>
          <a:noFill/>
        </p:spPr>
        <p:txBody>
          <a:bodyPr wrap="square">
            <a:spAutoFit/>
          </a:bodyPr>
          <a:lstStyle/>
          <a:p>
            <a:pPr marL="299085" marR="6985" lvl="0" indent="0" algn="just" rtl="0">
              <a:lnSpc>
                <a:spcPct val="200000"/>
              </a:lnSpc>
              <a:spcBef>
                <a:spcPts val="790"/>
              </a:spcBef>
              <a:spcAft>
                <a:spcPts val="0"/>
              </a:spcAft>
              <a:buNone/>
            </a:pPr>
            <a:r>
              <a:rPr lang="en-US" b="1" dirty="0">
                <a:solidFill>
                  <a:srgbClr val="385622"/>
                </a:solidFill>
                <a:latin typeface="Tahoma"/>
                <a:ea typeface="Tahoma"/>
                <a:cs typeface="Tahoma"/>
                <a:sym typeface="Tahoma"/>
              </a:rPr>
              <a:t>Shared-  memory mode</a:t>
            </a:r>
          </a:p>
          <a:p>
            <a:pPr marL="298450" marR="5715" indent="-28575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The shared buffer is implemented as a circular array with two logical pointers: in and  out. </a:t>
            </a:r>
          </a:p>
          <a:p>
            <a:pPr marL="1212850" marR="5715" lvl="2" indent="-28575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The variable in points to the next free position in the buffer; </a:t>
            </a:r>
          </a:p>
          <a:p>
            <a:pPr marL="1212850" marR="5715" lvl="2" indent="-28575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out points to the first  full position in the buffer. </a:t>
            </a:r>
          </a:p>
          <a:p>
            <a:pPr marL="1212850" marR="5715" lvl="2" indent="-28575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The buffer is empty when in == out; </a:t>
            </a:r>
          </a:p>
          <a:p>
            <a:pPr marL="1212850" marR="5715" lvl="2" indent="-28575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the buffer is full when  ((in + 1) % BUFFER SIZE) == out</a:t>
            </a:r>
          </a:p>
          <a:p>
            <a:pPr marL="266700" marR="5715" lvl="2" indent="-254000" algn="just">
              <a:lnSpc>
                <a:spcPct val="150000"/>
              </a:lnSpc>
              <a:buFont typeface="Arial" panose="020B0604020202020204" pitchFamily="34" charset="0"/>
              <a:buChar char="•"/>
            </a:pPr>
            <a:r>
              <a:rPr lang="en-US" dirty="0">
                <a:solidFill>
                  <a:srgbClr val="385622"/>
                </a:solidFill>
                <a:latin typeface="Tahoma"/>
                <a:ea typeface="Tahoma"/>
                <a:cs typeface="Tahoma"/>
                <a:sym typeface="Tahoma"/>
              </a:rPr>
              <a:t>Producer Process:</a:t>
            </a:r>
          </a:p>
          <a:p>
            <a:pPr marL="12700" marR="4539615" lvl="0" indent="0" algn="l" rtl="0">
              <a:lnSpc>
                <a:spcPct val="205000"/>
              </a:lnSpc>
              <a:spcBef>
                <a:spcPts val="0"/>
              </a:spcBef>
              <a:spcAft>
                <a:spcPts val="0"/>
              </a:spcAft>
              <a:buNone/>
            </a:pPr>
            <a:r>
              <a:rPr lang="en-US" sz="1400" dirty="0">
                <a:solidFill>
                  <a:srgbClr val="385622"/>
                </a:solidFill>
                <a:latin typeface="Tahoma"/>
                <a:ea typeface="Tahoma"/>
                <a:cs typeface="Tahoma"/>
                <a:sym typeface="Tahoma"/>
              </a:rPr>
              <a:t>item next produced;  while (true) {</a:t>
            </a:r>
            <a:endParaRPr lang="en-US" sz="1400" dirty="0">
              <a:solidFill>
                <a:schemeClr val="dk1"/>
              </a:solidFill>
              <a:latin typeface="Tahoma"/>
              <a:ea typeface="Tahoma"/>
              <a:cs typeface="Tahoma"/>
              <a:sym typeface="Tahoma"/>
            </a:endParaRPr>
          </a:p>
          <a:p>
            <a:pPr marL="12700" marR="3074035" lvl="0" indent="0" algn="l" rtl="0">
              <a:lnSpc>
                <a:spcPct val="205000"/>
              </a:lnSpc>
              <a:spcBef>
                <a:spcPts val="25"/>
              </a:spcBef>
              <a:spcAft>
                <a:spcPts val="0"/>
              </a:spcAft>
              <a:buNone/>
            </a:pPr>
            <a:r>
              <a:rPr lang="en-US" sz="1400" dirty="0">
                <a:solidFill>
                  <a:srgbClr val="385622"/>
                </a:solidFill>
                <a:latin typeface="Tahoma"/>
                <a:ea typeface="Tahoma"/>
                <a:cs typeface="Tahoma"/>
                <a:sym typeface="Tahoma"/>
              </a:rPr>
              <a:t>/* produce an item in next produced */  while (((in + 1) % BUFFER SIZE) == out)</a:t>
            </a:r>
            <a:endParaRPr lang="en-US" sz="14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lang="en-US" sz="1400" dirty="0">
              <a:solidFill>
                <a:schemeClr val="dk1"/>
              </a:solidFill>
              <a:latin typeface="Tahoma"/>
              <a:ea typeface="Tahoma"/>
              <a:cs typeface="Tahoma"/>
              <a:sym typeface="Tahoma"/>
            </a:endParaRPr>
          </a:p>
          <a:p>
            <a:pPr marL="12700" marR="0" lvl="0" indent="0" algn="l" rtl="0">
              <a:lnSpc>
                <a:spcPct val="100000"/>
              </a:lnSpc>
              <a:spcBef>
                <a:spcPts val="5"/>
              </a:spcBef>
              <a:spcAft>
                <a:spcPts val="0"/>
              </a:spcAft>
              <a:buNone/>
            </a:pPr>
            <a:r>
              <a:rPr lang="en-US" sz="1400" dirty="0">
                <a:solidFill>
                  <a:srgbClr val="385622"/>
                </a:solidFill>
                <a:latin typeface="Tahoma"/>
                <a:ea typeface="Tahoma"/>
                <a:cs typeface="Tahoma"/>
                <a:sym typeface="Tahoma"/>
              </a:rPr>
              <a:t>; /* do nothing */</a:t>
            </a:r>
            <a:endParaRPr lang="en-US" sz="1400" dirty="0">
              <a:solidFill>
                <a:schemeClr val="dk1"/>
              </a:solidFill>
              <a:latin typeface="Tahoma"/>
              <a:ea typeface="Tahoma"/>
              <a:cs typeface="Tahoma"/>
              <a:sym typeface="Tahoma"/>
            </a:endParaRPr>
          </a:p>
          <a:p>
            <a:pPr marL="0" marR="0" lvl="0" indent="0" algn="l" rtl="0">
              <a:lnSpc>
                <a:spcPct val="100000"/>
              </a:lnSpc>
              <a:spcBef>
                <a:spcPts val="25"/>
              </a:spcBef>
              <a:spcAft>
                <a:spcPts val="0"/>
              </a:spcAft>
              <a:buNone/>
            </a:pPr>
            <a:endParaRPr lang="en-US" sz="1400" dirty="0">
              <a:solidFill>
                <a:schemeClr val="dk1"/>
              </a:solidFill>
              <a:latin typeface="Tahoma"/>
              <a:ea typeface="Tahoma"/>
              <a:cs typeface="Tahoma"/>
              <a:sym typeface="Tahoma"/>
            </a:endParaRPr>
          </a:p>
          <a:p>
            <a:pPr marL="12700" marR="0" lvl="0" indent="0" algn="l" rtl="0">
              <a:lnSpc>
                <a:spcPct val="100000"/>
              </a:lnSpc>
              <a:spcBef>
                <a:spcPts val="0"/>
              </a:spcBef>
              <a:spcAft>
                <a:spcPts val="0"/>
              </a:spcAft>
              <a:buNone/>
            </a:pPr>
            <a:r>
              <a:rPr lang="en-US" sz="1400" dirty="0">
                <a:solidFill>
                  <a:srgbClr val="385622"/>
                </a:solidFill>
                <a:latin typeface="Tahoma"/>
                <a:ea typeface="Tahoma"/>
                <a:cs typeface="Tahoma"/>
                <a:sym typeface="Tahoma"/>
              </a:rPr>
              <a:t>buffer[in] = next produced;</a:t>
            </a:r>
            <a:endParaRPr lang="en-US" sz="1400" dirty="0">
              <a:solidFill>
                <a:schemeClr val="dk1"/>
              </a:solidFill>
              <a:latin typeface="Tahoma"/>
              <a:ea typeface="Tahoma"/>
              <a:cs typeface="Tahoma"/>
              <a:sym typeface="Tahoma"/>
            </a:endParaRPr>
          </a:p>
          <a:p>
            <a:pPr marL="0" marR="0" lvl="0" indent="0" algn="l" rtl="0">
              <a:lnSpc>
                <a:spcPct val="100000"/>
              </a:lnSpc>
              <a:spcBef>
                <a:spcPts val="5"/>
              </a:spcBef>
              <a:spcAft>
                <a:spcPts val="0"/>
              </a:spcAft>
              <a:buNone/>
            </a:pPr>
            <a:endParaRPr lang="en-US" sz="1400" dirty="0">
              <a:solidFill>
                <a:schemeClr val="dk1"/>
              </a:solidFill>
              <a:latin typeface="Tahoma"/>
              <a:ea typeface="Tahoma"/>
              <a:cs typeface="Tahoma"/>
              <a:sym typeface="Tahoma"/>
            </a:endParaRPr>
          </a:p>
          <a:p>
            <a:pPr marL="12700" marR="0" lvl="0" indent="0" algn="just" rtl="0">
              <a:lnSpc>
                <a:spcPct val="100000"/>
              </a:lnSpc>
              <a:spcBef>
                <a:spcPts val="0"/>
              </a:spcBef>
              <a:spcAft>
                <a:spcPts val="0"/>
              </a:spcAft>
              <a:buNone/>
            </a:pPr>
            <a:r>
              <a:rPr lang="en-US" sz="1400" dirty="0">
                <a:solidFill>
                  <a:srgbClr val="385622"/>
                </a:solidFill>
                <a:latin typeface="Tahoma"/>
                <a:ea typeface="Tahoma"/>
                <a:cs typeface="Tahoma"/>
                <a:sym typeface="Tahoma"/>
              </a:rPr>
              <a:t>in = (in + 1) % BUFFER SIZE;</a:t>
            </a:r>
            <a:endParaRPr lang="en-US" sz="1400" dirty="0">
              <a:solidFill>
                <a:schemeClr val="dk1"/>
              </a:solidFill>
              <a:latin typeface="Tahoma"/>
              <a:ea typeface="Tahoma"/>
              <a:cs typeface="Tahoma"/>
              <a:sym typeface="Tahoma"/>
            </a:endParaRPr>
          </a:p>
          <a:p>
            <a:pPr marL="1212850" marR="5715" lvl="2" indent="-285750" algn="just">
              <a:lnSpc>
                <a:spcPct val="150000"/>
              </a:lnSpc>
              <a:buFont typeface="Arial" panose="020B0604020202020204" pitchFamily="34" charset="0"/>
              <a:buChar char="•"/>
            </a:pPr>
            <a:endParaRPr lang="en-US" dirty="0">
              <a:solidFill>
                <a:srgbClr val="385622"/>
              </a:solidFill>
              <a:latin typeface="Tahoma"/>
              <a:ea typeface="Tahoma"/>
              <a:cs typeface="Tahoma"/>
              <a:sym typeface="Tahoma"/>
            </a:endParaRPr>
          </a:p>
        </p:txBody>
      </p:sp>
    </p:spTree>
    <p:extLst>
      <p:ext uri="{BB962C8B-B14F-4D97-AF65-F5344CB8AC3E}">
        <p14:creationId xmlns:p14="http://schemas.microsoft.com/office/powerpoint/2010/main" val="30750324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54297" y="1082582"/>
            <a:ext cx="11323622" cy="5058436"/>
          </a:xfrm>
          <a:prstGeom prst="rect">
            <a:avLst/>
          </a:prstGeom>
          <a:noFill/>
        </p:spPr>
        <p:txBody>
          <a:bodyPr wrap="square">
            <a:spAutoFit/>
          </a:bodyPr>
          <a:lstStyle/>
          <a:p>
            <a:pPr marL="47625" marR="6985" lvl="0" algn="just" rtl="0">
              <a:lnSpc>
                <a:spcPct val="200000"/>
              </a:lnSpc>
              <a:spcBef>
                <a:spcPts val="790"/>
              </a:spcBef>
              <a:spcAft>
                <a:spcPts val="0"/>
              </a:spcAft>
              <a:buNone/>
            </a:pPr>
            <a:r>
              <a:rPr lang="en-US" b="1" dirty="0">
                <a:solidFill>
                  <a:srgbClr val="385622"/>
                </a:solidFill>
                <a:latin typeface="Tahoma"/>
                <a:ea typeface="Tahoma"/>
                <a:cs typeface="Tahoma"/>
                <a:sym typeface="Tahoma"/>
              </a:rPr>
              <a:t>Shared-  memory mode</a:t>
            </a:r>
          </a:p>
          <a:p>
            <a:pPr marL="47625" marR="6985" lvl="0" algn="just" rtl="0">
              <a:lnSpc>
                <a:spcPct val="200000"/>
              </a:lnSpc>
              <a:spcBef>
                <a:spcPts val="790"/>
              </a:spcBef>
              <a:spcAft>
                <a:spcPts val="0"/>
              </a:spcAft>
              <a:buNone/>
            </a:pPr>
            <a:r>
              <a:rPr lang="en-US" b="1" dirty="0">
                <a:solidFill>
                  <a:srgbClr val="385622"/>
                </a:solidFill>
                <a:latin typeface="Tahoma"/>
                <a:ea typeface="Tahoma"/>
                <a:cs typeface="Tahoma"/>
                <a:sym typeface="Tahoma"/>
              </a:rPr>
              <a:t>Consumer Process</a:t>
            </a:r>
          </a:p>
          <a:p>
            <a:pPr marL="12700" marR="4440555" lvl="0" indent="48260" algn="just" rtl="0">
              <a:lnSpc>
                <a:spcPct val="205000"/>
              </a:lnSpc>
              <a:spcBef>
                <a:spcPts val="5"/>
              </a:spcBef>
              <a:spcAft>
                <a:spcPts val="0"/>
              </a:spcAft>
              <a:buNone/>
            </a:pPr>
            <a:r>
              <a:rPr lang="en-US" sz="1800" dirty="0">
                <a:solidFill>
                  <a:srgbClr val="385622"/>
                </a:solidFill>
                <a:latin typeface="Tahoma"/>
                <a:ea typeface="Tahoma"/>
                <a:cs typeface="Tahoma"/>
                <a:sym typeface="Tahoma"/>
              </a:rPr>
              <a:t>item next consumed;  while (true) {</a:t>
            </a:r>
            <a:endParaRPr lang="en-US" sz="1800" dirty="0">
              <a:solidFill>
                <a:schemeClr val="dk1"/>
              </a:solidFill>
              <a:latin typeface="Tahoma"/>
              <a:ea typeface="Tahoma"/>
              <a:cs typeface="Tahoma"/>
              <a:sym typeface="Tahoma"/>
            </a:endParaRPr>
          </a:p>
          <a:p>
            <a:pPr marL="0" marR="0" lvl="0" indent="0" algn="l" rtl="0">
              <a:lnSpc>
                <a:spcPct val="100000"/>
              </a:lnSpc>
              <a:spcBef>
                <a:spcPts val="25"/>
              </a:spcBef>
              <a:spcAft>
                <a:spcPts val="0"/>
              </a:spcAft>
              <a:buNone/>
            </a:pPr>
            <a:endParaRPr lang="en-US" sz="2000" dirty="0">
              <a:solidFill>
                <a:schemeClr val="dk1"/>
              </a:solidFill>
              <a:latin typeface="Tahoma"/>
              <a:ea typeface="Tahoma"/>
              <a:cs typeface="Tahoma"/>
              <a:sym typeface="Tahoma"/>
            </a:endParaRPr>
          </a:p>
          <a:p>
            <a:pPr marL="12700" marR="0" lvl="0" indent="0" algn="l" rtl="0">
              <a:lnSpc>
                <a:spcPct val="100000"/>
              </a:lnSpc>
              <a:spcBef>
                <a:spcPts val="5"/>
              </a:spcBef>
              <a:spcAft>
                <a:spcPts val="0"/>
              </a:spcAft>
              <a:buNone/>
            </a:pPr>
            <a:r>
              <a:rPr lang="en-US" sz="1800" dirty="0">
                <a:solidFill>
                  <a:srgbClr val="385622"/>
                </a:solidFill>
                <a:latin typeface="Tahoma"/>
                <a:ea typeface="Tahoma"/>
                <a:cs typeface="Tahoma"/>
                <a:sym typeface="Tahoma"/>
              </a:rPr>
              <a:t>while (in == out)</a:t>
            </a:r>
            <a:endParaRPr lang="en-US" sz="18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lang="en-US" sz="2000" dirty="0">
              <a:solidFill>
                <a:schemeClr val="dk1"/>
              </a:solidFill>
              <a:latin typeface="Tahoma"/>
              <a:ea typeface="Tahoma"/>
              <a:cs typeface="Tahoma"/>
              <a:sym typeface="Tahoma"/>
            </a:endParaRPr>
          </a:p>
          <a:p>
            <a:pPr marL="12700" marR="0" lvl="0" indent="0" algn="l" rtl="0">
              <a:lnSpc>
                <a:spcPct val="100000"/>
              </a:lnSpc>
              <a:spcBef>
                <a:spcPts val="0"/>
              </a:spcBef>
              <a:spcAft>
                <a:spcPts val="0"/>
              </a:spcAft>
              <a:buNone/>
            </a:pPr>
            <a:r>
              <a:rPr lang="en-US" sz="1800" dirty="0">
                <a:solidFill>
                  <a:srgbClr val="385622"/>
                </a:solidFill>
                <a:latin typeface="Tahoma"/>
                <a:ea typeface="Tahoma"/>
                <a:cs typeface="Tahoma"/>
                <a:sym typeface="Tahoma"/>
              </a:rPr>
              <a:t>; /* do nothing */</a:t>
            </a:r>
            <a:endParaRPr lang="en-US" sz="1800" dirty="0">
              <a:solidFill>
                <a:schemeClr val="dk1"/>
              </a:solidFill>
              <a:latin typeface="Tahoma"/>
              <a:ea typeface="Tahoma"/>
              <a:cs typeface="Tahoma"/>
              <a:sym typeface="Tahoma"/>
            </a:endParaRPr>
          </a:p>
          <a:p>
            <a:pPr marL="12700" marR="3665855" lvl="0" indent="0" algn="l" rtl="0">
              <a:lnSpc>
                <a:spcPct val="248333"/>
              </a:lnSpc>
              <a:spcBef>
                <a:spcPts val="330"/>
              </a:spcBef>
              <a:spcAft>
                <a:spcPts val="0"/>
              </a:spcAft>
              <a:buNone/>
            </a:pPr>
            <a:r>
              <a:rPr lang="en-US" sz="1800" dirty="0">
                <a:solidFill>
                  <a:srgbClr val="385622"/>
                </a:solidFill>
                <a:latin typeface="Tahoma"/>
                <a:ea typeface="Tahoma"/>
                <a:cs typeface="Tahoma"/>
                <a:sym typeface="Tahoma"/>
              </a:rPr>
              <a:t>next consumed = buffer[out];  out = (out + 1) % BUFFER SIZE;</a:t>
            </a:r>
            <a:endParaRPr lang="en-US" sz="1800" dirty="0">
              <a:solidFill>
                <a:schemeClr val="dk1"/>
              </a:solidFill>
              <a:latin typeface="Tahoma"/>
              <a:ea typeface="Tahoma"/>
              <a:cs typeface="Tahoma"/>
              <a:sym typeface="Tahoma"/>
            </a:endParaRPr>
          </a:p>
          <a:p>
            <a:pPr marL="12700" marR="0" lvl="0" indent="0" algn="l" rtl="0">
              <a:lnSpc>
                <a:spcPct val="100000"/>
              </a:lnSpc>
              <a:spcBef>
                <a:spcPts val="1155"/>
              </a:spcBef>
              <a:spcAft>
                <a:spcPts val="0"/>
              </a:spcAft>
              <a:buNone/>
            </a:pPr>
            <a:r>
              <a:rPr lang="en-US" sz="1800" dirty="0">
                <a:solidFill>
                  <a:srgbClr val="385622"/>
                </a:solidFill>
                <a:latin typeface="Tahoma"/>
                <a:ea typeface="Tahoma"/>
                <a:cs typeface="Tahoma"/>
                <a:sym typeface="Tahoma"/>
              </a:rPr>
              <a:t>/* consume the item in next consumed */</a:t>
            </a:r>
          </a:p>
          <a:p>
            <a:pPr marL="298450" indent="-285750">
              <a:spcBef>
                <a:spcPts val="1155"/>
              </a:spcBef>
              <a:buFont typeface="Arial" panose="020B0604020202020204" pitchFamily="34" charset="0"/>
              <a:buChar char="•"/>
            </a:pPr>
            <a:r>
              <a:rPr lang="en-US" sz="1800" dirty="0">
                <a:solidFill>
                  <a:srgbClr val="385622"/>
                </a:solidFill>
                <a:latin typeface="Tahoma"/>
                <a:ea typeface="Tahoma"/>
                <a:cs typeface="Tahoma"/>
                <a:sym typeface="Tahoma"/>
              </a:rPr>
              <a:t>The producer process has a local  variable next produced in which the new item to be produced is stored. </a:t>
            </a:r>
          </a:p>
          <a:p>
            <a:pPr marL="298450" indent="-285750">
              <a:spcBef>
                <a:spcPts val="1155"/>
              </a:spcBef>
              <a:buFont typeface="Arial" panose="020B0604020202020204" pitchFamily="34" charset="0"/>
              <a:buChar char="•"/>
            </a:pPr>
            <a:r>
              <a:rPr lang="en-US" sz="1800" dirty="0">
                <a:solidFill>
                  <a:srgbClr val="385622"/>
                </a:solidFill>
                <a:latin typeface="Tahoma"/>
                <a:ea typeface="Tahoma"/>
                <a:cs typeface="Tahoma"/>
                <a:sym typeface="Tahoma"/>
              </a:rPr>
              <a:t>The consumer  process has a local variable next consumed in which the item to be consumed is  stored.</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8265331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54297" y="1082582"/>
            <a:ext cx="11323622" cy="4970591"/>
          </a:xfrm>
          <a:prstGeom prst="rect">
            <a:avLst/>
          </a:prstGeom>
          <a:noFill/>
        </p:spPr>
        <p:txBody>
          <a:bodyPr wrap="square">
            <a:spAutoFit/>
          </a:bodyPr>
          <a:lstStyle/>
          <a:p>
            <a:pPr marL="12700" marR="0" lvl="0" indent="0" algn="just" rtl="0">
              <a:lnSpc>
                <a:spcPct val="100000"/>
              </a:lnSpc>
              <a:spcBef>
                <a:spcPts val="0"/>
              </a:spcBef>
              <a:spcAft>
                <a:spcPts val="0"/>
              </a:spcAft>
              <a:buNone/>
            </a:pPr>
            <a:r>
              <a:rPr lang="en-US" sz="1800" b="1" dirty="0">
                <a:solidFill>
                  <a:srgbClr val="385622"/>
                </a:solidFill>
                <a:latin typeface="Tahoma"/>
                <a:ea typeface="Tahoma"/>
                <a:cs typeface="Tahoma"/>
                <a:sym typeface="Tahoma"/>
              </a:rPr>
              <a:t>IPC in Message-Passing Systems</a:t>
            </a:r>
          </a:p>
          <a:p>
            <a:pPr marL="12700" marR="0" lvl="0" indent="0" algn="just" rtl="0">
              <a:lnSpc>
                <a:spcPct val="100000"/>
              </a:lnSpc>
              <a:spcBef>
                <a:spcPts val="0"/>
              </a:spcBef>
              <a:spcAft>
                <a:spcPts val="0"/>
              </a:spcAft>
              <a:buNone/>
            </a:pPr>
            <a:endParaRPr lang="en-US" b="1" dirty="0">
              <a:solidFill>
                <a:schemeClr val="dk1"/>
              </a:solidFill>
              <a:latin typeface="Tahoma"/>
              <a:ea typeface="Tahoma"/>
              <a:cs typeface="Tahoma"/>
              <a:sym typeface="Tahoma"/>
            </a:endParaRPr>
          </a:p>
          <a:p>
            <a:pPr marL="298450" marR="0" lvl="0" indent="-285750" algn="just" rtl="0">
              <a:lnSpc>
                <a:spcPct val="100000"/>
              </a:lnSpc>
              <a:spcBef>
                <a:spcPts val="0"/>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C</a:t>
            </a:r>
            <a:r>
              <a:rPr lang="en-US" sz="1800" dirty="0">
                <a:solidFill>
                  <a:srgbClr val="385622"/>
                </a:solidFill>
                <a:latin typeface="Tahoma"/>
                <a:ea typeface="Tahoma"/>
                <a:cs typeface="Tahoma"/>
                <a:sym typeface="Tahoma"/>
              </a:rPr>
              <a:t>ooperating processes communicate with each other via a message-passing  facility. </a:t>
            </a:r>
          </a:p>
          <a:p>
            <a:pPr marL="298450" marR="0" lvl="0" indent="-285750" algn="just" rtl="0">
              <a:lnSpc>
                <a:spcPct val="10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Message passing provides a mechanism to allow processes to communicate and  to synchronize their actions without sharing the same address space </a:t>
            </a:r>
          </a:p>
          <a:p>
            <a:pPr marL="298450" marR="0" lvl="0" indent="-285750" algn="just" rtl="0">
              <a:lnSpc>
                <a:spcPct val="10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message-  passing facility provides at least two operations:</a:t>
            </a:r>
            <a:endParaRPr lang="en-US" sz="2000" dirty="0">
              <a:solidFill>
                <a:schemeClr val="dk1"/>
              </a:solidFill>
              <a:latin typeface="Tahoma"/>
              <a:ea typeface="Tahoma"/>
              <a:cs typeface="Tahoma"/>
              <a:sym typeface="Tahoma"/>
            </a:endParaRPr>
          </a:p>
          <a:p>
            <a:pPr marL="60960" marR="0" lvl="0" indent="0" algn="just" rtl="0">
              <a:lnSpc>
                <a:spcPct val="100000"/>
              </a:lnSpc>
              <a:spcBef>
                <a:spcPts val="0"/>
              </a:spcBef>
              <a:spcAft>
                <a:spcPts val="0"/>
              </a:spcAft>
              <a:buNone/>
            </a:pPr>
            <a:r>
              <a:rPr lang="en-US" sz="1800" b="1" dirty="0">
                <a:solidFill>
                  <a:srgbClr val="385622"/>
                </a:solidFill>
                <a:latin typeface="Tahoma"/>
                <a:ea typeface="Tahoma"/>
                <a:cs typeface="Tahoma"/>
                <a:sym typeface="Tahoma"/>
              </a:rPr>
              <a:t>		send(message)	receive(message)</a:t>
            </a:r>
          </a:p>
          <a:p>
            <a:pPr marL="346710" marR="0" lvl="0" indent="-285750" algn="just" rtl="0">
              <a:lnSpc>
                <a:spcPct val="10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If processes P  and Q want to communicate</a:t>
            </a:r>
          </a:p>
          <a:p>
            <a:pPr marL="1162050" marR="0" lvl="0" indent="-263525" algn="just" rtl="0">
              <a:lnSpc>
                <a:spcPct val="10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send messages to and receive messages  from each other</a:t>
            </a:r>
          </a:p>
          <a:p>
            <a:pPr marL="1162050" marR="0" lvl="0" indent="-263525" algn="just" rtl="0">
              <a:lnSpc>
                <a:spcPct val="10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communication link must exist between them</a:t>
            </a:r>
          </a:p>
          <a:p>
            <a:pPr marL="1162050" marR="0" lvl="0" indent="-263525" algn="just" rtl="0">
              <a:lnSpc>
                <a:spcPct val="10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here not with the link’s physical  implementation but rather with its logical implementation</a:t>
            </a:r>
          </a:p>
          <a:p>
            <a:pPr marL="298450" marR="5080" lvl="0" indent="-285750" algn="l" rtl="0">
              <a:lnSpc>
                <a:spcPct val="150000"/>
              </a:lnSpc>
              <a:spcBef>
                <a:spcPts val="0"/>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M</a:t>
            </a:r>
            <a:r>
              <a:rPr lang="en-US" sz="1800" dirty="0">
                <a:solidFill>
                  <a:srgbClr val="385622"/>
                </a:solidFill>
                <a:latin typeface="Tahoma"/>
                <a:ea typeface="Tahoma"/>
                <a:cs typeface="Tahoma"/>
                <a:sym typeface="Tahoma"/>
              </a:rPr>
              <a:t>ethods for logically implementing a link and the send()/receive()  operations:</a:t>
            </a:r>
            <a:endParaRPr lang="en-US" sz="18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lang="en-US" sz="2000" dirty="0">
              <a:solidFill>
                <a:schemeClr val="dk1"/>
              </a:solidFill>
              <a:latin typeface="Tahoma"/>
              <a:ea typeface="Tahoma"/>
              <a:cs typeface="Tahoma"/>
              <a:sym typeface="Tahoma"/>
            </a:endParaRPr>
          </a:p>
          <a:p>
            <a:pPr marL="1209675" marR="0" lvl="0" indent="-311150" algn="l" rtl="0">
              <a:lnSpc>
                <a:spcPct val="100000"/>
              </a:lnSpc>
              <a:spcAft>
                <a:spcPts val="0"/>
              </a:spcAft>
              <a:buClr>
                <a:srgbClr val="385622"/>
              </a:buClr>
              <a:buSzPts val="1200"/>
              <a:buFont typeface="Tahoma"/>
              <a:buChar char="•"/>
            </a:pPr>
            <a:r>
              <a:rPr lang="en-US" sz="1800" dirty="0">
                <a:solidFill>
                  <a:srgbClr val="385622"/>
                </a:solidFill>
                <a:latin typeface="Tahoma"/>
                <a:ea typeface="Tahoma"/>
                <a:cs typeface="Tahoma"/>
                <a:sym typeface="Tahoma"/>
              </a:rPr>
              <a:t>Direct or indirect communication</a:t>
            </a:r>
            <a:endParaRPr lang="en-US" sz="2000" dirty="0">
              <a:solidFill>
                <a:schemeClr val="dk1"/>
              </a:solidFill>
              <a:latin typeface="Tahoma"/>
              <a:ea typeface="Tahoma"/>
              <a:cs typeface="Tahoma"/>
              <a:sym typeface="Tahoma"/>
            </a:endParaRPr>
          </a:p>
          <a:p>
            <a:pPr marL="1209675" marR="0" lvl="0" indent="-311150" algn="l" rtl="0">
              <a:lnSpc>
                <a:spcPct val="100000"/>
              </a:lnSpc>
              <a:spcAft>
                <a:spcPts val="0"/>
              </a:spcAft>
              <a:buClr>
                <a:srgbClr val="385622"/>
              </a:buClr>
              <a:buSzPts val="1200"/>
              <a:buFont typeface="Tahoma"/>
              <a:buChar char="•"/>
            </a:pPr>
            <a:r>
              <a:rPr lang="en-US" sz="1800" dirty="0">
                <a:solidFill>
                  <a:srgbClr val="385622"/>
                </a:solidFill>
                <a:latin typeface="Tahoma"/>
                <a:ea typeface="Tahoma"/>
                <a:cs typeface="Tahoma"/>
                <a:sym typeface="Tahoma"/>
              </a:rPr>
              <a:t>Synchronous or asynchronous communication</a:t>
            </a:r>
            <a:endParaRPr lang="en-US" sz="2000" dirty="0">
              <a:solidFill>
                <a:schemeClr val="dk1"/>
              </a:solidFill>
              <a:latin typeface="Tahoma"/>
              <a:ea typeface="Tahoma"/>
              <a:cs typeface="Tahoma"/>
              <a:sym typeface="Tahoma"/>
            </a:endParaRPr>
          </a:p>
          <a:p>
            <a:pPr marL="1209675" marR="0" lvl="0" indent="-311150" algn="l" rtl="0">
              <a:lnSpc>
                <a:spcPct val="100000"/>
              </a:lnSpc>
              <a:spcAft>
                <a:spcPts val="0"/>
              </a:spcAft>
              <a:buClr>
                <a:srgbClr val="385622"/>
              </a:buClr>
              <a:buSzPts val="1200"/>
              <a:buFont typeface="Tahoma"/>
              <a:buChar char="•"/>
            </a:pPr>
            <a:r>
              <a:rPr lang="en-US" sz="1800" dirty="0">
                <a:solidFill>
                  <a:srgbClr val="385622"/>
                </a:solidFill>
                <a:latin typeface="Tahoma"/>
                <a:ea typeface="Tahoma"/>
                <a:cs typeface="Tahoma"/>
                <a:sym typeface="Tahoma"/>
              </a:rPr>
              <a:t>Automatic or explicit buffering</a:t>
            </a:r>
            <a:endParaRPr lang="en-US" sz="1800" dirty="0">
              <a:solidFill>
                <a:schemeClr val="dk1"/>
              </a:solidFill>
              <a:latin typeface="Tahoma"/>
              <a:ea typeface="Tahoma"/>
              <a:cs typeface="Tahoma"/>
              <a:sym typeface="Tahoma"/>
            </a:endParaRPr>
          </a:p>
          <a:p>
            <a:pPr marL="898525" marR="0" lvl="0" algn="just" rtl="0">
              <a:lnSpc>
                <a:spcPct val="100000"/>
              </a:lnSpc>
              <a:spcAft>
                <a:spcPts val="0"/>
              </a:spcAft>
            </a:pP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65864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E95EAD4-7111-938F-384E-FB8C290C1F28}"/>
              </a:ext>
            </a:extLst>
          </p:cNvPr>
          <p:cNvSpPr txBox="1"/>
          <p:nvPr/>
        </p:nvSpPr>
        <p:spPr>
          <a:xfrm>
            <a:off x="953743" y="1373267"/>
            <a:ext cx="10284513" cy="3490699"/>
          </a:xfrm>
          <a:prstGeom prst="rect">
            <a:avLst/>
          </a:prstGeom>
        </p:spPr>
        <p:txBody>
          <a:bodyPr vert="horz" wrap="square" lIns="0" tIns="12700" rIns="0" bIns="0" rtlCol="0">
            <a:spAutoFit/>
          </a:bodyPr>
          <a:lstStyle/>
          <a:p>
            <a:r>
              <a:rPr lang="en-US" altLang="en-US" sz="1800" dirty="0">
                <a:latin typeface="Tahoma" panose="020B0604030504040204" pitchFamily="34" charset="0"/>
                <a:ea typeface="Tahoma" panose="020B0604030504040204" pitchFamily="34" charset="0"/>
                <a:cs typeface="Tahoma" panose="020B0604030504040204" pitchFamily="34" charset="0"/>
              </a:rPr>
              <a:t>Computer-system operation</a:t>
            </a:r>
          </a:p>
          <a:p>
            <a:pPr marL="742950" lvl="1" indent="-285750">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One or more CPUs, device controllers connect through common bus providing access to shared memory</a:t>
            </a:r>
          </a:p>
          <a:p>
            <a:pPr marL="742950" lvl="1" indent="-285750">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Concurrent execution of CPUs and devices competing for memory cycles</a:t>
            </a:r>
          </a:p>
          <a:p>
            <a:pPr marL="742950" indent="-295275">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I/O devices and the CPU can execute concurrently</a:t>
            </a:r>
          </a:p>
          <a:p>
            <a:pPr marL="742950" indent="-295275">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Each device controller is in charge of a particular device type</a:t>
            </a:r>
          </a:p>
          <a:p>
            <a:pPr marL="742950" indent="-295275">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Each device controller has a local buffer</a:t>
            </a:r>
          </a:p>
          <a:p>
            <a:pPr marL="742950" indent="-295275">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CPU moves data from/to main memory to/from local buffers</a:t>
            </a:r>
          </a:p>
          <a:p>
            <a:pPr marL="742950" indent="-295275">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I/O is from the device to local buffer of controller</a:t>
            </a:r>
          </a:p>
          <a:p>
            <a:pPr marL="742950" indent="-295275">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Device controller informs CPU that it has finished its oper</a:t>
            </a:r>
            <a:r>
              <a:rPr lang="en-US" altLang="en-US" sz="1600" dirty="0"/>
              <a:t>ation by causing an </a:t>
            </a:r>
            <a:r>
              <a:rPr lang="en-US" altLang="en-US" sz="1600" dirty="0">
                <a:solidFill>
                  <a:srgbClr val="0000FF"/>
                </a:solidFill>
              </a:rPr>
              <a:t>interrup</a:t>
            </a:r>
            <a:r>
              <a:rPr lang="en-US" altLang="en-US" sz="1800" dirty="0">
                <a:solidFill>
                  <a:srgbClr val="0000FF"/>
                </a:solidFill>
              </a:rPr>
              <a:t>t</a:t>
            </a:r>
          </a:p>
          <a:p>
            <a:pPr marL="742950" lvl="1" indent="-295275">
              <a:buFont typeface="Arial" panose="020B0604020202020204" pitchFamily="34" charset="0"/>
              <a:buChar char="•"/>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lvl="3"/>
            <a:endParaRPr lang="en-US" altLang="en-US" dirty="0"/>
          </a:p>
          <a:p>
            <a:pPr lvl="1"/>
            <a:endParaRPr lang="en-US" altLang="en-US" sz="1800" dirty="0"/>
          </a:p>
          <a:p>
            <a:endParaRPr lang="en-US" altLang="en-US" sz="2400" dirty="0"/>
          </a:p>
        </p:txBody>
      </p:sp>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Organization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5">
            <a:extLst>
              <a:ext uri="{FF2B5EF4-FFF2-40B4-BE49-F238E27FC236}">
                <a16:creationId xmlns:a16="http://schemas.microsoft.com/office/drawing/2014/main" id="{30E6C7C5-AD9D-5025-9A33-1E4EBA7FC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191" y="3935993"/>
            <a:ext cx="5274323" cy="260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875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54297" y="1082582"/>
            <a:ext cx="11323622" cy="3965188"/>
          </a:xfrm>
          <a:prstGeom prst="rect">
            <a:avLst/>
          </a:prstGeom>
          <a:noFill/>
        </p:spPr>
        <p:txBody>
          <a:bodyPr wrap="square">
            <a:spAutoFit/>
          </a:bodyPr>
          <a:lstStyle/>
          <a:p>
            <a:pPr marL="12700" marR="0" lvl="0" indent="0" algn="just" rtl="0">
              <a:lnSpc>
                <a:spcPct val="100000"/>
              </a:lnSpc>
              <a:spcBef>
                <a:spcPts val="0"/>
              </a:spcBef>
              <a:spcAft>
                <a:spcPts val="0"/>
              </a:spcAft>
              <a:buNone/>
            </a:pPr>
            <a:r>
              <a:rPr lang="en-US" sz="1800" b="1" dirty="0">
                <a:solidFill>
                  <a:srgbClr val="385622"/>
                </a:solidFill>
                <a:latin typeface="Tahoma"/>
                <a:ea typeface="Tahoma"/>
                <a:cs typeface="Tahoma"/>
                <a:sym typeface="Tahoma"/>
              </a:rPr>
              <a:t>IPC in Message-Passing Systems</a:t>
            </a:r>
            <a:endParaRPr lang="en-US" b="1" dirty="0">
              <a:solidFill>
                <a:schemeClr val="dk1"/>
              </a:solidFill>
              <a:latin typeface="Tahoma"/>
              <a:ea typeface="Tahoma"/>
              <a:cs typeface="Tahoma"/>
              <a:sym typeface="Tahoma"/>
            </a:endParaRPr>
          </a:p>
          <a:p>
            <a:pPr marL="12700" algn="just"/>
            <a:r>
              <a:rPr lang="en-US" b="1" dirty="0">
                <a:solidFill>
                  <a:schemeClr val="dk1"/>
                </a:solidFill>
                <a:latin typeface="Tahoma"/>
                <a:ea typeface="Tahoma"/>
                <a:cs typeface="Tahoma"/>
                <a:sym typeface="Tahoma"/>
              </a:rPr>
              <a:t>Direct Communication:</a:t>
            </a:r>
          </a:p>
          <a:p>
            <a:pPr marL="12700" marR="0" lvl="0" indent="0" algn="l" rtl="0">
              <a:lnSpc>
                <a:spcPct val="100000"/>
              </a:lnSpc>
              <a:spcBef>
                <a:spcPts val="0"/>
              </a:spcBef>
              <a:spcAft>
                <a:spcPts val="0"/>
              </a:spcAft>
              <a:buNone/>
            </a:pPr>
            <a:r>
              <a:rPr lang="en-US" sz="1800" b="1" u="sng" dirty="0">
                <a:solidFill>
                  <a:srgbClr val="385622"/>
                </a:solidFill>
                <a:latin typeface="Tahoma"/>
                <a:ea typeface="Tahoma"/>
                <a:cs typeface="Tahoma"/>
                <a:sym typeface="Tahoma"/>
              </a:rPr>
              <a:t>Naming</a:t>
            </a:r>
            <a:endParaRPr lang="en-US" sz="1800" dirty="0">
              <a:solidFill>
                <a:schemeClr val="dk1"/>
              </a:solidFill>
              <a:latin typeface="Tahoma"/>
              <a:ea typeface="Tahoma"/>
              <a:cs typeface="Tahoma"/>
              <a:sym typeface="Tahoma"/>
            </a:endParaRPr>
          </a:p>
          <a:p>
            <a:pPr marL="183515" marR="5080" lvl="0" indent="51435" algn="just" rtl="0">
              <a:lnSpc>
                <a:spcPct val="150000"/>
              </a:lnSpc>
              <a:spcBef>
                <a:spcPts val="815"/>
              </a:spcBef>
              <a:spcAft>
                <a:spcPts val="0"/>
              </a:spcAft>
              <a:buNone/>
            </a:pPr>
            <a:r>
              <a:rPr lang="en-US" sz="1800" dirty="0">
                <a:solidFill>
                  <a:srgbClr val="385622"/>
                </a:solidFill>
                <a:latin typeface="Tahoma"/>
                <a:ea typeface="Tahoma"/>
                <a:cs typeface="Tahoma"/>
                <a:sym typeface="Tahoma"/>
              </a:rPr>
              <a:t>Processes that want to communicate must have a way to refer to each other. </a:t>
            </a:r>
          </a:p>
          <a:p>
            <a:pPr marL="933450" marR="5080" lvl="0" indent="-311150" algn="just" rtl="0">
              <a:lnSpc>
                <a:spcPct val="150000"/>
              </a:lnSpc>
              <a:spcBef>
                <a:spcPts val="815"/>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C</a:t>
            </a:r>
            <a:r>
              <a:rPr lang="en-US" sz="1800" dirty="0">
                <a:solidFill>
                  <a:srgbClr val="385622"/>
                </a:solidFill>
                <a:latin typeface="Tahoma"/>
                <a:ea typeface="Tahoma"/>
                <a:cs typeface="Tahoma"/>
                <a:sym typeface="Tahoma"/>
              </a:rPr>
              <a:t>an  use either direct or indirect communication. </a:t>
            </a:r>
          </a:p>
          <a:p>
            <a:pPr marL="933450" marR="5080" lvl="0" indent="-311150" algn="just" rtl="0">
              <a:lnSpc>
                <a:spcPct val="150000"/>
              </a:lnSpc>
              <a:spcBef>
                <a:spcPts val="81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Under direct communication, each process  that wants to communicate must explicitly name the recipient or sender of the  communication. </a:t>
            </a:r>
          </a:p>
          <a:p>
            <a:pPr marL="933450" marR="5080" lvl="0" indent="-263525" algn="just" rtl="0">
              <a:lnSpc>
                <a:spcPct val="150000"/>
              </a:lnSpc>
              <a:spcBef>
                <a:spcPts val="81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In this scheme, the send() and receive() primitives are defined as:</a:t>
            </a:r>
            <a:endParaRPr lang="en-US" sz="1800" dirty="0">
              <a:solidFill>
                <a:schemeClr val="dk1"/>
              </a:solidFill>
              <a:latin typeface="Tahoma"/>
              <a:ea typeface="Tahoma"/>
              <a:cs typeface="Tahoma"/>
              <a:sym typeface="Tahoma"/>
            </a:endParaRPr>
          </a:p>
          <a:p>
            <a:pPr marL="1840865" marR="2014220" lvl="3" indent="-285750" algn="just">
              <a:buFont typeface="Arial" panose="020B0604020202020204" pitchFamily="34" charset="0"/>
              <a:buChar char="•"/>
            </a:pPr>
            <a:r>
              <a:rPr lang="en-US" dirty="0">
                <a:solidFill>
                  <a:srgbClr val="385622"/>
                </a:solidFill>
                <a:latin typeface="Tahoma"/>
                <a:ea typeface="Tahoma"/>
                <a:cs typeface="Tahoma"/>
                <a:sym typeface="Tahoma"/>
              </a:rPr>
              <a:t>send(P, message)—Send a message to process P.  </a:t>
            </a:r>
          </a:p>
          <a:p>
            <a:pPr marL="1840865" marR="2014220" lvl="3" indent="-285750" algn="just">
              <a:buFont typeface="Arial" panose="020B0604020202020204" pitchFamily="34" charset="0"/>
              <a:buChar char="•"/>
            </a:pPr>
            <a:r>
              <a:rPr lang="en-US" dirty="0">
                <a:solidFill>
                  <a:srgbClr val="385622"/>
                </a:solidFill>
                <a:latin typeface="Tahoma"/>
                <a:ea typeface="Tahoma"/>
                <a:cs typeface="Tahoma"/>
                <a:sym typeface="Tahoma"/>
              </a:rPr>
              <a:t>receive(Q, message)—Receive a message from process Q.</a:t>
            </a:r>
            <a:endParaRPr lang="en-US"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6213304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54297" y="1082582"/>
            <a:ext cx="11323622" cy="5560497"/>
          </a:xfrm>
          <a:prstGeom prst="rect">
            <a:avLst/>
          </a:prstGeom>
          <a:noFill/>
        </p:spPr>
        <p:txBody>
          <a:bodyPr wrap="square">
            <a:spAutoFit/>
          </a:bodyPr>
          <a:lstStyle/>
          <a:p>
            <a:pPr marL="12700" marR="0" lvl="0" indent="0" algn="just" rtl="0">
              <a:lnSpc>
                <a:spcPct val="100000"/>
              </a:lnSpc>
              <a:spcBef>
                <a:spcPts val="0"/>
              </a:spcBef>
              <a:spcAft>
                <a:spcPts val="0"/>
              </a:spcAft>
              <a:buNone/>
            </a:pPr>
            <a:r>
              <a:rPr lang="en-US" sz="1800" b="1" dirty="0">
                <a:solidFill>
                  <a:srgbClr val="385622"/>
                </a:solidFill>
                <a:latin typeface="Tahoma"/>
                <a:ea typeface="Tahoma"/>
                <a:cs typeface="Tahoma"/>
                <a:sym typeface="Tahoma"/>
              </a:rPr>
              <a:t>IPC in Message-Passing Systems</a:t>
            </a:r>
            <a:endParaRPr lang="en-US" b="1" dirty="0">
              <a:solidFill>
                <a:schemeClr val="dk1"/>
              </a:solidFill>
              <a:latin typeface="Tahoma"/>
              <a:ea typeface="Tahoma"/>
              <a:cs typeface="Tahoma"/>
              <a:sym typeface="Tahoma"/>
            </a:endParaRPr>
          </a:p>
          <a:p>
            <a:pPr marL="12700" marR="0" lvl="0" indent="0" algn="just" rtl="0">
              <a:lnSpc>
                <a:spcPct val="100000"/>
              </a:lnSpc>
              <a:spcBef>
                <a:spcPts val="0"/>
              </a:spcBef>
              <a:spcAft>
                <a:spcPts val="0"/>
              </a:spcAft>
              <a:buNone/>
            </a:pPr>
            <a:endParaRPr lang="en-US" b="1" dirty="0">
              <a:solidFill>
                <a:schemeClr val="dk1"/>
              </a:solidFill>
              <a:latin typeface="Tahoma"/>
              <a:ea typeface="Tahoma"/>
              <a:cs typeface="Tahoma"/>
              <a:sym typeface="Tahoma"/>
            </a:endParaRPr>
          </a:p>
          <a:p>
            <a:pPr marL="12700" marR="0" lvl="0" indent="0" algn="l" rtl="0">
              <a:spcAft>
                <a:spcPts val="0"/>
              </a:spcAft>
              <a:buNone/>
            </a:pPr>
            <a:r>
              <a:rPr lang="en-US" sz="1800" b="1" u="sng" dirty="0">
                <a:solidFill>
                  <a:srgbClr val="385622"/>
                </a:solidFill>
                <a:latin typeface="Tahoma"/>
                <a:ea typeface="Tahoma"/>
                <a:cs typeface="Tahoma"/>
                <a:sym typeface="Tahoma"/>
              </a:rPr>
              <a:t>Naming</a:t>
            </a:r>
          </a:p>
          <a:p>
            <a:pPr marL="12700" marR="0" lvl="0" indent="0" algn="l" rtl="0">
              <a:spcAft>
                <a:spcPts val="0"/>
              </a:spcAft>
              <a:buNone/>
            </a:pPr>
            <a:r>
              <a:rPr lang="en-US" b="1" dirty="0">
                <a:solidFill>
                  <a:schemeClr val="accent5">
                    <a:lumMod val="50000"/>
                  </a:schemeClr>
                </a:solidFill>
                <a:latin typeface="Arial"/>
                <a:ea typeface="Arial"/>
                <a:cs typeface="Arial"/>
                <a:sym typeface="Arial"/>
              </a:rPr>
              <a:t>S</a:t>
            </a:r>
            <a:r>
              <a:rPr lang="en-US" sz="1800" b="1" dirty="0">
                <a:solidFill>
                  <a:schemeClr val="accent5">
                    <a:lumMod val="50000"/>
                  </a:schemeClr>
                </a:solidFill>
                <a:latin typeface="Arial"/>
                <a:ea typeface="Arial"/>
                <a:cs typeface="Arial"/>
                <a:sym typeface="Arial"/>
              </a:rPr>
              <a:t>ymmetry in addressing</a:t>
            </a:r>
            <a:r>
              <a:rPr lang="en-US" b="1" u="sng" dirty="0">
                <a:solidFill>
                  <a:schemeClr val="accent5">
                    <a:lumMod val="50000"/>
                  </a:schemeClr>
                </a:solidFill>
                <a:latin typeface="Tahoma"/>
                <a:ea typeface="Tahoma"/>
                <a:cs typeface="Tahoma"/>
                <a:sym typeface="Tahoma"/>
              </a:rPr>
              <a:t>:</a:t>
            </a:r>
            <a:endParaRPr lang="en-US" sz="1800" dirty="0">
              <a:solidFill>
                <a:schemeClr val="accent5">
                  <a:lumMod val="50000"/>
                </a:schemeClr>
              </a:solidFill>
              <a:latin typeface="Tahoma"/>
              <a:ea typeface="Tahoma"/>
              <a:cs typeface="Tahoma"/>
              <a:sym typeface="Tahoma"/>
            </a:endParaRPr>
          </a:p>
          <a:p>
            <a:pPr marL="933450" marR="0" lvl="0" indent="-442913" algn="l" rtl="0">
              <a:spcAft>
                <a:spcPts val="0"/>
              </a:spcAft>
              <a:buFont typeface="Arial" panose="020B0604020202020204" pitchFamily="34" charset="0"/>
              <a:buChar char="•"/>
            </a:pPr>
            <a:r>
              <a:rPr lang="en-US" sz="1800" dirty="0">
                <a:solidFill>
                  <a:schemeClr val="accent5">
                    <a:lumMod val="50000"/>
                  </a:schemeClr>
                </a:solidFill>
                <a:latin typeface="Tahoma"/>
                <a:ea typeface="Tahoma"/>
                <a:cs typeface="Tahoma"/>
                <a:sym typeface="Tahoma"/>
              </a:rPr>
              <a:t>A link is established automatically between every pair of processes that want to</a:t>
            </a:r>
          </a:p>
          <a:p>
            <a:pPr marL="933450" marR="0" lvl="0" indent="-442913" algn="l" rtl="0">
              <a:spcAft>
                <a:spcPts val="0"/>
              </a:spcAft>
              <a:buFont typeface="Arial" panose="020B0604020202020204" pitchFamily="34" charset="0"/>
              <a:buChar char="•"/>
            </a:pPr>
            <a:r>
              <a:rPr lang="en-US" sz="1800" dirty="0">
                <a:solidFill>
                  <a:schemeClr val="accent5">
                    <a:lumMod val="50000"/>
                  </a:schemeClr>
                </a:solidFill>
                <a:latin typeface="Tahoma"/>
                <a:ea typeface="Tahoma"/>
                <a:cs typeface="Tahoma"/>
                <a:sym typeface="Tahoma"/>
              </a:rPr>
              <a:t>communicate. </a:t>
            </a:r>
          </a:p>
          <a:p>
            <a:pPr marL="933450" marR="0" lvl="0" indent="-442913" algn="l" rtl="0">
              <a:spcAft>
                <a:spcPts val="0"/>
              </a:spcAft>
              <a:buFont typeface="Arial" panose="020B0604020202020204" pitchFamily="34" charset="0"/>
              <a:buChar char="•"/>
            </a:pPr>
            <a:r>
              <a:rPr lang="en-US" sz="1800" dirty="0">
                <a:solidFill>
                  <a:schemeClr val="accent5">
                    <a:lumMod val="50000"/>
                  </a:schemeClr>
                </a:solidFill>
                <a:latin typeface="Tahoma"/>
                <a:ea typeface="Tahoma"/>
                <a:cs typeface="Tahoma"/>
                <a:sym typeface="Tahoma"/>
              </a:rPr>
              <a:t>The processes need to know only each other’s identity to communicate.</a:t>
            </a:r>
            <a:endParaRPr lang="en-US" sz="2000" dirty="0">
              <a:solidFill>
                <a:schemeClr val="accent5">
                  <a:lumMod val="50000"/>
                </a:schemeClr>
              </a:solidFill>
              <a:latin typeface="Tahoma"/>
              <a:ea typeface="Tahoma"/>
              <a:cs typeface="Tahoma"/>
              <a:sym typeface="Tahoma"/>
            </a:endParaRPr>
          </a:p>
          <a:p>
            <a:pPr marL="933450" marR="0" lvl="0" indent="-442913" algn="l" rtl="0">
              <a:spcAft>
                <a:spcPts val="0"/>
              </a:spcAft>
              <a:buFont typeface="Arial" panose="020B0604020202020204" pitchFamily="34" charset="0"/>
              <a:buChar char="•"/>
            </a:pPr>
            <a:r>
              <a:rPr lang="en-US" sz="1800" dirty="0">
                <a:solidFill>
                  <a:schemeClr val="accent5">
                    <a:lumMod val="50000"/>
                  </a:schemeClr>
                </a:solidFill>
                <a:latin typeface="Tahoma"/>
                <a:ea typeface="Tahoma"/>
                <a:cs typeface="Tahoma"/>
                <a:sym typeface="Tahoma"/>
              </a:rPr>
              <a:t>A link is associated with exactly two processes.</a:t>
            </a:r>
            <a:endParaRPr lang="en-US" sz="2000" dirty="0">
              <a:solidFill>
                <a:schemeClr val="accent5">
                  <a:lumMod val="50000"/>
                </a:schemeClr>
              </a:solidFill>
              <a:latin typeface="Tahoma"/>
              <a:ea typeface="Tahoma"/>
              <a:cs typeface="Tahoma"/>
              <a:sym typeface="Tahoma"/>
            </a:endParaRPr>
          </a:p>
          <a:p>
            <a:pPr marL="933450" marR="0" lvl="0" indent="-442913" algn="l" rtl="0">
              <a:spcAft>
                <a:spcPts val="0"/>
              </a:spcAft>
              <a:buFont typeface="Arial" panose="020B0604020202020204" pitchFamily="34" charset="0"/>
              <a:buChar char="•"/>
            </a:pPr>
            <a:r>
              <a:rPr lang="en-US" sz="1800" dirty="0">
                <a:solidFill>
                  <a:schemeClr val="accent5">
                    <a:lumMod val="50000"/>
                  </a:schemeClr>
                </a:solidFill>
                <a:latin typeface="Tahoma"/>
                <a:ea typeface="Tahoma"/>
                <a:cs typeface="Tahoma"/>
                <a:sym typeface="Tahoma"/>
              </a:rPr>
              <a:t>Between each pair of processes, there exists exactly one link.</a:t>
            </a:r>
          </a:p>
          <a:p>
            <a:pPr marL="933450" marR="6985" lvl="0" indent="-442913" algn="just" rtl="0">
              <a:spcAft>
                <a:spcPts val="0"/>
              </a:spcAft>
              <a:buFont typeface="Arial" panose="020B0604020202020204" pitchFamily="34" charset="0"/>
              <a:buChar char="•"/>
            </a:pPr>
            <a:r>
              <a:rPr lang="en-US" sz="1800" dirty="0">
                <a:solidFill>
                  <a:schemeClr val="accent5">
                    <a:lumMod val="50000"/>
                  </a:schemeClr>
                </a:solidFill>
                <a:latin typeface="Arial"/>
                <a:ea typeface="Arial"/>
                <a:cs typeface="Arial"/>
                <a:sym typeface="Arial"/>
              </a:rPr>
              <a:t>both the sender process and  the receiver process must name the other to communicate. </a:t>
            </a:r>
          </a:p>
          <a:p>
            <a:pPr marL="933450" marR="6985" lvl="0" indent="-442913" algn="just" rtl="0">
              <a:spcAft>
                <a:spcPts val="0"/>
              </a:spcAft>
              <a:buFont typeface="Arial" panose="020B0604020202020204" pitchFamily="34" charset="0"/>
              <a:buChar char="•"/>
            </a:pPr>
            <a:endParaRPr lang="en-US" sz="1800" dirty="0">
              <a:solidFill>
                <a:schemeClr val="accent5">
                  <a:lumMod val="50000"/>
                </a:schemeClr>
              </a:solidFill>
              <a:latin typeface="Arial"/>
              <a:ea typeface="Arial"/>
              <a:cs typeface="Arial"/>
              <a:sym typeface="Arial"/>
            </a:endParaRPr>
          </a:p>
          <a:p>
            <a:pPr marL="183515" marR="6985" lvl="0" indent="0" algn="just" rtl="0">
              <a:spcAft>
                <a:spcPts val="0"/>
              </a:spcAft>
              <a:buNone/>
            </a:pPr>
            <a:r>
              <a:rPr lang="en-US" b="1" dirty="0">
                <a:solidFill>
                  <a:schemeClr val="accent5">
                    <a:lumMod val="50000"/>
                  </a:schemeClr>
                </a:solidFill>
                <a:latin typeface="Arial"/>
                <a:ea typeface="Arial"/>
                <a:cs typeface="Arial"/>
                <a:sym typeface="Arial"/>
              </a:rPr>
              <a:t>A</a:t>
            </a:r>
            <a:r>
              <a:rPr lang="en-US" sz="1800" b="1" dirty="0">
                <a:solidFill>
                  <a:schemeClr val="accent5">
                    <a:lumMod val="50000"/>
                  </a:schemeClr>
                </a:solidFill>
                <a:latin typeface="Arial"/>
                <a:ea typeface="Arial"/>
                <a:cs typeface="Arial"/>
                <a:sym typeface="Arial"/>
              </a:rPr>
              <a:t>symmetry in addressing</a:t>
            </a:r>
            <a:r>
              <a:rPr lang="en-US" sz="1800" dirty="0">
                <a:solidFill>
                  <a:schemeClr val="accent5">
                    <a:lumMod val="50000"/>
                  </a:schemeClr>
                </a:solidFill>
                <a:latin typeface="Arial"/>
                <a:ea typeface="Arial"/>
                <a:cs typeface="Arial"/>
                <a:sym typeface="Arial"/>
              </a:rPr>
              <a:t>. </a:t>
            </a:r>
          </a:p>
          <a:p>
            <a:pPr marL="468313" marR="6985" lvl="0" indent="333375" algn="just" rtl="0">
              <a:spcAft>
                <a:spcPts val="0"/>
              </a:spcAft>
              <a:buFont typeface="Arial" panose="020B0604020202020204" pitchFamily="34" charset="0"/>
              <a:buChar char="•"/>
            </a:pPr>
            <a:r>
              <a:rPr lang="en-US" dirty="0">
                <a:solidFill>
                  <a:schemeClr val="accent5">
                    <a:lumMod val="50000"/>
                  </a:schemeClr>
                </a:solidFill>
                <a:latin typeface="Arial"/>
                <a:ea typeface="Arial"/>
                <a:cs typeface="Arial"/>
                <a:sym typeface="Arial"/>
              </a:rPr>
              <a:t>	</a:t>
            </a:r>
            <a:r>
              <a:rPr lang="en-US" sz="1800" dirty="0">
                <a:solidFill>
                  <a:schemeClr val="accent5">
                    <a:lumMod val="50000"/>
                  </a:schemeClr>
                </a:solidFill>
                <a:latin typeface="Arial"/>
                <a:ea typeface="Arial"/>
                <a:cs typeface="Arial"/>
                <a:sym typeface="Arial"/>
              </a:rPr>
              <a:t>only the sender names the recipient</a:t>
            </a:r>
          </a:p>
          <a:p>
            <a:pPr marL="468313" marR="6985" lvl="0" indent="333375" algn="just" rtl="0">
              <a:spcAft>
                <a:spcPts val="0"/>
              </a:spcAft>
              <a:buFont typeface="Arial" panose="020B0604020202020204" pitchFamily="34" charset="0"/>
              <a:buChar char="•"/>
            </a:pPr>
            <a:r>
              <a:rPr lang="en-US" dirty="0">
                <a:solidFill>
                  <a:schemeClr val="accent5">
                    <a:lumMod val="50000"/>
                  </a:schemeClr>
                </a:solidFill>
                <a:latin typeface="Arial"/>
                <a:ea typeface="Arial"/>
                <a:cs typeface="Arial"/>
                <a:sym typeface="Arial"/>
              </a:rPr>
              <a:t>	</a:t>
            </a:r>
            <a:r>
              <a:rPr lang="en-US" sz="1800" dirty="0">
                <a:solidFill>
                  <a:schemeClr val="accent5">
                    <a:lumMod val="50000"/>
                  </a:schemeClr>
                </a:solidFill>
                <a:latin typeface="Arial"/>
                <a:ea typeface="Arial"/>
                <a:cs typeface="Arial"/>
                <a:sym typeface="Arial"/>
              </a:rPr>
              <a:t>the  recipient is not required to name the sender. </a:t>
            </a:r>
          </a:p>
          <a:p>
            <a:pPr marL="468313" marR="6985" lvl="0" indent="333375" algn="just" rtl="0">
              <a:spcAft>
                <a:spcPts val="0"/>
              </a:spcAft>
              <a:buFont typeface="Arial" panose="020B0604020202020204" pitchFamily="34" charset="0"/>
              <a:buChar char="•"/>
            </a:pPr>
            <a:r>
              <a:rPr lang="en-US" dirty="0">
                <a:solidFill>
                  <a:schemeClr val="accent5">
                    <a:lumMod val="50000"/>
                  </a:schemeClr>
                </a:solidFill>
                <a:latin typeface="Arial"/>
                <a:ea typeface="Arial"/>
                <a:cs typeface="Arial"/>
                <a:sym typeface="Arial"/>
              </a:rPr>
              <a:t>	</a:t>
            </a:r>
            <a:r>
              <a:rPr lang="en-US" sz="1800" dirty="0">
                <a:solidFill>
                  <a:schemeClr val="accent5">
                    <a:lumMod val="50000"/>
                  </a:schemeClr>
                </a:solidFill>
                <a:latin typeface="Arial"/>
                <a:ea typeface="Arial"/>
                <a:cs typeface="Arial"/>
                <a:sym typeface="Arial"/>
              </a:rPr>
              <a:t>In this scheme, the send() and receive()  primitives are defined as follows:</a:t>
            </a:r>
          </a:p>
          <a:p>
            <a:pPr marL="1557020" lvl="2" indent="-285750" algn="just">
              <a:buFont typeface="Arial" panose="020B0604020202020204" pitchFamily="34" charset="0"/>
              <a:buChar char="•"/>
            </a:pPr>
            <a:r>
              <a:rPr lang="en-US" dirty="0">
                <a:solidFill>
                  <a:schemeClr val="accent5">
                    <a:lumMod val="50000"/>
                  </a:schemeClr>
                </a:solidFill>
                <a:latin typeface="Tahoma"/>
                <a:ea typeface="Tahoma"/>
                <a:cs typeface="Tahoma"/>
                <a:sym typeface="Tahoma"/>
              </a:rPr>
              <a:t>send(P, message)—Send a message to process P.</a:t>
            </a:r>
          </a:p>
          <a:p>
            <a:pPr marL="1557020" marR="7620" lvl="2" indent="-285750" algn="just">
              <a:spcBef>
                <a:spcPts val="790"/>
              </a:spcBef>
              <a:buFont typeface="Arial" panose="020B0604020202020204" pitchFamily="34" charset="0"/>
              <a:buChar char="•"/>
            </a:pPr>
            <a:r>
              <a:rPr lang="en-US" dirty="0">
                <a:solidFill>
                  <a:schemeClr val="accent5">
                    <a:lumMod val="50000"/>
                  </a:schemeClr>
                </a:solidFill>
                <a:latin typeface="Tahoma"/>
                <a:ea typeface="Tahoma"/>
                <a:cs typeface="Tahoma"/>
                <a:sym typeface="Tahoma"/>
              </a:rPr>
              <a:t>receive(id, message)—Receive a message from any process.</a:t>
            </a:r>
          </a:p>
          <a:p>
            <a:pPr marL="2014220" marR="7620" lvl="3" indent="-285750" algn="just">
              <a:spcBef>
                <a:spcPts val="790"/>
              </a:spcBef>
              <a:buFont typeface="Arial" panose="020B0604020202020204" pitchFamily="34" charset="0"/>
              <a:buChar char="•"/>
            </a:pPr>
            <a:r>
              <a:rPr lang="en-US" dirty="0">
                <a:solidFill>
                  <a:schemeClr val="accent5">
                    <a:lumMod val="50000"/>
                  </a:schemeClr>
                </a:solidFill>
                <a:latin typeface="Tahoma"/>
                <a:ea typeface="Tahoma"/>
                <a:cs typeface="Tahoma"/>
                <a:sym typeface="Tahoma"/>
              </a:rPr>
              <a:t>The variable id  is set to the name of the process with which communication has taken place.</a:t>
            </a:r>
            <a:endParaRPr lang="en-US" dirty="0">
              <a:solidFill>
                <a:schemeClr val="accent5">
                  <a:lumMod val="50000"/>
                </a:schemeClr>
              </a:solidFill>
              <a:latin typeface="Arial"/>
              <a:ea typeface="Arial"/>
              <a:cs typeface="Arial"/>
              <a:sym typeface="Arial"/>
            </a:endParaRPr>
          </a:p>
        </p:txBody>
      </p:sp>
    </p:spTree>
    <p:extLst>
      <p:ext uri="{BB962C8B-B14F-4D97-AF65-F5344CB8AC3E}">
        <p14:creationId xmlns:p14="http://schemas.microsoft.com/office/powerpoint/2010/main" val="42023302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54297" y="1082582"/>
            <a:ext cx="11323622" cy="5693866"/>
          </a:xfrm>
          <a:prstGeom prst="rect">
            <a:avLst/>
          </a:prstGeom>
          <a:noFill/>
        </p:spPr>
        <p:txBody>
          <a:bodyPr wrap="square">
            <a:spAutoFit/>
          </a:bodyPr>
          <a:lstStyle/>
          <a:p>
            <a:pPr marL="12700" marR="0" lvl="0" indent="0" algn="just" rtl="0">
              <a:lnSpc>
                <a:spcPct val="100000"/>
              </a:lnSpc>
              <a:spcBef>
                <a:spcPts val="0"/>
              </a:spcBef>
              <a:spcAft>
                <a:spcPts val="0"/>
              </a:spcAft>
              <a:buNone/>
            </a:pPr>
            <a:r>
              <a:rPr lang="en-US" sz="1800" b="1" dirty="0">
                <a:solidFill>
                  <a:srgbClr val="385622"/>
                </a:solidFill>
                <a:latin typeface="Tahoma"/>
                <a:ea typeface="Tahoma"/>
                <a:cs typeface="Tahoma"/>
                <a:sym typeface="Tahoma"/>
              </a:rPr>
              <a:t>IPC in Message-Passing Systems</a:t>
            </a:r>
            <a:endParaRPr lang="en-US" b="1" dirty="0">
              <a:solidFill>
                <a:schemeClr val="dk1"/>
              </a:solidFill>
              <a:latin typeface="Tahoma"/>
              <a:ea typeface="Tahoma"/>
              <a:cs typeface="Tahoma"/>
              <a:sym typeface="Tahoma"/>
            </a:endParaRPr>
          </a:p>
          <a:p>
            <a:pPr marL="12700" marR="0" lvl="0" indent="0" algn="just" rtl="0">
              <a:lnSpc>
                <a:spcPct val="100000"/>
              </a:lnSpc>
              <a:spcBef>
                <a:spcPts val="0"/>
              </a:spcBef>
              <a:spcAft>
                <a:spcPts val="0"/>
              </a:spcAft>
              <a:buNone/>
            </a:pPr>
            <a:endParaRPr lang="en-US" b="1" dirty="0">
              <a:solidFill>
                <a:schemeClr val="dk1"/>
              </a:solidFill>
              <a:latin typeface="Tahoma"/>
              <a:ea typeface="Tahoma"/>
              <a:cs typeface="Tahoma"/>
              <a:sym typeface="Tahoma"/>
            </a:endParaRPr>
          </a:p>
          <a:p>
            <a:pPr marL="12700" marR="0" lvl="0" indent="0" algn="just" rtl="0">
              <a:lnSpc>
                <a:spcPct val="100000"/>
              </a:lnSpc>
              <a:spcBef>
                <a:spcPts val="0"/>
              </a:spcBef>
              <a:spcAft>
                <a:spcPts val="0"/>
              </a:spcAft>
              <a:buNone/>
            </a:pPr>
            <a:r>
              <a:rPr lang="en-US" b="1" dirty="0">
                <a:solidFill>
                  <a:schemeClr val="dk1"/>
                </a:solidFill>
                <a:latin typeface="Tahoma"/>
                <a:ea typeface="Tahoma"/>
                <a:cs typeface="Tahoma"/>
                <a:sym typeface="Tahoma"/>
              </a:rPr>
              <a:t>Indirect Communication:</a:t>
            </a:r>
          </a:p>
          <a:p>
            <a:pPr marL="298450" marR="5080" lvl="0" indent="-285750" algn="just" rtl="0">
              <a:spcBef>
                <a:spcPts val="795"/>
              </a:spcBef>
              <a:spcAft>
                <a:spcPts val="0"/>
              </a:spcAft>
              <a:buFont typeface="Arial" panose="020B0604020202020204" pitchFamily="34" charset="0"/>
              <a:buChar char="•"/>
            </a:pPr>
            <a:r>
              <a:rPr lang="en-US" dirty="0">
                <a:solidFill>
                  <a:srgbClr val="385622"/>
                </a:solidFill>
                <a:latin typeface="Tahoma"/>
                <a:ea typeface="Tahoma"/>
                <a:cs typeface="Tahoma"/>
                <a:sym typeface="Tahoma"/>
              </a:rPr>
              <a:t>T</a:t>
            </a:r>
            <a:r>
              <a:rPr lang="en-US" sz="1800" dirty="0">
                <a:solidFill>
                  <a:srgbClr val="385622"/>
                </a:solidFill>
                <a:latin typeface="Tahoma"/>
                <a:ea typeface="Tahoma"/>
                <a:cs typeface="Tahoma"/>
                <a:sym typeface="Tahoma"/>
              </a:rPr>
              <a:t>he messages are sent to and received from  mailboxes, or ports. </a:t>
            </a:r>
          </a:p>
          <a:p>
            <a:pPr marL="298450" marR="5080" lvl="0" indent="-285750" algn="just" rtl="0">
              <a:spcBef>
                <a:spcPts val="79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mailbox can be viewed abstractly as an object into which  messages can be placed by processes and from which messages can be removed.  </a:t>
            </a:r>
          </a:p>
          <a:p>
            <a:pPr marL="298450" marR="5080" lvl="0" indent="-285750" algn="just" rtl="0">
              <a:spcBef>
                <a:spcPts val="79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Each mailbox has a unique identification.</a:t>
            </a:r>
          </a:p>
          <a:p>
            <a:pPr marL="298450" marR="5080" lvl="0" indent="-285750" algn="just" rtl="0">
              <a:spcBef>
                <a:spcPts val="79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process can communicate with  another process via a number of different mailboxes, but two processes can  communicate only if they have a shared mailbox.</a:t>
            </a:r>
            <a:endParaRPr lang="en-US" sz="1800" dirty="0">
              <a:solidFill>
                <a:schemeClr val="dk1"/>
              </a:solidFill>
              <a:latin typeface="Tahoma"/>
              <a:ea typeface="Tahoma"/>
              <a:cs typeface="Tahoma"/>
              <a:sym typeface="Tahoma"/>
            </a:endParaRPr>
          </a:p>
          <a:p>
            <a:pPr marL="297815" marR="1316355" lvl="0" indent="-285750" algn="l" rtl="0">
              <a:spcBef>
                <a:spcPts val="2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The send() and receive() primitives are defined as follows:  </a:t>
            </a:r>
          </a:p>
          <a:p>
            <a:pPr marL="755015" marR="1316355" lvl="1" indent="-285750">
              <a:spcBef>
                <a:spcPts val="20"/>
              </a:spcBef>
              <a:buFont typeface="Arial" panose="020B0604020202020204" pitchFamily="34" charset="0"/>
              <a:buChar char="•"/>
            </a:pPr>
            <a:r>
              <a:rPr lang="en-US" dirty="0">
                <a:solidFill>
                  <a:srgbClr val="385622"/>
                </a:solidFill>
                <a:latin typeface="Tahoma"/>
                <a:ea typeface="Tahoma"/>
                <a:cs typeface="Tahoma"/>
                <a:sym typeface="Tahoma"/>
              </a:rPr>
              <a:t>send(A, message)—Send a message to mailbox A.  </a:t>
            </a:r>
          </a:p>
          <a:p>
            <a:pPr marL="755015" marR="1316355" lvl="1" indent="-285750">
              <a:spcBef>
                <a:spcPts val="20"/>
              </a:spcBef>
              <a:buFont typeface="Arial" panose="020B0604020202020204" pitchFamily="34" charset="0"/>
              <a:buChar char="•"/>
            </a:pPr>
            <a:r>
              <a:rPr lang="en-US" dirty="0">
                <a:solidFill>
                  <a:srgbClr val="385622"/>
                </a:solidFill>
                <a:latin typeface="Tahoma"/>
                <a:ea typeface="Tahoma"/>
                <a:cs typeface="Tahoma"/>
                <a:sym typeface="Tahoma"/>
              </a:rPr>
              <a:t>receive(A, message)—Receive a message from mailbox A.</a:t>
            </a:r>
            <a:endParaRPr lang="en-US" sz="2000" dirty="0">
              <a:solidFill>
                <a:schemeClr val="dk1"/>
              </a:solidFill>
              <a:latin typeface="Tahoma"/>
              <a:ea typeface="Tahoma"/>
              <a:cs typeface="Tahoma"/>
              <a:sym typeface="Tahoma"/>
            </a:endParaRPr>
          </a:p>
          <a:p>
            <a:pPr marL="298450" marR="0" lvl="0" indent="-285750" algn="just" rtl="0">
              <a:lnSpc>
                <a:spcPct val="100000"/>
              </a:lnSpc>
              <a:spcBef>
                <a:spcPts val="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In this scheme, a communication link has the following properties:</a:t>
            </a:r>
            <a:endParaRPr lang="en-US" sz="1800" dirty="0">
              <a:solidFill>
                <a:schemeClr val="dk1"/>
              </a:solidFill>
              <a:latin typeface="Tahoma"/>
              <a:ea typeface="Tahoma"/>
              <a:cs typeface="Tahoma"/>
              <a:sym typeface="Tahoma"/>
            </a:endParaRPr>
          </a:p>
          <a:p>
            <a:pPr marL="642620" marR="5080" lvl="0" indent="-285750" algn="just" rtl="0">
              <a:spcBef>
                <a:spcPts val="795"/>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link is established between a pair of processes only if both members of the  pair have a shared mailbox.</a:t>
            </a:r>
            <a:endParaRPr lang="en-US" sz="2000" dirty="0">
              <a:solidFill>
                <a:schemeClr val="dk1"/>
              </a:solidFill>
              <a:latin typeface="Tahoma"/>
              <a:ea typeface="Tahoma"/>
              <a:cs typeface="Tahoma"/>
              <a:sym typeface="Tahoma"/>
            </a:endParaRPr>
          </a:p>
          <a:p>
            <a:pPr marL="642620" marR="0" lvl="0" indent="-285750" algn="just" rtl="0">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 link may be associated with more than two processes.</a:t>
            </a:r>
            <a:endParaRPr lang="en-US" sz="1800" dirty="0">
              <a:solidFill>
                <a:schemeClr val="dk1"/>
              </a:solidFill>
              <a:latin typeface="Tahoma"/>
              <a:ea typeface="Tahoma"/>
              <a:cs typeface="Tahoma"/>
              <a:sym typeface="Tahoma"/>
            </a:endParaRPr>
          </a:p>
          <a:p>
            <a:pPr marL="298450" marR="7620" lvl="0" indent="-285750" algn="just" rtl="0">
              <a:spcBef>
                <a:spcPts val="82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Between each pair of communicating processes, a number of different links  may exist, with each link corresponding to one mailbox.</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7713436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54297" y="1082582"/>
            <a:ext cx="11323622" cy="4734566"/>
          </a:xfrm>
          <a:prstGeom prst="rect">
            <a:avLst/>
          </a:prstGeom>
          <a:noFill/>
        </p:spPr>
        <p:txBody>
          <a:bodyPr wrap="square">
            <a:spAutoFit/>
          </a:bodyPr>
          <a:lstStyle/>
          <a:p>
            <a:pPr marL="12700" marR="0" lvl="0" indent="0" algn="just" rtl="0">
              <a:lnSpc>
                <a:spcPct val="100000"/>
              </a:lnSpc>
              <a:spcBef>
                <a:spcPts val="0"/>
              </a:spcBef>
              <a:spcAft>
                <a:spcPts val="0"/>
              </a:spcAft>
              <a:buNone/>
            </a:pPr>
            <a:r>
              <a:rPr lang="en-US" sz="1800" b="1" dirty="0">
                <a:solidFill>
                  <a:srgbClr val="385622"/>
                </a:solidFill>
                <a:latin typeface="Tahoma"/>
                <a:ea typeface="Tahoma"/>
                <a:cs typeface="Tahoma"/>
                <a:sym typeface="Tahoma"/>
              </a:rPr>
              <a:t>IPC in Message-Passing Systems</a:t>
            </a:r>
            <a:endParaRPr lang="en-US" b="1" dirty="0">
              <a:solidFill>
                <a:schemeClr val="dk1"/>
              </a:solidFill>
              <a:latin typeface="Tahoma"/>
              <a:ea typeface="Tahoma"/>
              <a:cs typeface="Tahoma"/>
              <a:sym typeface="Tahoma"/>
            </a:endParaRPr>
          </a:p>
          <a:p>
            <a:pPr marL="12700" marR="0" lvl="0" indent="0" algn="just" rtl="0">
              <a:lnSpc>
                <a:spcPct val="100000"/>
              </a:lnSpc>
              <a:spcBef>
                <a:spcPts val="0"/>
              </a:spcBef>
              <a:spcAft>
                <a:spcPts val="0"/>
              </a:spcAft>
              <a:buNone/>
            </a:pPr>
            <a:endParaRPr lang="en-US" b="1" dirty="0">
              <a:solidFill>
                <a:schemeClr val="dk1"/>
              </a:solidFill>
              <a:latin typeface="Tahoma"/>
              <a:ea typeface="Tahoma"/>
              <a:cs typeface="Tahoma"/>
              <a:sym typeface="Tahoma"/>
            </a:endParaRPr>
          </a:p>
          <a:p>
            <a:pPr marL="12700" marR="0" lvl="0" indent="0" algn="just" rtl="0">
              <a:lnSpc>
                <a:spcPct val="100000"/>
              </a:lnSpc>
              <a:spcBef>
                <a:spcPts val="0"/>
              </a:spcBef>
              <a:spcAft>
                <a:spcPts val="0"/>
              </a:spcAft>
              <a:buNone/>
            </a:pPr>
            <a:r>
              <a:rPr lang="en-US" b="1" dirty="0">
                <a:solidFill>
                  <a:schemeClr val="dk1"/>
                </a:solidFill>
                <a:latin typeface="Tahoma"/>
                <a:ea typeface="Tahoma"/>
                <a:cs typeface="Tahoma"/>
                <a:sym typeface="Tahoma"/>
              </a:rPr>
              <a:t>Indirect Communication:</a:t>
            </a:r>
          </a:p>
          <a:p>
            <a:pPr marL="12700" marR="5080" lvl="0" indent="0" algn="just" rtl="0">
              <a:lnSpc>
                <a:spcPct val="150000"/>
              </a:lnSpc>
              <a:spcBef>
                <a:spcPts val="790"/>
              </a:spcBef>
              <a:spcAft>
                <a:spcPts val="0"/>
              </a:spcAft>
              <a:buNone/>
            </a:pPr>
            <a:r>
              <a:rPr lang="en-US" dirty="0">
                <a:solidFill>
                  <a:srgbClr val="385622"/>
                </a:solidFill>
                <a:latin typeface="Tahoma"/>
                <a:ea typeface="Tahoma"/>
                <a:cs typeface="Tahoma"/>
                <a:sym typeface="Tahoma"/>
              </a:rPr>
              <a:t>S</a:t>
            </a:r>
            <a:r>
              <a:rPr lang="en-US" sz="1800" dirty="0">
                <a:solidFill>
                  <a:srgbClr val="385622"/>
                </a:solidFill>
                <a:latin typeface="Tahoma"/>
                <a:ea typeface="Tahoma"/>
                <a:cs typeface="Tahoma"/>
                <a:sym typeface="Tahoma"/>
              </a:rPr>
              <a:t>uppose that processes P1, P2, and P3 all share mailbox A. Process P1 sends  a message to A, while both P2 and P3 execute a receive() from A. Which process  will receive the message sent by P1? The answer depends on which of the  following methods we choose:</a:t>
            </a:r>
            <a:endParaRPr lang="en-US" sz="1800" dirty="0">
              <a:solidFill>
                <a:schemeClr val="dk1"/>
              </a:solidFill>
              <a:latin typeface="Tahoma"/>
              <a:ea typeface="Tahoma"/>
              <a:cs typeface="Tahoma"/>
              <a:sym typeface="Tahoma"/>
            </a:endParaRPr>
          </a:p>
          <a:p>
            <a:pPr marL="0" marR="0" lvl="0" indent="0" algn="l" rtl="0">
              <a:lnSpc>
                <a:spcPct val="100000"/>
              </a:lnSpc>
              <a:spcBef>
                <a:spcPts val="5"/>
              </a:spcBef>
              <a:spcAft>
                <a:spcPts val="0"/>
              </a:spcAft>
              <a:buNone/>
            </a:pPr>
            <a:endParaRPr lang="en-US" sz="2000" dirty="0">
              <a:solidFill>
                <a:schemeClr val="dk1"/>
              </a:solidFill>
              <a:latin typeface="Tahoma"/>
              <a:ea typeface="Tahoma"/>
              <a:cs typeface="Tahoma"/>
              <a:sym typeface="Tahoma"/>
            </a:endParaRPr>
          </a:p>
          <a:p>
            <a:pPr marL="298450" marR="0" lvl="0" indent="-285750" algn="just" rtl="0">
              <a:lnSpc>
                <a:spcPct val="10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Allow a link to be associated with two processes at most.</a:t>
            </a:r>
            <a:endParaRPr lang="en-US" sz="1800" dirty="0">
              <a:solidFill>
                <a:schemeClr val="dk1"/>
              </a:solidFill>
              <a:latin typeface="Tahoma"/>
              <a:ea typeface="Tahoma"/>
              <a:cs typeface="Tahoma"/>
              <a:sym typeface="Tahoma"/>
            </a:endParaRPr>
          </a:p>
          <a:p>
            <a:pPr marL="342900" marR="0" lvl="0" indent="-342900" algn="l" rtl="0">
              <a:lnSpc>
                <a:spcPct val="100000"/>
              </a:lnSpc>
              <a:spcBef>
                <a:spcPts val="30"/>
              </a:spcBef>
              <a:spcAft>
                <a:spcPts val="0"/>
              </a:spcAft>
              <a:buFont typeface="Arial" panose="020B0604020202020204" pitchFamily="34" charset="0"/>
              <a:buChar char="•"/>
            </a:pPr>
            <a:endParaRPr lang="en-US" sz="2000" dirty="0">
              <a:solidFill>
                <a:schemeClr val="dk1"/>
              </a:solidFill>
              <a:latin typeface="Tahoma"/>
              <a:ea typeface="Tahoma"/>
              <a:cs typeface="Tahoma"/>
              <a:sym typeface="Tahoma"/>
            </a:endParaRPr>
          </a:p>
          <a:p>
            <a:pPr marL="298450" marR="0" lvl="0" indent="-285750" algn="just" rtl="0">
              <a:lnSpc>
                <a:spcPct val="100000"/>
              </a:lnSpc>
              <a:spcBef>
                <a:spcPts val="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Allow at most one process at a time to execute a receive() operation.</a:t>
            </a:r>
            <a:endParaRPr lang="en-US" sz="1800" dirty="0">
              <a:solidFill>
                <a:schemeClr val="dk1"/>
              </a:solidFill>
              <a:latin typeface="Tahoma"/>
              <a:ea typeface="Tahoma"/>
              <a:cs typeface="Tahoma"/>
              <a:sym typeface="Tahoma"/>
            </a:endParaRPr>
          </a:p>
          <a:p>
            <a:pPr marL="298450" marR="6350" lvl="0" indent="-285750" algn="just" rtl="0">
              <a:lnSpc>
                <a:spcPct val="150000"/>
              </a:lnSpc>
              <a:spcBef>
                <a:spcPts val="79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Allow the system to select arbitrarily which process will receive the message (that  is, either P2 or P3, but not both, will receive the message). The system may  define an algorithm for selecting which process will receive the message</a:t>
            </a:r>
            <a:endParaRPr lang="en-US" sz="18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253812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254297" y="1082582"/>
            <a:ext cx="11323622" cy="4921860"/>
          </a:xfrm>
          <a:prstGeom prst="rect">
            <a:avLst/>
          </a:prstGeom>
          <a:noFill/>
        </p:spPr>
        <p:txBody>
          <a:bodyPr wrap="square">
            <a:spAutoFit/>
          </a:bodyPr>
          <a:lstStyle/>
          <a:p>
            <a:pPr marL="182880" marR="0" lvl="0" indent="0" algn="l" rtl="0">
              <a:lnSpc>
                <a:spcPct val="100000"/>
              </a:lnSpc>
              <a:spcBef>
                <a:spcPts val="0"/>
              </a:spcBef>
              <a:spcAft>
                <a:spcPts val="0"/>
              </a:spcAft>
              <a:buNone/>
            </a:pPr>
            <a:r>
              <a:rPr lang="en-US" sz="2000" b="1" dirty="0">
                <a:solidFill>
                  <a:srgbClr val="385622"/>
                </a:solidFill>
                <a:latin typeface="Tahoma"/>
                <a:ea typeface="Tahoma"/>
                <a:cs typeface="Tahoma"/>
                <a:sym typeface="Tahoma"/>
              </a:rPr>
              <a:t>Synchronization</a:t>
            </a:r>
            <a:endParaRPr lang="en-US" sz="2000" dirty="0">
              <a:solidFill>
                <a:schemeClr val="dk1"/>
              </a:solidFill>
              <a:latin typeface="Tahoma"/>
              <a:ea typeface="Tahoma"/>
              <a:cs typeface="Tahoma"/>
              <a:sym typeface="Tahoma"/>
            </a:endParaRPr>
          </a:p>
          <a:p>
            <a:pPr marL="414020" marR="8255" lvl="0" indent="-285750" algn="just" rtl="0">
              <a:lnSpc>
                <a:spcPct val="150000"/>
              </a:lnSpc>
              <a:spcBef>
                <a:spcPts val="85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Communication between processes takes place through calls to send() and  receive() primitives. </a:t>
            </a:r>
          </a:p>
          <a:p>
            <a:pPr marL="414020" marR="8255" lvl="0" indent="-285750" algn="just" rtl="0">
              <a:lnSpc>
                <a:spcPct val="150000"/>
              </a:lnSpc>
              <a:spcBef>
                <a:spcPts val="85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There are different design options for implementing each  primitive. </a:t>
            </a:r>
          </a:p>
          <a:p>
            <a:pPr marL="414020" marR="8255" lvl="0" indent="-285750" algn="just" rtl="0">
              <a:lnSpc>
                <a:spcPct val="150000"/>
              </a:lnSpc>
              <a:spcBef>
                <a:spcPts val="850"/>
              </a:spcBef>
              <a:spcAft>
                <a:spcPts val="0"/>
              </a:spcAft>
              <a:buFont typeface="Arial" panose="020B0604020202020204" pitchFamily="34" charset="0"/>
              <a:buChar char="•"/>
            </a:pPr>
            <a:r>
              <a:rPr lang="en-US" sz="1800" dirty="0">
                <a:solidFill>
                  <a:srgbClr val="385622"/>
                </a:solidFill>
                <a:latin typeface="Tahoma"/>
                <a:ea typeface="Tahoma"/>
                <a:cs typeface="Tahoma"/>
                <a:sym typeface="Tahoma"/>
              </a:rPr>
              <a:t>Message passing may be either blocking or nonblocking— also known as  synchronous and asynchronous.</a:t>
            </a:r>
            <a:endParaRPr lang="en-US" sz="1800" dirty="0">
              <a:solidFill>
                <a:schemeClr val="dk1"/>
              </a:solidFill>
              <a:latin typeface="Tahoma"/>
              <a:ea typeface="Tahoma"/>
              <a:cs typeface="Tahoma"/>
              <a:sym typeface="Tahoma"/>
            </a:endParaRPr>
          </a:p>
          <a:p>
            <a:pPr marL="1293813" marR="5080" lvl="1" indent="-492125" algn="just">
              <a:lnSpc>
                <a:spcPct val="150000"/>
              </a:lnSpc>
              <a:spcBef>
                <a:spcPts val="795"/>
              </a:spcBef>
              <a:buFont typeface="Arial" panose="020B0604020202020204" pitchFamily="34" charset="0"/>
              <a:buChar char="•"/>
            </a:pPr>
            <a:r>
              <a:rPr lang="en-US" b="1" dirty="0">
                <a:solidFill>
                  <a:srgbClr val="385622"/>
                </a:solidFill>
                <a:latin typeface="Tahoma"/>
                <a:ea typeface="Tahoma"/>
                <a:cs typeface="Tahoma"/>
                <a:sym typeface="Tahoma"/>
              </a:rPr>
              <a:t>Blocking send</a:t>
            </a:r>
            <a:r>
              <a:rPr lang="en-US" dirty="0">
                <a:solidFill>
                  <a:srgbClr val="385622"/>
                </a:solidFill>
                <a:latin typeface="Tahoma"/>
                <a:ea typeface="Tahoma"/>
                <a:cs typeface="Tahoma"/>
                <a:sym typeface="Tahoma"/>
              </a:rPr>
              <a:t>. The sending process is blocked until the message is received by  the receiving process or by the mailbox.</a:t>
            </a:r>
            <a:endParaRPr lang="en-US" dirty="0">
              <a:solidFill>
                <a:schemeClr val="dk1"/>
              </a:solidFill>
              <a:latin typeface="Tahoma"/>
              <a:ea typeface="Tahoma"/>
              <a:cs typeface="Tahoma"/>
              <a:sym typeface="Tahoma"/>
            </a:endParaRPr>
          </a:p>
          <a:p>
            <a:pPr marL="1293813" marR="7620" lvl="1" indent="-492125" algn="just">
              <a:lnSpc>
                <a:spcPct val="150000"/>
              </a:lnSpc>
              <a:spcBef>
                <a:spcPts val="820"/>
              </a:spcBef>
              <a:buFont typeface="Arial" panose="020B0604020202020204" pitchFamily="34" charset="0"/>
              <a:buChar char="•"/>
            </a:pPr>
            <a:r>
              <a:rPr lang="en-US" b="1" dirty="0">
                <a:solidFill>
                  <a:srgbClr val="385622"/>
                </a:solidFill>
                <a:latin typeface="Tahoma"/>
                <a:ea typeface="Tahoma"/>
                <a:cs typeface="Tahoma"/>
                <a:sym typeface="Tahoma"/>
              </a:rPr>
              <a:t>Nonblocking send. </a:t>
            </a:r>
            <a:r>
              <a:rPr lang="en-US" dirty="0">
                <a:solidFill>
                  <a:srgbClr val="385622"/>
                </a:solidFill>
                <a:latin typeface="Tahoma"/>
                <a:ea typeface="Tahoma"/>
                <a:cs typeface="Tahoma"/>
                <a:sym typeface="Tahoma"/>
              </a:rPr>
              <a:t>The sending process sends the message and resumes  operation.</a:t>
            </a:r>
            <a:endParaRPr lang="en-US" dirty="0">
              <a:solidFill>
                <a:schemeClr val="dk1"/>
              </a:solidFill>
              <a:latin typeface="Tahoma"/>
              <a:ea typeface="Tahoma"/>
              <a:cs typeface="Tahoma"/>
              <a:sym typeface="Tahoma"/>
            </a:endParaRPr>
          </a:p>
          <a:p>
            <a:pPr marL="1293813" lvl="1" indent="-492125">
              <a:buFont typeface="Arial" panose="020B0604020202020204" pitchFamily="34" charset="0"/>
              <a:buChar char="•"/>
            </a:pPr>
            <a:endParaRPr lang="en-US" sz="2000" dirty="0">
              <a:solidFill>
                <a:schemeClr val="dk1"/>
              </a:solidFill>
              <a:latin typeface="Tahoma"/>
              <a:ea typeface="Tahoma"/>
              <a:cs typeface="Tahoma"/>
              <a:sym typeface="Tahoma"/>
            </a:endParaRPr>
          </a:p>
          <a:p>
            <a:pPr marL="1293813" lvl="1" indent="-492125">
              <a:buFont typeface="Arial" panose="020B0604020202020204" pitchFamily="34" charset="0"/>
              <a:buChar char="•"/>
            </a:pPr>
            <a:r>
              <a:rPr lang="en-US" b="1" dirty="0">
                <a:solidFill>
                  <a:srgbClr val="385622"/>
                </a:solidFill>
                <a:latin typeface="Tahoma"/>
                <a:ea typeface="Tahoma"/>
                <a:cs typeface="Tahoma"/>
                <a:sym typeface="Tahoma"/>
              </a:rPr>
              <a:t>Blocking receive</a:t>
            </a:r>
            <a:r>
              <a:rPr lang="en-US" dirty="0">
                <a:solidFill>
                  <a:srgbClr val="385622"/>
                </a:solidFill>
                <a:latin typeface="Tahoma"/>
                <a:ea typeface="Tahoma"/>
                <a:cs typeface="Tahoma"/>
                <a:sym typeface="Tahoma"/>
              </a:rPr>
              <a:t>. The receiver blocks until a message is available.</a:t>
            </a:r>
            <a:endParaRPr lang="en-US" dirty="0">
              <a:solidFill>
                <a:schemeClr val="dk1"/>
              </a:solidFill>
              <a:latin typeface="Tahoma"/>
              <a:ea typeface="Tahoma"/>
              <a:cs typeface="Tahoma"/>
              <a:sym typeface="Tahoma"/>
            </a:endParaRPr>
          </a:p>
          <a:p>
            <a:pPr marL="1293813" lvl="1" indent="-492125">
              <a:spcBef>
                <a:spcPts val="5"/>
              </a:spcBef>
              <a:buFont typeface="Arial" panose="020B0604020202020204" pitchFamily="34" charset="0"/>
              <a:buChar char="•"/>
            </a:pPr>
            <a:endParaRPr lang="en-US" sz="2000" dirty="0">
              <a:solidFill>
                <a:schemeClr val="dk1"/>
              </a:solidFill>
              <a:latin typeface="Tahoma"/>
              <a:ea typeface="Tahoma"/>
              <a:cs typeface="Tahoma"/>
              <a:sym typeface="Tahoma"/>
            </a:endParaRPr>
          </a:p>
          <a:p>
            <a:pPr marL="1293813" lvl="1" indent="-492125">
              <a:spcBef>
                <a:spcPts val="5"/>
              </a:spcBef>
              <a:buFont typeface="Arial" panose="020B0604020202020204" pitchFamily="34" charset="0"/>
              <a:buChar char="•"/>
            </a:pPr>
            <a:r>
              <a:rPr lang="en-US" b="1" dirty="0">
                <a:solidFill>
                  <a:srgbClr val="385622"/>
                </a:solidFill>
                <a:latin typeface="Tahoma"/>
                <a:ea typeface="Tahoma"/>
                <a:cs typeface="Tahoma"/>
                <a:sym typeface="Tahoma"/>
              </a:rPr>
              <a:t>Nonblocking receive. </a:t>
            </a:r>
            <a:r>
              <a:rPr lang="en-US" dirty="0">
                <a:solidFill>
                  <a:srgbClr val="385622"/>
                </a:solidFill>
                <a:latin typeface="Tahoma"/>
                <a:ea typeface="Tahoma"/>
                <a:cs typeface="Tahoma"/>
                <a:sym typeface="Tahoma"/>
              </a:rPr>
              <a:t>The receiver retrieves either a valid message or a null.</a:t>
            </a:r>
            <a:endParaRPr lang="en-US" dirty="0">
              <a:solidFill>
                <a:schemeClr val="dk1"/>
              </a:solidFill>
              <a:latin typeface="Tahoma"/>
              <a:ea typeface="Tahoma"/>
              <a:cs typeface="Tahoma"/>
              <a:sym typeface="Tahoma"/>
            </a:endParaRPr>
          </a:p>
          <a:p>
            <a:pPr marL="0" marR="0" lvl="0" indent="0" algn="l" rtl="0">
              <a:lnSpc>
                <a:spcPct val="100000"/>
              </a:lnSpc>
              <a:spcBef>
                <a:spcPts val="25"/>
              </a:spcBef>
              <a:spcAft>
                <a:spcPts val="0"/>
              </a:spcAft>
              <a:buNone/>
            </a:pPr>
            <a:endParaRPr lang="en-US" sz="20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2756070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97887" y="793824"/>
            <a:ext cx="11323622" cy="5940088"/>
          </a:xfrm>
          <a:prstGeom prst="rect">
            <a:avLst/>
          </a:prstGeom>
          <a:noFill/>
        </p:spPr>
        <p:txBody>
          <a:bodyPr wrap="square">
            <a:spAutoFit/>
          </a:bodyPr>
          <a:lstStyle/>
          <a:p>
            <a:pPr marL="11113" marR="0" lvl="0" algn="l" rtl="0">
              <a:lnSpc>
                <a:spcPct val="100000"/>
              </a:lnSpc>
              <a:spcBef>
                <a:spcPts val="0"/>
              </a:spcBef>
              <a:spcAft>
                <a:spcPts val="0"/>
              </a:spcAft>
              <a:buNone/>
            </a:pPr>
            <a:r>
              <a:rPr lang="en-US" sz="2000" b="1" dirty="0">
                <a:solidFill>
                  <a:srgbClr val="385622"/>
                </a:solidFill>
                <a:latin typeface="Tahoma"/>
                <a:ea typeface="Tahoma"/>
                <a:cs typeface="Tahoma"/>
                <a:sym typeface="Tahoma"/>
              </a:rPr>
              <a:t>Synchronization</a:t>
            </a:r>
            <a:endParaRPr lang="en-US" sz="2000" dirty="0">
              <a:solidFill>
                <a:schemeClr val="dk1"/>
              </a:solidFill>
              <a:latin typeface="Tahoma"/>
              <a:ea typeface="Tahoma"/>
              <a:cs typeface="Tahoma"/>
              <a:sym typeface="Tahoma"/>
            </a:endParaRPr>
          </a:p>
          <a:p>
            <a:pPr marL="12700" marR="0" lvl="0" indent="0" algn="l" rtl="0">
              <a:lnSpc>
                <a:spcPct val="100000"/>
              </a:lnSpc>
              <a:spcBef>
                <a:spcPts val="0"/>
              </a:spcBef>
              <a:spcAft>
                <a:spcPts val="0"/>
              </a:spcAft>
              <a:buNone/>
            </a:pPr>
            <a:r>
              <a:rPr lang="en-US" sz="2000" b="1" dirty="0">
                <a:solidFill>
                  <a:srgbClr val="385622"/>
                </a:solidFill>
                <a:latin typeface="Tahoma"/>
                <a:ea typeface="Tahoma"/>
                <a:cs typeface="Tahoma"/>
                <a:sym typeface="Tahoma"/>
              </a:rPr>
              <a:t>Buffering</a:t>
            </a:r>
            <a:endParaRPr lang="en-US" sz="2000" dirty="0">
              <a:solidFill>
                <a:schemeClr val="dk1"/>
              </a:solidFill>
              <a:latin typeface="Tahoma"/>
              <a:ea typeface="Tahoma"/>
              <a:cs typeface="Tahoma"/>
              <a:sym typeface="Tahoma"/>
            </a:endParaRPr>
          </a:p>
          <a:p>
            <a:pPr marL="128270" marR="7620" lvl="0" indent="54609" algn="just" rtl="0">
              <a:lnSpc>
                <a:spcPct val="150000"/>
              </a:lnSpc>
              <a:spcBef>
                <a:spcPts val="790"/>
              </a:spcBef>
              <a:spcAft>
                <a:spcPts val="0"/>
              </a:spcAft>
              <a:buNone/>
            </a:pPr>
            <a:r>
              <a:rPr lang="en-US" sz="2000" dirty="0">
                <a:solidFill>
                  <a:srgbClr val="385622"/>
                </a:solidFill>
                <a:latin typeface="Tahoma"/>
                <a:ea typeface="Tahoma"/>
                <a:cs typeface="Tahoma"/>
                <a:sym typeface="Tahoma"/>
              </a:rPr>
              <a:t>Whether communication is direct or indirect, messages exchanged by  communicating processes reside in a temporary queue. Basically, such queues can  be implemented in three ways:</a:t>
            </a:r>
            <a:endParaRPr lang="en-US" sz="2000" dirty="0">
              <a:solidFill>
                <a:schemeClr val="dk1"/>
              </a:solidFill>
              <a:latin typeface="Tahoma"/>
              <a:ea typeface="Tahoma"/>
              <a:cs typeface="Tahoma"/>
              <a:sym typeface="Tahoma"/>
            </a:endParaRPr>
          </a:p>
          <a:p>
            <a:pPr marL="128270" marR="7620" lvl="0" indent="54609" algn="just" rtl="0">
              <a:lnSpc>
                <a:spcPct val="150000"/>
              </a:lnSpc>
              <a:spcBef>
                <a:spcPts val="790"/>
              </a:spcBef>
              <a:spcAft>
                <a:spcPts val="0"/>
              </a:spcAft>
              <a:buNone/>
            </a:pPr>
            <a:r>
              <a:rPr lang="en-US" sz="2000" b="1" dirty="0">
                <a:solidFill>
                  <a:srgbClr val="385622"/>
                </a:solidFill>
                <a:latin typeface="Tahoma"/>
                <a:ea typeface="Tahoma"/>
                <a:cs typeface="Tahoma"/>
                <a:sym typeface="Tahoma"/>
              </a:rPr>
              <a:t>Zero capacity. </a:t>
            </a:r>
          </a:p>
          <a:p>
            <a:pPr marL="801688" marR="7620" lvl="0" indent="-347663" algn="just" rtl="0">
              <a:spcBef>
                <a:spcPts val="790"/>
              </a:spcBef>
              <a:spcAft>
                <a:spcPts val="0"/>
              </a:spcAft>
              <a:buFont typeface="Arial" panose="020B0604020202020204" pitchFamily="34" charset="0"/>
              <a:buChar char="•"/>
            </a:pPr>
            <a:r>
              <a:rPr lang="en-US" sz="2000" dirty="0">
                <a:solidFill>
                  <a:srgbClr val="385622"/>
                </a:solidFill>
                <a:latin typeface="Tahoma"/>
                <a:ea typeface="Tahoma"/>
                <a:cs typeface="Tahoma"/>
                <a:sym typeface="Tahoma"/>
              </a:rPr>
              <a:t>The queue has a maximum length of zero</a:t>
            </a:r>
          </a:p>
          <a:p>
            <a:pPr marL="801688" marR="7620" lvl="0" indent="-347663" algn="just" rtl="0">
              <a:spcBef>
                <a:spcPts val="790"/>
              </a:spcBef>
              <a:spcAft>
                <a:spcPts val="0"/>
              </a:spcAft>
              <a:buFont typeface="Arial" panose="020B0604020202020204" pitchFamily="34" charset="0"/>
              <a:buChar char="•"/>
            </a:pPr>
            <a:r>
              <a:rPr lang="en-US" sz="2000" dirty="0">
                <a:solidFill>
                  <a:srgbClr val="385622"/>
                </a:solidFill>
                <a:latin typeface="Tahoma"/>
                <a:ea typeface="Tahoma"/>
                <a:cs typeface="Tahoma"/>
                <a:sym typeface="Tahoma"/>
              </a:rPr>
              <a:t>thus, the link cannot  have any messages waiting in it. </a:t>
            </a:r>
          </a:p>
          <a:p>
            <a:pPr marL="801688" marR="7620" lvl="0" indent="-347663" algn="just" rtl="0">
              <a:spcBef>
                <a:spcPts val="790"/>
              </a:spcBef>
              <a:spcAft>
                <a:spcPts val="0"/>
              </a:spcAft>
              <a:buFont typeface="Arial" panose="020B0604020202020204" pitchFamily="34" charset="0"/>
              <a:buChar char="•"/>
            </a:pPr>
            <a:r>
              <a:rPr lang="en-US" sz="2000" dirty="0">
                <a:solidFill>
                  <a:srgbClr val="385622"/>
                </a:solidFill>
                <a:latin typeface="Tahoma"/>
                <a:ea typeface="Tahoma"/>
                <a:cs typeface="Tahoma"/>
                <a:sym typeface="Tahoma"/>
              </a:rPr>
              <a:t>In this case, the sender must block until the  recipient receives the message.</a:t>
            </a:r>
            <a:endParaRPr lang="en-US" sz="2000" dirty="0">
              <a:solidFill>
                <a:schemeClr val="dk1"/>
              </a:solidFill>
              <a:latin typeface="Tahoma"/>
              <a:ea typeface="Tahoma"/>
              <a:cs typeface="Tahoma"/>
              <a:sym typeface="Tahoma"/>
            </a:endParaRPr>
          </a:p>
          <a:p>
            <a:pPr marL="128270" marR="5080" lvl="0" indent="54609" algn="just" rtl="0">
              <a:lnSpc>
                <a:spcPct val="150000"/>
              </a:lnSpc>
              <a:spcBef>
                <a:spcPts val="815"/>
              </a:spcBef>
              <a:spcAft>
                <a:spcPts val="0"/>
              </a:spcAft>
              <a:buNone/>
            </a:pPr>
            <a:r>
              <a:rPr lang="en-US" sz="2000" b="1" dirty="0">
                <a:solidFill>
                  <a:srgbClr val="385622"/>
                </a:solidFill>
                <a:latin typeface="Tahoma"/>
                <a:ea typeface="Tahoma"/>
                <a:cs typeface="Tahoma"/>
                <a:sym typeface="Tahoma"/>
              </a:rPr>
              <a:t>Bounded capacity</a:t>
            </a:r>
            <a:r>
              <a:rPr lang="en-US" sz="2000" dirty="0">
                <a:solidFill>
                  <a:srgbClr val="385622"/>
                </a:solidFill>
                <a:latin typeface="Tahoma"/>
                <a:ea typeface="Tahoma"/>
                <a:cs typeface="Tahoma"/>
                <a:sym typeface="Tahoma"/>
              </a:rPr>
              <a:t>.</a:t>
            </a:r>
          </a:p>
          <a:p>
            <a:pPr marL="766763" marR="5080" lvl="0" indent="-312738" algn="just" rtl="0">
              <a:spcBef>
                <a:spcPts val="815"/>
              </a:spcBef>
              <a:spcAft>
                <a:spcPts val="0"/>
              </a:spcAft>
              <a:buFont typeface="Arial" panose="020B0604020202020204" pitchFamily="34" charset="0"/>
              <a:buChar char="•"/>
            </a:pPr>
            <a:r>
              <a:rPr lang="en-US" sz="2000" dirty="0">
                <a:solidFill>
                  <a:srgbClr val="385622"/>
                </a:solidFill>
                <a:latin typeface="Tahoma"/>
                <a:ea typeface="Tahoma"/>
                <a:cs typeface="Tahoma"/>
                <a:sym typeface="Tahoma"/>
              </a:rPr>
              <a:t>The queue has finite length n; thus, at most n messages  can reside in it</a:t>
            </a:r>
          </a:p>
          <a:p>
            <a:pPr marL="766763" marR="5080" lvl="0" indent="-312738" algn="just" rtl="0">
              <a:spcBef>
                <a:spcPts val="815"/>
              </a:spcBef>
              <a:spcAft>
                <a:spcPts val="0"/>
              </a:spcAft>
              <a:buFont typeface="Arial" panose="020B0604020202020204" pitchFamily="34" charset="0"/>
              <a:buChar char="•"/>
            </a:pPr>
            <a:r>
              <a:rPr lang="en-US" sz="2000" dirty="0">
                <a:solidFill>
                  <a:srgbClr val="385622"/>
                </a:solidFill>
                <a:latin typeface="Tahoma"/>
                <a:ea typeface="Tahoma"/>
                <a:cs typeface="Tahoma"/>
                <a:sym typeface="Tahoma"/>
              </a:rPr>
              <a:t>If the queue is not full when a new message is sent, the message  is placed in the queue, and the sender can continue execution without waiting.  </a:t>
            </a:r>
          </a:p>
          <a:p>
            <a:pPr marL="766763" marR="5080" lvl="0" indent="-312738" algn="just" rtl="0">
              <a:spcBef>
                <a:spcPts val="815"/>
              </a:spcBef>
              <a:spcAft>
                <a:spcPts val="0"/>
              </a:spcAft>
              <a:buFont typeface="Arial" panose="020B0604020202020204" pitchFamily="34" charset="0"/>
              <a:buChar char="•"/>
            </a:pPr>
            <a:r>
              <a:rPr lang="en-US" sz="2000" dirty="0">
                <a:solidFill>
                  <a:srgbClr val="385622"/>
                </a:solidFill>
                <a:latin typeface="Tahoma"/>
                <a:ea typeface="Tahoma"/>
                <a:cs typeface="Tahoma"/>
                <a:sym typeface="Tahoma"/>
              </a:rPr>
              <a:t>The link’s capacity is finite, however. If the link is full, the sender must block until  space is available in the queue.</a:t>
            </a:r>
            <a:endParaRPr lang="en-US" sz="20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2840214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b="1" spc="-5" dirty="0" err="1">
                <a:solidFill>
                  <a:srgbClr val="C00000"/>
                </a:solidFill>
                <a:latin typeface="Tahoma"/>
                <a:ea typeface="Tahoma"/>
                <a:cs typeface="Tahoma"/>
                <a:sym typeface="Tahoma"/>
              </a:rPr>
              <a:t>Interprocess</a:t>
            </a:r>
            <a:r>
              <a:rPr lang="en-US" b="1" spc="-5" dirty="0">
                <a:solidFill>
                  <a:srgbClr val="C00000"/>
                </a:solidFill>
                <a:latin typeface="Tahoma"/>
                <a:ea typeface="Tahoma"/>
                <a:cs typeface="Tahoma"/>
                <a:sym typeface="Tahoma"/>
              </a:rPr>
              <a:t> Communication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AC5DDDC-9DAE-9B49-644F-DDE69D6F0598}"/>
              </a:ext>
            </a:extLst>
          </p:cNvPr>
          <p:cNvSpPr txBox="1"/>
          <p:nvPr/>
        </p:nvSpPr>
        <p:spPr>
          <a:xfrm>
            <a:off x="97887" y="793824"/>
            <a:ext cx="11323622" cy="1815882"/>
          </a:xfrm>
          <a:prstGeom prst="rect">
            <a:avLst/>
          </a:prstGeom>
          <a:noFill/>
        </p:spPr>
        <p:txBody>
          <a:bodyPr wrap="square">
            <a:spAutoFit/>
          </a:bodyPr>
          <a:lstStyle/>
          <a:p>
            <a:pPr marL="11113"/>
            <a:endParaRPr lang="en-US" sz="2000" dirty="0">
              <a:solidFill>
                <a:srgbClr val="385622"/>
              </a:solidFill>
              <a:latin typeface="Tahoma"/>
              <a:ea typeface="Tahoma"/>
              <a:cs typeface="Tahoma"/>
              <a:sym typeface="Tahoma"/>
            </a:endParaRPr>
          </a:p>
          <a:p>
            <a:pPr marL="11113"/>
            <a:endParaRPr lang="en-US" sz="2000" dirty="0">
              <a:solidFill>
                <a:srgbClr val="385622"/>
              </a:solidFill>
              <a:latin typeface="Tahoma"/>
              <a:ea typeface="Tahoma"/>
              <a:cs typeface="Tahoma"/>
              <a:sym typeface="Tahoma"/>
            </a:endParaRPr>
          </a:p>
          <a:p>
            <a:pPr marL="11113"/>
            <a:r>
              <a:rPr lang="en-US" sz="2000" dirty="0">
                <a:solidFill>
                  <a:srgbClr val="385622"/>
                </a:solidFill>
                <a:latin typeface="Tahoma"/>
                <a:ea typeface="Tahoma"/>
                <a:cs typeface="Tahoma"/>
                <a:sym typeface="Tahoma"/>
              </a:rPr>
              <a:t>The </a:t>
            </a:r>
            <a:r>
              <a:rPr lang="en-US" sz="2000" b="1" dirty="0">
                <a:solidFill>
                  <a:srgbClr val="385622"/>
                </a:solidFill>
                <a:latin typeface="Tahoma"/>
                <a:ea typeface="Tahoma"/>
                <a:cs typeface="Tahoma"/>
                <a:sym typeface="Tahoma"/>
              </a:rPr>
              <a:t>zero-capacity </a:t>
            </a:r>
            <a:r>
              <a:rPr lang="en-US" sz="2000" dirty="0">
                <a:solidFill>
                  <a:srgbClr val="385622"/>
                </a:solidFill>
                <a:latin typeface="Tahoma"/>
                <a:ea typeface="Tahoma"/>
                <a:cs typeface="Tahoma"/>
                <a:sym typeface="Tahoma"/>
              </a:rPr>
              <a:t>case is sometimes referred to as a message system with no  buffering. The other cases are referred to as systems with automatic buffering</a:t>
            </a:r>
            <a:r>
              <a:rPr lang="en-US" sz="3200" dirty="0">
                <a:solidFill>
                  <a:schemeClr val="dk1"/>
                </a:solidFill>
                <a:latin typeface="Arial"/>
                <a:ea typeface="Arial"/>
                <a:cs typeface="Arial"/>
                <a:sym typeface="Arial"/>
              </a:rPr>
              <a:t>.</a:t>
            </a:r>
          </a:p>
          <a:p>
            <a:pPr marL="11113" marR="0" lvl="0" algn="l" rtl="0">
              <a:lnSpc>
                <a:spcPct val="100000"/>
              </a:lnSpc>
              <a:spcBef>
                <a:spcPts val="0"/>
              </a:spcBef>
              <a:spcAft>
                <a:spcPts val="0"/>
              </a:spcAft>
              <a:buNone/>
            </a:pPr>
            <a:endParaRPr lang="en-US" sz="20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98589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E95EAD4-7111-938F-384E-FB8C290C1F28}"/>
              </a:ext>
            </a:extLst>
          </p:cNvPr>
          <p:cNvSpPr txBox="1"/>
          <p:nvPr/>
        </p:nvSpPr>
        <p:spPr>
          <a:xfrm>
            <a:off x="953743" y="953963"/>
            <a:ext cx="10284513" cy="2475037"/>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en-US" sz="1600" dirty="0">
                <a:solidFill>
                  <a:srgbClr val="C00000"/>
                </a:solidFill>
                <a:latin typeface="Tahoma" panose="020B0604030504040204" pitchFamily="34" charset="0"/>
                <a:ea typeface="Tahoma" panose="020B0604030504040204" pitchFamily="34" charset="0"/>
                <a:cs typeface="Tahoma" panose="020B0604030504040204" pitchFamily="34" charset="0"/>
              </a:rPr>
              <a:t>Interrupt t</a:t>
            </a:r>
            <a:r>
              <a:rPr lang="en-US" altLang="en-US" sz="1600" dirty="0">
                <a:latin typeface="Tahoma" panose="020B0604030504040204" pitchFamily="34" charset="0"/>
                <a:ea typeface="Tahoma" panose="020B0604030504040204" pitchFamily="34" charset="0"/>
                <a:cs typeface="Tahoma" panose="020B0604030504040204" pitchFamily="34" charset="0"/>
              </a:rPr>
              <a:t>ransfers control to the interrupt service routine generally, through the </a:t>
            </a:r>
            <a:r>
              <a:rPr lang="en-US" altLang="en-US" sz="1600" b="1" dirty="0">
                <a:solidFill>
                  <a:srgbClr val="3366FF"/>
                </a:solidFill>
                <a:latin typeface="Tahoma" panose="020B0604030504040204" pitchFamily="34" charset="0"/>
                <a:ea typeface="Tahoma" panose="020B0604030504040204" pitchFamily="34" charset="0"/>
                <a:cs typeface="Tahoma" panose="020B0604030504040204" pitchFamily="34" charset="0"/>
              </a:rPr>
              <a:t>interrupt</a:t>
            </a:r>
            <a:r>
              <a:rPr lang="en-US" altLang="en-US" sz="1600" i="1" dirty="0">
                <a:latin typeface="Tahoma" panose="020B0604030504040204" pitchFamily="34" charset="0"/>
                <a:ea typeface="Tahoma" panose="020B0604030504040204" pitchFamily="34" charset="0"/>
                <a:cs typeface="Tahoma" panose="020B0604030504040204" pitchFamily="34" charset="0"/>
              </a:rPr>
              <a:t> </a:t>
            </a:r>
            <a:r>
              <a:rPr lang="en-US" altLang="en-US" sz="1600" b="1" dirty="0">
                <a:solidFill>
                  <a:srgbClr val="3366FF"/>
                </a:solidFill>
                <a:latin typeface="Tahoma" panose="020B0604030504040204" pitchFamily="34" charset="0"/>
                <a:ea typeface="Tahoma" panose="020B0604030504040204" pitchFamily="34" charset="0"/>
                <a:cs typeface="Tahoma" panose="020B0604030504040204" pitchFamily="34" charset="0"/>
              </a:rPr>
              <a:t>vector</a:t>
            </a:r>
            <a:r>
              <a:rPr lang="en-US" altLang="en-US" sz="1600" dirty="0">
                <a:latin typeface="Tahoma" panose="020B0604030504040204" pitchFamily="34" charset="0"/>
                <a:ea typeface="Tahoma" panose="020B0604030504040204" pitchFamily="34" charset="0"/>
                <a:cs typeface="Tahoma" panose="020B0604030504040204" pitchFamily="34" charset="0"/>
              </a:rPr>
              <a:t>, which contains the addresses of all the service routines</a:t>
            </a:r>
          </a:p>
          <a:p>
            <a:pPr marL="342900" indent="-342900">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Interrupt architecture must save the address of the interrupted instruction</a:t>
            </a:r>
            <a:endParaRPr lang="en-US" altLang="en-US" sz="1600" i="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A </a:t>
            </a:r>
            <a:r>
              <a:rPr lang="en-US" altLang="en-US" sz="1600" b="1" dirty="0">
                <a:solidFill>
                  <a:srgbClr val="3366FF"/>
                </a:solidFill>
                <a:latin typeface="Tahoma" panose="020B0604030504040204" pitchFamily="34" charset="0"/>
                <a:ea typeface="Tahoma" panose="020B0604030504040204" pitchFamily="34" charset="0"/>
                <a:cs typeface="Tahoma" panose="020B0604030504040204" pitchFamily="34" charset="0"/>
              </a:rPr>
              <a:t>trap</a:t>
            </a:r>
            <a:r>
              <a:rPr lang="en-US" altLang="en-US" sz="1600" dirty="0">
                <a:latin typeface="Tahoma" panose="020B0604030504040204" pitchFamily="34" charset="0"/>
                <a:ea typeface="Tahoma" panose="020B0604030504040204" pitchFamily="34" charset="0"/>
                <a:cs typeface="Tahoma" panose="020B0604030504040204" pitchFamily="34" charset="0"/>
              </a:rPr>
              <a:t> or </a:t>
            </a:r>
            <a:r>
              <a:rPr lang="en-US" altLang="en-US" sz="1600" b="1" dirty="0">
                <a:solidFill>
                  <a:srgbClr val="3366FF"/>
                </a:solidFill>
                <a:latin typeface="Tahoma" panose="020B0604030504040204" pitchFamily="34" charset="0"/>
                <a:ea typeface="Tahoma" panose="020B0604030504040204" pitchFamily="34" charset="0"/>
                <a:cs typeface="Tahoma" panose="020B0604030504040204" pitchFamily="34" charset="0"/>
              </a:rPr>
              <a:t>exception</a:t>
            </a:r>
            <a:r>
              <a:rPr lang="en-US" altLang="en-US" sz="1600" dirty="0">
                <a:latin typeface="Tahoma" panose="020B0604030504040204" pitchFamily="34" charset="0"/>
                <a:ea typeface="Tahoma" panose="020B0604030504040204" pitchFamily="34" charset="0"/>
                <a:cs typeface="Tahoma" panose="020B0604030504040204" pitchFamily="34" charset="0"/>
              </a:rPr>
              <a:t> is a software-generated interrupt caused either by an error or a user request</a:t>
            </a:r>
          </a:p>
          <a:p>
            <a:pPr marL="342900" indent="-342900">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An operating system is </a:t>
            </a:r>
            <a:r>
              <a:rPr lang="en-US" altLang="en-US" sz="1600" b="1" dirty="0">
                <a:solidFill>
                  <a:srgbClr val="3366FF"/>
                </a:solidFill>
                <a:latin typeface="Tahoma" panose="020B0604030504040204" pitchFamily="34" charset="0"/>
                <a:ea typeface="Tahoma" panose="020B0604030504040204" pitchFamily="34" charset="0"/>
                <a:cs typeface="Tahoma" panose="020B0604030504040204" pitchFamily="34" charset="0"/>
              </a:rPr>
              <a:t>interrupt driven</a:t>
            </a:r>
          </a:p>
          <a:p>
            <a:pPr marL="285750" indent="-285750">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The operating system preserves the state of the CPU by storing registers and the program counter</a:t>
            </a:r>
          </a:p>
          <a:p>
            <a:pPr marL="285750" indent="-285750">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Determines which type of interrupt has occurred:</a:t>
            </a:r>
          </a:p>
          <a:p>
            <a:pPr marL="742950" lvl="1" indent="-285750">
              <a:buFont typeface="Arial" panose="020B0604020202020204" pitchFamily="34" charset="0"/>
              <a:buChar char="•"/>
            </a:pPr>
            <a:r>
              <a:rPr lang="en-US" altLang="en-US" sz="1600" b="1" dirty="0">
                <a:solidFill>
                  <a:srgbClr val="3366FF"/>
                </a:solidFill>
                <a:latin typeface="Tahoma" panose="020B0604030504040204" pitchFamily="34" charset="0"/>
                <a:ea typeface="Tahoma" panose="020B0604030504040204" pitchFamily="34" charset="0"/>
                <a:cs typeface="Tahoma" panose="020B0604030504040204" pitchFamily="34" charset="0"/>
              </a:rPr>
              <a:t>polling</a:t>
            </a:r>
          </a:p>
          <a:p>
            <a:pPr marL="742950" lvl="1" indent="-285750">
              <a:buFont typeface="Arial" panose="020B0604020202020204" pitchFamily="34" charset="0"/>
              <a:buChar char="•"/>
            </a:pPr>
            <a:r>
              <a:rPr lang="en-US" altLang="en-US" sz="1600" b="1" dirty="0">
                <a:solidFill>
                  <a:srgbClr val="3366FF"/>
                </a:solidFill>
                <a:latin typeface="Tahoma" panose="020B0604030504040204" pitchFamily="34" charset="0"/>
                <a:ea typeface="Tahoma" panose="020B0604030504040204" pitchFamily="34" charset="0"/>
                <a:cs typeface="Tahoma" panose="020B0604030504040204" pitchFamily="34" charset="0"/>
              </a:rPr>
              <a:t>vectored</a:t>
            </a:r>
            <a:r>
              <a:rPr lang="en-US" altLang="en-US" sz="1600" dirty="0">
                <a:latin typeface="Tahoma" panose="020B0604030504040204" pitchFamily="34" charset="0"/>
                <a:ea typeface="Tahoma" panose="020B0604030504040204" pitchFamily="34" charset="0"/>
                <a:cs typeface="Tahoma" panose="020B0604030504040204" pitchFamily="34" charset="0"/>
              </a:rPr>
              <a:t> interrupt system</a:t>
            </a:r>
          </a:p>
          <a:p>
            <a:pPr marL="285750" indent="-285750">
              <a:buFont typeface="Arial" panose="020B0604020202020204" pitchFamily="34" charset="0"/>
              <a:buChar char="•"/>
            </a:pPr>
            <a:r>
              <a:rPr lang="en-US" altLang="en-US" sz="1600" dirty="0">
                <a:latin typeface="Tahoma" panose="020B0604030504040204" pitchFamily="34" charset="0"/>
                <a:ea typeface="Tahoma" panose="020B0604030504040204" pitchFamily="34" charset="0"/>
                <a:cs typeface="Tahoma" panose="020B0604030504040204" pitchFamily="34" charset="0"/>
              </a:rPr>
              <a:t>Separate segments of code determine what action should be taken for each type of interrupt</a:t>
            </a:r>
          </a:p>
        </p:txBody>
      </p:sp>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 -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r>
              <a:rPr lang="en-IN" b="1" spc="-4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TO</a:t>
            </a:r>
            <a:r>
              <a:rPr lang="en-IN" b="1" spc="-2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OPERATING</a:t>
            </a:r>
            <a:r>
              <a:rPr lang="en-IN" b="1" spc="-4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SYSTEMS</a:t>
            </a:r>
            <a:r>
              <a:rPr lang="en-IN" b="1" spc="-7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AND </a:t>
            </a:r>
            <a:r>
              <a:rPr lang="en-IN" b="1" spc="-33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PROCESSES</a:t>
            </a:r>
          </a:p>
          <a:p>
            <a:pPr algn="ctr"/>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Computer System Organization</a:t>
            </a:r>
            <a:endParaRPr lang="en-US" b="1"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4">
            <a:extLst>
              <a:ext uri="{FF2B5EF4-FFF2-40B4-BE49-F238E27FC236}">
                <a16:creationId xmlns:a16="http://schemas.microsoft.com/office/drawing/2014/main" id="{108444AA-49F9-66D1-801F-A22D610DF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976" y="3481365"/>
            <a:ext cx="626427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83123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{226CBE77-9B72-994A-8C8A-FC520CF77D81}tf10001070</Template>
  <TotalTime>25264</TotalTime>
  <Words>10581</Words>
  <Application>Microsoft Office PowerPoint</Application>
  <PresentationFormat>Widescreen</PresentationFormat>
  <Paragraphs>966</Paragraphs>
  <Slides>86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ＭＳ Ｐゴシック</vt:lpstr>
      <vt:lpstr>Arial</vt:lpstr>
      <vt:lpstr>Calibri</vt:lpstr>
      <vt:lpstr>Corbel</vt:lpstr>
      <vt:lpstr>Monotype Sorts</vt:lpstr>
      <vt:lpstr>Noto Sans Symbols</vt:lpstr>
      <vt:lpstr>Tahoma</vt:lpstr>
      <vt:lpstr>Verdana</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prathushalaxmi@gmail.com</dc:creator>
  <cp:lastModifiedBy>SARMILA KESAVAN</cp:lastModifiedBy>
  <cp:revision>115</cp:revision>
  <dcterms:created xsi:type="dcterms:W3CDTF">2024-01-02T15:44:44Z</dcterms:created>
  <dcterms:modified xsi:type="dcterms:W3CDTF">2024-04-26T05:05:19Z</dcterms:modified>
</cp:coreProperties>
</file>