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8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69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4" r:id="rId54"/>
    <p:sldId id="315" r:id="rId55"/>
    <p:sldId id="313" r:id="rId56"/>
    <p:sldId id="316" r:id="rId57"/>
    <p:sldId id="317" r:id="rId58"/>
    <p:sldId id="318" r:id="rId59"/>
    <p:sldId id="319" r:id="rId60"/>
    <p:sldId id="320" r:id="rId61"/>
    <p:sldId id="321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MILA KESAVAN" userId="147b7e3e5a43799e" providerId="LiveId" clId="{92717E13-7480-439D-985D-C180DE554E7C}"/>
    <pc:docChg chg="modSld">
      <pc:chgData name="SARMILA KESAVAN" userId="147b7e3e5a43799e" providerId="LiveId" clId="{92717E13-7480-439D-985D-C180DE554E7C}" dt="2024-04-26T15:10:23.225" v="0" actId="123"/>
      <pc:docMkLst>
        <pc:docMk/>
      </pc:docMkLst>
      <pc:sldChg chg="modSp mod">
        <pc:chgData name="SARMILA KESAVAN" userId="147b7e3e5a43799e" providerId="LiveId" clId="{92717E13-7480-439D-985D-C180DE554E7C}" dt="2024-04-26T15:10:23.225" v="0" actId="123"/>
        <pc:sldMkLst>
          <pc:docMk/>
          <pc:sldMk cId="1639308435" sldId="264"/>
        </pc:sldMkLst>
        <pc:spChg chg="mod">
          <ac:chgData name="SARMILA KESAVAN" userId="147b7e3e5a43799e" providerId="LiveId" clId="{92717E13-7480-439D-985D-C180DE554E7C}" dt="2024-04-26T15:10:23.225" v="0" actId="123"/>
          <ac:spMkLst>
            <pc:docMk/>
            <pc:sldMk cId="1639308435" sldId="264"/>
            <ac:spMk id="3" creationId="{E3DCA25A-410B-2BBD-B896-96203FA247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5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2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BDEE92-331E-3945-97CC-FF9487A9D80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0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BE95EAD4-7111-938F-384E-FB8C290C1F28}"/>
              </a:ext>
            </a:extLst>
          </p:cNvPr>
          <p:cNvSpPr txBox="1"/>
          <p:nvPr/>
        </p:nvSpPr>
        <p:spPr>
          <a:xfrm>
            <a:off x="306414" y="867658"/>
            <a:ext cx="11338539" cy="5122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30000"/>
              </a:lnSpc>
              <a:spcBef>
                <a:spcPts val="100"/>
              </a:spcBef>
            </a:pPr>
            <a:r>
              <a:rPr lang="en-US" sz="1200" b="1" dirty="0">
                <a:latin typeface="Tahoma" panose="020B0604030504040204"/>
                <a:cs typeface="Tahoma" panose="020B0604030504040204"/>
              </a:rPr>
              <a:t>UNIT I  INTRODUCTION</a:t>
            </a:r>
            <a:r>
              <a:rPr lang="en-US" sz="1200" b="1" spc="-4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b="1" dirty="0">
                <a:latin typeface="Tahoma" panose="020B0604030504040204"/>
                <a:cs typeface="Tahoma" panose="020B0604030504040204"/>
              </a:rPr>
              <a:t>TO</a:t>
            </a:r>
            <a:r>
              <a:rPr lang="en-US" sz="1200" b="1" spc="-2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b="1" dirty="0">
                <a:latin typeface="Tahoma" panose="020B0604030504040204"/>
                <a:cs typeface="Tahoma" panose="020B0604030504040204"/>
              </a:rPr>
              <a:t>OPERATING</a:t>
            </a:r>
            <a:r>
              <a:rPr lang="en-US" sz="1200" b="1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b="1" dirty="0">
                <a:latin typeface="Tahoma" panose="020B0604030504040204"/>
                <a:cs typeface="Tahoma" panose="020B0604030504040204"/>
              </a:rPr>
              <a:t>SYSTEMS</a:t>
            </a:r>
            <a:r>
              <a:rPr lang="en-US" sz="1200" b="1" spc="-7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b="1" dirty="0">
                <a:latin typeface="Tahoma" panose="020B0604030504040204"/>
                <a:cs typeface="Tahoma" panose="020B0604030504040204"/>
              </a:rPr>
              <a:t>AND </a:t>
            </a:r>
            <a:r>
              <a:rPr lang="en-US" sz="1200" b="1" spc="-3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b="1" dirty="0">
                <a:latin typeface="Tahoma" panose="020B0604030504040204"/>
                <a:cs typeface="Tahoma" panose="020B0604030504040204"/>
              </a:rPr>
              <a:t>PROCESSES</a:t>
            </a:r>
            <a:endParaRPr lang="en-US" sz="1200" spc="-5" dirty="0">
              <a:latin typeface="Tahoma" panose="020B0604030504040204"/>
              <a:cs typeface="Tahoma" panose="020B0604030504040204"/>
            </a:endParaRPr>
          </a:p>
          <a:p>
            <a:pPr marL="12700" marR="7620" algn="just">
              <a:lnSpc>
                <a:spcPct val="130000"/>
              </a:lnSpc>
              <a:spcBef>
                <a:spcPts val="100"/>
              </a:spcBef>
            </a:pPr>
            <a:r>
              <a:rPr lang="en-US" sz="1200" spc="-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to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OS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–Computer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system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organization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-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architecture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–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Resource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management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Protection and Security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–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Virtualization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Operating System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Structures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Services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User 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and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Operating-System Interface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System Calls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System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Services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Design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and Implementation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Building and Booting an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Operating System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Process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Concept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-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Process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Scheduling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-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Operations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on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Processes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–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Inter</a:t>
            </a:r>
            <a:r>
              <a:rPr lang="en-US" sz="1200" spc="38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process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Communication</a:t>
            </a:r>
            <a:r>
              <a:rPr lang="en-US" sz="1200" spc="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US" sz="1200" spc="1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IPC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in</a:t>
            </a:r>
            <a:r>
              <a:rPr lang="en-US" sz="1200" spc="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Shared-Memory</a:t>
            </a:r>
            <a:r>
              <a:rPr lang="en-US" sz="1200" spc="2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Systems</a:t>
            </a:r>
            <a:r>
              <a:rPr lang="en-US" sz="1200" spc="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US" sz="1200" spc="1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IPC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 in</a:t>
            </a:r>
            <a:r>
              <a:rPr lang="en-US" sz="1200" spc="2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Message-Passing</a:t>
            </a:r>
            <a:r>
              <a:rPr lang="en-US" sz="1200" spc="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Systems</a:t>
            </a:r>
            <a:endParaRPr lang="en-US" sz="12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1384300" algn="l"/>
              </a:tabLst>
            </a:pPr>
            <a:r>
              <a:rPr sz="1200" b="1" dirty="0">
                <a:latin typeface="Tahoma" panose="020B0604030504040204"/>
                <a:cs typeface="Tahoma" panose="020B0604030504040204"/>
              </a:rPr>
              <a:t>UNIT</a:t>
            </a:r>
            <a:r>
              <a:rPr sz="1200" b="1" spc="-5" dirty="0">
                <a:latin typeface="Tahoma" panose="020B0604030504040204"/>
                <a:cs typeface="Tahoma" panose="020B0604030504040204"/>
              </a:rPr>
              <a:t> II</a:t>
            </a:r>
            <a:r>
              <a:rPr lang="en-US" sz="1200" b="1" spc="-5" dirty="0">
                <a:latin typeface="Tahoma" panose="020B0604030504040204"/>
                <a:cs typeface="Tahoma" panose="020B0604030504040204"/>
              </a:rPr>
              <a:t>  </a:t>
            </a:r>
            <a:r>
              <a:rPr sz="1200" b="1" spc="-5" dirty="0">
                <a:latin typeface="Tahoma" panose="020B0604030504040204"/>
                <a:cs typeface="Tahoma" panose="020B0604030504040204"/>
              </a:rPr>
              <a:t>THREADS</a:t>
            </a:r>
            <a:r>
              <a:rPr sz="1200" b="1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200" b="1" dirty="0">
                <a:latin typeface="Tahoma" panose="020B0604030504040204"/>
                <a:cs typeface="Tahoma" panose="020B0604030504040204"/>
              </a:rPr>
              <a:t>AND</a:t>
            </a:r>
            <a:r>
              <a:rPr sz="1200" b="1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200" b="1" spc="-5" dirty="0">
                <a:latin typeface="Tahoma" panose="020B0604030504040204"/>
                <a:cs typeface="Tahoma" panose="020B0604030504040204"/>
              </a:rPr>
              <a:t>CPU SCHEDULING</a:t>
            </a:r>
            <a:endParaRPr sz="1200" dirty="0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ct val="130000"/>
              </a:lnSpc>
              <a:spcBef>
                <a:spcPts val="790"/>
              </a:spcBef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Threads </a:t>
            </a:r>
            <a:r>
              <a:rPr sz="1200" dirty="0">
                <a:latin typeface="Tahoma" panose="020B0604030504040204"/>
                <a:cs typeface="Tahoma" panose="020B0604030504040204"/>
              </a:rPr>
              <a:t>&amp;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Concurrency:</a:t>
            </a:r>
            <a:r>
              <a:rPr sz="1200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10" dirty="0">
                <a:latin typeface="Tahoma" panose="020B0604030504040204"/>
                <a:cs typeface="Tahoma" panose="020B0604030504040204"/>
              </a:rPr>
              <a:t>Overview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Multicore Programming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Multithreading Models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Thread Libraries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Implicit Threading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Threading Issues </a:t>
            </a:r>
            <a:r>
              <a:rPr sz="1200" dirty="0">
                <a:latin typeface="Tahoma" panose="020B0604030504040204"/>
                <a:cs typeface="Tahoma" panose="020B0604030504040204"/>
              </a:rPr>
              <a:t>- CPU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Scheduling: Basic </a:t>
            </a:r>
            <a:r>
              <a:rPr sz="1200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Concepts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Scheduling Criteria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Scheduling </a:t>
            </a:r>
            <a:r>
              <a:rPr sz="1200" dirty="0">
                <a:latin typeface="Tahoma" panose="020B0604030504040204"/>
                <a:cs typeface="Tahoma" panose="020B0604030504040204"/>
              </a:rPr>
              <a:t>Algorithms 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Thread Scheduling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Multi- </a:t>
            </a:r>
            <a:r>
              <a:rPr sz="1200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Processor</a:t>
            </a:r>
            <a:r>
              <a:rPr sz="12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Scheduling</a:t>
            </a:r>
            <a:r>
              <a:rPr sz="12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200" dirty="0">
                <a:latin typeface="Tahoma" panose="020B0604030504040204"/>
                <a:cs typeface="Tahoma" panose="020B0604030504040204"/>
              </a:rPr>
              <a:t>-</a:t>
            </a:r>
            <a:r>
              <a:rPr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20" dirty="0">
                <a:latin typeface="Tahoma" panose="020B0604030504040204"/>
                <a:cs typeface="Tahoma" panose="020B0604030504040204"/>
              </a:rPr>
              <a:t>Real-Time</a:t>
            </a:r>
            <a:r>
              <a:rPr sz="1200" spc="70" dirty="0">
                <a:latin typeface="Tahoma" panose="020B0604030504040204"/>
                <a:cs typeface="Tahoma" panose="020B0604030504040204"/>
              </a:rPr>
              <a:t> </a:t>
            </a:r>
            <a:r>
              <a:rPr sz="1200" dirty="0">
                <a:latin typeface="Tahoma" panose="020B0604030504040204"/>
                <a:cs typeface="Tahoma" panose="020B0604030504040204"/>
              </a:rPr>
              <a:t>CPU</a:t>
            </a:r>
            <a:r>
              <a:rPr sz="12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Scheduling</a:t>
            </a:r>
            <a:endParaRPr lang="en-IN" sz="1200" spc="-5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1384300" algn="l"/>
              </a:tabLst>
            </a:pPr>
            <a:r>
              <a:rPr lang="en-IN" sz="1200" b="1" dirty="0">
                <a:latin typeface="Tahoma" panose="020B0604030504040204"/>
                <a:cs typeface="Tahoma" panose="020B0604030504040204"/>
              </a:rPr>
              <a:t>UNIT</a:t>
            </a:r>
            <a:r>
              <a:rPr lang="en-IN" sz="1200" b="1" spc="-10" dirty="0">
                <a:latin typeface="Tahoma" panose="020B0604030504040204"/>
                <a:cs typeface="Tahoma" panose="020B0604030504040204"/>
              </a:rPr>
              <a:t> III  </a:t>
            </a:r>
            <a:r>
              <a:rPr lang="en-IN" sz="1200" b="1" spc="-5" dirty="0"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200" b="1" spc="-1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b="1" dirty="0">
                <a:latin typeface="Tahoma" panose="020B0604030504040204"/>
                <a:cs typeface="Tahoma" panose="020B0604030504040204"/>
              </a:rPr>
              <a:t>SYNCHRONISATION</a:t>
            </a:r>
            <a:r>
              <a:rPr lang="en-IN" sz="1200" b="1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b="1" dirty="0">
                <a:latin typeface="Tahoma" panose="020B0604030504040204"/>
                <a:cs typeface="Tahoma" panose="020B0604030504040204"/>
              </a:rPr>
              <a:t>AND</a:t>
            </a:r>
            <a:r>
              <a:rPr lang="en-IN" sz="1200" b="1" spc="-5" dirty="0">
                <a:latin typeface="Tahoma" panose="020B0604030504040204"/>
                <a:cs typeface="Tahoma" panose="020B0604030504040204"/>
              </a:rPr>
              <a:t> DEADLOCKS</a:t>
            </a:r>
            <a:endParaRPr lang="en-IN" sz="1200" dirty="0">
              <a:latin typeface="Tahoma" panose="020B0604030504040204"/>
              <a:cs typeface="Tahoma" panose="020B0604030504040204"/>
            </a:endParaRPr>
          </a:p>
          <a:p>
            <a:pPr marL="12700" marR="7620" algn="just">
              <a:lnSpc>
                <a:spcPct val="130000"/>
              </a:lnSpc>
              <a:spcBef>
                <a:spcPts val="820"/>
              </a:spcBef>
            </a:pPr>
            <a:r>
              <a:rPr lang="en-IN" sz="1200" spc="-5" dirty="0"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Synchronization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-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The</a:t>
            </a:r>
            <a:r>
              <a:rPr lang="en-IN" sz="1200" spc="39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critical-section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problem,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Peterson’s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Solution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- </a:t>
            </a:r>
            <a:r>
              <a:rPr lang="en-IN" sz="1200" spc="-36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Synchronization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hardware,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Mutex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locks,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Semaphores,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monitors,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Liveness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Classic </a:t>
            </a:r>
            <a:r>
              <a:rPr lang="en-IN" sz="1200" spc="-36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problems of synchronization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Bounded Buffer Problem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Reader’s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&amp;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Writer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Problem,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Dinning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Philosopher Problem,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Barber’s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shop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problem. Deadlock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System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model - 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Deadlock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characterization,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Methods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for handling deadlocks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Deadlock prevention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Deadlock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avoidance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Deadlock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detection</a:t>
            </a:r>
            <a:r>
              <a:rPr lang="en-IN" sz="1200" spc="1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Recovery</a:t>
            </a:r>
            <a:r>
              <a:rPr lang="en-IN" sz="1200" spc="3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from</a:t>
            </a:r>
            <a:r>
              <a:rPr lang="en-IN" sz="1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deadlock</a:t>
            </a:r>
            <a:endParaRPr lang="en-IN" sz="12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1384300" algn="l"/>
              </a:tabLst>
            </a:pPr>
            <a:r>
              <a:rPr lang="en-IN" sz="1200" b="1" dirty="0">
                <a:latin typeface="Tahoma" panose="020B0604030504040204"/>
                <a:cs typeface="Tahoma" panose="020B0604030504040204"/>
              </a:rPr>
              <a:t>UNIT</a:t>
            </a:r>
            <a:r>
              <a:rPr lang="en-IN" sz="1200" b="1" spc="-5" dirty="0">
                <a:latin typeface="Tahoma" panose="020B0604030504040204"/>
                <a:cs typeface="Tahoma" panose="020B0604030504040204"/>
              </a:rPr>
              <a:t> IV  </a:t>
            </a:r>
            <a:r>
              <a:rPr lang="en-IN" sz="1200" b="1" dirty="0">
                <a:latin typeface="Tahoma" panose="020B0604030504040204"/>
                <a:cs typeface="Tahoma" panose="020B0604030504040204"/>
              </a:rPr>
              <a:t>MEMORY</a:t>
            </a:r>
            <a:r>
              <a:rPr lang="en-IN" sz="1200" b="1" spc="-6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b="1" dirty="0">
                <a:latin typeface="Tahoma" panose="020B0604030504040204"/>
                <a:cs typeface="Tahoma" panose="020B0604030504040204"/>
              </a:rPr>
              <a:t>MANAGEMENT</a:t>
            </a:r>
            <a:endParaRPr lang="en-IN" sz="1200" dirty="0">
              <a:latin typeface="Tahoma" panose="020B0604030504040204"/>
              <a:cs typeface="Tahoma" panose="020B0604030504040204"/>
            </a:endParaRPr>
          </a:p>
          <a:p>
            <a:pPr marL="12700" marR="7620" algn="just">
              <a:lnSpc>
                <a:spcPct val="130000"/>
              </a:lnSpc>
              <a:spcBef>
                <a:spcPts val="795"/>
              </a:spcBef>
            </a:pPr>
            <a:r>
              <a:rPr lang="en-IN" sz="1200" dirty="0">
                <a:latin typeface="Tahoma" panose="020B0604030504040204"/>
                <a:cs typeface="Tahoma" panose="020B0604030504040204"/>
              </a:rPr>
              <a:t>Memory Management: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Contiguous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Memory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Allocation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Paging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Structure of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the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Page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35" dirty="0">
                <a:latin typeface="Tahoma" panose="020B0604030504040204"/>
                <a:cs typeface="Tahoma" panose="020B0604030504040204"/>
              </a:rPr>
              <a:t>Table</a:t>
            </a:r>
            <a:r>
              <a:rPr lang="en-IN" sz="1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Swapping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-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Virtual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Memory: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Demand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Paging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Copy-on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write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–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Page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Replacement</a:t>
            </a:r>
            <a:r>
              <a:rPr lang="en-IN" sz="1200" spc="6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</a:t>
            </a:r>
            <a:r>
              <a:rPr lang="en-IN" sz="12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Allocation</a:t>
            </a:r>
            <a:r>
              <a:rPr lang="en-IN" sz="1200" spc="6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of</a:t>
            </a:r>
            <a:r>
              <a:rPr lang="en-IN" sz="1200" spc="1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frames</a:t>
            </a:r>
            <a:r>
              <a:rPr lang="en-IN" sz="1200" spc="1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</a:t>
            </a:r>
            <a:r>
              <a:rPr lang="en-IN" sz="1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Thrashing</a:t>
            </a:r>
            <a:r>
              <a:rPr lang="en-IN" sz="1200" spc="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Memory</a:t>
            </a:r>
            <a:r>
              <a:rPr lang="en-IN" sz="1200" spc="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</a:t>
            </a:r>
            <a:r>
              <a:rPr lang="en-IN" sz="1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Compression</a:t>
            </a:r>
            <a:endParaRPr lang="en-IN" sz="12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1384300" algn="l"/>
              </a:tabLst>
            </a:pPr>
            <a:r>
              <a:rPr lang="en-IN" sz="1200" b="1" dirty="0">
                <a:latin typeface="Tahoma" panose="020B0604030504040204"/>
                <a:cs typeface="Tahoma" panose="020B0604030504040204"/>
              </a:rPr>
              <a:t>UNIT</a:t>
            </a:r>
            <a:r>
              <a:rPr lang="en-IN" sz="1200" b="1" spc="-1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b="1" dirty="0">
                <a:latin typeface="Tahoma" panose="020B0604030504040204"/>
                <a:cs typeface="Tahoma" panose="020B0604030504040204"/>
              </a:rPr>
              <a:t>V   </a:t>
            </a:r>
            <a:r>
              <a:rPr lang="en-IN" sz="1200" b="1" spc="-5" dirty="0">
                <a:latin typeface="Tahoma" panose="020B0604030504040204"/>
                <a:cs typeface="Tahoma" panose="020B0604030504040204"/>
              </a:rPr>
              <a:t>FILE</a:t>
            </a:r>
            <a:r>
              <a:rPr lang="en-IN" sz="1200" b="1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b="1" spc="-5" dirty="0">
                <a:latin typeface="Tahoma" panose="020B0604030504040204"/>
                <a:cs typeface="Tahoma" panose="020B0604030504040204"/>
              </a:rPr>
              <a:t>MANAGEMENT</a:t>
            </a:r>
            <a:endParaRPr lang="en-IN" sz="1200" dirty="0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ct val="130000"/>
              </a:lnSpc>
              <a:spcBef>
                <a:spcPts val="795"/>
              </a:spcBef>
            </a:pPr>
            <a:r>
              <a:rPr lang="en-IN" sz="1200" spc="-5" dirty="0">
                <a:latin typeface="Tahoma" panose="020B0604030504040204"/>
                <a:cs typeface="Tahoma" panose="020B0604030504040204"/>
              </a:rPr>
              <a:t>File Management: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File Concept –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Access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Methods –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Directory Structure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Protection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Memory-Mapped</a:t>
            </a:r>
            <a:r>
              <a:rPr lang="en-IN" sz="1200" spc="3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File</a:t>
            </a:r>
            <a:r>
              <a:rPr lang="en-IN" sz="1200" spc="3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IN" sz="1200" spc="3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Disk</a:t>
            </a:r>
            <a:r>
              <a:rPr lang="en-IN" sz="1200" spc="33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Management:</a:t>
            </a:r>
            <a:r>
              <a:rPr lang="en-IN" sz="1200" spc="3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Disk</a:t>
            </a:r>
            <a:r>
              <a:rPr lang="en-IN" sz="1200" spc="33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structure,</a:t>
            </a:r>
            <a:r>
              <a:rPr lang="en-IN" sz="1200" spc="3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Disk</a:t>
            </a:r>
            <a:r>
              <a:rPr lang="en-IN" sz="1200" spc="3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scheduling</a:t>
            </a:r>
            <a:r>
              <a:rPr lang="en-IN" sz="1200" spc="3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IN" sz="1200" spc="3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FCFS, </a:t>
            </a:r>
            <a:r>
              <a:rPr lang="en-IN" sz="1200" spc="-36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40" dirty="0">
                <a:latin typeface="Tahoma" panose="020B0604030504040204"/>
                <a:cs typeface="Tahoma" panose="020B0604030504040204"/>
              </a:rPr>
              <a:t>SSTF,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SCAN,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C-SCAN,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Disk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reliability, Disk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formatting,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Boot-block, Bad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blocks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I/O </a:t>
            </a:r>
            <a:r>
              <a:rPr lang="en-IN" sz="1200" spc="1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Hardware: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I/O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devices,</a:t>
            </a:r>
            <a:r>
              <a:rPr lang="en-IN" sz="1200" spc="4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Device</a:t>
            </a:r>
            <a:r>
              <a:rPr lang="en-IN" sz="12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controllers,</a:t>
            </a:r>
            <a:r>
              <a:rPr lang="en-IN" sz="1200" spc="6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Direct</a:t>
            </a:r>
            <a:r>
              <a:rPr lang="en-IN" sz="12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Memory</a:t>
            </a:r>
            <a:r>
              <a:rPr lang="en-IN" sz="1200" spc="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Access</a:t>
            </a:r>
            <a:r>
              <a:rPr lang="en-IN" sz="1200" spc="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Case</a:t>
            </a:r>
            <a:r>
              <a:rPr lang="en-IN" sz="12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Study-Linux.</a:t>
            </a:r>
            <a:endParaRPr lang="en-IN" sz="12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129589" y="240632"/>
            <a:ext cx="713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22CS304 –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61444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 err="1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Mutlithreading</a:t>
            </a:r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Models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311818" y="980543"/>
            <a:ext cx="11166307" cy="2390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2595" lvl="2" indent="-430530" algn="just">
              <a:lnSpc>
                <a:spcPct val="100000"/>
              </a:lnSpc>
              <a:spcBef>
                <a:spcPts val="1195"/>
              </a:spcBef>
              <a:buAutoNum type="arabicPeriod"/>
              <a:tabLst>
                <a:tab pos="443230" algn="l"/>
              </a:tabLst>
            </a:pPr>
            <a:r>
              <a:rPr lang="en-IN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lang="en-IN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lang="en-IN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lang="en-IN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-O</a:t>
            </a:r>
            <a:r>
              <a:rPr lang="en-IN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lang="en-IN" b="1" spc="-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lang="en-IN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lang="en-IN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</a:t>
            </a:r>
            <a:endParaRPr lang="en-IN" dirty="0">
              <a:latin typeface="Tahoma" panose="020B0604030504040204"/>
              <a:cs typeface="Tahoma" panose="020B0604030504040204"/>
            </a:endParaRPr>
          </a:p>
          <a:p>
            <a:pPr marL="1212850" marR="5715" lvl="2" indent="-2508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many-to-one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model</a:t>
            </a:r>
            <a:r>
              <a:rPr lang="en-IN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maps  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many</a:t>
            </a:r>
            <a:r>
              <a:rPr lang="en-IN" b="1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user-level 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</a:t>
            </a:r>
            <a:r>
              <a:rPr lang="en-IN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lang="en-IN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</a:t>
            </a:r>
            <a:r>
              <a:rPr lang="en-IN" b="1" spc="3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thread.</a:t>
            </a:r>
            <a:r>
              <a:rPr lang="en-IN" b="1" spc="3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1212850" marR="5715" lvl="2" indent="-2508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management</a:t>
            </a:r>
            <a:r>
              <a:rPr lang="en-IN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done by the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 in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space, so </a:t>
            </a:r>
            <a:r>
              <a:rPr lang="en-IN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is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efficient. </a:t>
            </a:r>
          </a:p>
          <a:p>
            <a:pPr marL="1212850" marR="5715" lvl="2" indent="-2508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However,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entire </a:t>
            </a:r>
            <a:r>
              <a:rPr lang="en-IN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will block </a:t>
            </a:r>
            <a:r>
              <a:rPr lang="en-IN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 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makes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lang="en-IN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blocking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system</a:t>
            </a:r>
            <a:r>
              <a:rPr lang="en-IN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call.</a:t>
            </a:r>
            <a:r>
              <a:rPr lang="en-IN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1212850" marR="5715" lvl="2" indent="-2508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Also,</a:t>
            </a:r>
            <a:r>
              <a:rPr lang="en-IN" spc="3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because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only </a:t>
            </a:r>
            <a:r>
              <a:rPr lang="en-IN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can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access</a:t>
            </a:r>
            <a:r>
              <a:rPr lang="en-IN" spc="2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pc="3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</a:t>
            </a:r>
            <a:r>
              <a:rPr lang="en-IN" spc="2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pc="3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pc="2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time,</a:t>
            </a:r>
            <a:r>
              <a:rPr lang="en-IN" spc="3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multiple</a:t>
            </a:r>
            <a:r>
              <a:rPr lang="en-IN" spc="2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pc="2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lang="en-IN" spc="2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unable</a:t>
            </a:r>
            <a:r>
              <a:rPr lang="en-IN" spc="2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pc="2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</a:t>
            </a:r>
            <a:r>
              <a:rPr lang="en-IN" spc="3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pc="3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</a:t>
            </a:r>
            <a:r>
              <a:rPr lang="en-IN" spc="2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multicore</a:t>
            </a:r>
            <a:r>
              <a:rPr lang="en-IN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systems.</a:t>
            </a:r>
            <a:endParaRPr lang="en-IN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Picture 1" descr="4_05.pdf">
            <a:extLst>
              <a:ext uri="{FF2B5EF4-FFF2-40B4-BE49-F238E27FC236}">
                <a16:creationId xmlns:a16="http://schemas.microsoft.com/office/drawing/2014/main" id="{DC3FCCED-1233-12F2-2F4B-738C8CE7E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71" y="3594411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30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 err="1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Mutlithreading</a:t>
            </a:r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Models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311818" y="980543"/>
            <a:ext cx="11166307" cy="318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0"/>
              </a:spcBef>
            </a:pP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2. One-to-One</a:t>
            </a:r>
            <a:r>
              <a:rPr lang="en-IN" sz="1800" b="1" spc="-8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Model</a:t>
            </a:r>
          </a:p>
          <a:p>
            <a:pPr marL="12700" algn="just">
              <a:lnSpc>
                <a:spcPct val="100000"/>
              </a:lnSpc>
              <a:spcBef>
                <a:spcPts val="820"/>
              </a:spcBef>
            </a:pP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one-to-one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model maps </a:t>
            </a:r>
            <a:r>
              <a:rPr lang="en-IN" sz="1800" b="1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each </a:t>
            </a:r>
            <a:r>
              <a:rPr lang="en-IN" sz="18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user thread 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a </a:t>
            </a:r>
            <a:r>
              <a:rPr lang="en-IN" sz="18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kernel 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thread.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provides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more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concurrency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than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many-to-one model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allowing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another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thread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run when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thread makes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blocking system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call.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 also allows multiple 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threads </a:t>
            </a:r>
            <a:r>
              <a:rPr lang="en-IN" sz="1800" b="1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run </a:t>
            </a:r>
            <a:r>
              <a:rPr lang="en-IN" sz="18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 parallel 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8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multiprocessors.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only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drawback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this model </a:t>
            </a:r>
            <a:r>
              <a:rPr lang="en-IN" sz="1800" spc="-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800" spc="-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creating</a:t>
            </a:r>
            <a:r>
              <a:rPr lang="en-IN" sz="1800" spc="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thread requires</a:t>
            </a:r>
            <a:r>
              <a:rPr lang="en-IN" sz="1800" spc="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creating</a:t>
            </a:r>
            <a:r>
              <a:rPr lang="en-IN" sz="1800" spc="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corresponding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kernel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thread</a:t>
            </a:r>
            <a:endParaRPr lang="en-IN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7">
            <a:extLst>
              <a:ext uri="{FF2B5EF4-FFF2-40B4-BE49-F238E27FC236}">
                <a16:creationId xmlns:a16="http://schemas.microsoft.com/office/drawing/2014/main" id="{01AECBCA-D20E-57BC-DC3E-8D70815E2F9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0445" y="4165967"/>
            <a:ext cx="4450904" cy="232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4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 err="1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Mutlithreading</a:t>
            </a:r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Models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311818" y="980543"/>
            <a:ext cx="11334750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IN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3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. </a:t>
            </a:r>
            <a:r>
              <a:rPr lang="en-IN" sz="1800" b="1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800" b="1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lang="en-IN" sz="1800" b="1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lang="en-IN" sz="1800" b="1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lang="en-IN" sz="1800" b="1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lang="en-IN" sz="1800" b="1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lang="en-IN" sz="1800" b="1" spc="-8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lang="en-IN" sz="1800" b="1" spc="-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lang="en-IN" sz="1800" b="1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l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755650" marR="5080" lvl="1" indent="-285750" algn="just">
              <a:lnSpc>
                <a:spcPts val="216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many-to-many</a:t>
            </a:r>
            <a:r>
              <a:rPr lang="en-IN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lang="en-IN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multiplexes</a:t>
            </a:r>
            <a:r>
              <a:rPr lang="en-IN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many</a:t>
            </a:r>
            <a:r>
              <a:rPr lang="en-IN" b="1" spc="-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user-level</a:t>
            </a:r>
            <a:r>
              <a:rPr lang="en-IN" b="1" spc="-4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b="1" spc="-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b="1" spc="-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b="1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smaller or </a:t>
            </a:r>
            <a:r>
              <a:rPr lang="en-IN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equal </a:t>
            </a:r>
            <a:r>
              <a:rPr lang="en-IN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number of kernel threads</a:t>
            </a:r>
          </a:p>
          <a:p>
            <a:pPr marL="755650" marR="5080" lvl="1" indent="-285750" algn="just">
              <a:lnSpc>
                <a:spcPts val="216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number of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kernel 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may 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pc="-36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specific</a:t>
            </a:r>
            <a:r>
              <a:rPr lang="en-IN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either</a:t>
            </a:r>
            <a:r>
              <a:rPr lang="en-IN" spc="3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particular</a:t>
            </a:r>
            <a:r>
              <a:rPr lang="en-IN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application</a:t>
            </a:r>
            <a:r>
              <a:rPr lang="en-IN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lang="en-IN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particular</a:t>
            </a:r>
            <a:r>
              <a:rPr lang="en-IN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machine</a:t>
            </a:r>
          </a:p>
          <a:p>
            <a:pPr marL="766763" indent="-276225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lang="en-IN" sz="1800" spc="67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variation</a:t>
            </a:r>
            <a:r>
              <a:rPr lang="en-IN" sz="1800" spc="67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800" spc="68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68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many-to-many</a:t>
            </a:r>
            <a:r>
              <a:rPr lang="en-IN" sz="1800" spc="68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lang="en-IN" sz="1800" spc="67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still</a:t>
            </a:r>
            <a:r>
              <a:rPr lang="en-IN" sz="1800" spc="67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multiplexes</a:t>
            </a:r>
            <a:r>
              <a:rPr lang="en-IN" sz="1800" spc="68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many</a:t>
            </a:r>
            <a:r>
              <a:rPr lang="en-IN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user_x0002_level</a:t>
            </a:r>
            <a:r>
              <a:rPr lang="en-IN" sz="1800" spc="3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spc="29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800" spc="30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spc="29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smaller</a:t>
            </a:r>
            <a:r>
              <a:rPr lang="en-IN" sz="1800" spc="3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lang="en-IN" sz="1800" spc="30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equal</a:t>
            </a:r>
            <a:r>
              <a:rPr lang="en-IN" sz="1800" spc="29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number</a:t>
            </a:r>
            <a:r>
              <a:rPr lang="en-IN" sz="1800" spc="3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spc="3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kernel</a:t>
            </a:r>
            <a:r>
              <a:rPr lang="en-IN" sz="1800" spc="29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spc="3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but</a:t>
            </a:r>
            <a:r>
              <a:rPr lang="en-IN" sz="1800" spc="3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also </a:t>
            </a:r>
            <a:r>
              <a:rPr lang="en-IN" sz="1800" spc="-36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allows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user-level thread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be bound to a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kernel thread. This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variation is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sometimes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referred</a:t>
            </a:r>
            <a:r>
              <a:rPr lang="en-IN" sz="18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800" spc="-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800" spc="-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two-level</a:t>
            </a:r>
            <a:r>
              <a:rPr lang="en-IN" sz="1800" b="1" spc="-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model</a:t>
            </a:r>
            <a:endParaRPr lang="en-IN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D55156BA-F11F-7786-4A08-A5DD269F723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6102" y="3994938"/>
            <a:ext cx="2691384" cy="1478280"/>
          </a:xfrm>
          <a:prstGeom prst="rect">
            <a:avLst/>
          </a:prstGeom>
        </p:spPr>
      </p:pic>
      <p:pic>
        <p:nvPicPr>
          <p:cNvPr id="6" name="object 9">
            <a:extLst>
              <a:ext uri="{FF2B5EF4-FFF2-40B4-BE49-F238E27FC236}">
                <a16:creationId xmlns:a16="http://schemas.microsoft.com/office/drawing/2014/main" id="{AA5924F1-673C-EC71-4BC4-7CC253E6514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1496" y="3994938"/>
            <a:ext cx="2840736" cy="1478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DDC187-56BA-4049-677C-7CEE484C1B19}"/>
              </a:ext>
            </a:extLst>
          </p:cNvPr>
          <p:cNvSpPr txBox="1"/>
          <p:nvPr/>
        </p:nvSpPr>
        <p:spPr>
          <a:xfrm>
            <a:off x="2472326" y="6035660"/>
            <a:ext cx="676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Many</a:t>
            </a:r>
            <a:r>
              <a:rPr lang="en-IN" sz="1800" b="1" spc="-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800" b="1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many</a:t>
            </a:r>
            <a:r>
              <a:rPr lang="en-IN" sz="1800" b="1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			       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Two</a:t>
            </a:r>
            <a:r>
              <a:rPr lang="en-IN" sz="1800" b="1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level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2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 Libraries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512846" y="1112890"/>
            <a:ext cx="11166307" cy="4965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library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provides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programmer</a:t>
            </a:r>
            <a:r>
              <a:rPr lang="en-IN" sz="14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 </a:t>
            </a: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API for creating </a:t>
            </a: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and</a:t>
            </a:r>
            <a:r>
              <a:rPr lang="en-IN" sz="14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managing</a:t>
            </a: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threads.</a:t>
            </a:r>
            <a:r>
              <a:rPr lang="en-IN" sz="14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There are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two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primary </a:t>
            </a:r>
            <a:r>
              <a:rPr lang="en-IN" sz="1400" u="sng" spc="-5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Tahoma" panose="020B0604030504040204"/>
                <a:cs typeface="Tahoma" panose="020B0604030504040204"/>
              </a:rPr>
              <a:t>ways of implementing </a:t>
            </a:r>
            <a:r>
              <a:rPr lang="en-IN" sz="1400" u="sng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u="sng" spc="-5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Tahoma" panose="020B0604030504040204"/>
                <a:cs typeface="Tahoma" panose="020B0604030504040204"/>
              </a:rPr>
              <a:t>thread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u="sng" spc="-20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Tahoma" panose="020B0604030504040204"/>
                <a:cs typeface="Tahoma" panose="020B0604030504040204"/>
              </a:rPr>
              <a:t>library</a:t>
            </a:r>
            <a:r>
              <a:rPr lang="en-IN" sz="14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640080" marR="8890" lvl="1" indent="-170815" algn="just">
              <a:lnSpc>
                <a:spcPct val="150000"/>
              </a:lnSpc>
              <a:spcBef>
                <a:spcPts val="790"/>
              </a:spcBef>
              <a:buFont typeface="Arial MT"/>
              <a:buChar char="•"/>
              <a:tabLst>
                <a:tab pos="183515" algn="l"/>
              </a:tabLst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first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approach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provide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entirely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user space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lang="en-IN" sz="14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no kernel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support. 		</a:t>
            </a:r>
          </a:p>
          <a:p>
            <a:pPr marL="1554480" marR="8890" lvl="3" indent="-170815" algn="just">
              <a:lnSpc>
                <a:spcPct val="150000"/>
              </a:lnSpc>
              <a:spcBef>
                <a:spcPts val="790"/>
              </a:spcBef>
              <a:buFont typeface="Arial MT"/>
              <a:buChar char="•"/>
              <a:tabLst>
                <a:tab pos="183515" algn="l"/>
              </a:tabLst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 code and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structures for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exist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space. </a:t>
            </a:r>
          </a:p>
          <a:p>
            <a:pPr marL="1554480" marR="8890" lvl="3" indent="-170815" algn="just">
              <a:lnSpc>
                <a:spcPct val="150000"/>
              </a:lnSpc>
              <a:spcBef>
                <a:spcPts val="790"/>
              </a:spcBef>
              <a:buFont typeface="Arial MT"/>
              <a:buChar char="•"/>
              <a:tabLst>
                <a:tab pos="183515" algn="l"/>
              </a:tabLst>
            </a:pP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This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means 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4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invoking</a:t>
            </a:r>
            <a:r>
              <a:rPr lang="en-IN" sz="1400" spc="1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400" spc="1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function</a:t>
            </a:r>
            <a:r>
              <a:rPr lang="en-IN" sz="14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400" spc="1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</a:t>
            </a:r>
            <a:r>
              <a:rPr lang="en-IN" sz="14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results</a:t>
            </a:r>
            <a:r>
              <a:rPr lang="en-IN" sz="1400" spc="1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400" spc="1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400" spc="1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local</a:t>
            </a:r>
            <a:r>
              <a:rPr lang="en-IN" sz="14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function</a:t>
            </a:r>
            <a:r>
              <a:rPr lang="en-IN" sz="1400" spc="1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call</a:t>
            </a:r>
            <a:r>
              <a:rPr lang="en-IN" sz="1400" spc="1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4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lang="en-IN" sz="1400" spc="1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space </a:t>
            </a:r>
            <a:r>
              <a:rPr lang="en-IN" sz="1400" spc="-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not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call.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640080" marR="5715" lvl="1" indent="-170815" algn="just">
              <a:lnSpc>
                <a:spcPct val="150000"/>
              </a:lnSpc>
              <a:spcBef>
                <a:spcPts val="820"/>
              </a:spcBef>
              <a:buFont typeface="Arial MT"/>
              <a:buChar char="•"/>
              <a:tabLst>
                <a:tab pos="183515" algn="l"/>
              </a:tabLst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second approach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implement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kernel-level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supported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directly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 the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operating</a:t>
            </a:r>
            <a:r>
              <a:rPr lang="en-IN" sz="14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system. </a:t>
            </a:r>
          </a:p>
          <a:p>
            <a:pPr marL="1097280" marR="5715" lvl="2" indent="-170815" algn="just">
              <a:lnSpc>
                <a:spcPct val="150000"/>
              </a:lnSpc>
              <a:spcBef>
                <a:spcPts val="820"/>
              </a:spcBef>
              <a:buFont typeface="Arial MT"/>
              <a:buChar char="•"/>
              <a:tabLst>
                <a:tab pos="183515" algn="l"/>
              </a:tabLst>
            </a:pP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this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case,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code and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structures for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</a:t>
            </a:r>
            <a:r>
              <a:rPr lang="en-IN" sz="14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exist</a:t>
            </a:r>
            <a:r>
              <a:rPr lang="en-IN" sz="14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kernel space. Invoking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function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API for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typically results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4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lang="en-IN" sz="14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call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kernel.</a:t>
            </a:r>
            <a:endParaRPr lang="en-IN" sz="1400" spc="-10" dirty="0">
              <a:latin typeface="Tahoma" panose="020B0604030504040204"/>
              <a:cs typeface="Tahoma" panose="020B0604030504040204"/>
            </a:endParaRPr>
          </a:p>
          <a:p>
            <a:pPr marL="274638" marR="5715" lvl="2" indent="-263525" algn="just">
              <a:lnSpc>
                <a:spcPct val="150000"/>
              </a:lnSpc>
              <a:spcBef>
                <a:spcPts val="820"/>
              </a:spcBef>
              <a:buFont typeface="Arial MT"/>
              <a:buChar char="•"/>
              <a:tabLst>
                <a:tab pos="182563" algn="l"/>
              </a:tabLst>
            </a:pP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Three</a:t>
            </a:r>
            <a:r>
              <a:rPr lang="en-IN" sz="14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main</a:t>
            </a:r>
            <a:r>
              <a:rPr lang="en-IN" sz="14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libraries</a:t>
            </a: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are</a:t>
            </a:r>
            <a:r>
              <a:rPr lang="en-IN" sz="14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</a:t>
            </a: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today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POSIX</a:t>
            </a:r>
            <a:r>
              <a:rPr lang="en-IN" sz="1400" spc="3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Pthreads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,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Windows,</a:t>
            </a:r>
            <a:r>
              <a:rPr lang="en-IN" sz="14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Java.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640080" marR="9525" lvl="1" indent="-170815">
              <a:lnSpc>
                <a:spcPct val="150000"/>
              </a:lnSpc>
              <a:spcBef>
                <a:spcPts val="790"/>
              </a:spcBef>
              <a:buFont typeface="Wingdings" panose="05000000000000000000"/>
              <a:buChar char=""/>
              <a:tabLst>
                <a:tab pos="183515" algn="l"/>
              </a:tabLst>
            </a:pPr>
            <a:r>
              <a:rPr lang="en-IN" sz="1400" b="1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Pthreads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lang="en-IN" sz="14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4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extension</a:t>
            </a:r>
            <a:r>
              <a:rPr lang="en-IN" sz="14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4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POSIX</a:t>
            </a:r>
            <a:r>
              <a:rPr lang="en-IN" sz="14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standard,</a:t>
            </a:r>
            <a:r>
              <a:rPr lang="en-IN" sz="14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</a:t>
            </a:r>
            <a:r>
              <a:rPr lang="en-IN" sz="14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4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provided</a:t>
            </a:r>
            <a:r>
              <a:rPr lang="en-IN" sz="14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lang="en-IN" sz="14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either </a:t>
            </a:r>
            <a:r>
              <a:rPr lang="en-IN" sz="14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user-level</a:t>
            </a:r>
            <a:r>
              <a:rPr lang="en-IN" sz="14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4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kernel-level</a:t>
            </a:r>
            <a:r>
              <a:rPr lang="en-IN" sz="14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640080" marR="8890" lvl="1" indent="-170815">
              <a:lnSpc>
                <a:spcPct val="150000"/>
              </a:lnSpc>
              <a:spcBef>
                <a:spcPts val="815"/>
              </a:spcBef>
              <a:buFont typeface="Wingdings" panose="05000000000000000000"/>
              <a:buChar char=""/>
              <a:tabLst>
                <a:tab pos="183515" algn="l"/>
              </a:tabLst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Windows</a:t>
            </a:r>
            <a:r>
              <a:rPr lang="en-IN" sz="1400" b="1" spc="1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b="1" spc="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</a:t>
            </a:r>
            <a:r>
              <a:rPr lang="en-IN" sz="1400" b="1" spc="1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4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4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kernel-level</a:t>
            </a:r>
            <a:r>
              <a:rPr lang="en-IN" sz="14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</a:t>
            </a:r>
            <a:r>
              <a:rPr lang="en-IN" sz="14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available</a:t>
            </a:r>
            <a:r>
              <a:rPr lang="en-IN" sz="1400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400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Windows </a:t>
            </a:r>
            <a:r>
              <a:rPr lang="en-IN" sz="14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640080" marR="5715" lvl="1" indent="-170815">
              <a:lnSpc>
                <a:spcPct val="150000"/>
              </a:lnSpc>
              <a:spcBef>
                <a:spcPts val="795"/>
              </a:spcBef>
              <a:buFont typeface="Wingdings" panose="05000000000000000000"/>
              <a:buChar char=""/>
              <a:tabLst>
                <a:tab pos="183515" algn="l"/>
              </a:tabLst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Java</a:t>
            </a:r>
            <a:r>
              <a:rPr lang="en-IN" sz="1400" b="1" spc="2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b="1" spc="1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lang="en-IN" sz="14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allows</a:t>
            </a:r>
            <a:r>
              <a:rPr lang="en-IN" sz="14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400" spc="1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4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400" spc="1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created</a:t>
            </a:r>
            <a:r>
              <a:rPr lang="en-IN" sz="1400" spc="1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400" spc="1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managed</a:t>
            </a:r>
            <a:r>
              <a:rPr lang="en-IN" sz="14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directly</a:t>
            </a:r>
            <a:r>
              <a:rPr lang="en-IN" sz="1400" spc="1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400" spc="1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Java </a:t>
            </a:r>
            <a:r>
              <a:rPr lang="en-IN" sz="14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programs.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13828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 Libraries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512846" y="1281332"/>
            <a:ext cx="11166307" cy="3981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6985" indent="-285750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  <a:tabLst>
                <a:tab pos="1214120" algn="l"/>
                <a:tab pos="1558290" algn="l"/>
                <a:tab pos="1881505" algn="l"/>
                <a:tab pos="3402965" algn="l"/>
                <a:tab pos="5263515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er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	t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	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lang="en-IN" sz="16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  </a:t>
            </a:r>
            <a:r>
              <a:rPr lang="en-IN" sz="1600" spc="-1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str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  </a:t>
            </a:r>
            <a:r>
              <a:rPr lang="en-IN" sz="1600" b="1" spc="-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ing  </a:t>
            </a:r>
            <a:r>
              <a:rPr lang="en-IN" sz="1600" b="1" spc="-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ulti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le t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lang="en-IN" sz="1600" b="1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</a:t>
            </a:r>
          </a:p>
          <a:p>
            <a:pPr marL="755650" marR="6985" lvl="1" indent="-285750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  <a:tabLst>
                <a:tab pos="1214120" algn="l"/>
                <a:tab pos="1558290" algn="l"/>
                <a:tab pos="1881505" algn="l"/>
                <a:tab pos="3402965" algn="l"/>
                <a:tab pos="5263515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Asynchronous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threading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755650" marR="6985" lvl="1" indent="-285750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  <a:tabLst>
                <a:tab pos="1214120" algn="l"/>
                <a:tab pos="1558290" algn="l"/>
                <a:tab pos="1881505" algn="l"/>
                <a:tab pos="3402965" algn="l"/>
                <a:tab pos="5263515" algn="l"/>
              </a:tabLst>
            </a:pP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ynchronous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threading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297815" marR="6350" indent="-285750" algn="just">
              <a:lnSpc>
                <a:spcPct val="15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Asynchronous threading </a:t>
            </a:r>
            <a:endParaRPr lang="en-IN" sz="1600" b="1" spc="-1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755015" marR="6350" lvl="1" indent="-285750" algn="just">
              <a:lnSpc>
                <a:spcPct val="15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once the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parent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child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parent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resumes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its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execution,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that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parent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child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concurrently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independently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another</a:t>
            </a:r>
            <a:endParaRPr lang="en-IN" sz="1600" spc="-2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297815" marR="6350" indent="-285750" algn="just">
              <a:lnSpc>
                <a:spcPct val="15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Synchronous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threading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endParaRPr lang="en-IN" sz="1600" b="1" spc="-1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755015" marR="6350" lvl="1" indent="-285750" algn="just">
              <a:lnSpc>
                <a:spcPct val="15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Synchronous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threading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occurs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parent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creates one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or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children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then must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wait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 of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children</a:t>
            </a:r>
            <a:r>
              <a:rPr lang="en-IN" sz="16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terminate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before it resumes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43381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 Libraries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512846" y="1281332"/>
            <a:ext cx="4952039" cy="404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8255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refers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the POSIX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standard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(IEEE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1003.1c)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defining an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API for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thread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creation</a:t>
            </a:r>
            <a:r>
              <a:rPr lang="en-IN" sz="16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synchronization.</a:t>
            </a:r>
          </a:p>
          <a:p>
            <a:pPr marL="298450" marR="8255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Operating-system</a:t>
            </a:r>
            <a:r>
              <a:rPr lang="en-IN" sz="1600" spc="1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designers</a:t>
            </a:r>
            <a:r>
              <a:rPr lang="en-IN" sz="16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</a:t>
            </a:r>
            <a:r>
              <a:rPr lang="en-IN" sz="1600" spc="1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lang="en-IN" sz="1600" spc="1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specification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600" spc="11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lang="en-IN" sz="1600" spc="1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way</a:t>
            </a:r>
            <a:r>
              <a:rPr lang="en-IN" sz="1600" spc="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lang="en-IN" sz="1600" spc="1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wish.</a:t>
            </a:r>
            <a:endParaRPr lang="en-IN" sz="1600" spc="114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298450" marR="8255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Numerous</a:t>
            </a:r>
            <a:r>
              <a:rPr lang="en-IN" sz="16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</a:t>
            </a:r>
            <a:r>
              <a:rPr lang="en-IN" sz="16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lang="en-IN" sz="1600" spc="1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1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Pthreads</a:t>
            </a:r>
            <a:r>
              <a:rPr lang="en-IN" sz="1600" spc="11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specification;</a:t>
            </a:r>
            <a:r>
              <a:rPr lang="en-IN" sz="1600" spc="1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most are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UNIX-type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systems,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including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support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Pthreads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natively,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some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available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298450" marR="8255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70F6185D-89F4-D7E6-87A4-009930AF89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1496" y="1164362"/>
            <a:ext cx="4126991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 Libraries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512846" y="1281332"/>
            <a:ext cx="5827354" cy="4984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Pthreads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constructing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multithreaded program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calculates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summation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non-negative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integer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separate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thread.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Pthreads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program,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separate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begin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execution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6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specified function.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 this program begins,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single thread of control begins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main().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After some initialization,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main()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second thread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begins control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runner()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function.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Both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share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lang="en-IN" sz="1600" spc="-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sum.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298450" marR="6985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simple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method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waiting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several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using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join()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function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enclose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operation within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simple for loop. 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D44F10B-B278-A841-0425-C7593CC33D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9786" y="1760131"/>
            <a:ext cx="4849368" cy="14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3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 Libraries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4AE6A-8E87-0BF4-5973-5C37F30DFA33}"/>
              </a:ext>
            </a:extLst>
          </p:cNvPr>
          <p:cNvSpPr txBox="1"/>
          <p:nvPr/>
        </p:nvSpPr>
        <p:spPr>
          <a:xfrm>
            <a:off x="252804" y="1195035"/>
            <a:ext cx="6099586" cy="2734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-3175">
              <a:lnSpc>
                <a:spcPct val="150000"/>
              </a:lnSpc>
              <a:spcBef>
                <a:spcPts val="790"/>
              </a:spcBef>
            </a:pPr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Windows Thread</a:t>
            </a:r>
          </a:p>
          <a:p>
            <a:pPr marL="12700" marR="5080" indent="685800" algn="just">
              <a:lnSpc>
                <a:spcPct val="150000"/>
              </a:lnSpc>
              <a:spcBef>
                <a:spcPts val="790"/>
              </a:spcBef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technique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creating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using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Windows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8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</a:t>
            </a:r>
            <a:r>
              <a:rPr lang="en-IN" sz="18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similar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the </a:t>
            </a:r>
            <a:r>
              <a:rPr lang="en-IN" sz="180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Pthreads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technique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several ways.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Notice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we must include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windows.h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header</a:t>
            </a:r>
            <a:r>
              <a:rPr lang="en-IN" sz="18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file</a:t>
            </a:r>
            <a:r>
              <a:rPr lang="en-IN" sz="18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lang="en-IN" sz="18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Windows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API.</a:t>
            </a:r>
          </a:p>
          <a:p>
            <a:pPr marL="12700" marR="5080" indent="685800" algn="just">
              <a:lnSpc>
                <a:spcPct val="150000"/>
              </a:lnSpc>
              <a:spcBef>
                <a:spcPts val="790"/>
              </a:spcBef>
            </a:pP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63C3F584-44EC-CD43-60F7-160BC776316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7802" y="1195035"/>
            <a:ext cx="4600151" cy="51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8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 Libraries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4AE6A-8E87-0BF4-5973-5C37F30DFA33}"/>
              </a:ext>
            </a:extLst>
          </p:cNvPr>
          <p:cNvSpPr txBox="1"/>
          <p:nvPr/>
        </p:nvSpPr>
        <p:spPr>
          <a:xfrm>
            <a:off x="252804" y="1195035"/>
            <a:ext cx="11939196" cy="5434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created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Windows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API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400" spc="3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CreateThread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() </a:t>
            </a: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function,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Once</a:t>
            </a:r>
            <a:r>
              <a:rPr lang="en-IN" sz="14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summation</a:t>
            </a:r>
            <a:r>
              <a:rPr lang="en-IN" sz="14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4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created,</a:t>
            </a:r>
            <a:r>
              <a:rPr lang="en-IN" sz="14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parent</a:t>
            </a:r>
            <a:r>
              <a:rPr lang="en-IN" sz="14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</a:t>
            </a:r>
            <a:r>
              <a:rPr lang="en-IN" sz="14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wait</a:t>
            </a:r>
            <a:r>
              <a:rPr lang="en-IN" sz="14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4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4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complete before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outputting the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value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Sum,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value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set by 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summation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Windows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API </a:t>
            </a:r>
            <a:r>
              <a:rPr lang="en-IN" sz="1400" b="1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WaitForSingleObject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() function causes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creating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block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until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summation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exited.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situations</a:t>
            </a:r>
            <a:r>
              <a:rPr lang="en-IN" sz="14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400" spc="3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require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waiting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 multiple threads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complete,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b="1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WaitForMultipleObjects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() function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used.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lang="en-IN" sz="14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function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passed</a:t>
            </a:r>
            <a:r>
              <a:rPr lang="en-IN" sz="14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four</a:t>
            </a:r>
            <a:r>
              <a:rPr lang="en-IN" sz="14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parameters: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12215" lvl="2" indent="-285750">
              <a:buFont typeface="Arial" panose="020B0604020202020204" pitchFamily="34" charset="0"/>
              <a:buChar char="•"/>
              <a:tabLst>
                <a:tab pos="189865" algn="l"/>
              </a:tabLst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number</a:t>
            </a:r>
            <a:r>
              <a:rPr lang="en-IN" sz="14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objects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400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wait</a:t>
            </a:r>
            <a:r>
              <a:rPr lang="en-IN" sz="14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00150" lvl="2" indent="-285750">
              <a:spcBef>
                <a:spcPts val="5"/>
              </a:spcBef>
              <a:buClr>
                <a:srgbClr val="538235"/>
              </a:buClr>
              <a:buFont typeface="Arial" panose="020B0604020202020204" pitchFamily="34" charset="0"/>
              <a:buChar char="•"/>
            </a:pP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12215" lvl="2" indent="-285750">
              <a:buFont typeface="Arial" panose="020B0604020202020204" pitchFamily="34" charset="0"/>
              <a:buChar char="•"/>
              <a:tabLst>
                <a:tab pos="189865" algn="l"/>
              </a:tabLst>
            </a:pP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pointer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4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array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objects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00150" lvl="2" indent="-285750">
              <a:spcBef>
                <a:spcPts val="30"/>
              </a:spcBef>
              <a:buClr>
                <a:srgbClr val="538235"/>
              </a:buClr>
              <a:buFont typeface="Arial" panose="020B0604020202020204" pitchFamily="34" charset="0"/>
              <a:buChar char="•"/>
            </a:pP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12215" lvl="2" indent="-285750">
              <a:buFont typeface="Arial" panose="020B0604020202020204" pitchFamily="34" charset="0"/>
              <a:buChar char="•"/>
              <a:tabLst>
                <a:tab pos="189865" algn="l"/>
              </a:tabLst>
            </a:pP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flag</a:t>
            </a:r>
            <a:r>
              <a:rPr lang="en-IN" sz="14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indicating</a:t>
            </a:r>
            <a:r>
              <a:rPr lang="en-IN" sz="14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whether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</a:t>
            </a:r>
            <a:r>
              <a:rPr lang="en-IN" sz="14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objects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been</a:t>
            </a:r>
            <a:r>
              <a:rPr lang="en-IN" sz="14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signaled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00150" lvl="2" indent="-285750">
              <a:buClr>
                <a:srgbClr val="538235"/>
              </a:buClr>
              <a:buFont typeface="Arial" panose="020B0604020202020204" pitchFamily="34" charset="0"/>
              <a:buChar char="•"/>
            </a:pP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12215" lvl="2" indent="-285750">
              <a:buFont typeface="Arial" panose="020B0604020202020204" pitchFamily="34" charset="0"/>
              <a:buChar char="•"/>
              <a:tabLst>
                <a:tab pos="186690" algn="l"/>
              </a:tabLst>
            </a:pP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timeout</a:t>
            </a:r>
            <a:r>
              <a:rPr lang="en-IN" sz="14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duration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(or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INFINITE)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298450" marR="10795" indent="-285750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example,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THandles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array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of thread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HANDLE objects of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size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N,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parent </a:t>
            </a:r>
            <a:r>
              <a:rPr lang="en-IN" sz="14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lang="en-IN" sz="14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wait</a:t>
            </a:r>
            <a:r>
              <a:rPr lang="en-IN" sz="14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all</a:t>
            </a:r>
            <a:r>
              <a:rPr lang="en-IN" sz="14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child</a:t>
            </a:r>
            <a:r>
              <a:rPr lang="en-IN" sz="14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4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complete</a:t>
            </a:r>
            <a:r>
              <a:rPr lang="en-IN" sz="14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this statement: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12850" lvl="2" indent="-285750">
              <a:buFont typeface="Arial" panose="020B0604020202020204" pitchFamily="34" charset="0"/>
              <a:buChar char="•"/>
            </a:pPr>
            <a:r>
              <a:rPr lang="en-IN" sz="1400" spc="-1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WaitForMultipleObjects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(N,</a:t>
            </a:r>
            <a:r>
              <a:rPr lang="en-IN" sz="14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THandles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lang="en-IN" sz="14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TRUE,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INFINITE);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700" marR="5080" indent="685800" algn="just">
              <a:lnSpc>
                <a:spcPct val="150000"/>
              </a:lnSpc>
              <a:spcBef>
                <a:spcPts val="790"/>
              </a:spcBef>
            </a:pP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68103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 Libraries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0EBC5-705C-8F65-2B90-7905AC3CA58E}"/>
              </a:ext>
            </a:extLst>
          </p:cNvPr>
          <p:cNvSpPr txBox="1"/>
          <p:nvPr/>
        </p:nvSpPr>
        <p:spPr>
          <a:xfrm>
            <a:off x="962423" y="1206662"/>
            <a:ext cx="58377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Java Threads</a:t>
            </a:r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Java threads are managed by the JVM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Typically implemented using the threads model provided by underlying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Java threads may be created by:</a:t>
            </a:r>
          </a:p>
          <a:p>
            <a:pPr lvl="1"/>
            <a:r>
              <a:rPr lang="en-US" altLang="en-US" dirty="0"/>
              <a:t>Extending Thread class</a:t>
            </a:r>
          </a:p>
          <a:p>
            <a:pPr lvl="1"/>
            <a:r>
              <a:rPr lang="en-US" altLang="en-US" dirty="0"/>
              <a:t>Implementing the Runnable interface</a:t>
            </a:r>
          </a:p>
          <a:p>
            <a:pPr lvl="1"/>
            <a:br>
              <a:rPr lang="en-US" altLang="en-US" dirty="0"/>
            </a:br>
            <a:endParaRPr lang="en-US" altLang="en-US" dirty="0"/>
          </a:p>
        </p:txBody>
      </p:sp>
      <p:pic>
        <p:nvPicPr>
          <p:cNvPr id="4" name="Picture 1" descr="Screen Shot 2012-12-04 at 9.09.28 PM.png">
            <a:extLst>
              <a:ext uri="{FF2B5EF4-FFF2-40B4-BE49-F238E27FC236}">
                <a16:creationId xmlns:a16="http://schemas.microsoft.com/office/drawing/2014/main" id="{B81282D4-7F3D-A69A-7D11-ADC09F84E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02" y="3748230"/>
            <a:ext cx="37734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340E7CC-27BE-15A9-9EAE-10D011552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28" y="1053241"/>
            <a:ext cx="4202113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17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BE95EAD4-7111-938F-384E-FB8C290C1F28}"/>
              </a:ext>
            </a:extLst>
          </p:cNvPr>
          <p:cNvSpPr txBox="1"/>
          <p:nvPr/>
        </p:nvSpPr>
        <p:spPr>
          <a:xfrm>
            <a:off x="542068" y="1222518"/>
            <a:ext cx="11338539" cy="1975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</a:t>
            </a:r>
            <a:r>
              <a:rPr lang="en-IN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basic </a:t>
            </a:r>
            <a:r>
              <a:rPr lang="en-IN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unit </a:t>
            </a:r>
            <a:r>
              <a:rPr lang="en-IN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b="1" spc="-5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 utilization</a:t>
            </a:r>
            <a:endParaRPr lang="en-IN" spc="-5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342900" indent="-34290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IN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comprises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ID,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</a:t>
            </a:r>
            <a:r>
              <a:rPr lang="en-IN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counter</a:t>
            </a:r>
            <a:r>
              <a:rPr lang="en-IN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(PC),</a:t>
            </a:r>
            <a:r>
              <a:rPr lang="en-IN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register</a:t>
            </a:r>
            <a:r>
              <a:rPr lang="en-IN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set,</a:t>
            </a:r>
            <a:r>
              <a:rPr lang="en-IN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stack.</a:t>
            </a:r>
            <a:r>
              <a:rPr lang="en-IN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342900" indent="-34290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IN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shares</a:t>
            </a:r>
            <a:r>
              <a:rPr lang="en-IN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lang="en-IN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other</a:t>
            </a:r>
            <a:r>
              <a:rPr lang="en-IN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belonging </a:t>
            </a:r>
            <a:r>
              <a:rPr lang="en-IN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the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same process its code section,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section, and other operating-system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resources, </a:t>
            </a:r>
            <a:r>
              <a:rPr lang="en-IN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such</a:t>
            </a:r>
            <a:r>
              <a:rPr lang="en-IN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lang="en-IN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open</a:t>
            </a:r>
            <a:r>
              <a:rPr lang="en-IN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files</a:t>
            </a:r>
            <a:r>
              <a:rPr lang="en-IN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signals.</a:t>
            </a:r>
          </a:p>
          <a:p>
            <a:pPr marL="342900" indent="-34290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traditional</a:t>
            </a:r>
            <a:r>
              <a:rPr lang="en-IN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(or</a:t>
            </a:r>
            <a:r>
              <a:rPr lang="en-IN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heavyweight)</a:t>
            </a:r>
            <a:r>
              <a:rPr lang="en-IN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</a:t>
            </a:r>
            <a:r>
              <a:rPr lang="en-IN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single</a:t>
            </a:r>
            <a:r>
              <a:rPr lang="en-IN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</a:t>
            </a:r>
            <a:r>
              <a:rPr lang="en-IN" spc="-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control. </a:t>
            </a:r>
          </a:p>
          <a:p>
            <a:pPr marL="342900" indent="-34290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 a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has multiple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control, it can perform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more than </a:t>
            </a:r>
            <a:r>
              <a:rPr lang="en-IN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time.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342900" indent="-34290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Figure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illustrates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difference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between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</a:t>
            </a:r>
            <a:r>
              <a:rPr lang="en-IN" spc="3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traditional</a:t>
            </a:r>
            <a:r>
              <a:rPr lang="en-IN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single-threaded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multithreaded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z="180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&amp; </a:t>
            </a:r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Concurrency:</a:t>
            </a:r>
            <a:r>
              <a:rPr lang="en-IN" sz="180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Overview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object 7">
            <a:extLst>
              <a:ext uri="{FF2B5EF4-FFF2-40B4-BE49-F238E27FC236}">
                <a16:creationId xmlns:a16="http://schemas.microsoft.com/office/drawing/2014/main" id="{608749EA-A2ED-F64D-857A-91861959DF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6099" y="3458054"/>
            <a:ext cx="6818216" cy="28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0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 Libraries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F0DFC7-D298-16DB-0E69-713172924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32" y="1182665"/>
            <a:ext cx="7456488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0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Implicit Threading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Growing in popularity as numbers of threads increase, program correctness more difficult with explicit threads</a:t>
            </a:r>
          </a:p>
          <a:p>
            <a:r>
              <a:rPr lang="en-US" altLang="en-US" dirty="0"/>
              <a:t>Creation and management of threads done by compilers and run-time libraries rather than programmers</a:t>
            </a:r>
          </a:p>
          <a:p>
            <a:r>
              <a:rPr lang="en-US" altLang="en-US" dirty="0"/>
              <a:t>Three methods explored</a:t>
            </a:r>
          </a:p>
          <a:p>
            <a:pPr lvl="1"/>
            <a:r>
              <a:rPr lang="en-US" altLang="en-US" dirty="0"/>
              <a:t>Thread Pools</a:t>
            </a:r>
          </a:p>
          <a:p>
            <a:pPr lvl="1"/>
            <a:r>
              <a:rPr lang="en-US" altLang="en-US" dirty="0"/>
              <a:t>OpenMP</a:t>
            </a:r>
          </a:p>
          <a:p>
            <a:pPr lvl="1"/>
            <a:r>
              <a:rPr lang="en-US" altLang="en-US" dirty="0"/>
              <a:t>Grand Central Dispatch</a:t>
            </a:r>
          </a:p>
          <a:p>
            <a:r>
              <a:rPr lang="en-US" altLang="en-US" dirty="0"/>
              <a:t>Other methods include Microsoft Threading Building Blocks (TBB),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1004474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Implicit Threading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46C903-1CCF-9D92-26D9-46F23384B94A}"/>
              </a:ext>
            </a:extLst>
          </p:cNvPr>
          <p:cNvSpPr txBox="1">
            <a:spLocks noChangeArrowheads="1"/>
          </p:cNvSpPr>
          <p:nvPr/>
        </p:nvSpPr>
        <p:spPr>
          <a:xfrm>
            <a:off x="997559" y="1181982"/>
            <a:ext cx="10547873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Thread Pools </a:t>
            </a:r>
          </a:p>
          <a:p>
            <a:r>
              <a:rPr lang="en-US" altLang="en-US" dirty="0"/>
              <a:t>Create a number of threads in a pool where they await work</a:t>
            </a:r>
          </a:p>
          <a:p>
            <a:r>
              <a:rPr lang="en-US" altLang="en-US" dirty="0"/>
              <a:t>Advantages:</a:t>
            </a:r>
          </a:p>
          <a:p>
            <a:pPr lvl="1"/>
            <a:r>
              <a:rPr lang="en-US" altLang="en-US" dirty="0"/>
              <a:t>Usually slightly faster to service a request with an existing thread than create a new thread</a:t>
            </a:r>
          </a:p>
          <a:p>
            <a:pPr lvl="1"/>
            <a:r>
              <a:rPr lang="en-US" altLang="en-US" dirty="0"/>
              <a:t>Allows the number of threads in the application(s) to be bound to the size of the pool</a:t>
            </a:r>
          </a:p>
          <a:p>
            <a:pPr lvl="1"/>
            <a:r>
              <a:rPr lang="en-US" altLang="en-US" dirty="0"/>
              <a:t>Separating task to be performed from mechanics of creating task allows different strategies for running task</a:t>
            </a:r>
          </a:p>
          <a:p>
            <a:pPr lvl="2"/>
            <a:r>
              <a:rPr lang="en-US" altLang="en-US" dirty="0"/>
              <a:t>i.e. Tasks could be scheduled to run periodically</a:t>
            </a:r>
          </a:p>
          <a:p>
            <a:r>
              <a:rPr lang="en-US" altLang="en-US" dirty="0"/>
              <a:t>Windows API supports thread pools: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7" name="Picture 1" descr="Screen Shot 2012-12-04 at 9.17.42 PM.png">
            <a:extLst>
              <a:ext uri="{FF2B5EF4-FFF2-40B4-BE49-F238E27FC236}">
                <a16:creationId xmlns:a16="http://schemas.microsoft.com/office/drawing/2014/main" id="{7EE01100-87E1-9A06-892D-E2E805010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01" y="4361888"/>
            <a:ext cx="6438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62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Implicit Threading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46C903-1CCF-9D92-26D9-46F23384B94A}"/>
              </a:ext>
            </a:extLst>
          </p:cNvPr>
          <p:cNvSpPr txBox="1">
            <a:spLocks noChangeArrowheads="1"/>
          </p:cNvSpPr>
          <p:nvPr/>
        </p:nvSpPr>
        <p:spPr>
          <a:xfrm>
            <a:off x="997559" y="1194014"/>
            <a:ext cx="5360209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/>
              <a:t>OpenMP</a:t>
            </a:r>
          </a:p>
          <a:p>
            <a:r>
              <a:rPr lang="en-US" altLang="en-US" sz="2000" dirty="0"/>
              <a:t>Set of compiler directives and an API for C, C++, FORTRAN </a:t>
            </a:r>
          </a:p>
          <a:p>
            <a:r>
              <a:rPr lang="en-US" altLang="en-US" sz="2000" dirty="0"/>
              <a:t>Provides support for parallel programming in shared-memory environments</a:t>
            </a:r>
          </a:p>
          <a:p>
            <a:r>
              <a:rPr lang="en-US" altLang="en-US" sz="2000" dirty="0"/>
              <a:t>Identifies </a:t>
            </a:r>
            <a:r>
              <a:rPr lang="en-US" altLang="en-US" sz="2000" b="1" dirty="0">
                <a:solidFill>
                  <a:srgbClr val="3366FF"/>
                </a:solidFill>
              </a:rPr>
              <a:t>parallel regions </a:t>
            </a:r>
            <a:r>
              <a:rPr lang="en-US" altLang="en-US" sz="2000" dirty="0"/>
              <a:t>– blocks of code that can run in parallel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Create as many threads as there are cores</a:t>
            </a:r>
          </a:p>
          <a:p>
            <a:pPr>
              <a:buFont typeface="Monotype Sorts" pitchFamily="2" charset="2"/>
              <a:buNone/>
            </a:pPr>
            <a:r>
              <a:rPr lang="da-DK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da-DK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da-DK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for(i=0;i&lt;</a:t>
            </a:r>
            <a:r>
              <a:rPr lang="da-DK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da-DK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>
              <a:buFont typeface="Monotype Sorts" pitchFamily="2" charset="2"/>
              <a:buNone/>
            </a:pPr>
            <a:r>
              <a:rPr lang="da-DK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c[i] = a[i] + b[i]; </a:t>
            </a:r>
          </a:p>
          <a:p>
            <a:pPr>
              <a:buFont typeface="Monotype Sorts" pitchFamily="2" charset="2"/>
              <a:buNone/>
            </a:pPr>
            <a:r>
              <a:rPr lang="da-DK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Run for loop in parallel</a:t>
            </a:r>
          </a:p>
          <a:p>
            <a:endParaRPr lang="en-US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9D9CFC1-B1F5-05E2-818D-8335FC1F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723" y="1331603"/>
            <a:ext cx="44831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41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Implicit Threading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3E4F-1EDD-FB78-A396-AD5A18B0EF4A}"/>
              </a:ext>
            </a:extLst>
          </p:cNvPr>
          <p:cNvSpPr txBox="1"/>
          <p:nvPr/>
        </p:nvSpPr>
        <p:spPr>
          <a:xfrm>
            <a:off x="679151" y="1134025"/>
            <a:ext cx="9788040" cy="465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/>
              <a:t>Grand Central Dispatch</a:t>
            </a:r>
          </a:p>
          <a:p>
            <a:pPr marL="755650" marR="5080" lvl="1" indent="-285750" algn="just">
              <a:lnSpc>
                <a:spcPct val="13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Technology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developed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Apple for its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macOS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iOS operating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systems. </a:t>
            </a:r>
          </a:p>
          <a:p>
            <a:pPr marL="755650" marR="5080" lvl="1" indent="-285750" algn="just">
              <a:lnSpc>
                <a:spcPct val="13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ombination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a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run-time library,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API,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language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extensions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allow developers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identify sections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code (tasks)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run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parallel. 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755650" marR="6985" lvl="1" indent="-285750" algn="just">
              <a:lnSpc>
                <a:spcPct val="13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GCD schedules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run-time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execution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placing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them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dispatch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</a:t>
            </a:r>
          </a:p>
          <a:p>
            <a:pPr marL="1670050" marR="6985" lvl="3" indent="-285750" algn="just">
              <a:lnSpc>
                <a:spcPct val="13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removes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task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from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queue</a:t>
            </a:r>
          </a:p>
          <a:p>
            <a:pPr marL="1670050" marR="6985" lvl="3" indent="-285750" algn="just">
              <a:lnSpc>
                <a:spcPct val="13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6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assigns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available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thread from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pool 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it manages. </a:t>
            </a:r>
          </a:p>
          <a:p>
            <a:pPr marL="800100" marR="6985" lvl="3" indent="-352425" algn="just">
              <a:lnSpc>
                <a:spcPct val="13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GCD identifies two types of dispatch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queues: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serial</a:t>
            </a:r>
            <a:r>
              <a:rPr lang="en-IN" sz="1600" b="1" spc="-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concurrent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212850" marR="6350" lvl="2" indent="-285750" algn="just">
              <a:lnSpc>
                <a:spcPct val="13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spc="-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placed on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serial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 removed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FIFO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order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Once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 been removed from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queue,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 complete execution before another task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removed. 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212850" marR="6985" lvl="2" indent="-285750" algn="just">
              <a:lnSpc>
                <a:spcPct val="13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placed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concurrent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also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removed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FIFO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order,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but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several</a:t>
            </a:r>
            <a:r>
              <a:rPr lang="en-IN" sz="1600" b="1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</a:t>
            </a:r>
            <a:r>
              <a:rPr lang="en-IN" sz="1600" b="1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</a:t>
            </a:r>
            <a:r>
              <a:rPr lang="en-IN" sz="1600" b="1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600" b="1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removed</a:t>
            </a:r>
            <a:r>
              <a:rPr lang="en-IN" sz="1600" b="1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600" b="1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b="1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time,</a:t>
            </a:r>
            <a:r>
              <a:rPr lang="en-IN" sz="1600" b="1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thus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allowing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multiple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execute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parallel.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140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Threading Issues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3E4F-1EDD-FB78-A396-AD5A18B0EF4A}"/>
              </a:ext>
            </a:extLst>
          </p:cNvPr>
          <p:cNvSpPr txBox="1"/>
          <p:nvPr/>
        </p:nvSpPr>
        <p:spPr>
          <a:xfrm>
            <a:off x="774176" y="937109"/>
            <a:ext cx="10306199" cy="514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b="1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Cancellation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298450" marR="6985" indent="-285750" algn="just">
              <a:lnSpc>
                <a:spcPct val="14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cancellation</a:t>
            </a:r>
            <a:r>
              <a:rPr lang="en-IN" sz="14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involves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terminating 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before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4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completed.</a:t>
            </a:r>
          </a:p>
          <a:p>
            <a:pPr marL="295275" marR="6985" indent="-285750" algn="just">
              <a:lnSpc>
                <a:spcPct val="14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Example:</a:t>
            </a:r>
          </a:p>
          <a:p>
            <a:pPr marL="1212850" marR="6985" lvl="2" indent="-285750" algn="just">
              <a:lnSpc>
                <a:spcPct val="14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multiple threads are concurrently searching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through a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database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returns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result,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remaining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might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cancelled. </a:t>
            </a:r>
          </a:p>
          <a:p>
            <a:pPr marL="1212850" marR="6985" lvl="2" indent="-285750" algn="just">
              <a:lnSpc>
                <a:spcPct val="14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Another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situation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might occur when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user presses a button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web</a:t>
            </a:r>
            <a:r>
              <a:rPr lang="en-IN" sz="14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browser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stops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web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page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from loading any </a:t>
            </a:r>
            <a:r>
              <a:rPr lang="en-IN" sz="14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further. </a:t>
            </a:r>
          </a:p>
          <a:p>
            <a:pPr marL="1212850" marR="6985" lvl="2" indent="-285750" algn="just">
              <a:lnSpc>
                <a:spcPct val="14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Often,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web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page loads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using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several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threads—each image 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loaded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separate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thread. When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 presses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stop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button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browser,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loading</a:t>
            </a:r>
            <a:r>
              <a:rPr lang="en-IN" sz="14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page</a:t>
            </a:r>
            <a:r>
              <a:rPr lang="en-IN" sz="1400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lang="en-IN" sz="14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cancelled.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12850" marR="10795" lvl="2" indent="-285750" algn="just">
              <a:lnSpc>
                <a:spcPct val="14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4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4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4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4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4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cancelled</a:t>
            </a:r>
            <a:r>
              <a:rPr lang="en-IN" sz="14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4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often</a:t>
            </a:r>
            <a:r>
              <a:rPr lang="en-IN" sz="14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referred</a:t>
            </a:r>
            <a:r>
              <a:rPr lang="en-IN" sz="14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4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lang="en-IN" sz="14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target</a:t>
            </a:r>
            <a:r>
              <a:rPr lang="en-IN" sz="14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thread.</a:t>
            </a:r>
            <a:r>
              <a:rPr lang="en-IN" sz="14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266700" marR="10795" lvl="2" indent="-214313" algn="just">
              <a:lnSpc>
                <a:spcPct val="14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Cancellation</a:t>
            </a:r>
            <a:r>
              <a:rPr lang="en-IN" sz="14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400" spc="-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target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may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occur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two</a:t>
            </a:r>
            <a:r>
              <a:rPr lang="en-IN" sz="14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different</a:t>
            </a:r>
            <a:r>
              <a:rPr lang="en-IN" sz="14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scenarios: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04913" lvl="3" indent="-266700" algn="just"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Asynchronous</a:t>
            </a:r>
            <a:r>
              <a:rPr lang="en-IN" sz="14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cancellation.</a:t>
            </a:r>
            <a:r>
              <a:rPr lang="en-IN" sz="14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lang="en-IN" sz="14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immediately</a:t>
            </a:r>
            <a:r>
              <a:rPr lang="en-IN" sz="14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terminates</a:t>
            </a:r>
            <a:r>
              <a:rPr lang="en-IN" sz="14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target</a:t>
            </a:r>
            <a:r>
              <a:rPr lang="en-IN" sz="14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1204913" marR="10795" lvl="3" indent="-266700">
              <a:lnSpc>
                <a:spcPct val="140000"/>
              </a:lnSpc>
              <a:spcBef>
                <a:spcPts val="79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Deferred</a:t>
            </a:r>
            <a:r>
              <a:rPr lang="en-IN" sz="14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cancellation.</a:t>
            </a:r>
            <a:r>
              <a:rPr lang="en-IN" sz="14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target</a:t>
            </a:r>
            <a:r>
              <a:rPr lang="en-IN" sz="1400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periodically</a:t>
            </a:r>
            <a:r>
              <a:rPr lang="en-IN" sz="14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checks</a:t>
            </a:r>
            <a:r>
              <a:rPr lang="en-IN" sz="14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whether</a:t>
            </a:r>
            <a:r>
              <a:rPr lang="en-IN" sz="14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4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should </a:t>
            </a:r>
            <a:r>
              <a:rPr lang="en-IN" sz="14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terminate,</a:t>
            </a:r>
            <a:r>
              <a:rPr lang="en-IN" sz="14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allowing</a:t>
            </a:r>
            <a:r>
              <a:rPr lang="en-IN" sz="14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4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4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opportunity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4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terminate</a:t>
            </a:r>
            <a:r>
              <a:rPr lang="en-IN" sz="14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itself</a:t>
            </a:r>
            <a:r>
              <a:rPr lang="en-IN" sz="14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4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orderly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fashion.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137229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Implicit Threading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3E4F-1EDD-FB78-A396-AD5A18B0EF4A}"/>
              </a:ext>
            </a:extLst>
          </p:cNvPr>
          <p:cNvSpPr txBox="1"/>
          <p:nvPr/>
        </p:nvSpPr>
        <p:spPr>
          <a:xfrm>
            <a:off x="942900" y="1307539"/>
            <a:ext cx="10306199" cy="2322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b="1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Cancellation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533400" marR="9525" indent="-309563" algn="just">
              <a:lnSpc>
                <a:spcPct val="14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default cancellation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type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deferred cancellation. </a:t>
            </a:r>
          </a:p>
          <a:p>
            <a:pPr marL="533400" marR="9525" indent="-309563" algn="just">
              <a:lnSpc>
                <a:spcPct val="14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4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However,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cancellation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occurs only when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reaches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cancellation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point. </a:t>
            </a:r>
          </a:p>
          <a:p>
            <a:pPr marL="533400" marR="9525" indent="-309563" algn="just">
              <a:lnSpc>
                <a:spcPct val="14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Most of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blocking</a:t>
            </a:r>
            <a:r>
              <a:rPr lang="en-IN" sz="14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calls in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POSIX and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standard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 </a:t>
            </a:r>
            <a:r>
              <a:rPr lang="en-IN" sz="14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lang="en-IN" sz="1400" spc="3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defined as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cancellation</a:t>
            </a:r>
            <a:r>
              <a:rPr lang="en-IN" sz="14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points,</a:t>
            </a:r>
            <a:r>
              <a:rPr lang="en-IN" sz="14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these</a:t>
            </a:r>
            <a:r>
              <a:rPr lang="en-IN" sz="14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listed</a:t>
            </a:r>
            <a:r>
              <a:rPr lang="en-IN" sz="14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invoking</a:t>
            </a:r>
            <a:r>
              <a:rPr lang="en-IN" sz="14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command</a:t>
            </a:r>
            <a:r>
              <a:rPr lang="en-IN" sz="14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 </a:t>
            </a:r>
            <a:r>
              <a:rPr lang="en-IN" sz="140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pthreads</a:t>
            </a:r>
            <a:r>
              <a:rPr lang="en-IN" sz="14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Linux</a:t>
            </a:r>
            <a:r>
              <a:rPr lang="en-IN" sz="14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533400" marR="5080" indent="-309563" algn="just">
              <a:lnSpc>
                <a:spcPct val="14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Pthreads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allows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function known as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b="1" spc="-1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cleanup</a:t>
            </a:r>
            <a:r>
              <a:rPr lang="en-IN" sz="14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handler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be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invoked if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canceled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 </a:t>
            </a:r>
          </a:p>
          <a:p>
            <a:pPr marL="533400" marR="5080" indent="-309563" algn="just">
              <a:lnSpc>
                <a:spcPct val="14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This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function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allows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lang="en-IN" sz="14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resources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4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have acquired</a:t>
            </a:r>
            <a:r>
              <a:rPr lang="en-IN" sz="14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4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released</a:t>
            </a:r>
            <a:r>
              <a:rPr lang="en-IN" sz="14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before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4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4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terminated.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4291547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Implicit Threading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3E4F-1EDD-FB78-A396-AD5A18B0EF4A}"/>
              </a:ext>
            </a:extLst>
          </p:cNvPr>
          <p:cNvSpPr txBox="1"/>
          <p:nvPr/>
        </p:nvSpPr>
        <p:spPr>
          <a:xfrm>
            <a:off x="942900" y="1307539"/>
            <a:ext cx="10306199" cy="4721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7620" indent="-3175" algn="just">
              <a:lnSpc>
                <a:spcPct val="140000"/>
              </a:lnSpc>
              <a:spcBef>
                <a:spcPts val="790"/>
              </a:spcBef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STORAGE</a:t>
            </a:r>
          </a:p>
          <a:p>
            <a:pPr marL="298450" marR="7620" indent="-285750" algn="just">
              <a:lnSpc>
                <a:spcPct val="14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belonging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share the data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process. </a:t>
            </a:r>
          </a:p>
          <a:p>
            <a:pPr marL="298450" marR="7620" indent="-285750" algn="just">
              <a:lnSpc>
                <a:spcPct val="14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sharing provides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benefits of Multithreaded Programming. </a:t>
            </a:r>
          </a:p>
          <a:p>
            <a:pPr marL="298450" marR="7620" indent="-285750" algn="just">
              <a:lnSpc>
                <a:spcPct val="14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Some circumstances,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might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need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 own copy of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certain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data, such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lang="en-IN" sz="14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thread-local storage </a:t>
            </a:r>
            <a:r>
              <a:rPr lang="en-IN" sz="14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or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TLS). E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xample,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transaction-processing system, </a:t>
            </a:r>
          </a:p>
          <a:p>
            <a:pPr marL="1212850" marR="7620" lvl="2" indent="-285750" algn="just">
              <a:lnSpc>
                <a:spcPct val="14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Service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transaction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separate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thread. </a:t>
            </a:r>
          </a:p>
          <a:p>
            <a:pPr marL="1212850" marR="7620" lvl="2" indent="-285750" algn="just">
              <a:lnSpc>
                <a:spcPct val="14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transaction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might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assigned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unique </a:t>
            </a:r>
            <a:r>
              <a:rPr lang="en-IN" sz="14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identifier. </a:t>
            </a:r>
          </a:p>
          <a:p>
            <a:pPr marL="1212850" marR="7620" lvl="2" indent="-285750" algn="just">
              <a:lnSpc>
                <a:spcPct val="14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400" spc="-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400" spc="2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associate each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with its 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unique</a:t>
            </a:r>
            <a:r>
              <a:rPr lang="en-IN" sz="14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transaction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identifier,</a:t>
            </a:r>
            <a:r>
              <a:rPr lang="en-IN" sz="14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</a:t>
            </a:r>
            <a:r>
              <a:rPr lang="en-IN" sz="14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thread-local</a:t>
            </a:r>
            <a:r>
              <a:rPr lang="en-IN" sz="14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storage.</a:t>
            </a:r>
          </a:p>
          <a:p>
            <a:pPr marL="927100" marR="7620" lvl="2" indent="685800" algn="just">
              <a:lnSpc>
                <a:spcPct val="140000"/>
              </a:lnSpc>
              <a:spcBef>
                <a:spcPts val="790"/>
              </a:spcBef>
            </a:pPr>
            <a:endParaRPr lang="en-IN" sz="1400" spc="-1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Different from local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Local variables visible only during single function invocation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TLS visible across function invocations</a:t>
            </a:r>
          </a:p>
          <a:p>
            <a:pPr marL="12700" marR="7620" indent="685800" algn="just">
              <a:lnSpc>
                <a:spcPct val="140000"/>
              </a:lnSpc>
              <a:spcBef>
                <a:spcPts val="790"/>
              </a:spcBef>
            </a:pPr>
            <a:endParaRPr lang="en-IN" sz="14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639066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Implicit Threading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3E4F-1EDD-FB78-A396-AD5A18B0EF4A}"/>
              </a:ext>
            </a:extLst>
          </p:cNvPr>
          <p:cNvSpPr txBox="1"/>
          <p:nvPr/>
        </p:nvSpPr>
        <p:spPr>
          <a:xfrm>
            <a:off x="942900" y="1044985"/>
            <a:ext cx="10306199" cy="3252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7620" indent="-3175" algn="just">
              <a:lnSpc>
                <a:spcPct val="140000"/>
              </a:lnSpc>
              <a:spcBef>
                <a:spcPts val="790"/>
              </a:spcBef>
            </a:pPr>
            <a:r>
              <a:rPr lang="en-IN" sz="14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SCHEDULER ACTIVATIONS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Both Many-many and Two-level models require communication to maintain the appropriate number of kernel threads allocated to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Typically use an intermediate data structure between user and kernel threads – </a:t>
            </a:r>
            <a:r>
              <a:rPr lang="en-US" altLang="en-US" b="1" dirty="0">
                <a:solidFill>
                  <a:srgbClr val="3366FF"/>
                </a:solidFill>
              </a:rPr>
              <a:t>lightweight process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LWP</a:t>
            </a:r>
            <a:r>
              <a:rPr lang="en-US" alt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Appears to be a virtual processor on which process can schedule user thread to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Each LWP attached to kernel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Scheduler activations provide </a:t>
            </a:r>
            <a:r>
              <a:rPr lang="en-US" altLang="en-US" b="1" dirty="0">
                <a:solidFill>
                  <a:srgbClr val="3366FF"/>
                </a:solidFill>
              </a:rPr>
              <a:t>upcalls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a communication mechanism from the kernel to the </a:t>
            </a:r>
            <a:r>
              <a:rPr lang="en-US" altLang="en-US" b="1" dirty="0">
                <a:solidFill>
                  <a:srgbClr val="3366FF"/>
                </a:solidFill>
              </a:rPr>
              <a:t>upcall handler </a:t>
            </a:r>
            <a:r>
              <a:rPr lang="en-US" altLang="en-US" dirty="0"/>
              <a:t>in the thread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This communication allows an application to maintain the correct number kernel threads</a:t>
            </a:r>
          </a:p>
          <a:p>
            <a:pPr marL="12700" marR="7620" indent="685800" algn="just">
              <a:lnSpc>
                <a:spcPct val="140000"/>
              </a:lnSpc>
              <a:spcBef>
                <a:spcPts val="790"/>
              </a:spcBef>
            </a:pPr>
            <a:endParaRPr lang="en-IN" sz="14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687F35C2-58D6-92FB-7123-441C356A6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743" y="4151164"/>
            <a:ext cx="232727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077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SCHEDULER – BASIC CONCEPTS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3E4F-1EDD-FB78-A396-AD5A18B0EF4A}"/>
              </a:ext>
            </a:extLst>
          </p:cNvPr>
          <p:cNvSpPr txBox="1"/>
          <p:nvPr/>
        </p:nvSpPr>
        <p:spPr>
          <a:xfrm>
            <a:off x="1007446" y="1864269"/>
            <a:ext cx="5995782" cy="1689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CPU utilization obtained with multiprogramming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CPU–I/O Burst Cycle – Process execution consists of a </a:t>
            </a:r>
            <a:r>
              <a:rPr lang="en-US" altLang="en-US" sz="1600" b="1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cycle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CPU execution and I/O 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burst 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followed by </a:t>
            </a:r>
            <a:r>
              <a:rPr lang="en-US" altLang="en-US" sz="1600" b="1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I/O burst</a:t>
            </a:r>
            <a:endParaRPr lang="en-US" altLang="en-US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burst distribution is of main concern</a:t>
            </a:r>
          </a:p>
          <a:p>
            <a:pPr marL="12700" marR="7620" indent="685800" algn="just">
              <a:lnSpc>
                <a:spcPct val="140000"/>
              </a:lnSpc>
              <a:spcBef>
                <a:spcPts val="790"/>
              </a:spcBef>
            </a:pPr>
            <a:endParaRPr lang="en-IN" sz="14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1" descr="6_01.pdf">
            <a:extLst>
              <a:ext uri="{FF2B5EF4-FFF2-40B4-BE49-F238E27FC236}">
                <a16:creationId xmlns:a16="http://schemas.microsoft.com/office/drawing/2014/main" id="{59DB2D1B-E764-2E28-28E9-A7C56755A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027" y="1293141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64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BE95EAD4-7111-938F-384E-FB8C290C1F28}"/>
              </a:ext>
            </a:extLst>
          </p:cNvPr>
          <p:cNvSpPr txBox="1"/>
          <p:nvPr/>
        </p:nvSpPr>
        <p:spPr>
          <a:xfrm>
            <a:off x="253310" y="897073"/>
            <a:ext cx="7049857" cy="5222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 algn="just">
              <a:lnSpc>
                <a:spcPct val="150000"/>
              </a:lnSpc>
              <a:spcBef>
                <a:spcPts val="100"/>
              </a:spcBef>
            </a:pP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Ex: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web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server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accepts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client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requests for web pages,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images,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sound, and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 forth. </a:t>
            </a:r>
          </a:p>
          <a:p>
            <a:pPr marL="12700" marR="5080" indent="106680" algn="just">
              <a:lnSpc>
                <a:spcPct val="150000"/>
              </a:lnSpc>
              <a:spcBef>
                <a:spcPts val="100"/>
              </a:spcBef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busy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web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may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have several clients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concurrently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accessing</a:t>
            </a:r>
            <a:r>
              <a:rPr lang="en-IN" sz="16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it. </a:t>
            </a:r>
          </a:p>
          <a:p>
            <a:pPr marL="1212850" marR="5080" lvl="2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web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server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ran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traditional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single-threaded process</a:t>
            </a:r>
          </a:p>
          <a:p>
            <a:pPr marL="1670050" marR="5080" lvl="3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would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able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service only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one</a:t>
            </a:r>
            <a:r>
              <a:rPr lang="en-IN" sz="16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client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600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time,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client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might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wait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very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long</a:t>
            </a:r>
            <a:r>
              <a:rPr lang="en-IN" sz="16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6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IN" sz="16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request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serviced.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212850" marR="8890" lvl="2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web-server process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multithreaded</a:t>
            </a:r>
          </a:p>
          <a:p>
            <a:pPr marL="1670050" marR="8890" lvl="3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lang="en-IN" sz="16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will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create 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separate thread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that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listens for client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requests. </a:t>
            </a:r>
          </a:p>
          <a:p>
            <a:pPr marL="298450" marR="8890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 a request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made </a:t>
            </a:r>
          </a:p>
          <a:p>
            <a:pPr marL="755650" marR="8890" lvl="1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rather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creating another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server creates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new thread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service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request and resume listening for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additional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requests.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endParaRPr lang="en-US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z="180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&amp; </a:t>
            </a:r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Concurrency:</a:t>
            </a:r>
            <a:r>
              <a:rPr lang="en-IN" sz="180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Overview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296A6336-2D4A-0373-3B2A-C4E8229799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2142" y="2442090"/>
            <a:ext cx="4536548" cy="16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05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SCHEDULER – BASIC CONCEPTS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3E4F-1EDD-FB78-A396-AD5A18B0EF4A}"/>
              </a:ext>
            </a:extLst>
          </p:cNvPr>
          <p:cNvSpPr txBox="1"/>
          <p:nvPr/>
        </p:nvSpPr>
        <p:spPr>
          <a:xfrm>
            <a:off x="1158053" y="1567068"/>
            <a:ext cx="9674898" cy="4058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>
                <a:ea typeface="ＭＳ Ｐゴシック" charset="-128"/>
              </a:rPr>
              <a:t>selects from among the processes in ready queue, and allocates the CPU to one of them</a:t>
            </a:r>
          </a:p>
          <a:p>
            <a:pPr marL="742835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-128"/>
              </a:rPr>
              <a:t>Queue may be ordered in various ways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457085" lvl="1"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 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457085" lvl="1"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 </a:t>
            </a:r>
            <a:r>
              <a:rPr lang="en-US" dirty="0">
                <a:ea typeface="ＭＳ Ｐゴシック" charset="-128"/>
              </a:rPr>
              <a:t>Switches from running to ready state</a:t>
            </a:r>
          </a:p>
          <a:p>
            <a:pPr marL="457085" lvl="1"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  </a:t>
            </a:r>
            <a:r>
              <a:rPr lang="en-US" dirty="0">
                <a:ea typeface="ＭＳ Ｐゴシック" charset="-128"/>
              </a:rPr>
              <a:t>Switches from waiting to ready</a:t>
            </a:r>
          </a:p>
          <a:p>
            <a:pPr marL="457085" lvl="1">
              <a:defRPr/>
            </a:pPr>
            <a:r>
              <a:rPr lang="en-US" dirty="0">
                <a:ea typeface="ＭＳ Ｐゴシック" charset="-128"/>
              </a:rPr>
              <a:t>4. Terminates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-128"/>
              </a:rPr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: 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ea typeface="ＭＳ Ｐゴシック" charset="0"/>
                <a:cs typeface="Tahoma" panose="020B0604030504040204"/>
              </a:rPr>
              <a:t>O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nce the CPU has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been allocated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a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process,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800" spc="7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keeps</a:t>
            </a:r>
            <a:r>
              <a:rPr lang="en-IN" sz="1800" spc="8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8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800" spc="9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until</a:t>
            </a:r>
            <a:r>
              <a:rPr lang="en-IN" sz="1800" spc="7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800" spc="9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releases</a:t>
            </a:r>
            <a:r>
              <a:rPr lang="en-IN" sz="1800" spc="7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7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800" spc="9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either</a:t>
            </a:r>
            <a:r>
              <a:rPr lang="en-IN" sz="1800" spc="8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800" spc="8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terminating</a:t>
            </a:r>
            <a:r>
              <a:rPr lang="en-IN" sz="1800" spc="9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lang="en-IN" sz="1800" spc="8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800" spc="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switching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800" spc="-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waiting</a:t>
            </a:r>
            <a:r>
              <a:rPr lang="en-IN" sz="1800" spc="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state.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 : 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the ability of the operating system to </a:t>
            </a:r>
            <a:r>
              <a:rPr lang="en-IN" b="0" i="0" dirty="0" err="1">
                <a:solidFill>
                  <a:srgbClr val="040C28"/>
                </a:solidFill>
                <a:effectLst/>
                <a:latin typeface="Google Sans"/>
              </a:rPr>
              <a:t>preempt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 (that is, stop or pause) a currently scheduled process in favour of a higher priority process</a:t>
            </a:r>
            <a:r>
              <a:rPr lang="en-IN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12700" marR="7620" indent="685800" algn="just">
              <a:lnSpc>
                <a:spcPct val="140000"/>
              </a:lnSpc>
              <a:spcBef>
                <a:spcPts val="790"/>
              </a:spcBef>
            </a:pPr>
            <a:endParaRPr lang="en-IN" sz="14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302874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SCHEDULER – BASIC CONCEPTS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3E4F-1EDD-FB78-A396-AD5A18B0EF4A}"/>
              </a:ext>
            </a:extLst>
          </p:cNvPr>
          <p:cNvSpPr txBox="1"/>
          <p:nvPr/>
        </p:nvSpPr>
        <p:spPr>
          <a:xfrm>
            <a:off x="501837" y="962266"/>
            <a:ext cx="6974728" cy="5361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>
              <a:lnSpc>
                <a:spcPct val="100000"/>
              </a:lnSpc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14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dispatcher</a:t>
            </a:r>
            <a:r>
              <a:rPr lang="en-IN" sz="1800" b="1" spc="18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14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14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module</a:t>
            </a:r>
            <a:r>
              <a:rPr lang="en-IN" sz="1800" spc="15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800" spc="16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gives</a:t>
            </a:r>
            <a:r>
              <a:rPr lang="en-IN" sz="1800" spc="14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control</a:t>
            </a:r>
            <a:r>
              <a:rPr lang="en-IN" sz="1800" spc="15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spc="1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14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CPU’s</a:t>
            </a:r>
            <a:r>
              <a:rPr lang="en-IN" sz="1800" spc="14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core</a:t>
            </a:r>
            <a:r>
              <a:rPr lang="en-IN" sz="1800" spc="1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800" spc="15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selected</a:t>
            </a:r>
            <a:r>
              <a:rPr lang="en-IN" sz="1800" spc="5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scheduler.</a:t>
            </a:r>
            <a:r>
              <a:rPr lang="en-IN" sz="1800" spc="6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9525">
              <a:lnSpc>
                <a:spcPct val="100000"/>
              </a:lnSpc>
            </a:pPr>
            <a:endParaRPr lang="en-IN" spc="60" dirty="0">
              <a:solidFill>
                <a:srgbClr val="385622"/>
              </a:solidFill>
              <a:latin typeface="Tahoma" panose="020B0604030504040204"/>
              <a:cs typeface="Tahoma" panose="020B0604030504040204"/>
            </a:endParaRPr>
          </a:p>
          <a:p>
            <a:pPr marL="9525">
              <a:lnSpc>
                <a:spcPct val="100000"/>
              </a:lnSpc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function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involves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following: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ahoma" panose="020B0604030504040204"/>
              <a:cs typeface="Tahoma" panose="020B0604030504040204"/>
            </a:endParaRPr>
          </a:p>
          <a:p>
            <a:pPr marL="981075" indent="-266700">
              <a:lnSpc>
                <a:spcPct val="100000"/>
              </a:lnSpc>
              <a:buChar char="•"/>
              <a:tabLst>
                <a:tab pos="844550" algn="l"/>
              </a:tabLst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Switching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context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lang="en-IN" sz="18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to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another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981075" indent="-266700">
              <a:lnSpc>
                <a:spcPct val="100000"/>
              </a:lnSpc>
              <a:spcBef>
                <a:spcPts val="30"/>
              </a:spcBef>
              <a:buClr>
                <a:srgbClr val="385622"/>
              </a:buClr>
              <a:buFont typeface="Tahoma" panose="020B0604030504040204"/>
              <a:buChar char="•"/>
              <a:tabLst>
                <a:tab pos="844550" algn="l"/>
              </a:tabLst>
            </a:pPr>
            <a:endParaRPr lang="en-IN" sz="2000" dirty="0">
              <a:latin typeface="Tahoma" panose="020B0604030504040204"/>
              <a:cs typeface="Tahoma" panose="020B0604030504040204"/>
            </a:endParaRPr>
          </a:p>
          <a:p>
            <a:pPr marL="981075" indent="-266700">
              <a:lnSpc>
                <a:spcPct val="100000"/>
              </a:lnSpc>
              <a:buChar char="•"/>
              <a:tabLst>
                <a:tab pos="844550" algn="l"/>
              </a:tabLst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Switching</a:t>
            </a:r>
            <a:r>
              <a:rPr lang="en-IN" sz="1800" spc="-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800" spc="-4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mode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981075" indent="-266700">
              <a:lnSpc>
                <a:spcPct val="100000"/>
              </a:lnSpc>
              <a:spcBef>
                <a:spcPts val="5"/>
              </a:spcBef>
              <a:buClr>
                <a:srgbClr val="385622"/>
              </a:buClr>
              <a:buFont typeface="Tahoma" panose="020B0604030504040204"/>
              <a:buChar char="•"/>
              <a:tabLst>
                <a:tab pos="844550" algn="l"/>
              </a:tabLst>
            </a:pPr>
            <a:endParaRPr lang="en-IN" sz="2000" dirty="0">
              <a:latin typeface="Tahoma" panose="020B0604030504040204"/>
              <a:cs typeface="Tahoma" panose="020B0604030504040204"/>
            </a:endParaRPr>
          </a:p>
          <a:p>
            <a:pPr marL="981075" indent="-266700" algn="just">
              <a:lnSpc>
                <a:spcPct val="100000"/>
              </a:lnSpc>
              <a:buChar char="•"/>
              <a:tabLst>
                <a:tab pos="844550" algn="l"/>
              </a:tabLst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Jumping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800" spc="-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proper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location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program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resume</a:t>
            </a:r>
            <a:r>
              <a:rPr lang="en-IN" sz="1800" spc="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program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ct val="150000"/>
              </a:lnSpc>
              <a:spcBef>
                <a:spcPts val="790"/>
              </a:spcBef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27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dispatcher</a:t>
            </a:r>
            <a:r>
              <a:rPr lang="en-IN" sz="1800" spc="27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lang="en-IN" sz="1800" spc="28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800" spc="2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lang="en-IN" sz="1800" spc="2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fast</a:t>
            </a:r>
            <a:r>
              <a:rPr lang="en-IN" sz="1800" spc="28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lang="en-IN" sz="1800" spc="24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possible,</a:t>
            </a:r>
            <a:r>
              <a:rPr lang="en-IN" sz="1800" spc="27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since</a:t>
            </a:r>
            <a:r>
              <a:rPr lang="en-IN" sz="1800" spc="27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800" spc="27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2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invoked</a:t>
            </a:r>
            <a:r>
              <a:rPr lang="en-IN" sz="1800" spc="28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during</a:t>
            </a:r>
            <a:r>
              <a:rPr lang="en-IN" sz="1800" spc="28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every</a:t>
            </a:r>
            <a:r>
              <a:rPr lang="en-IN" sz="1800" spc="27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c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ontext </a:t>
            </a:r>
            <a:r>
              <a:rPr lang="en-IN" sz="1800" spc="-36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switch.</a:t>
            </a:r>
            <a:r>
              <a:rPr lang="en-IN" sz="1800" spc="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800" spc="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800" spc="4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takes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dispatcher</a:t>
            </a:r>
            <a:r>
              <a:rPr lang="en-IN" sz="1800" spc="4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stop</a:t>
            </a:r>
            <a:r>
              <a:rPr lang="en-IN" sz="1800" spc="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spc="4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start</a:t>
            </a:r>
            <a:r>
              <a:rPr lang="en-IN" sz="18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another</a:t>
            </a:r>
            <a:r>
              <a:rPr lang="en-IN" sz="1800" spc="3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running </a:t>
            </a:r>
            <a:r>
              <a:rPr lang="en-IN" sz="1800" spc="-36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known</a:t>
            </a:r>
            <a:r>
              <a:rPr lang="en-IN" sz="18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dispatch</a:t>
            </a:r>
            <a:r>
              <a:rPr lang="en-IN" sz="18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latency</a:t>
            </a:r>
            <a:r>
              <a:rPr lang="en-IN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. 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2700" marR="7620" indent="685800" algn="just">
              <a:lnSpc>
                <a:spcPct val="140000"/>
              </a:lnSpc>
              <a:spcBef>
                <a:spcPts val="790"/>
              </a:spcBef>
            </a:pPr>
            <a:endParaRPr lang="en-IN" sz="14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171892C4-E17C-5D88-DA75-8323CFE7A2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1757" y="1328746"/>
            <a:ext cx="2371344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0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CRITERIA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3E4F-1EDD-FB78-A396-AD5A18B0EF4A}"/>
              </a:ext>
            </a:extLst>
          </p:cNvPr>
          <p:cNvSpPr txBox="1"/>
          <p:nvPr/>
        </p:nvSpPr>
        <p:spPr>
          <a:xfrm>
            <a:off x="501836" y="962266"/>
            <a:ext cx="11030361" cy="5642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140" marR="82550" algn="just">
              <a:lnSpc>
                <a:spcPct val="150000"/>
              </a:lnSpc>
              <a:spcBef>
                <a:spcPts val="50"/>
              </a:spcBef>
            </a:pP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Many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criteria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been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suggested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comparing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CPU-scheduling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algorithms.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criteria</a:t>
            </a:r>
            <a:r>
              <a:rPr lang="en-IN" sz="1800" spc="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include</a:t>
            </a:r>
            <a:r>
              <a:rPr lang="en-IN" sz="1800" spc="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following: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516890" marR="7810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 utilization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.  T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keep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 as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busy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possible. Conceptually,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 </a:t>
            </a:r>
            <a:r>
              <a:rPr lang="en-IN" sz="14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utilization can range from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0 to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100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percent.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 a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real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system,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should range from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40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percent</a:t>
            </a:r>
            <a:r>
              <a:rPr lang="en-IN" sz="1400" spc="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(for</a:t>
            </a:r>
            <a:r>
              <a:rPr lang="en-IN" sz="14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lightly</a:t>
            </a:r>
            <a:r>
              <a:rPr lang="en-IN" sz="14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loaded</a:t>
            </a:r>
            <a:r>
              <a:rPr lang="en-IN" sz="1400" spc="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system)</a:t>
            </a:r>
            <a:r>
              <a:rPr lang="en-IN" sz="14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400" spc="-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90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percent</a:t>
            </a:r>
            <a:r>
              <a:rPr lang="en-IN" sz="1400" spc="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(for</a:t>
            </a:r>
            <a:r>
              <a:rPr lang="en-IN" sz="14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heavily</a:t>
            </a:r>
            <a:r>
              <a:rPr lang="en-IN" sz="1400" spc="3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loaded</a:t>
            </a:r>
            <a:r>
              <a:rPr lang="en-IN" sz="14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system).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516890" marR="79375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4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Throughput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.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If the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busy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executing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processes,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then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work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being done. One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measure of work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number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processes that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are completed per time unit, called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throughput.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516890" marR="7874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4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Turnaround</a:t>
            </a:r>
            <a:r>
              <a:rPr lang="en-IN" sz="1400" b="1" spc="34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time.</a:t>
            </a:r>
            <a:r>
              <a:rPr lang="en-IN" sz="1400" b="1" spc="34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interval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from </a:t>
            </a:r>
            <a:r>
              <a:rPr lang="en-IN" sz="14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submission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the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 completion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turnaround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time.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Turnaround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4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sum of </a:t>
            </a:r>
            <a:r>
              <a:rPr lang="en-IN" sz="14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periods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spent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waiting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get into </a:t>
            </a:r>
            <a:r>
              <a:rPr lang="en-IN" sz="1400" spc="-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memory,</a:t>
            </a:r>
            <a:r>
              <a:rPr lang="en-IN" sz="1400" spc="33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waiting in</a:t>
            </a:r>
            <a:r>
              <a:rPr lang="en-IN" sz="1400" spc="3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ready queue, executing</a:t>
            </a:r>
            <a:r>
              <a:rPr lang="en-IN" sz="14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CPU,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doing</a:t>
            </a:r>
            <a:r>
              <a:rPr lang="en-IN" sz="14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I/O.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516890" marR="76835" indent="-285750" algn="just">
              <a:lnSpc>
                <a:spcPct val="15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IN" sz="14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Waiting</a:t>
            </a:r>
            <a:r>
              <a:rPr lang="en-IN" sz="14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time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. </a:t>
            </a:r>
            <a:r>
              <a:rPr lang="en-IN" sz="1400" spc="-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Waiting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sum of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periods spent</a:t>
            </a:r>
            <a:r>
              <a:rPr lang="en-IN" sz="14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waiting in</a:t>
            </a:r>
            <a:r>
              <a:rPr lang="en-IN" sz="1400" spc="3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ready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queue.</a:t>
            </a:r>
            <a:endParaRPr lang="en-IN" sz="1400" dirty="0">
              <a:latin typeface="Tahoma" panose="020B0604030504040204"/>
              <a:cs typeface="Tahoma" panose="020B0604030504040204"/>
            </a:endParaRPr>
          </a:p>
          <a:p>
            <a:pPr marL="516890" marR="81915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4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Response </a:t>
            </a:r>
            <a:r>
              <a:rPr lang="en-IN" sz="14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.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Another measure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from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submission of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request until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the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first response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produced. This measure,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called response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time,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takes </a:t>
            </a:r>
            <a:r>
              <a:rPr lang="en-IN" sz="14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4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start</a:t>
            </a:r>
            <a:r>
              <a:rPr lang="en-IN" sz="14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responding,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not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400" spc="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4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takes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to</a:t>
            </a:r>
            <a:r>
              <a:rPr lang="en-IN" sz="1400" spc="-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output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4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response.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Max CPU utilization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Max throughput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Min turnaround time 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Min waiting time 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Min response time</a:t>
            </a:r>
            <a:endParaRPr lang="en-IN" sz="1400" spc="-5" dirty="0">
              <a:solidFill>
                <a:srgbClr val="385622"/>
              </a:solidFill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970291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ALGORITHMS – FIRST- COME FIRST- SERVED SCHEDULING 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766F13A-E6EA-1759-AB6D-E699188C2C78}"/>
              </a:ext>
            </a:extLst>
          </p:cNvPr>
          <p:cNvSpPr txBox="1">
            <a:spLocks noChangeArrowheads="1"/>
          </p:cNvSpPr>
          <p:nvPr/>
        </p:nvSpPr>
        <p:spPr>
          <a:xfrm>
            <a:off x="833438" y="1250950"/>
            <a:ext cx="7566025" cy="4114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	</a:t>
            </a:r>
          </a:p>
          <a:p>
            <a:pPr>
              <a:buFont typeface="Monotype Sorts" pitchFamily="2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24</a:t>
            </a:r>
          </a:p>
          <a:p>
            <a:pPr>
              <a:buFont typeface="Monotype Sorts" pitchFamily="2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	3</a:t>
            </a:r>
          </a:p>
          <a:p>
            <a:pPr>
              <a:buFont typeface="Monotype Sorts" pitchFamily="2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 </a:t>
            </a:r>
            <a:r>
              <a:rPr lang="en-US" altLang="en-US" dirty="0"/>
              <a:t>3</a:t>
            </a:r>
            <a:r>
              <a:rPr lang="en-US" altLang="en-US" i="1" baseline="-25000" dirty="0"/>
              <a:t> </a:t>
            </a:r>
          </a:p>
          <a:p>
            <a:pPr>
              <a:tabLst>
                <a:tab pos="3028950" algn="ctr"/>
                <a:tab pos="4633913" algn="ctr"/>
              </a:tabLst>
            </a:pPr>
            <a:r>
              <a:rPr lang="en-US" altLang="en-US" dirty="0"/>
              <a:t>Suppose that the processes arrive in the order: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 </a:t>
            </a:r>
            <a:br>
              <a:rPr lang="en-US" altLang="en-US" i="1" baseline="-25000" dirty="0"/>
            </a:b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>
              <a:tabLst>
                <a:tab pos="3028950" algn="ctr"/>
                <a:tab pos="4633913" algn="ctr"/>
              </a:tabLst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 = 0;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 = 24;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dirty="0"/>
              <a:t>= 27</a:t>
            </a:r>
          </a:p>
          <a:p>
            <a:pPr>
              <a:tabLst>
                <a:tab pos="3028950" algn="ctr"/>
                <a:tab pos="4633913" algn="ctr"/>
              </a:tabLst>
            </a:pPr>
            <a:r>
              <a:rPr lang="en-US" altLang="en-US" dirty="0"/>
              <a:t>Average waiting time:  (0 + 24 + 27)/3 = 17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3DD1737-7310-1870-08E6-9988BE0A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31" y="3684195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529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ALGORITHMS – FIRST- COME FIRST- SERVED SCHEDULING 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BF4E5F-351F-D3BB-2A1A-98DBB98DAC1D}"/>
              </a:ext>
            </a:extLst>
          </p:cNvPr>
          <p:cNvSpPr txBox="1">
            <a:spLocks noChangeArrowheads="1"/>
          </p:cNvSpPr>
          <p:nvPr/>
        </p:nvSpPr>
        <p:spPr>
          <a:xfrm>
            <a:off x="908049" y="1233488"/>
            <a:ext cx="9483837" cy="453072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 </a:t>
            </a:r>
            <a:r>
              <a:rPr lang="en-US" altLang="en-US" i="1" dirty="0"/>
              <a:t>=</a:t>
            </a:r>
            <a:r>
              <a:rPr lang="en-US" altLang="en-US" dirty="0"/>
              <a:t> 6</a:t>
            </a:r>
            <a:r>
              <a:rPr lang="en-US" altLang="en-US" i="1" dirty="0"/>
              <a:t>;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= 0</a:t>
            </a:r>
            <a:r>
              <a:rPr lang="en-US" altLang="en-US" i="1" baseline="-25000" dirty="0"/>
              <a:t>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i="1" dirty="0"/>
              <a:t>= </a:t>
            </a:r>
            <a:r>
              <a:rPr lang="en-US" altLang="en-US" dirty="0"/>
              <a:t>3</a:t>
            </a:r>
            <a:endParaRPr lang="en-US" altLang="en-US" i="1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Convoy effect </a:t>
            </a:r>
            <a:r>
              <a:rPr lang="en-US" altLang="en-US" dirty="0"/>
              <a:t>- short process behind long process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9B8339F-D6AB-C571-4CC1-533FF602C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3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ALGORITHMS – SHORTEST JOB FIRST SCHEDULING 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32952-3181-06DF-2BE1-7F1D155BC8C6}"/>
              </a:ext>
            </a:extLst>
          </p:cNvPr>
          <p:cNvSpPr txBox="1"/>
          <p:nvPr/>
        </p:nvSpPr>
        <p:spPr>
          <a:xfrm>
            <a:off x="1328570" y="1307539"/>
            <a:ext cx="89234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Associate with each process the length of its next CPU burst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 Use these lengths to schedule the process with the shortest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SJF is optimal – gives minimum average waiting time for a given set of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difficulty is knowing the length of the next CPU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Could ask the user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C2DA8D8A-A17A-B010-8C9D-8E4CDB853604}"/>
              </a:ext>
            </a:extLst>
          </p:cNvPr>
          <p:cNvSpPr txBox="1">
            <a:spLocks noChangeArrowheads="1"/>
          </p:cNvSpPr>
          <p:nvPr/>
        </p:nvSpPr>
        <p:spPr>
          <a:xfrm>
            <a:off x="1763880" y="2784867"/>
            <a:ext cx="6713145" cy="3295481"/>
          </a:xfrm>
          <a:prstGeom prst="rect">
            <a:avLst/>
          </a:prstGeom>
          <a:noFill/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      	       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Arriva</a:t>
            </a:r>
            <a:r>
              <a:rPr lang="en-US" altLang="en-US" u="sng" dirty="0">
                <a:solidFill>
                  <a:schemeClr val="bg1"/>
                </a:solidFill>
              </a:rPr>
              <a:t>	l Time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  <a:endParaRPr lang="en-US" altLang="en-US" dirty="0"/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   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bg1"/>
                </a:solidFill>
              </a:rPr>
              <a:t>0.0</a:t>
            </a:r>
            <a:r>
              <a:rPr lang="en-US" altLang="en-US" dirty="0"/>
              <a:t>	6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  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chemeClr val="bg1"/>
                </a:solidFill>
              </a:rPr>
              <a:t>2.0</a:t>
            </a:r>
            <a:r>
              <a:rPr lang="en-US" altLang="en-US" dirty="0"/>
              <a:t>	8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  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bg1"/>
                </a:solidFill>
              </a:rPr>
              <a:t>4.0</a:t>
            </a:r>
            <a:r>
              <a:rPr lang="en-US" altLang="en-US" dirty="0"/>
              <a:t>	7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  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bg1"/>
                </a:solidFill>
              </a:rPr>
              <a:t>5.0</a:t>
            </a:r>
            <a:r>
              <a:rPr lang="en-US" altLang="en-US" dirty="0"/>
              <a:t>	3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SJF scheduling chart.  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Average waiting time = (3 + 16 + 9 + 0) / 4 = 7</a:t>
            </a:r>
            <a:endParaRPr lang="en-US" altLang="en-US" i="1" baseline="-25000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CDD4E8E3-482E-9F45-6D84-B6502F1F4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00" y="5102786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389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ALGORITHMS – SHORTEST JOB FIRST SCHEDULING 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8ABAF-0BCA-62AA-11CF-8F7C7CC348C1}"/>
              </a:ext>
            </a:extLst>
          </p:cNvPr>
          <p:cNvSpPr txBox="1"/>
          <p:nvPr/>
        </p:nvSpPr>
        <p:spPr>
          <a:xfrm>
            <a:off x="774177" y="1541335"/>
            <a:ext cx="10467564" cy="3359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275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SJF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algorithm can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either </a:t>
            </a: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preemptive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or </a:t>
            </a: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nonpreemptive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. </a:t>
            </a:r>
          </a:p>
          <a:p>
            <a:pPr marL="295275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choice arises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when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new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arrives at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ready queue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while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previous process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still executing. </a:t>
            </a:r>
          </a:p>
          <a:p>
            <a:pPr marL="295275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next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 burst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newly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arrived process may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shorter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than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what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left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currently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executing process. </a:t>
            </a:r>
          </a:p>
          <a:p>
            <a:pPr marL="295275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preemptive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SJF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algorithm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will </a:t>
            </a: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preempt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currently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executing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process,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whereas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nonpreemptive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SJF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algorithm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will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allow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currently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running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finish its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CPU burst.</a:t>
            </a:r>
          </a:p>
          <a:p>
            <a:pPr marL="295275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Preemptive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SJF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sometimes called </a:t>
            </a:r>
            <a:r>
              <a:rPr lang="en-IN" sz="18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shortest-remaining-time-first </a:t>
            </a:r>
            <a:r>
              <a:rPr lang="en-IN" sz="1800" b="1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scheduling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4142581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ALGORITHMS – SHORTEST JOB FIRST SCHEDULING 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507B3457-E21D-E782-51D0-91BB86D0C2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1130098"/>
            <a:ext cx="2819400" cy="1124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697BD-CA15-658A-8D63-071A9C47949A}"/>
              </a:ext>
            </a:extLst>
          </p:cNvPr>
          <p:cNvSpPr txBox="1"/>
          <p:nvPr/>
        </p:nvSpPr>
        <p:spPr>
          <a:xfrm>
            <a:off x="1288041" y="2090603"/>
            <a:ext cx="961591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lang="en-IN" sz="1800" spc="1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15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processes</a:t>
            </a:r>
            <a:r>
              <a:rPr lang="en-IN" sz="1800" spc="14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arrive</a:t>
            </a:r>
            <a:r>
              <a:rPr lang="en-IN" sz="1800" spc="1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800" spc="1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15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ready</a:t>
            </a:r>
            <a:r>
              <a:rPr lang="en-IN" sz="1800" spc="15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queue</a:t>
            </a:r>
            <a:r>
              <a:rPr lang="en-IN" sz="1800" spc="1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800" spc="1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1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times</a:t>
            </a:r>
            <a:r>
              <a:rPr lang="en-IN" sz="1800" spc="14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shown</a:t>
            </a:r>
            <a:r>
              <a:rPr lang="en-IN" sz="1800" spc="16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spc="17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need</a:t>
            </a:r>
            <a:r>
              <a:rPr lang="en-IN" sz="1800" spc="16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1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indicated</a:t>
            </a:r>
            <a:r>
              <a:rPr lang="en-IN" sz="1800" spc="1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burst</a:t>
            </a:r>
            <a:r>
              <a:rPr lang="en-IN" sz="1800" spc="-10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times</a:t>
            </a:r>
            <a:endParaRPr lang="en-IN" spc="-10" dirty="0">
              <a:solidFill>
                <a:srgbClr val="385622"/>
              </a:solidFill>
              <a:latin typeface="Tahoma" panose="020B0604030504040204"/>
              <a:cs typeface="Tahoma" panose="020B0604030504040204"/>
            </a:endParaRPr>
          </a:p>
          <a:p>
            <a:pPr marL="298450" indent="-28575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he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resulting</a:t>
            </a:r>
            <a:r>
              <a:rPr lang="en-IN" sz="1800" spc="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preemptive</a:t>
            </a:r>
            <a:r>
              <a:rPr lang="en-IN" sz="1800" spc="3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SJF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schedule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            Gantt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chart:</a:t>
            </a: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81D3C45F-8ECD-EED9-1AC4-7C4F8FE0D01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3939" y="3067987"/>
            <a:ext cx="5334000" cy="807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4CA07C-B711-27FD-01B9-FDA633A68853}"/>
              </a:ext>
            </a:extLst>
          </p:cNvPr>
          <p:cNvSpPr txBox="1"/>
          <p:nvPr/>
        </p:nvSpPr>
        <p:spPr>
          <a:xfrm>
            <a:off x="1176168" y="3796332"/>
            <a:ext cx="10033299" cy="2995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P1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started at time 0, since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 is 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only process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queue.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P2 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arrives at time 1. </a:t>
            </a:r>
          </a:p>
          <a:p>
            <a:pPr marL="755650" marR="5080" lvl="1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remaining time for process </a:t>
            </a:r>
            <a:r>
              <a:rPr lang="en-IN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P1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(7 milliseconds) </a:t>
            </a:r>
            <a:r>
              <a:rPr lang="en-IN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larger 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than the </a:t>
            </a:r>
            <a:r>
              <a:rPr lang="en-IN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required 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P2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(4 milliseconds), so process </a:t>
            </a:r>
            <a:r>
              <a:rPr lang="en-IN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P1 </a:t>
            </a:r>
            <a:r>
              <a:rPr lang="en-IN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preempted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,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and process </a:t>
            </a:r>
            <a:r>
              <a:rPr lang="en-IN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P2 </a:t>
            </a:r>
            <a:r>
              <a:rPr lang="en-IN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scheduled.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average</a:t>
            </a:r>
            <a:r>
              <a:rPr lang="en-IN" sz="1800" spc="3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waiting</a:t>
            </a:r>
            <a:r>
              <a:rPr lang="en-IN" sz="1800" spc="3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800" spc="-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800" spc="34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this example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[(10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−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1)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+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(1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−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1)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+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(17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−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2)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+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(5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−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3)]/4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26/4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= 6.5 milliseconds.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Nonpreemptive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SJF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scheduling would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result</a:t>
            </a:r>
            <a:r>
              <a:rPr lang="en-IN" sz="1800" spc="3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average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waiting</a:t>
            </a:r>
            <a:r>
              <a:rPr lang="en-IN" sz="1800" spc="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4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7.5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milliseconds.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401201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ALGORITHMS – PRIORITY SCHEDULING 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F3B6F-3612-82A9-B3D4-F32DC430B20B}"/>
              </a:ext>
            </a:extLst>
          </p:cNvPr>
          <p:cNvSpPr txBox="1"/>
          <p:nvPr/>
        </p:nvSpPr>
        <p:spPr>
          <a:xfrm>
            <a:off x="1177963" y="1072124"/>
            <a:ext cx="94075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 priority number (integer) is associated with each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CPU is allocated to the process with the highest priority (smallest integer </a:t>
            </a:r>
            <a:r>
              <a:rPr lang="en-US" altLang="en-US" dirty="0">
                <a:sym typeface="Symbol" pitchFamily="2" charset="2"/>
              </a:rPr>
              <a:t> highest priority)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Preemptive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Nonpreemptive</a:t>
            </a:r>
            <a:endParaRPr lang="en-US" alt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SJF is priority scheduling where priority is the inverse of predicted next CPU burst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example,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consider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following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set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processes,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assumed to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have arrived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at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time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0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order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P1, P2, · · ·, P5,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with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length of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CPU burst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given 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milliseconds: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5342ED2E-DF46-FB39-6117-5AFDA270EC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899" y="4121852"/>
            <a:ext cx="3200400" cy="1487424"/>
          </a:xfrm>
          <a:prstGeom prst="rect">
            <a:avLst/>
          </a:prstGeom>
        </p:spPr>
      </p:pic>
      <p:pic>
        <p:nvPicPr>
          <p:cNvPr id="12" name="object 7">
            <a:extLst>
              <a:ext uri="{FF2B5EF4-FFF2-40B4-BE49-F238E27FC236}">
                <a16:creationId xmlns:a16="http://schemas.microsoft.com/office/drawing/2014/main" id="{EF7F81C4-5448-68B0-D2E7-7BBCAACDDCA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3810" y="4428176"/>
            <a:ext cx="5449824" cy="874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78A88-1783-A74F-2415-2AB395008348}"/>
              </a:ext>
            </a:extLst>
          </p:cNvPr>
          <p:cNvSpPr txBox="1"/>
          <p:nvPr/>
        </p:nvSpPr>
        <p:spPr>
          <a:xfrm>
            <a:off x="1649294" y="5797970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algn="just">
              <a:lnSpc>
                <a:spcPct val="100000"/>
              </a:lnSpc>
              <a:spcBef>
                <a:spcPts val="100"/>
              </a:spcBef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average</a:t>
            </a:r>
            <a:r>
              <a:rPr lang="en-IN" sz="1800" spc="3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waiting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800" spc="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8.2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milliseconds.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66124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ALGORITHMS – PRIORITY SCHEDULING 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F3B6F-3612-82A9-B3D4-F32DC430B20B}"/>
              </a:ext>
            </a:extLst>
          </p:cNvPr>
          <p:cNvSpPr txBox="1"/>
          <p:nvPr/>
        </p:nvSpPr>
        <p:spPr>
          <a:xfrm>
            <a:off x="1285539" y="1914334"/>
            <a:ext cx="940756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Priority scheduling can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be either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pre-emptive 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or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non-</a:t>
            </a: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preemptive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When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arrives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at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ready queue, its priority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compared with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priority of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currently running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pre-emptive priority scheduling algorithm will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pre-empt the CPU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if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priority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the newly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arrived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higher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than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priority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currently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running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nonpreemptive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priority scheduling algorithm will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simply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put the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new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800" spc="-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head</a:t>
            </a:r>
            <a:r>
              <a:rPr lang="en-IN" sz="18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ready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queue.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24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z="180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&amp; </a:t>
            </a:r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Concurrency:</a:t>
            </a:r>
            <a:r>
              <a:rPr lang="en-IN" sz="180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Overview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612607" y="962266"/>
            <a:ext cx="10966785" cy="5825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9055" indent="914400" algn="just">
              <a:lnSpc>
                <a:spcPct val="120000"/>
              </a:lnSpc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benefits of multithreaded programming can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broken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down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into four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major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categories: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355600" marR="5080" indent="-342900" algn="just">
              <a:lnSpc>
                <a:spcPct val="120000"/>
              </a:lnSpc>
              <a:buAutoNum type="arabicPeriod"/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Responsiveness</a:t>
            </a:r>
            <a:endParaRPr lang="en-IN" sz="1600" spc="-5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981075" marR="5080" indent="-3587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Multithreading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interactive</a:t>
            </a:r>
            <a:r>
              <a:rPr lang="en-IN" sz="16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application</a:t>
            </a:r>
          </a:p>
          <a:p>
            <a:pPr marL="981075" marR="5080" indent="-3587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llow a</a:t>
            </a:r>
            <a:r>
              <a:rPr lang="en-IN" sz="1600" b="1" spc="3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 </a:t>
            </a:r>
            <a:r>
              <a:rPr lang="en-IN" sz="1600" b="1" spc="-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continue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 even if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part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is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blocked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or</a:t>
            </a:r>
          </a:p>
          <a:p>
            <a:pPr marL="981075" marR="5080" indent="-3587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Performing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lengthy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operation,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thereby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increasing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responsiveness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</a:t>
            </a:r>
          </a:p>
          <a:p>
            <a:pPr marL="622300" marR="5080" algn="just">
              <a:lnSpc>
                <a:spcPct val="120000"/>
              </a:lnSpc>
            </a:pPr>
            <a:endParaRPr lang="en-IN" sz="1600" b="1" spc="-5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ct val="120000"/>
              </a:lnSpc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2. Resource sharing</a:t>
            </a:r>
          </a:p>
          <a:p>
            <a:pPr marL="981075" marR="5080" indent="-3587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share the memory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resources 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which they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belong by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default</a:t>
            </a:r>
          </a:p>
          <a:p>
            <a:pPr marL="981075" marR="5080" indent="-3587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benefit of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sharing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code</a:t>
            </a:r>
            <a:r>
              <a:rPr lang="en-IN" sz="16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lang="en-IN" sz="16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b="1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allows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application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have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several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different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6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activity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within</a:t>
            </a:r>
            <a:r>
              <a:rPr lang="en-IN" sz="1600" b="1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same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address</a:t>
            </a:r>
            <a:r>
              <a:rPr lang="en-IN" sz="1600" b="1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space</a:t>
            </a:r>
          </a:p>
          <a:p>
            <a:pPr marL="12700" marR="5080" indent="106680" algn="just">
              <a:lnSpc>
                <a:spcPct val="150000"/>
              </a:lnSpc>
              <a:spcBef>
                <a:spcPts val="100"/>
              </a:spcBef>
            </a:pP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3. Economy</a:t>
            </a:r>
            <a:endParaRPr lang="en-IN" sz="1600" spc="-1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981075" marR="5080" indent="-3111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600" spc="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share</a:t>
            </a:r>
            <a:r>
              <a:rPr lang="en-IN" sz="16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resources</a:t>
            </a:r>
            <a:r>
              <a:rPr lang="en-IN" sz="16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6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lang="en-IN" sz="1600" spc="11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lang="en-IN" sz="1600" spc="11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belong,</a:t>
            </a:r>
            <a:r>
              <a:rPr lang="en-IN" sz="16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600" spc="1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lang="en-IN" sz="16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economical </a:t>
            </a:r>
            <a:r>
              <a:rPr lang="en-IN" sz="1600" spc="-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create and context-switch threads</a:t>
            </a:r>
          </a:p>
          <a:p>
            <a:pPr marL="981075" marR="5080" indent="-3111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Additionally,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context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switching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typically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faster</a:t>
            </a:r>
            <a:r>
              <a:rPr lang="en-IN" sz="1600" b="1" spc="-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between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600" b="1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than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between</a:t>
            </a:r>
            <a:r>
              <a:rPr lang="en-IN" sz="1600" b="1" spc="-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2700" marR="9525" indent="106680" algn="just">
              <a:lnSpc>
                <a:spcPct val="150000"/>
              </a:lnSpc>
              <a:spcBef>
                <a:spcPts val="790"/>
              </a:spcBef>
            </a:pP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4. Scalability</a:t>
            </a:r>
            <a:endParaRPr lang="en-IN" sz="160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933450" marR="9525" indent="-3111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benefits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multithreading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even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greater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multiprocessor architecture,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where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 be running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 on different processing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cores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639308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ALGORITHMS – ROUND-ROBIN</a:t>
            </a:r>
            <a:r>
              <a:rPr lang="en-IN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F3B6F-3612-82A9-B3D4-F32DC430B20B}"/>
              </a:ext>
            </a:extLst>
          </p:cNvPr>
          <p:cNvSpPr txBox="1"/>
          <p:nvPr/>
        </p:nvSpPr>
        <p:spPr>
          <a:xfrm>
            <a:off x="774177" y="1535982"/>
            <a:ext cx="10117708" cy="3786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863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round-robin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(RR)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scheduling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algorithm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designed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especially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for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timesharing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systems.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46863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similar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FCFS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scheduling,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but </a:t>
            </a: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preemption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3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added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enable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system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switch between processes. </a:t>
            </a:r>
          </a:p>
          <a:p>
            <a:pPr marL="46863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small unit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 time,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called</a:t>
            </a:r>
            <a:r>
              <a:rPr lang="en-IN" sz="1800" spc="3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quantum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or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slice,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defined. A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quantum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generally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from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10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100</a:t>
            </a:r>
            <a:r>
              <a:rPr lang="en-IN" sz="1800" spc="3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milliseconds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length.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46863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ready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queue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treated as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circular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queue.</a:t>
            </a:r>
          </a:p>
          <a:p>
            <a:pPr marL="46863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800" spc="37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scheduler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goes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around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ready queue, allocating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CPU to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each process for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interval of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up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time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quantum.</a:t>
            </a:r>
            <a:endParaRPr lang="en-IN" sz="2800" dirty="0">
              <a:latin typeface="Tahoma" panose="020B0604030504040204"/>
              <a:cs typeface="Tahoma" panose="020B0604030504040204"/>
            </a:endParaRPr>
          </a:p>
          <a:p>
            <a:pPr marL="468630" marR="698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5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average</a:t>
            </a:r>
            <a:r>
              <a:rPr lang="en-IN" sz="1800" spc="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waiting</a:t>
            </a:r>
            <a:r>
              <a:rPr lang="en-IN" sz="1800" spc="7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800" spc="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under</a:t>
            </a:r>
            <a:r>
              <a:rPr lang="en-IN" sz="1800" spc="7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lang="en-IN" sz="1800" spc="6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policy</a:t>
            </a:r>
            <a:r>
              <a:rPr lang="en-IN" sz="1800" spc="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6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often</a:t>
            </a:r>
            <a:r>
              <a:rPr lang="en-IN" sz="1800" spc="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long.</a:t>
            </a:r>
            <a:r>
              <a:rPr lang="en-IN" sz="1800" spc="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3741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ALGORITHMS – ROUND-ROBIN</a:t>
            </a:r>
            <a:r>
              <a:rPr lang="en-IN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774177" y="1072124"/>
            <a:ext cx="9918924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F3B6F-3612-82A9-B3D4-F32DC430B20B}"/>
              </a:ext>
            </a:extLst>
          </p:cNvPr>
          <p:cNvSpPr txBox="1"/>
          <p:nvPr/>
        </p:nvSpPr>
        <p:spPr>
          <a:xfrm>
            <a:off x="669420" y="962266"/>
            <a:ext cx="6008106" cy="543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6985" algn="just">
              <a:lnSpc>
                <a:spcPct val="150000"/>
              </a:lnSpc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Consider</a:t>
            </a:r>
            <a:r>
              <a:rPr lang="en-IN" sz="1800" spc="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6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following</a:t>
            </a:r>
            <a:r>
              <a:rPr lang="en-IN" sz="1800" spc="7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set </a:t>
            </a:r>
            <a:r>
              <a:rPr lang="en-IN" sz="1800" spc="-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processes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arrive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at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0,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length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burst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given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milliseconds:</a:t>
            </a:r>
          </a:p>
          <a:p>
            <a:pPr marL="182880" marR="6985" algn="just">
              <a:lnSpc>
                <a:spcPct val="150000"/>
              </a:lnSpc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quantum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4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milliseconds,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then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P1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gets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first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4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milliseconds.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Since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requires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another 20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milliseconds,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-5" dirty="0" err="1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preempted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after 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first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quantum,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CPU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given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next process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queue, process P2.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P2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does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not need 4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milliseconds,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so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quits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before its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quantum expires.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then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given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to 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next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process,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P3. Once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lang="en-IN" sz="1800" spc="35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has 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received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1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quantum, 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CPU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returned to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P1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for an additional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quantum.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1E1DC3FA-6A91-7F06-1D7B-9BEEC9330E9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5259" y="1745790"/>
            <a:ext cx="1752599" cy="905256"/>
          </a:xfrm>
          <a:prstGeom prst="rect">
            <a:avLst/>
          </a:prstGeom>
        </p:spPr>
      </p:pic>
      <p:pic>
        <p:nvPicPr>
          <p:cNvPr id="4" name="object 8">
            <a:extLst>
              <a:ext uri="{FF2B5EF4-FFF2-40B4-BE49-F238E27FC236}">
                <a16:creationId xmlns:a16="http://schemas.microsoft.com/office/drawing/2014/main" id="{87C998A0-0693-3462-1E8A-85D57FD218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4037" y="3324712"/>
            <a:ext cx="5031447" cy="783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563C-11A4-61CE-5A16-9F74D17E9847}"/>
              </a:ext>
            </a:extLst>
          </p:cNvPr>
          <p:cNvSpPr txBox="1"/>
          <p:nvPr/>
        </p:nvSpPr>
        <p:spPr>
          <a:xfrm>
            <a:off x="6933348" y="4217170"/>
            <a:ext cx="4929790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10160" algn="just">
              <a:lnSpc>
                <a:spcPct val="150000"/>
              </a:lnSpc>
              <a:spcBef>
                <a:spcPts val="100"/>
              </a:spcBef>
            </a:pP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Let’s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calculate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average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waiting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for this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schedule.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P1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waits for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6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milliseconds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(10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-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4),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P2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waits for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4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milliseconds, and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P3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waits for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7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milliseconds. Thus, 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average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waiting</a:t>
            </a:r>
            <a:r>
              <a:rPr lang="en-IN" sz="1800" spc="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2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17/3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=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5.66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milliseconds.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541105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ALGORITHMS – MULTILEVEL QUEUE SCHEDULING 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F3B6F-3612-82A9-B3D4-F32DC430B20B}"/>
              </a:ext>
            </a:extLst>
          </p:cNvPr>
          <p:cNvSpPr txBox="1"/>
          <p:nvPr/>
        </p:nvSpPr>
        <p:spPr>
          <a:xfrm>
            <a:off x="142432" y="1328231"/>
            <a:ext cx="6550438" cy="503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8630" marR="698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multilevel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queue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scheduling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algorithm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partitions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ready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queue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several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separate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queues </a:t>
            </a:r>
          </a:p>
          <a:p>
            <a:pPr marL="468630" marR="698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processes are permanently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assigned </a:t>
            </a:r>
            <a:r>
              <a:rPr lang="en-IN" sz="1800" spc="-36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to one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queue,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generally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based on some property of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process, such as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memory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size,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spc="-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priority,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or process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type. </a:t>
            </a:r>
          </a:p>
          <a:p>
            <a:pPr marL="468630" marR="698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Each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has its own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algorithm.</a:t>
            </a:r>
          </a:p>
          <a:p>
            <a:pPr marL="182880" marR="6985" algn="just">
              <a:lnSpc>
                <a:spcPct val="150000"/>
              </a:lnSpc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Example</a:t>
            </a:r>
          </a:p>
          <a:p>
            <a:pPr marL="468630" marR="698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separate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queues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might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used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foreground</a:t>
            </a:r>
            <a:r>
              <a:rPr lang="en-IN" sz="1800" spc="36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and background processes.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468630" marR="698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foreground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might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scheduled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 RR algorithm,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while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background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queue</a:t>
            </a:r>
            <a:r>
              <a:rPr lang="en-IN" sz="1800" spc="2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scheduled</a:t>
            </a:r>
            <a:r>
              <a:rPr lang="en-IN" sz="1800" spc="4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800" spc="-1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800" spc="10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FCFS</a:t>
            </a:r>
            <a:r>
              <a:rPr lang="en-IN" sz="1800" spc="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385622"/>
                </a:solidFill>
                <a:latin typeface="Tahoma" panose="020B0604030504040204"/>
                <a:cs typeface="Tahoma" panose="020B0604030504040204"/>
              </a:rPr>
              <a:t>algorithm</a:t>
            </a:r>
            <a:r>
              <a:rPr lang="en-IN" sz="1800" spc="-5" dirty="0">
                <a:solidFill>
                  <a:srgbClr val="53823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object 11">
            <a:extLst>
              <a:ext uri="{FF2B5EF4-FFF2-40B4-BE49-F238E27FC236}">
                <a16:creationId xmlns:a16="http://schemas.microsoft.com/office/drawing/2014/main" id="{B49C78B6-9E32-2953-2D84-BD9A55F25E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2082" y="1967241"/>
            <a:ext cx="5105400" cy="355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29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ALGORITHMS – MULTILEVEL QUEUE SCHEDULING 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E98EF-4B31-2CC3-EE7C-8D1CF2CDCFDC}"/>
              </a:ext>
            </a:extLst>
          </p:cNvPr>
          <p:cNvSpPr txBox="1"/>
          <p:nvPr/>
        </p:nvSpPr>
        <p:spPr>
          <a:xfrm>
            <a:off x="1088856" y="1144819"/>
            <a:ext cx="9510965" cy="490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7620">
              <a:lnSpc>
                <a:spcPts val="2160"/>
              </a:lnSpc>
              <a:spcBef>
                <a:spcPts val="160"/>
              </a:spcBef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Example</a:t>
            </a:r>
            <a:r>
              <a:rPr lang="en-IN" sz="1800" spc="2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spc="2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spc="2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multilevel</a:t>
            </a:r>
            <a:r>
              <a:rPr lang="en-IN" sz="1800" spc="2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</a:t>
            </a:r>
            <a:r>
              <a:rPr lang="en-IN" sz="1800" spc="2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</a:t>
            </a:r>
            <a:r>
              <a:rPr lang="en-IN" sz="1800" spc="3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algorithm</a:t>
            </a:r>
            <a:r>
              <a:rPr lang="en-IN" sz="1800" spc="2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lang="en-IN" sz="1800" spc="2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five </a:t>
            </a:r>
            <a:r>
              <a:rPr lang="en-IN" sz="18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queues,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listed</a:t>
            </a:r>
            <a:r>
              <a:rPr lang="en-IN" sz="18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below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order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priority: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360045" indent="-1778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60680" algn="l"/>
              </a:tabLst>
            </a:pP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 processes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360045" indent="-1778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60680" algn="l"/>
              </a:tabLst>
            </a:pP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Interactive</a:t>
            </a:r>
            <a:r>
              <a:rPr lang="en-IN" sz="18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360045" indent="-1778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60680" algn="l"/>
              </a:tabLst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Interactive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editing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356870" indent="-17462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57505" algn="l"/>
              </a:tabLst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Batch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360045" indent="-1778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60680" algn="l"/>
              </a:tabLst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Student</a:t>
            </a:r>
            <a:r>
              <a:rPr lang="en-IN" sz="1800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</a:t>
            </a:r>
            <a:endParaRPr lang="en-IN" sz="2800" dirty="0">
              <a:latin typeface="Tahoma" panose="020B0604030504040204"/>
              <a:cs typeface="Tahoma" panose="020B0604030504040204"/>
            </a:endParaRPr>
          </a:p>
          <a:p>
            <a:pPr marL="182880" marR="6350" algn="just">
              <a:lnSpc>
                <a:spcPct val="150000"/>
              </a:lnSpc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 absolute priority over lower-priority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queues.</a:t>
            </a:r>
          </a:p>
          <a:p>
            <a:pPr marL="182880" marR="6350" algn="just">
              <a:lnSpc>
                <a:spcPct val="150000"/>
              </a:lnSpc>
            </a:pP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EXAMPLE: </a:t>
            </a:r>
            <a:endParaRPr lang="en-IN" sz="180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468630" marR="63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batch queue, could run unless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queues for system processes,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interactive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processes,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and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interactive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editing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were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all 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empty.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468630" marR="63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interactive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editing process entered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ready queue while 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batch process was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running,</a:t>
            </a:r>
            <a:r>
              <a:rPr lang="en-IN" sz="18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batch</a:t>
            </a:r>
            <a:r>
              <a:rPr lang="en-IN" sz="1800" spc="-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would</a:t>
            </a:r>
            <a:r>
              <a:rPr lang="en-IN" sz="18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800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preempted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139731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ALGORITHMS – MULTILEVEL FEEDBACK QUEUE SCHEDULING 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E98EF-4B31-2CC3-EE7C-8D1CF2CDCFDC}"/>
              </a:ext>
            </a:extLst>
          </p:cNvPr>
          <p:cNvSpPr txBox="1"/>
          <p:nvPr/>
        </p:nvSpPr>
        <p:spPr>
          <a:xfrm>
            <a:off x="619625" y="1146219"/>
            <a:ext cx="9510965" cy="245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8630" marR="7620" indent="-285750">
              <a:lnSpc>
                <a:spcPts val="216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multilevel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feedback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algorithm,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contrast,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allows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 move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between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queues. </a:t>
            </a:r>
          </a:p>
          <a:p>
            <a:pPr marL="468630" marR="7620" indent="-285750">
              <a:lnSpc>
                <a:spcPts val="216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idea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separate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according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the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characteristics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their CPU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bursts. </a:t>
            </a:r>
          </a:p>
          <a:p>
            <a:pPr marL="468630" marR="7620" indent="-285750">
              <a:lnSpc>
                <a:spcPts val="216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 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uses too much CPU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time,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will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moved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a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lower-priority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queue. </a:t>
            </a:r>
          </a:p>
          <a:p>
            <a:pPr marL="468630" marR="7620" indent="-285750">
              <a:lnSpc>
                <a:spcPts val="216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This scheme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leaves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I/O-bound and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interactive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processes</a:t>
            </a:r>
            <a:r>
              <a:rPr lang="en-IN" sz="18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8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higher-priority</a:t>
            </a:r>
            <a:r>
              <a:rPr lang="en-IN" sz="18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queues.</a:t>
            </a:r>
            <a:r>
              <a:rPr lang="en-IN" sz="18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468630" marR="7620" indent="-285750">
              <a:lnSpc>
                <a:spcPts val="216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8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addition,</a:t>
            </a:r>
            <a:r>
              <a:rPr lang="en-IN" sz="18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8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8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waits</a:t>
            </a:r>
            <a:r>
              <a:rPr lang="en-IN" sz="18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too</a:t>
            </a:r>
            <a:r>
              <a:rPr lang="en-IN" sz="18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long </a:t>
            </a:r>
            <a:r>
              <a:rPr lang="en-IN" sz="18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lower-priority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moved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higher-priority queue.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This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form of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aging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prevents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starvation.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82880" marR="7620">
              <a:lnSpc>
                <a:spcPts val="2160"/>
              </a:lnSpc>
              <a:spcBef>
                <a:spcPts val="160"/>
              </a:spcBef>
            </a:pP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D7C647C7-B3FE-2F97-2978-171C4060616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9895" y="3833889"/>
            <a:ext cx="4172712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663671-E33B-A410-9552-49F35FA78C99}"/>
              </a:ext>
            </a:extLst>
          </p:cNvPr>
          <p:cNvSpPr txBox="1"/>
          <p:nvPr/>
        </p:nvSpPr>
        <p:spPr>
          <a:xfrm>
            <a:off x="871688" y="3600673"/>
            <a:ext cx="68044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xample, consider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multilevel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feedback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scheduler with three queues,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numbered from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0 to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scheduler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first executes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 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Only when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0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empty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will it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execute processes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Similarly,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processes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2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will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executed only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0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 </a:t>
            </a:r>
            <a:r>
              <a:rPr lang="en-IN" sz="18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that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arrives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will </a:t>
            </a:r>
            <a:r>
              <a:rPr lang="en-IN" sz="180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preempt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 will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turn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preempted</a:t>
            </a:r>
            <a:r>
              <a:rPr lang="en-IN" sz="18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5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MULTIPLE PROCESSOR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E98EF-4B31-2CC3-EE7C-8D1CF2CDCFDC}"/>
              </a:ext>
            </a:extLst>
          </p:cNvPr>
          <p:cNvSpPr txBox="1"/>
          <p:nvPr/>
        </p:nvSpPr>
        <p:spPr>
          <a:xfrm>
            <a:off x="619625" y="1146219"/>
            <a:ext cx="9510965" cy="4773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3515">
              <a:lnSpc>
                <a:spcPct val="100000"/>
              </a:lnSpc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lang="en-IN" sz="1800" spc="4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multiple</a:t>
            </a:r>
            <a:r>
              <a:rPr lang="en-IN" sz="1800" spc="4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CPUs</a:t>
            </a:r>
            <a:r>
              <a:rPr lang="en-IN" sz="1800" spc="409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lang="en-IN" sz="1800" spc="4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available,</a:t>
            </a:r>
            <a:r>
              <a:rPr lang="en-IN" sz="1800" spc="4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load</a:t>
            </a:r>
            <a:r>
              <a:rPr lang="en-IN" sz="1800" spc="4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sharing</a:t>
            </a:r>
            <a:r>
              <a:rPr lang="en-IN" sz="1800" spc="4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becomes</a:t>
            </a:r>
            <a:r>
              <a:rPr lang="en-IN" sz="1800" spc="409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possible,</a:t>
            </a:r>
            <a:r>
              <a:rPr lang="en-IN" sz="1800" spc="4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but</a:t>
            </a:r>
            <a:r>
              <a:rPr lang="en-IN" sz="1800" spc="4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83515">
              <a:lnSpc>
                <a:spcPct val="100000"/>
              </a:lnSpc>
              <a:spcBef>
                <a:spcPts val="720"/>
              </a:spcBef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problems</a:t>
            </a:r>
            <a:r>
              <a:rPr lang="en-IN" sz="18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become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correspondingly</a:t>
            </a:r>
            <a:r>
              <a:rPr lang="en-IN" sz="18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complex.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82880" marR="7620">
              <a:lnSpc>
                <a:spcPts val="2160"/>
              </a:lnSpc>
              <a:spcBef>
                <a:spcPts val="160"/>
              </a:spcBef>
            </a:pP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en-IN" sz="20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Approaches</a:t>
            </a:r>
            <a:r>
              <a:rPr lang="en-IN" sz="2000" b="1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20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2000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20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Multiple-Processor</a:t>
            </a:r>
            <a:r>
              <a:rPr lang="en-IN" sz="2000" b="1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20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</a:t>
            </a:r>
            <a:endParaRPr lang="en-IN" sz="2800" dirty="0">
              <a:latin typeface="Tahoma" panose="020B0604030504040204"/>
              <a:cs typeface="Tahom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Asymmetric</a:t>
            </a:r>
            <a:r>
              <a:rPr lang="en-IN" sz="1800" b="1" spc="-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Multiprocessing:</a:t>
            </a: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IN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master </a:t>
            </a:r>
            <a:r>
              <a:rPr lang="en-IN" sz="1800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server.</a:t>
            </a:r>
            <a:endParaRPr lang="en-IN" b="1" dirty="0">
              <a:latin typeface="Tahoma" panose="020B0604030504040204"/>
              <a:cs typeface="Tahoma" panose="020B0604030504040204"/>
            </a:endParaRPr>
          </a:p>
          <a:p>
            <a:pPr marL="298450" indent="-285750" algn="just">
              <a:lnSpc>
                <a:spcPct val="100000"/>
              </a:lnSpc>
              <a:spcBef>
                <a:spcPts val="1245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 approach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 CPU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multiprocessor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system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decisions,</a:t>
            </a:r>
            <a:r>
              <a:rPr lang="en-IN" sz="18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I/O</a:t>
            </a:r>
            <a:r>
              <a:rPr lang="en-IN" sz="18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processing,</a:t>
            </a:r>
            <a:r>
              <a:rPr lang="en-IN" sz="1800" spc="1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other</a:t>
            </a:r>
            <a:r>
              <a:rPr lang="en-IN" sz="1800" spc="1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lang="en-IN" sz="1800" spc="1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activities</a:t>
            </a:r>
            <a:r>
              <a:rPr lang="en-IN" sz="1800" spc="1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handled</a:t>
            </a:r>
            <a:r>
              <a:rPr lang="en-IN" sz="18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800" spc="1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single</a:t>
            </a:r>
            <a:r>
              <a:rPr lang="en-IN" sz="1800" spc="1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processor. </a:t>
            </a:r>
            <a:endParaRPr lang="en-IN" sz="1800" spc="-25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298450" marR="8890" indent="-28575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other processors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only user code. </a:t>
            </a:r>
          </a:p>
          <a:p>
            <a:pPr marL="298450" marR="8890" indent="-28575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This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asymmetric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multiprocessing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simple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because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only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accesses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structures,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reducing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need</a:t>
            </a:r>
            <a:r>
              <a:rPr lang="en-IN" sz="18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lang="en-IN" sz="18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sharing.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ahoma" panose="020B0604030504040204"/>
              <a:cs typeface="Tahoma" panose="020B0604030504040204"/>
            </a:endParaRPr>
          </a:p>
          <a:p>
            <a:pPr marL="182880" marR="7620">
              <a:lnSpc>
                <a:spcPts val="2160"/>
              </a:lnSpc>
              <a:spcBef>
                <a:spcPts val="160"/>
              </a:spcBef>
            </a:pP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504034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MULTIPLE PROCESSOR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E98EF-4B31-2CC3-EE7C-8D1CF2CDCFDC}"/>
              </a:ext>
            </a:extLst>
          </p:cNvPr>
          <p:cNvSpPr txBox="1"/>
          <p:nvPr/>
        </p:nvSpPr>
        <p:spPr>
          <a:xfrm>
            <a:off x="619625" y="1146219"/>
            <a:ext cx="9510965" cy="428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90"/>
              </a:spcBef>
            </a:pP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Symmetric</a:t>
            </a:r>
            <a:r>
              <a:rPr lang="en-IN" sz="1800" b="1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multiprocessing</a:t>
            </a:r>
            <a:r>
              <a:rPr lang="en-IN" sz="1800" b="1" spc="-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(SMP):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2700" marR="8255" indent="-1588" algn="just">
              <a:lnSpc>
                <a:spcPct val="150000"/>
              </a:lnSpc>
              <a:spcBef>
                <a:spcPts val="5"/>
              </a:spcBef>
            </a:pPr>
            <a:endParaRPr lang="en-IN" sz="2800" dirty="0">
              <a:latin typeface="Tahoma" panose="020B0604030504040204"/>
              <a:cs typeface="Tahoma" panose="020B0604030504040204"/>
            </a:endParaRPr>
          </a:p>
          <a:p>
            <a:pPr marL="12700" marR="8255" indent="-1588" algn="just">
              <a:lnSpc>
                <a:spcPct val="150000"/>
              </a:lnSpc>
              <a:spcBef>
                <a:spcPts val="5"/>
              </a:spcBef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second approach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uses symmetric multiprocessing(SMP), where each processor 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self-scheduling. </a:t>
            </a:r>
          </a:p>
          <a:p>
            <a:pPr marL="12700" marR="8255" indent="-1588" algn="just">
              <a:lnSpc>
                <a:spcPct val="150000"/>
              </a:lnSpc>
              <a:spcBef>
                <a:spcPts val="5"/>
              </a:spcBef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 be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common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ready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queue,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lang="en-IN" sz="18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</a:t>
            </a:r>
            <a:r>
              <a:rPr lang="en-IN" sz="18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lang="en-IN" sz="18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IN" sz="18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own</a:t>
            </a:r>
            <a:r>
              <a:rPr lang="en-IN" sz="1800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private</a:t>
            </a:r>
            <a:r>
              <a:rPr lang="en-IN" sz="18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</a:t>
            </a:r>
            <a:r>
              <a:rPr lang="en-IN" sz="18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ready</a:t>
            </a:r>
            <a:r>
              <a:rPr lang="en-IN" sz="1800" spc="11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processes.</a:t>
            </a:r>
            <a:r>
              <a:rPr lang="en-IN" sz="18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12700" marR="8255" indent="-1588" algn="just">
              <a:lnSpc>
                <a:spcPct val="150000"/>
              </a:lnSpc>
              <a:spcBef>
                <a:spcPts val="5"/>
              </a:spcBef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Regardless,</a:t>
            </a:r>
            <a:r>
              <a:rPr lang="en-IN" sz="18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</a:t>
            </a:r>
            <a:r>
              <a:rPr lang="en-IN" sz="1800" spc="1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proceeds </a:t>
            </a:r>
            <a:r>
              <a:rPr lang="en-IN" sz="1800" spc="-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having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scheduler for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 examine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ready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queue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select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execute. </a:t>
            </a:r>
          </a:p>
          <a:p>
            <a:pPr marL="12700" marR="8255" indent="-1588" algn="just">
              <a:lnSpc>
                <a:spcPct val="150000"/>
              </a:lnSpc>
              <a:spcBef>
                <a:spcPts val="5"/>
              </a:spcBef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Virtually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 modern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operating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 support </a:t>
            </a:r>
            <a:r>
              <a:rPr lang="en-IN" sz="1800" spc="-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SMP,</a:t>
            </a:r>
            <a:r>
              <a:rPr lang="en-IN" sz="1800" spc="-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including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Windows,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Linux,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Mac</a:t>
            </a:r>
            <a:r>
              <a:rPr lang="en-IN" sz="18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OS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X.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34507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MULTIPLE PROCESSOR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E98EF-4B31-2CC3-EE7C-8D1CF2CDCFDC}"/>
              </a:ext>
            </a:extLst>
          </p:cNvPr>
          <p:cNvSpPr txBox="1"/>
          <p:nvPr/>
        </p:nvSpPr>
        <p:spPr>
          <a:xfrm>
            <a:off x="619625" y="1146219"/>
            <a:ext cx="9510965" cy="4883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</a:t>
            </a:r>
            <a:r>
              <a:rPr lang="en-IN" sz="1800" b="1" spc="-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Affinity: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298450" marR="571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Most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SMP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 try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avoid migration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processes from one processor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another 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instead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attempt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keep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same </a:t>
            </a:r>
            <a:r>
              <a:rPr lang="en-IN" sz="18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processor. </a:t>
            </a:r>
          </a:p>
          <a:p>
            <a:pPr marL="298450" marR="571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is,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has an affinity for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 on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which it is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currently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running.</a:t>
            </a:r>
            <a:endParaRPr lang="en-IN" sz="2800" dirty="0">
              <a:latin typeface="Tahoma" panose="020B0604030504040204"/>
              <a:cs typeface="Tahoma" panose="020B0604030504040204"/>
            </a:endParaRPr>
          </a:p>
          <a:p>
            <a:pPr marL="12700" marR="5080" indent="-1588" algn="just">
              <a:lnSpc>
                <a:spcPct val="150000"/>
              </a:lnSpc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 affinity takes several forms.</a:t>
            </a:r>
          </a:p>
          <a:p>
            <a:pPr marL="12700" marR="5080" indent="-1588" algn="just">
              <a:lnSpc>
                <a:spcPct val="150000"/>
              </a:lnSpc>
            </a:pPr>
            <a:r>
              <a:rPr lang="en-IN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Soft Affinity</a:t>
            </a:r>
          </a:p>
          <a:p>
            <a:pPr marL="12700" marR="5080" indent="-1588" algn="just">
              <a:lnSpc>
                <a:spcPct val="150000"/>
              </a:lnSpc>
            </a:pP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operating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policy </a:t>
            </a:r>
            <a:r>
              <a:rPr lang="en-IN" sz="18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attempting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keep</a:t>
            </a:r>
            <a:r>
              <a:rPr lang="en-IN" sz="18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same </a:t>
            </a:r>
            <a:r>
              <a:rPr lang="en-IN" sz="18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processor,</a:t>
            </a:r>
            <a:r>
              <a:rPr lang="en-IN" sz="1800" spc="3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but not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guaranteeing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that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will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do 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so. </a:t>
            </a:r>
          </a:p>
          <a:p>
            <a:pPr marL="12700" marR="5080" indent="-1588" algn="just">
              <a:lnSpc>
                <a:spcPct val="150000"/>
              </a:lnSpc>
            </a:pPr>
            <a:r>
              <a:rPr lang="en-IN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Hard Affinity</a:t>
            </a:r>
            <a:endParaRPr lang="en-IN" sz="1800" b="1" spc="-15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296862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possible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for</a:t>
            </a:r>
            <a:r>
              <a:rPr lang="en-IN" sz="18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8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migrate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between processors. </a:t>
            </a:r>
          </a:p>
          <a:p>
            <a:pPr marL="296862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contrast,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some systems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provide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calls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support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hard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affinity,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thereby allowing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specify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subset of processors on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which it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147570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MULTIPLE PROCESSOR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E98EF-4B31-2CC3-EE7C-8D1CF2CDCFDC}"/>
              </a:ext>
            </a:extLst>
          </p:cNvPr>
          <p:cNvSpPr txBox="1"/>
          <p:nvPr/>
        </p:nvSpPr>
        <p:spPr>
          <a:xfrm>
            <a:off x="956226" y="1402835"/>
            <a:ext cx="9510965" cy="405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1800" b="1" u="sng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Tahoma" panose="020B0604030504040204"/>
                <a:cs typeface="Tahoma" panose="020B0604030504040204"/>
              </a:rPr>
              <a:t>Load</a:t>
            </a:r>
            <a:r>
              <a:rPr lang="en-IN" sz="1800" b="1" u="sng" spc="-55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u="sng" spc="-5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Tahoma" panose="020B0604030504040204"/>
                <a:cs typeface="Tahoma" panose="020B0604030504040204"/>
              </a:rPr>
              <a:t>Balancing:</a:t>
            </a:r>
            <a:endParaRPr lang="en-IN" sz="2400" dirty="0">
              <a:latin typeface="Tahoma" panose="020B0604030504040204"/>
              <a:cs typeface="Tahoma" panose="020B0604030504040204"/>
            </a:endParaRPr>
          </a:p>
          <a:p>
            <a:pPr marL="296862" marR="6286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8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SMP</a:t>
            </a:r>
            <a:r>
              <a:rPr lang="en-IN" sz="18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systems,</a:t>
            </a:r>
            <a:r>
              <a:rPr lang="en-IN" sz="18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800" spc="11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important</a:t>
            </a:r>
            <a:r>
              <a:rPr lang="en-IN" sz="1800" spc="1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8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keep</a:t>
            </a:r>
            <a:r>
              <a:rPr lang="en-IN" sz="18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workload</a:t>
            </a:r>
            <a:r>
              <a:rPr lang="en-IN" sz="18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balanced</a:t>
            </a:r>
            <a:r>
              <a:rPr lang="en-IN" sz="18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among</a:t>
            </a:r>
            <a:r>
              <a:rPr lang="en-IN" sz="18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</a:t>
            </a:r>
            <a:r>
              <a:rPr lang="en-IN" sz="18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processors </a:t>
            </a:r>
            <a:r>
              <a:rPr lang="en-IN" sz="18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fully utilize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benefits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having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more than one </a:t>
            </a:r>
            <a:r>
              <a:rPr lang="en-IN" sz="18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processor. </a:t>
            </a:r>
          </a:p>
          <a:p>
            <a:pPr marL="296862" marR="6286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Load balancing attempts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keep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workload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evenly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distributed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across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</a:t>
            </a:r>
            <a:r>
              <a:rPr lang="en-IN" sz="18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processors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8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SMP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system.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2700" marR="62230" indent="106680" algn="just">
              <a:lnSpc>
                <a:spcPct val="150000"/>
              </a:lnSpc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There are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two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general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approaches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load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balancing:</a:t>
            </a:r>
          </a:p>
          <a:p>
            <a:pPr marL="12700" marR="62230" indent="-1588" algn="just">
              <a:lnSpc>
                <a:spcPct val="150000"/>
              </a:lnSpc>
            </a:pPr>
            <a:r>
              <a:rPr lang="en-IN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lang="en-IN" sz="18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ush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migration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: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specific</a:t>
            </a:r>
            <a:r>
              <a:rPr lang="en-IN" sz="18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</a:t>
            </a:r>
            <a:r>
              <a:rPr lang="en-IN" sz="18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periodically</a:t>
            </a:r>
            <a:r>
              <a:rPr lang="en-IN" sz="18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checks</a:t>
            </a:r>
            <a:r>
              <a:rPr lang="en-IN" sz="18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load</a:t>
            </a:r>
            <a:r>
              <a:rPr lang="en-IN" sz="1800" spc="1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8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lang="en-IN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</a:t>
            </a:r>
            <a:r>
              <a:rPr lang="en-IN" sz="18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lang="en-IN" sz="18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8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finds</a:t>
            </a:r>
            <a:r>
              <a:rPr lang="en-IN" sz="18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8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imbalance,</a:t>
            </a:r>
            <a:r>
              <a:rPr lang="en-IN" sz="18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evenly</a:t>
            </a:r>
            <a:r>
              <a:rPr lang="en-IN" sz="18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distributes</a:t>
            </a:r>
            <a:r>
              <a:rPr lang="en-IN" sz="18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load</a:t>
            </a:r>
            <a:r>
              <a:rPr lang="en-IN" sz="18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8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moving</a:t>
            </a:r>
            <a:r>
              <a:rPr lang="en-IN" sz="18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(or</a:t>
            </a:r>
            <a:r>
              <a:rPr lang="en-IN" sz="18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pushing) </a:t>
            </a:r>
            <a:r>
              <a:rPr lang="en-IN" sz="18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lang="en-IN" sz="18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overloaded</a:t>
            </a:r>
            <a:r>
              <a:rPr lang="en-IN" sz="18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8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idle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lang="en-IN" sz="18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less-busy</a:t>
            </a:r>
            <a:r>
              <a:rPr lang="en-IN" sz="18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processors.</a:t>
            </a:r>
            <a:r>
              <a:rPr lang="en-IN" sz="18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12700" marR="62230" indent="-1588" algn="just">
              <a:lnSpc>
                <a:spcPct val="150000"/>
              </a:lnSpc>
            </a:pP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Pull</a:t>
            </a:r>
            <a:r>
              <a:rPr lang="en-IN" sz="1800" b="1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migration</a:t>
            </a:r>
            <a:r>
              <a:rPr lang="en-IN" sz="1800" b="1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occurs</a:t>
            </a:r>
            <a:r>
              <a:rPr lang="en-IN" sz="18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idle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pulls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waiting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busy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622156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MULTIPLE PROCESSOR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E98EF-4B31-2CC3-EE7C-8D1CF2CDCFDC}"/>
              </a:ext>
            </a:extLst>
          </p:cNvPr>
          <p:cNvSpPr txBox="1"/>
          <p:nvPr/>
        </p:nvSpPr>
        <p:spPr>
          <a:xfrm>
            <a:off x="956226" y="1402835"/>
            <a:ext cx="9510965" cy="273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Multicore</a:t>
            </a:r>
            <a:r>
              <a:rPr lang="en-IN" sz="1800" b="1" spc="-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Programming: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2700" marR="64770" algn="just">
              <a:lnSpc>
                <a:spcPct val="150000"/>
              </a:lnSpc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Multiple computing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single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chip is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called multicore or multiprocessor systems.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Consider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application with four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threads.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system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single computing core,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concurrency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merely means that 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execution of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will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800" spc="3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interleaved</a:t>
            </a:r>
            <a:r>
              <a:rPr lang="en-IN" sz="18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over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 as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shown below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because 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processing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capable of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executing</a:t>
            </a:r>
            <a:r>
              <a:rPr lang="en-IN" sz="18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only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 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time.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7">
            <a:extLst>
              <a:ext uri="{FF2B5EF4-FFF2-40B4-BE49-F238E27FC236}">
                <a16:creationId xmlns:a16="http://schemas.microsoft.com/office/drawing/2014/main" id="{CCA15D1D-C93D-F2E6-A87B-0BCDC8D785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3356" y="3664813"/>
            <a:ext cx="5373624" cy="826008"/>
          </a:xfrm>
          <a:prstGeom prst="rect">
            <a:avLst/>
          </a:prstGeom>
        </p:spPr>
      </p:pic>
      <p:pic>
        <p:nvPicPr>
          <p:cNvPr id="6" name="object 8">
            <a:extLst>
              <a:ext uri="{FF2B5EF4-FFF2-40B4-BE49-F238E27FC236}">
                <a16:creationId xmlns:a16="http://schemas.microsoft.com/office/drawing/2014/main" id="{08BE1342-2217-0D1B-5D3C-997F08F7C35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3356" y="4719535"/>
            <a:ext cx="5297424" cy="1712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02A26-3E57-CF2D-B53E-6E19E0F4BE59}"/>
              </a:ext>
            </a:extLst>
          </p:cNvPr>
          <p:cNvSpPr txBox="1"/>
          <p:nvPr/>
        </p:nvSpPr>
        <p:spPr>
          <a:xfrm>
            <a:off x="3134226" y="430615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spc="-5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Concurrent</a:t>
            </a:r>
            <a:r>
              <a:rPr lang="en-IN" sz="1800" b="1" spc="-15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execution</a:t>
            </a:r>
            <a:r>
              <a:rPr lang="en-IN" sz="1800" b="1" spc="-1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800" b="1" spc="-2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b="1" spc="-1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single</a:t>
            </a:r>
            <a:r>
              <a:rPr lang="en-IN" sz="1800" b="1" spc="-15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 </a:t>
            </a:r>
            <a:r>
              <a:rPr lang="en-IN" sz="1800" b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2368B-43E2-DECB-B321-6E60DAA5BD05}"/>
              </a:ext>
            </a:extLst>
          </p:cNvPr>
          <p:cNvSpPr txBox="1"/>
          <p:nvPr/>
        </p:nvSpPr>
        <p:spPr>
          <a:xfrm>
            <a:off x="3183781" y="6216794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</a:t>
            </a:r>
            <a:r>
              <a:rPr lang="en-IN" sz="1800" b="1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execution</a:t>
            </a:r>
            <a:r>
              <a:rPr lang="en-IN" sz="1800" b="1" spc="-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8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multicore</a:t>
            </a:r>
            <a:r>
              <a:rPr lang="en-IN" sz="18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5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 err="1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Mutlicore</a:t>
            </a:r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Programming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612607" y="1066680"/>
            <a:ext cx="10966785" cy="5381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30000"/>
              </a:lnSpc>
              <a:spcBef>
                <a:spcPts val="94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Multicore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system design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place multiple computing cores on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single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processing chip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where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 appears as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separate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 to the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operating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system. </a:t>
            </a:r>
          </a:p>
          <a:p>
            <a:pPr marL="298450" marR="5080" indent="-285750" algn="just">
              <a:lnSpc>
                <a:spcPct val="130000"/>
              </a:lnSpc>
              <a:spcBef>
                <a:spcPts val="945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Multicore and multithreaded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programming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provides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mechanism for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more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efficient</a:t>
            </a:r>
            <a:r>
              <a:rPr lang="en-IN" sz="1600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</a:t>
            </a:r>
            <a:r>
              <a:rPr lang="en-IN" sz="1600" b="1" spc="-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these</a:t>
            </a:r>
            <a:r>
              <a:rPr lang="en-IN" sz="1600" b="1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multiple computing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cores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b="1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improved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concurrency.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2700" marR="8255" indent="915035" algn="just">
              <a:lnSpc>
                <a:spcPct val="130000"/>
              </a:lnSpc>
              <a:spcBef>
                <a:spcPts val="795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Consider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application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four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threads.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single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computing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concurrency merely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means that the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execution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threads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will 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interleaved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over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time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because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processing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capable</a:t>
            </a:r>
            <a:r>
              <a:rPr lang="en-IN" sz="16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executing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only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</a:p>
          <a:p>
            <a:pPr marL="12700" marR="8255" indent="915035" algn="just">
              <a:lnSpc>
                <a:spcPct val="130000"/>
              </a:lnSpc>
              <a:spcBef>
                <a:spcPts val="795"/>
              </a:spcBef>
            </a:pPr>
            <a:endParaRPr lang="en-IN" sz="1600" spc="-5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12700" marR="8255" indent="915035" algn="just">
              <a:lnSpc>
                <a:spcPct val="130000"/>
              </a:lnSpc>
              <a:spcBef>
                <a:spcPts val="795"/>
              </a:spcBef>
            </a:pP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2700" marR="6350" indent="915035" algn="just">
              <a:lnSpc>
                <a:spcPct val="130000"/>
              </a:lnSpc>
              <a:spcBef>
                <a:spcPts val="795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multiple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cores,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however,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concurrency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means</a:t>
            </a:r>
            <a:r>
              <a:rPr lang="en-IN" sz="16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some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can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parallel, because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 can assign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separate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600" b="1" spc="-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lang="en-IN" sz="1600" b="1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</a:t>
            </a:r>
            <a:endParaRPr lang="en-IN" sz="1600" b="1" spc="-1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12700" marR="5080" indent="915035" algn="just">
              <a:lnSpc>
                <a:spcPct val="130000"/>
              </a:lnSpc>
              <a:spcBef>
                <a:spcPts val="945"/>
              </a:spcBef>
            </a:pPr>
            <a:endParaRPr lang="en-IN" sz="1600" spc="-5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12700" marR="6350" indent="915035" algn="just">
              <a:lnSpc>
                <a:spcPct val="130000"/>
              </a:lnSpc>
              <a:spcBef>
                <a:spcPts val="795"/>
              </a:spcBef>
            </a:pPr>
            <a:endParaRPr lang="en-IN" sz="1600" b="1" spc="-1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12700" marR="6350" indent="915035" algn="just">
              <a:lnSpc>
                <a:spcPct val="130000"/>
              </a:lnSpc>
              <a:spcBef>
                <a:spcPts val="795"/>
              </a:spcBef>
            </a:pPr>
            <a:endParaRPr lang="en-IN" sz="1600" spc="-1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5">
            <a:extLst>
              <a:ext uri="{FF2B5EF4-FFF2-40B4-BE49-F238E27FC236}">
                <a16:creationId xmlns:a16="http://schemas.microsoft.com/office/drawing/2014/main" id="{8DC6CC22-360E-847F-D860-C3BFDC35C33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5793" y="3757673"/>
            <a:ext cx="4352544" cy="640079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E65D8667-37A1-1F89-6F2D-8C5A0F16B13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5522" y="5105472"/>
            <a:ext cx="3692815" cy="134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01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D6CEB-DA6C-3DC6-E90C-5582C9E3D367}"/>
              </a:ext>
            </a:extLst>
          </p:cNvPr>
          <p:cNvSpPr txBox="1"/>
          <p:nvPr/>
        </p:nvSpPr>
        <p:spPr>
          <a:xfrm>
            <a:off x="1139887" y="1275892"/>
            <a:ext cx="8940030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User-level threads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managed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 a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</a:t>
            </a:r>
            <a:r>
              <a:rPr lang="en-IN" sz="18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library,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 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unaware of them</a:t>
            </a:r>
          </a:p>
          <a:p>
            <a:pPr marL="298450" marR="508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spc="-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CPU,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user-level threads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ulti_x0002_mately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mapped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associated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kernel-level thread, although this mapping may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indirect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and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lightweight</a:t>
            </a:r>
            <a:r>
              <a:rPr lang="en-IN" sz="1800" b="1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(LWP)</a:t>
            </a:r>
            <a:endParaRPr lang="en-IN" sz="2000" dirty="0">
              <a:latin typeface="Tahoma" panose="020B0604030504040204"/>
              <a:cs typeface="Tahom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en-IN" sz="1800" b="1" u="heavy" spc="-5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Tahoma" panose="020B0604030504040204"/>
                <a:cs typeface="Tahoma" panose="020B0604030504040204"/>
              </a:rPr>
              <a:t>Contention</a:t>
            </a:r>
            <a:r>
              <a:rPr lang="en-IN" sz="1800" b="1" u="heavy" spc="-60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u="heavy" spc="-5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Tahoma" panose="020B0604030504040204"/>
                <a:cs typeface="Tahoma" panose="020B0604030504040204"/>
              </a:rPr>
              <a:t>Scope</a:t>
            </a:r>
            <a:endParaRPr lang="en-IN" b="1" u="heavy" dirty="0">
              <a:uFill>
                <a:solidFill>
                  <a:srgbClr val="538235"/>
                </a:solidFill>
              </a:uFill>
              <a:latin typeface="Tahoma" panose="020B0604030504040204"/>
              <a:cs typeface="Tahoma" panose="020B0604030504040204"/>
            </a:endParaRPr>
          </a:p>
          <a:p>
            <a:pPr marL="2984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 distinction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between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user-level and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kernel-level threads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lies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8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how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they are scheduled</a:t>
            </a:r>
          </a:p>
          <a:p>
            <a:pPr marL="2984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implementing 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many-to-one and many-to-many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models, 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schedules user level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 </a:t>
            </a:r>
            <a:r>
              <a:rPr lang="en-IN" sz="18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available </a:t>
            </a:r>
            <a:r>
              <a:rPr lang="en-IN" sz="1800" spc="-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LWP </a:t>
            </a:r>
            <a:r>
              <a:rPr lang="en-IN" sz="1800" spc="-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2984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This scheme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known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contention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scope (PCS)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, since competition for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 CPU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takes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place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among</a:t>
            </a:r>
            <a:r>
              <a:rPr lang="en-IN" sz="18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belonging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same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065767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D6CEB-DA6C-3DC6-E90C-5582C9E3D367}"/>
              </a:ext>
            </a:extLst>
          </p:cNvPr>
          <p:cNvSpPr txBox="1"/>
          <p:nvPr/>
        </p:nvSpPr>
        <p:spPr>
          <a:xfrm>
            <a:off x="725244" y="1489493"/>
            <a:ext cx="10301344" cy="387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275" marR="508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decide which kernel-level thread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onto a CPU,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uses system-contention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scope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(SCS). </a:t>
            </a:r>
          </a:p>
          <a:p>
            <a:pPr marL="295275" marR="508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Competition for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CPU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takes place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among all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system. </a:t>
            </a:r>
          </a:p>
          <a:p>
            <a:pPr marL="295275" marR="508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 using the one-to-one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such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Windows</a:t>
            </a:r>
            <a:r>
              <a:rPr lang="en-IN" sz="1600" b="1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b="1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Linux</a:t>
            </a:r>
            <a:r>
              <a:rPr lang="en-IN" sz="1600" b="1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 threads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lang="en-IN" sz="1600" b="1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only</a:t>
            </a:r>
            <a:r>
              <a:rPr lang="en-IN" sz="1600" b="1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SCS.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PCS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done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according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priority—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scheduler selects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runnable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with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highest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priority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User-level thread priorities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 set by the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programmer and are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not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adjusted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library,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although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some thread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libraries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allow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programmer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change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priority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thread.</a:t>
            </a:r>
            <a:r>
              <a:rPr lang="en-IN" sz="16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600" spc="3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important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 note that PCS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will typically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preempt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6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currently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favour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higher-priority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thread; </a:t>
            </a:r>
            <a:r>
              <a:rPr lang="en-IN" sz="16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however,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there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guarantee of time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slicing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among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equal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priority.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573212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D6CEB-DA6C-3DC6-E90C-5582C9E3D367}"/>
              </a:ext>
            </a:extLst>
          </p:cNvPr>
          <p:cNvSpPr txBox="1"/>
          <p:nvPr/>
        </p:nvSpPr>
        <p:spPr>
          <a:xfrm>
            <a:off x="725244" y="1489493"/>
            <a:ext cx="10301344" cy="451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IN" sz="1800" b="1" spc="-1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</a:t>
            </a:r>
            <a:r>
              <a:rPr lang="en-IN" sz="1800" b="1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2700" algn="just">
              <a:lnSpc>
                <a:spcPct val="100000"/>
              </a:lnSpc>
            </a:pPr>
            <a:r>
              <a:rPr lang="en-IN" sz="1600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Pthreads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identifies</a:t>
            </a:r>
            <a:r>
              <a:rPr lang="en-IN" sz="16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following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contention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scope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values: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31445" indent="-119380" algn="just">
              <a:lnSpc>
                <a:spcPct val="100000"/>
              </a:lnSpc>
              <a:buFont typeface="Tahoma" panose="020B0604030504040204"/>
              <a:buChar char="•"/>
              <a:tabLst>
                <a:tab pos="132080" algn="l"/>
              </a:tabLst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</a:t>
            </a:r>
            <a:r>
              <a:rPr lang="en-IN" sz="1600" b="1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SCOPE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600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schedules</a:t>
            </a:r>
            <a:r>
              <a:rPr lang="en-IN" sz="16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using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PCS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8235"/>
              </a:buClr>
              <a:buFont typeface="Tahoma" panose="020B0604030504040204"/>
              <a:buChar char="•"/>
            </a:pP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31445" indent="-119380" algn="just">
              <a:lnSpc>
                <a:spcPct val="100000"/>
              </a:lnSpc>
              <a:buFont typeface="Tahoma" panose="020B0604030504040204"/>
              <a:buChar char="•"/>
              <a:tabLst>
                <a:tab pos="132080" algn="l"/>
              </a:tabLst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</a:t>
            </a:r>
            <a:r>
              <a:rPr lang="en-IN" sz="1600" b="1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SCOPE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lang="en-IN" sz="1600" b="1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schedules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SCS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298450" marR="8255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systems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implementing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many-to-many model,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PTHREAD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SCOPE PROCESS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policy schedules user-level threads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onto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available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LWPs. </a:t>
            </a:r>
          </a:p>
          <a:p>
            <a:pPr marL="298450" marR="8255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number of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LWPs is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maintained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library,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perhaps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scheduler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activations.</a:t>
            </a:r>
          </a:p>
          <a:p>
            <a:pPr marL="298450" marR="8255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PTHREAD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SCOPE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 policy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will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create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bind an 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LWP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user-level thread on many-to-many systems,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effectively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mapping threads using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one-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to-one 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policy.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2700" marR="8255" algn="just">
              <a:lnSpc>
                <a:spcPct val="150000"/>
              </a:lnSpc>
              <a:spcBef>
                <a:spcPts val="795"/>
              </a:spcBef>
            </a:pP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4024970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REAL-TIME CPU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D6CEB-DA6C-3DC6-E90C-5582C9E3D367}"/>
              </a:ext>
            </a:extLst>
          </p:cNvPr>
          <p:cNvSpPr txBox="1"/>
          <p:nvPr/>
        </p:nvSpPr>
        <p:spPr>
          <a:xfrm>
            <a:off x="800547" y="1080703"/>
            <a:ext cx="10301344" cy="536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-3175" algn="just">
              <a:lnSpc>
                <a:spcPct val="150000"/>
              </a:lnSpc>
              <a:spcBef>
                <a:spcPts val="905"/>
              </a:spcBef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real-time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operating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</a:t>
            </a:r>
            <a:r>
              <a:rPr lang="en-IN" sz="18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involves</a:t>
            </a:r>
            <a:r>
              <a:rPr lang="en-IN" sz="18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special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issues. </a:t>
            </a:r>
          </a:p>
          <a:p>
            <a:pPr marL="12700" marR="5080" indent="-3175" algn="just">
              <a:lnSpc>
                <a:spcPct val="150000"/>
              </a:lnSpc>
              <a:spcBef>
                <a:spcPts val="905"/>
              </a:spcBef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general,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there are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two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approaches namely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soft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real-time systems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and hard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real-time systems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 </a:t>
            </a:r>
          </a:p>
          <a:p>
            <a:pPr marL="12700" marR="5080" indent="-3175" algn="just">
              <a:lnSpc>
                <a:spcPct val="150000"/>
              </a:lnSpc>
              <a:spcBef>
                <a:spcPts val="905"/>
              </a:spcBef>
            </a:pP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Soft </a:t>
            </a:r>
            <a:r>
              <a:rPr lang="en-IN" sz="18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real-time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 </a:t>
            </a:r>
          </a:p>
          <a:p>
            <a:pPr marL="295275" marR="5080" indent="-285750" algn="just">
              <a:lnSpc>
                <a:spcPct val="15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lang="en-IN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	P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rovide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no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guarantee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lang="en-IN" sz="1800" spc="1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8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</a:t>
            </a:r>
            <a:r>
              <a:rPr lang="en-IN" sz="1800" spc="1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spc="1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critical</a:t>
            </a:r>
            <a:r>
              <a:rPr lang="en-IN" sz="1800" spc="1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real-time</a:t>
            </a:r>
            <a:r>
              <a:rPr lang="en-IN" sz="1800" spc="1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800" spc="1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lang="en-IN" sz="1800" spc="1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8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scheduled</a:t>
            </a:r>
            <a:r>
              <a:rPr lang="en-IN" sz="1800" spc="1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295275" marR="5080" indent="-285750" algn="just">
              <a:lnSpc>
                <a:spcPct val="15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lang="en-IN" sz="1800" spc="1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guarantee</a:t>
            </a:r>
            <a:r>
              <a:rPr lang="en-IN" sz="1800" spc="1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only </a:t>
            </a:r>
            <a:r>
              <a:rPr lang="en-IN" sz="18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the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will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given preference over noncritical processes</a:t>
            </a:r>
          </a:p>
          <a:p>
            <a:pPr marL="12700" marR="5080" indent="-3175" algn="just">
              <a:lnSpc>
                <a:spcPct val="150000"/>
              </a:lnSpc>
              <a:spcBef>
                <a:spcPts val="905"/>
              </a:spcBef>
            </a:pP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Hard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real-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time</a:t>
            </a:r>
            <a:r>
              <a:rPr lang="en-IN" sz="18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295275" marR="5080" indent="-285750" algn="just">
              <a:lnSpc>
                <a:spcPct val="15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stricter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requirements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295275" marR="5080" indent="-285750" algn="just">
              <a:lnSpc>
                <a:spcPct val="15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be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serviced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 </a:t>
            </a:r>
            <a:r>
              <a:rPr lang="en-IN" sz="18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deadline;</a:t>
            </a:r>
            <a:r>
              <a:rPr lang="en-IN" sz="18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lang="en-IN" sz="18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after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</a:t>
            </a:r>
            <a:r>
              <a:rPr lang="en-IN" sz="18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expired</a:t>
            </a:r>
            <a:r>
              <a:rPr lang="en-IN" sz="18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same</a:t>
            </a:r>
            <a:r>
              <a:rPr lang="en-IN" sz="18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no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lang="en-IN" sz="18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8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19660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REAL-TIME CPU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D6CEB-DA6C-3DC6-E90C-5582C9E3D367}"/>
              </a:ext>
            </a:extLst>
          </p:cNvPr>
          <p:cNvSpPr txBox="1"/>
          <p:nvPr/>
        </p:nvSpPr>
        <p:spPr>
          <a:xfrm>
            <a:off x="682214" y="1024302"/>
            <a:ext cx="7375265" cy="5058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>
              <a:lnSpc>
                <a:spcPct val="100000"/>
              </a:lnSpc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Minimizing</a:t>
            </a:r>
            <a:r>
              <a:rPr lang="en-IN" sz="1600" b="1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Latency: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80975" marR="12065" indent="-180975">
              <a:lnSpc>
                <a:spcPct val="150000"/>
              </a:lnSpc>
              <a:spcBef>
                <a:spcPts val="820"/>
              </a:spcBef>
              <a:tabLst>
                <a:tab pos="360363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Event</a:t>
            </a:r>
            <a:r>
              <a:rPr lang="en-IN" sz="1600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latency</a:t>
            </a:r>
            <a:r>
              <a:rPr lang="en-IN" sz="1600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amount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6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elapses</a:t>
            </a:r>
            <a:r>
              <a:rPr lang="en-IN" sz="16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</a:t>
            </a:r>
            <a:r>
              <a:rPr lang="en-IN" sz="1600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event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occurs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serviced.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80975" indent="-180975">
              <a:lnSpc>
                <a:spcPct val="100000"/>
              </a:lnSpc>
              <a:spcBef>
                <a:spcPts val="720"/>
              </a:spcBef>
              <a:tabLst>
                <a:tab pos="360363" algn="l"/>
              </a:tabLst>
            </a:pPr>
            <a:r>
              <a:rPr lang="en-IN" sz="1600" spc="-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Two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types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latencies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affect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performance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real-time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systems: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095375" lvl="2" indent="-180975" algn="just">
              <a:spcBef>
                <a:spcPts val="720"/>
              </a:spcBef>
              <a:buAutoNum type="arabicPeriod"/>
              <a:tabLst>
                <a:tab pos="360363" algn="l"/>
              </a:tabLst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Interrupt</a:t>
            </a:r>
            <a:r>
              <a:rPr lang="en-IN" sz="1600" spc="-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latency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095375" lvl="2" indent="-180975" algn="just">
              <a:spcBef>
                <a:spcPts val="725"/>
              </a:spcBef>
              <a:buAutoNum type="arabicPeriod"/>
              <a:tabLst>
                <a:tab pos="360363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Dispatch</a:t>
            </a:r>
            <a:r>
              <a:rPr lang="en-IN" sz="1600" spc="-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latency</a:t>
            </a:r>
          </a:p>
          <a:p>
            <a:pPr algn="just">
              <a:lnSpc>
                <a:spcPct val="100000"/>
              </a:lnSpc>
              <a:spcBef>
                <a:spcPts val="725"/>
              </a:spcBef>
              <a:tabLst>
                <a:tab pos="360363" algn="l"/>
              </a:tabLst>
            </a:pP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295275" marR="889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Interrupt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latency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refers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arrival</a:t>
            </a:r>
            <a:r>
              <a:rPr lang="en-IN" sz="16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interrupt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6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start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routine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600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interrupt</a:t>
            </a:r>
          </a:p>
          <a:p>
            <a:pPr marL="295275" marR="889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interrupt occurs,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 must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first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complete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instruction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executing and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determine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type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interrupt that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occurred</a:t>
            </a:r>
          </a:p>
          <a:p>
            <a:pPr marL="295275" marR="889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then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save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state 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current process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before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servicing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interrupt using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specific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interrupt</a:t>
            </a:r>
            <a:r>
              <a:rPr lang="en-IN" sz="16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routine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(ISR)</a:t>
            </a:r>
            <a:endParaRPr lang="en-IN" sz="1600" spc="3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295275" marR="889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total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required</a:t>
            </a:r>
            <a:r>
              <a:rPr lang="en-IN" sz="16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perform</a:t>
            </a:r>
            <a:r>
              <a:rPr lang="en-IN" sz="16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these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</a:t>
            </a:r>
            <a:r>
              <a:rPr lang="en-IN" sz="16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interrupt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latency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625B9A35-3F63-3D66-6DB7-AA77BD0560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0708" y="2377186"/>
            <a:ext cx="2817250" cy="279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6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REAL-TIME CPU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D6CEB-DA6C-3DC6-E90C-5582C9E3D367}"/>
              </a:ext>
            </a:extLst>
          </p:cNvPr>
          <p:cNvSpPr txBox="1"/>
          <p:nvPr/>
        </p:nvSpPr>
        <p:spPr>
          <a:xfrm>
            <a:off x="800547" y="1080703"/>
            <a:ext cx="6568441" cy="566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715" indent="-285750" algn="just">
              <a:lnSpc>
                <a:spcPct val="15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amount of time required for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 dispatcher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stop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start another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known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dispatch latency</a:t>
            </a:r>
          </a:p>
          <a:p>
            <a:pPr marL="298450" marR="5715" indent="-285750" algn="just">
              <a:lnSpc>
                <a:spcPct val="15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Providing real-time tasks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immediate access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the CPU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mandates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600" spc="3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real-time operating</a:t>
            </a:r>
            <a:r>
              <a:rPr lang="en-IN" sz="16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 minimize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this latency as well. </a:t>
            </a:r>
          </a:p>
          <a:p>
            <a:pPr marL="298450" marR="5715" indent="-285750" algn="just">
              <a:lnSpc>
                <a:spcPct val="15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most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effective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technique for keeping dispatch latency low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provide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pre-emptive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kernels.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hard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real-time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systems,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dispatch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latency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typically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measured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several</a:t>
            </a:r>
            <a:r>
              <a:rPr lang="en-IN" sz="16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microseconds.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698500">
              <a:lnSpc>
                <a:spcPct val="100000"/>
              </a:lnSpc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conflict</a:t>
            </a:r>
            <a:r>
              <a:rPr lang="en-IN" sz="16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phase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dispatch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latency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two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components: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89230" indent="-177165">
              <a:lnSpc>
                <a:spcPct val="100000"/>
              </a:lnSpc>
              <a:buAutoNum type="arabicPeriod"/>
              <a:tabLst>
                <a:tab pos="189865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Pre-emption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kernel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8235"/>
              </a:buClr>
              <a:buFont typeface="Tahoma" panose="020B0604030504040204"/>
              <a:buAutoNum type="arabicPeriod"/>
            </a:pP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89230" indent="-1771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9865" algn="l"/>
              </a:tabLst>
            </a:pP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Release</a:t>
            </a:r>
            <a:r>
              <a:rPr lang="en-IN" sz="16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low-priority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resources</a:t>
            </a:r>
            <a:r>
              <a:rPr lang="en-IN" sz="16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needed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high-priority</a:t>
            </a:r>
            <a:r>
              <a:rPr lang="en-IN" sz="16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2700" marR="12065">
              <a:lnSpc>
                <a:spcPct val="150000"/>
              </a:lnSpc>
              <a:spcBef>
                <a:spcPts val="795"/>
              </a:spcBef>
            </a:pP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Following</a:t>
            </a:r>
            <a:r>
              <a:rPr lang="en-IN" sz="1600" spc="11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conflict</a:t>
            </a:r>
            <a:r>
              <a:rPr lang="en-IN" sz="16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phase,</a:t>
            </a:r>
            <a:r>
              <a:rPr lang="en-IN" sz="16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dispatch</a:t>
            </a:r>
            <a:r>
              <a:rPr lang="en-IN" sz="16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phase</a:t>
            </a:r>
            <a:r>
              <a:rPr lang="en-IN" sz="1600" spc="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schedules</a:t>
            </a:r>
            <a:r>
              <a:rPr lang="en-IN" sz="16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high-priority</a:t>
            </a:r>
            <a:r>
              <a:rPr lang="en-IN" sz="16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6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onto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available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5">
            <a:extLst>
              <a:ext uri="{FF2B5EF4-FFF2-40B4-BE49-F238E27FC236}">
                <a16:creationId xmlns:a16="http://schemas.microsoft.com/office/drawing/2014/main" id="{7730BE03-1AB4-D66A-1B59-0EA18A4D96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4226" y="2582732"/>
            <a:ext cx="3694176" cy="26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556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REAL-TIME CPU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D6CEB-DA6C-3DC6-E90C-5582C9E3D367}"/>
              </a:ext>
            </a:extLst>
          </p:cNvPr>
          <p:cNvSpPr txBox="1"/>
          <p:nvPr/>
        </p:nvSpPr>
        <p:spPr>
          <a:xfrm>
            <a:off x="574188" y="962266"/>
            <a:ext cx="10893015" cy="4884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8630" marR="7620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most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important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feature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real-time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operating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spc="3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respond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immediately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real-time process as soon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requires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CPU. </a:t>
            </a:r>
          </a:p>
          <a:p>
            <a:pPr marL="468630" marR="7620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 a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result,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scheduler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real-time operating system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 support 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priority based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algorithm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pre-emption.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468630" marR="1143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important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are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assigned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higher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priorities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than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those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deemed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less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important.</a:t>
            </a:r>
            <a:r>
              <a:rPr lang="en-IN" sz="16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lang="en-IN" sz="1600" spc="1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scheduler</a:t>
            </a:r>
            <a:r>
              <a:rPr lang="en-IN" sz="1600" spc="1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also</a:t>
            </a:r>
            <a:r>
              <a:rPr lang="en-IN" sz="16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supports</a:t>
            </a:r>
            <a:r>
              <a:rPr lang="en-IN" sz="16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pre-emption,</a:t>
            </a:r>
            <a:r>
              <a:rPr lang="en-IN" sz="16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1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6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currently</a:t>
            </a:r>
            <a:r>
              <a:rPr lang="en-IN" sz="1600" spc="1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pre-empted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higher-priority</a:t>
            </a:r>
            <a:r>
              <a:rPr lang="en-IN" sz="16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becomes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available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468630" marR="5080" indent="-285750" algn="just">
              <a:lnSpc>
                <a:spcPct val="15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processes are considered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periodic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 That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they require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CPU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 constant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intervals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(periods). Once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periodic process has acquired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CPU,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 a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fixed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processing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 t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, a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which it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serviced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CPU, and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</a:t>
            </a:r>
            <a:r>
              <a:rPr lang="en-IN" sz="1600" b="1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468630" marR="635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relationship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processing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time,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deadline,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expressed</a:t>
            </a:r>
            <a:r>
              <a:rPr lang="en-IN" sz="16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lang="en-IN" sz="1600" b="1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≤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lang="en-IN" sz="1600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≤</a:t>
            </a:r>
            <a:r>
              <a:rPr lang="en-IN" sz="1600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lang="en-IN" sz="1600" b="1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≤</a:t>
            </a:r>
            <a:r>
              <a:rPr lang="en-IN" sz="1600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rate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of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periodic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1∕p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038366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REAL-TIME CPU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D6CEB-DA6C-3DC6-E90C-5582C9E3D367}"/>
              </a:ext>
            </a:extLst>
          </p:cNvPr>
          <p:cNvSpPr txBox="1"/>
          <p:nvPr/>
        </p:nvSpPr>
        <p:spPr>
          <a:xfrm>
            <a:off x="649492" y="1189831"/>
            <a:ext cx="10893015" cy="151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10160" algn="just">
              <a:lnSpc>
                <a:spcPct val="150000"/>
              </a:lnSpc>
              <a:spcBef>
                <a:spcPts val="815"/>
              </a:spcBef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may have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announce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 deadline requirements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scheduler.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Then,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technique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known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 an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admission-control algorithm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does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two things. It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either admits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process, guaranteeing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will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complete on time, or rejects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request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impossible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6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cannot</a:t>
            </a:r>
            <a:r>
              <a:rPr lang="en-IN" sz="16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guarantee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serviced</a:t>
            </a:r>
            <a:r>
              <a:rPr lang="en-IN" sz="16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10">
            <a:extLst>
              <a:ext uri="{FF2B5EF4-FFF2-40B4-BE49-F238E27FC236}">
                <a16:creationId xmlns:a16="http://schemas.microsoft.com/office/drawing/2014/main" id="{1ECF8428-5B5C-C9C2-3C32-DA5FA917E2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3" y="3240740"/>
            <a:ext cx="6008106" cy="242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15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REAL-TIME CPU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D6CEB-DA6C-3DC6-E90C-5582C9E3D367}"/>
              </a:ext>
            </a:extLst>
          </p:cNvPr>
          <p:cNvSpPr txBox="1"/>
          <p:nvPr/>
        </p:nvSpPr>
        <p:spPr>
          <a:xfrm>
            <a:off x="649492" y="1189831"/>
            <a:ext cx="10893015" cy="506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Rate</a:t>
            </a:r>
            <a:r>
              <a:rPr lang="en-IN" sz="1600" b="1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Monotonic</a:t>
            </a:r>
            <a:r>
              <a:rPr lang="en-IN" sz="1600" b="1" spc="-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468630" marR="5715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rate-monotonic scheduling algorithm schedules periodic tasks using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static 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priority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policy</a:t>
            </a:r>
            <a:r>
              <a:rPr lang="en-IN" sz="1600" b="1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lang="en-IN" sz="1600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pre-emption.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468630" marR="8890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If 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lower-priority process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higher-priority process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becomes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available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run,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will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pre-empt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lower-priority process. </a:t>
            </a:r>
          </a:p>
          <a:p>
            <a:pPr marL="468630" marR="8890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Upon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entering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system,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periodic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assigned</a:t>
            </a:r>
            <a:r>
              <a:rPr lang="en-IN" sz="16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priority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inversely</a:t>
            </a:r>
            <a:r>
              <a:rPr lang="en-IN" sz="16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based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383030" marR="5080" lvl="2" indent="-285750" algn="just">
              <a:lnSpc>
                <a:spcPct val="15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shorter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period,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higher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priority;</a:t>
            </a:r>
          </a:p>
          <a:p>
            <a:pPr marL="1383030" marR="5080" lvl="2" indent="-285750" algn="just">
              <a:lnSpc>
                <a:spcPct val="15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longer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period,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lower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priority.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468630" marR="762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rationale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behind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this policy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assign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higher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priority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tasks</a:t>
            </a:r>
            <a:r>
              <a:rPr lang="en-IN" sz="16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require the CPU more often.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Furthermore, rate-monotonic scheduling assumes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that</a:t>
            </a:r>
            <a:r>
              <a:rPr lang="en-IN" sz="16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processing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periodic</a:t>
            </a:r>
            <a:r>
              <a:rPr lang="en-IN" sz="16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same</a:t>
            </a:r>
            <a:r>
              <a:rPr lang="en-IN" sz="16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6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6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burst.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468630" marR="762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lang="en-IN" sz="1600" spc="-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is,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every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acquires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CPU,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duration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burst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same.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4274089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REAL-TIME CPU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D6CEB-DA6C-3DC6-E90C-5582C9E3D367}"/>
              </a:ext>
            </a:extLst>
          </p:cNvPr>
          <p:cNvSpPr txBox="1"/>
          <p:nvPr/>
        </p:nvSpPr>
        <p:spPr>
          <a:xfrm>
            <a:off x="649492" y="1189831"/>
            <a:ext cx="10893015" cy="356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Rate</a:t>
            </a:r>
            <a:r>
              <a:rPr lang="en-IN" sz="1600" b="1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Monotonic</a:t>
            </a:r>
            <a:r>
              <a:rPr lang="en-IN" sz="1600" b="1" spc="-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82880" marR="6350" algn="just">
              <a:lnSpc>
                <a:spcPct val="150000"/>
              </a:lnSpc>
              <a:spcBef>
                <a:spcPts val="790"/>
              </a:spcBef>
            </a:pP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Let’s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consider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two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processes,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P2.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periods for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 50 and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100,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respectively—</a:t>
            </a:r>
            <a:r>
              <a:rPr lang="en-IN" sz="16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600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is,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50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100.</a:t>
            </a:r>
            <a:r>
              <a:rPr lang="en-IN" sz="16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processing</a:t>
            </a:r>
            <a:r>
              <a:rPr lang="en-IN" sz="16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times</a:t>
            </a:r>
            <a:r>
              <a:rPr lang="en-IN" sz="16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t1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20</a:t>
            </a:r>
            <a:r>
              <a:rPr lang="en-IN" sz="16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t2 =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35 for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P2.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 for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process requires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6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complete its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CPU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burst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start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next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82880" algn="just">
              <a:lnSpc>
                <a:spcPct val="100000"/>
              </a:lnSpc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lang="en-IN" sz="1600" spc="2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</a:t>
            </a:r>
            <a:r>
              <a:rPr lang="en-IN" sz="1600" spc="25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first</a:t>
            </a:r>
            <a:r>
              <a:rPr lang="en-IN" sz="1600" spc="2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analyse</a:t>
            </a:r>
            <a:r>
              <a:rPr lang="en-IN" sz="1600" spc="2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whether</a:t>
            </a:r>
            <a:r>
              <a:rPr lang="en-IN" sz="1600" spc="2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600" spc="25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2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possible</a:t>
            </a:r>
            <a:r>
              <a:rPr lang="en-IN" sz="1600" b="1" spc="2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b="1" spc="2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</a:t>
            </a:r>
            <a:r>
              <a:rPr lang="en-IN" sz="1600" b="1" spc="2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these</a:t>
            </a:r>
            <a:r>
              <a:rPr lang="en-IN" sz="1600" spc="2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</a:t>
            </a:r>
            <a:r>
              <a:rPr lang="en-IN" sz="1600" spc="2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so</a:t>
            </a:r>
            <a:r>
              <a:rPr lang="en-IN" sz="1600" spc="2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82880" algn="just">
              <a:lnSpc>
                <a:spcPct val="100000"/>
              </a:lnSpc>
              <a:spcBef>
                <a:spcPts val="720"/>
              </a:spcBef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lang="en-IN" sz="1600" b="1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meets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deadlines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82880" marR="8890" algn="just">
              <a:lnSpc>
                <a:spcPct val="150000"/>
              </a:lnSpc>
              <a:spcBef>
                <a:spcPts val="790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utilization 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Pi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ratio of its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burst 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 period—</a:t>
            </a:r>
            <a:r>
              <a:rPr lang="en-IN" sz="1600" spc="-5" dirty="0" err="1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ti∕pi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—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utilization of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20∕50</a:t>
            </a:r>
            <a:r>
              <a:rPr lang="en-IN" sz="16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0.40 and</a:t>
            </a:r>
            <a:r>
              <a:rPr lang="en-IN" sz="16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35∕100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0.35,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 a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total 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600" b="1" spc="1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utilization</a:t>
            </a:r>
            <a:r>
              <a:rPr lang="en-IN" sz="1600" b="1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b="1" spc="1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75</a:t>
            </a:r>
            <a:r>
              <a:rPr lang="en-IN" sz="1600" b="1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percent.</a:t>
            </a:r>
            <a:r>
              <a:rPr lang="en-IN" sz="1600" b="1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Therefore,</a:t>
            </a:r>
            <a:r>
              <a:rPr lang="en-IN" sz="16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600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seems</a:t>
            </a:r>
            <a:r>
              <a:rPr lang="en-IN" sz="16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we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lang="en-IN" sz="16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</a:t>
            </a:r>
            <a:r>
              <a:rPr lang="en-IN" sz="1600" spc="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these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 </a:t>
            </a:r>
            <a:r>
              <a:rPr lang="en-IN" sz="1600" spc="-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such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way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 both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meet their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still leave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CPU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available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cycles.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11">
            <a:extLst>
              <a:ext uri="{FF2B5EF4-FFF2-40B4-BE49-F238E27FC236}">
                <a16:creationId xmlns:a16="http://schemas.microsoft.com/office/drawing/2014/main" id="{B36D319B-778B-DC11-5880-C35B4EE839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8849" y="4986065"/>
            <a:ext cx="4885944" cy="1060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D4F8E-39C1-EA18-4A33-1FBAD3930867}"/>
              </a:ext>
            </a:extLst>
          </p:cNvPr>
          <p:cNvSpPr txBox="1"/>
          <p:nvPr/>
        </p:nvSpPr>
        <p:spPr>
          <a:xfrm>
            <a:off x="1694329" y="5895733"/>
            <a:ext cx="84716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0" algn="just">
              <a:lnSpc>
                <a:spcPct val="100000"/>
              </a:lnSpc>
              <a:spcBef>
                <a:spcPts val="100"/>
              </a:spcBef>
            </a:pP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worst-case</a:t>
            </a:r>
            <a:r>
              <a:rPr lang="en-IN" sz="18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utilization</a:t>
            </a:r>
            <a:r>
              <a:rPr lang="en-IN" sz="18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</a:t>
            </a:r>
            <a:r>
              <a:rPr lang="en-IN" sz="18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lang="en-IN" sz="18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</a:t>
            </a:r>
            <a:r>
              <a:rPr lang="en-IN" sz="18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ahoma" panose="020B0604030504040204"/>
              <a:cs typeface="Tahoma" panose="020B0604030504040204"/>
            </a:endParaRPr>
          </a:p>
          <a:p>
            <a:pPr marL="8890" algn="ctr">
              <a:lnSpc>
                <a:spcPct val="100000"/>
              </a:lnSpc>
            </a:pP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N(2</a:t>
            </a:r>
            <a:r>
              <a:rPr lang="en-IN" sz="1800" b="1" baseline="240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1∕N</a:t>
            </a:r>
            <a:r>
              <a:rPr lang="en-IN" sz="1800" b="1" spc="120" baseline="240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−</a:t>
            </a:r>
            <a:r>
              <a:rPr lang="en-IN" sz="1800" b="1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1)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44230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 err="1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Mutlicore</a:t>
            </a:r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Programming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492291" y="1106645"/>
            <a:ext cx="10966785" cy="537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3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concurrent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supports more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than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 task</a:t>
            </a:r>
            <a:r>
              <a:rPr lang="en-IN" sz="16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allowing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 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make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progress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 </a:t>
            </a:r>
          </a:p>
          <a:p>
            <a:pPr marL="298450" marR="5080" indent="-285750" algn="just">
              <a:lnSpc>
                <a:spcPct val="13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Thus,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 is possible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have concurrency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without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parallelism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298450" marR="5080" indent="-285750" algn="just">
              <a:lnSpc>
                <a:spcPct val="13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Before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advent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multiprocessor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multicore architectures,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most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computer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 had only 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single 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processor</a:t>
            </a:r>
          </a:p>
          <a:p>
            <a:pPr marL="298450" marR="5080" indent="-285750" algn="just">
              <a:lnSpc>
                <a:spcPct val="13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 schedulers were designed to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provide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illusion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of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parallelism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rapidly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switching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between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</a:t>
            </a:r>
          </a:p>
          <a:p>
            <a:pPr marL="298450" marR="5080" indent="-285750" algn="just">
              <a:lnSpc>
                <a:spcPct val="13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Thereby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allowing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make progress.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Such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 were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concurrently,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but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not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parallel.</a:t>
            </a:r>
          </a:p>
          <a:p>
            <a:pPr marL="298450" marR="5080" indent="-285750" algn="just">
              <a:lnSpc>
                <a:spcPct val="13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endParaRPr lang="en-IN" sz="1600" spc="-1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12700" algn="just">
              <a:lnSpc>
                <a:spcPct val="100000"/>
              </a:lnSpc>
            </a:pPr>
            <a:r>
              <a:rPr lang="en-IN" sz="18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Types</a:t>
            </a:r>
            <a:r>
              <a:rPr lang="en-IN" sz="1800" b="1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800" b="1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Parallelism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 marL="12700" marR="5080" indent="214313" algn="just">
              <a:lnSpc>
                <a:spcPct val="150000"/>
              </a:lnSpc>
              <a:spcBef>
                <a:spcPts val="845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There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are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two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types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parallelism: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parallelism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and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parallelism. </a:t>
            </a:r>
          </a:p>
          <a:p>
            <a:pPr marL="12700" marR="5080" indent="298450" algn="just">
              <a:lnSpc>
                <a:spcPct val="150000"/>
              </a:lnSpc>
              <a:spcBef>
                <a:spcPts val="845"/>
              </a:spcBef>
            </a:pP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lang="en-IN" sz="16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parallelism</a:t>
            </a:r>
          </a:p>
          <a:p>
            <a:pPr marL="981075" marR="5080" indent="-358775" algn="just">
              <a:lnSpc>
                <a:spcPct val="150000"/>
              </a:lnSpc>
              <a:spcBef>
                <a:spcPts val="84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focuses on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distributing subsets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same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across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multiple computing cores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performing the same operation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on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 </a:t>
            </a:r>
          </a:p>
          <a:p>
            <a:pPr marL="981075" marR="5080" indent="-358775" algn="just">
              <a:lnSpc>
                <a:spcPct val="150000"/>
              </a:lnSpc>
              <a:spcBef>
                <a:spcPts val="845"/>
              </a:spcBef>
              <a:buFont typeface="Arial" panose="020B0604020202020204" pitchFamily="34" charset="0"/>
              <a:buChar char="•"/>
            </a:pPr>
            <a:r>
              <a:rPr lang="en-IN" sz="16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Consider,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 example,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summing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contents of an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array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size N.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single-core</a:t>
            </a:r>
            <a:r>
              <a:rPr lang="en-IN" sz="1600" spc="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system,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would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simply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sum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elements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[0]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...[N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−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1].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4739734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REAL-TIME CPU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D6CEB-DA6C-3DC6-E90C-5582C9E3D367}"/>
              </a:ext>
            </a:extLst>
          </p:cNvPr>
          <p:cNvSpPr txBox="1"/>
          <p:nvPr/>
        </p:nvSpPr>
        <p:spPr>
          <a:xfrm>
            <a:off x="649492" y="1265135"/>
            <a:ext cx="10893015" cy="3719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</a:pP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es</a:t>
            </a:r>
            <a:r>
              <a:rPr lang="en-IN" sz="1600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t-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600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e-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lang="en-IN" sz="1600" b="1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lang="en-IN" sz="1600" b="1" spc="-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lang="en-IN" sz="1600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uling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361950" marR="55880" indent="-285750" algn="just">
              <a:lnSpc>
                <a:spcPct val="148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Earliest-deadline-firs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(EDF)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assigns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priorities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dynamically according 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lang="en-IN" sz="1600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361950" marR="55880" indent="-285750" algn="just">
              <a:lnSpc>
                <a:spcPct val="148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IN" sz="1800" b="1" i="1" spc="-130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lang="en-IN" sz="1800" b="1" i="1" spc="-125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800" b="1" i="1" spc="-100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earlier</a:t>
            </a:r>
            <a:r>
              <a:rPr lang="en-IN" sz="1800" b="1" i="1" spc="-95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800" b="1" i="1" spc="-114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lang="en-IN" sz="1800" b="1" i="1" spc="-110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 deadline,</a:t>
            </a:r>
            <a:r>
              <a:rPr lang="en-IN" sz="1800" b="1" i="1" spc="-105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800" b="1" i="1" spc="-114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lang="en-IN" sz="1800" b="1" i="1" spc="-110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800" b="1" i="1" spc="-114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higher</a:t>
            </a:r>
            <a:r>
              <a:rPr lang="en-IN" sz="1800" b="1" i="1" spc="-110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800" b="1" i="1" spc="-114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lang="en-IN" sz="1800" b="1" i="1" spc="-110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800" b="1" i="1" spc="-95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priority;</a:t>
            </a:r>
            <a:r>
              <a:rPr lang="en-IN" sz="1800" b="1" i="1" spc="-90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800" b="1" i="1" spc="-110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lang="en-IN" sz="1800" b="1" i="1" spc="-105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800" b="1" i="1" spc="-100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later</a:t>
            </a:r>
            <a:r>
              <a:rPr lang="en-IN" sz="1800" b="1" i="1" spc="-95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800" b="1" i="1" spc="-114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lang="en-IN" sz="1800" b="1" i="1" spc="-110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800" b="1" i="1" spc="-105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deadline, </a:t>
            </a:r>
            <a:r>
              <a:rPr lang="en-IN" sz="1800" b="1" i="1" spc="-110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lang="en-IN" sz="1800" b="1" i="1" spc="-114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lower the </a:t>
            </a:r>
            <a:r>
              <a:rPr lang="en-IN" sz="1800" b="1" i="1" spc="-100" dirty="0">
                <a:solidFill>
                  <a:srgbClr val="538235"/>
                </a:solidFill>
                <a:latin typeface="Verdana" panose="020B0604030504040204"/>
                <a:cs typeface="Verdana" panose="020B0604030504040204"/>
              </a:rPr>
              <a:t>priority. </a:t>
            </a:r>
          </a:p>
          <a:p>
            <a:pPr marL="361950" marR="55880" indent="-285750" algn="just">
              <a:lnSpc>
                <a:spcPct val="148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Under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EDF 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policy,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becomes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runnable,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lang="en-IN" sz="16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</a:t>
            </a:r>
            <a:r>
              <a:rPr lang="en-IN" sz="16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announce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 deadline requirements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system. </a:t>
            </a:r>
          </a:p>
          <a:p>
            <a:pPr marL="361950" marR="55880" indent="-285750" algn="just">
              <a:lnSpc>
                <a:spcPct val="148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Priorities may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have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be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adjusted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reflect</a:t>
            </a:r>
            <a:r>
              <a:rPr lang="en-IN" sz="1600" spc="3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 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newly runnable process. Note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how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differs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rate-monotonic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scheduling,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where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priorities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fixed.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IN" sz="18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847449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REAL-TIME CPU SCHEDULING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655A31-B5FD-8997-A7BE-CC84EE41F630}"/>
              </a:ext>
            </a:extLst>
          </p:cNvPr>
          <p:cNvSpPr txBox="1">
            <a:spLocks noChangeArrowheads="1"/>
          </p:cNvSpPr>
          <p:nvPr/>
        </p:nvSpPr>
        <p:spPr>
          <a:xfrm>
            <a:off x="413598" y="1189831"/>
            <a:ext cx="6008107" cy="4478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D6CEB-DA6C-3DC6-E90C-5582C9E3D367}"/>
              </a:ext>
            </a:extLst>
          </p:cNvPr>
          <p:cNvSpPr txBox="1"/>
          <p:nvPr/>
        </p:nvSpPr>
        <p:spPr>
          <a:xfrm>
            <a:off x="649492" y="951508"/>
            <a:ext cx="10893015" cy="6033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388" algn="just">
              <a:lnSpc>
                <a:spcPct val="100000"/>
              </a:lnSpc>
              <a:spcBef>
                <a:spcPts val="5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Consider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values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50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t1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25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values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76200" marR="55245" algn="just">
              <a:lnSpc>
                <a:spcPct val="150000"/>
              </a:lnSpc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80 and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t2 =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35. </a:t>
            </a:r>
          </a:p>
          <a:p>
            <a:pPr marL="76200" marR="55245" algn="just">
              <a:lnSpc>
                <a:spcPct val="150000"/>
              </a:lnSpc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earliest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deadline, so its initial priority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higher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than that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process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P2. </a:t>
            </a:r>
          </a:p>
          <a:p>
            <a:pPr marL="76200" marR="55245" algn="just">
              <a:lnSpc>
                <a:spcPct val="150000"/>
              </a:lnSpc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begins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end of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 burst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P1. </a:t>
            </a:r>
          </a:p>
          <a:p>
            <a:pPr marL="76200" marR="55245" algn="just">
              <a:lnSpc>
                <a:spcPct val="150000"/>
              </a:lnSpc>
            </a:pP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now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higher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priority</a:t>
            </a:r>
            <a:r>
              <a:rPr lang="en-IN" sz="1600" spc="1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than</a:t>
            </a:r>
            <a:r>
              <a:rPr lang="en-IN" sz="1600" spc="1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</a:t>
            </a:r>
            <a:r>
              <a:rPr lang="en-IN" sz="1600" spc="1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because</a:t>
            </a:r>
            <a:r>
              <a:rPr lang="en-IN" sz="1600" spc="1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IN" sz="16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next</a:t>
            </a:r>
            <a:r>
              <a:rPr lang="en-IN" sz="1600" spc="1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</a:t>
            </a:r>
            <a:r>
              <a:rPr lang="en-IN" sz="1600" spc="1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(at</a:t>
            </a:r>
            <a:r>
              <a:rPr lang="en-IN" sz="1600" spc="18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600" spc="1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80)</a:t>
            </a:r>
            <a:r>
              <a:rPr lang="en-IN" sz="1600" spc="1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earlier</a:t>
            </a:r>
            <a:r>
              <a:rPr lang="en-IN" sz="1600" spc="1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than</a:t>
            </a:r>
            <a:r>
              <a:rPr lang="en-IN" sz="1600" spc="1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600" spc="1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1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</a:t>
            </a:r>
            <a:r>
              <a:rPr lang="en-IN" sz="16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(at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100).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Thus,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both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meet their first deadlines. </a:t>
            </a:r>
          </a:p>
          <a:p>
            <a:pPr marL="76200" marR="55245" algn="just">
              <a:lnSpc>
                <a:spcPct val="150000"/>
              </a:lnSpc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again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begins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</a:t>
            </a:r>
            <a:r>
              <a:rPr lang="en-IN" sz="16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600" spc="1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600" spc="1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60</a:t>
            </a:r>
            <a:r>
              <a:rPr lang="en-IN" sz="1600" spc="1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completes</a:t>
            </a:r>
            <a:r>
              <a:rPr lang="en-IN" sz="16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IN" sz="16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second</a:t>
            </a:r>
            <a:r>
              <a:rPr lang="en-IN" sz="16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600" spc="1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burst</a:t>
            </a:r>
            <a:r>
              <a:rPr lang="en-IN" sz="1600" spc="1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600" spc="1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6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85,</a:t>
            </a:r>
            <a:r>
              <a:rPr lang="en-IN" sz="1600" spc="1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also</a:t>
            </a:r>
            <a:r>
              <a:rPr lang="en-IN" sz="16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meeting</a:t>
            </a:r>
            <a:r>
              <a:rPr lang="en-IN" sz="16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76200" marR="58420" algn="just">
              <a:lnSpc>
                <a:spcPct val="150000"/>
              </a:lnSpc>
            </a:pP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second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 at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100. </a:t>
            </a:r>
          </a:p>
          <a:p>
            <a:pPr marL="76200" marR="58420" algn="just">
              <a:lnSpc>
                <a:spcPct val="150000"/>
              </a:lnSpc>
            </a:pP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begins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 this point, only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 be pre-empted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</a:t>
            </a:r>
            <a:r>
              <a:rPr lang="en-IN" sz="1600" spc="1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600" spc="18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start</a:t>
            </a:r>
            <a:r>
              <a:rPr lang="en-IN" sz="1600" spc="20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IN" sz="1600" spc="2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IN" sz="1600" spc="1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next</a:t>
            </a:r>
            <a:r>
              <a:rPr lang="en-IN" sz="1600" spc="20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</a:t>
            </a:r>
            <a:r>
              <a:rPr lang="en-IN" sz="1600" spc="20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600" spc="2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600" spc="1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100.</a:t>
            </a:r>
            <a:r>
              <a:rPr lang="en-IN" sz="1600" spc="1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</a:t>
            </a:r>
            <a:r>
              <a:rPr lang="en-IN" sz="1600" spc="1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1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pre-empted</a:t>
            </a:r>
            <a:r>
              <a:rPr lang="en-IN" sz="1600" spc="2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because</a:t>
            </a:r>
            <a:r>
              <a:rPr lang="en-IN" sz="1600" spc="1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</a:t>
            </a:r>
            <a:r>
              <a:rPr lang="en-IN" sz="1600" spc="1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has</a:t>
            </a:r>
            <a:r>
              <a:rPr lang="en-IN" sz="1600" spc="1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earlier</a:t>
            </a:r>
            <a:r>
              <a:rPr lang="en-IN" sz="1600" spc="2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deadline</a:t>
            </a:r>
            <a:r>
              <a:rPr lang="en-IN" sz="1600" spc="20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(time</a:t>
            </a:r>
            <a:r>
              <a:rPr lang="en-IN" sz="1600" spc="2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150)</a:t>
            </a:r>
            <a:r>
              <a:rPr lang="en-IN" sz="1600" spc="2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than</a:t>
            </a:r>
            <a:r>
              <a:rPr lang="en-IN" sz="1600" spc="2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</a:t>
            </a:r>
            <a:r>
              <a:rPr lang="en-IN" sz="1600" spc="2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(time</a:t>
            </a:r>
            <a:r>
              <a:rPr lang="en-IN" sz="1600" spc="2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160).</a:t>
            </a:r>
            <a:r>
              <a:rPr lang="en-IN" sz="1600" spc="2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76200" marR="58420" algn="just">
              <a:lnSpc>
                <a:spcPct val="150000"/>
              </a:lnSpc>
            </a:pP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lang="en-IN" sz="1600" spc="229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600" spc="2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125,</a:t>
            </a:r>
            <a:r>
              <a:rPr lang="en-IN" sz="1600" spc="2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</a:t>
            </a:r>
            <a:r>
              <a:rPr lang="en-IN" sz="1600" spc="2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completes</a:t>
            </a:r>
            <a:r>
              <a:rPr lang="en-IN" sz="1600" spc="2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IN" sz="1600" spc="2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burst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76200" marR="59690" algn="just">
              <a:lnSpc>
                <a:spcPct val="150000"/>
              </a:lnSpc>
              <a:spcBef>
                <a:spcPts val="795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P2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resumes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execution,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finishing at time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145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meeting its deadline as well. The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lang="en-IN" sz="1600" spc="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idle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until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150,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when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P1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scheduled</a:t>
            </a:r>
            <a:r>
              <a:rPr lang="en-IN" sz="16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once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again.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76200" marR="53340" indent="685800" algn="just">
              <a:lnSpc>
                <a:spcPct val="150000"/>
              </a:lnSpc>
              <a:spcBef>
                <a:spcPts val="815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Unlike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rate-monotonic algorithm,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EDF scheduling does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not require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that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processes 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periodic,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nor must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 require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constant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amount 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b="1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CPU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time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per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burst.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only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requirement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announce</a:t>
            </a:r>
            <a:r>
              <a:rPr lang="en-IN" sz="1600" b="1" spc="3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its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deadline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scheduler when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5565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 err="1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Mutlicore</a:t>
            </a:r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Programming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311819" y="980543"/>
            <a:ext cx="7556834" cy="556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635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dual-core system, </a:t>
            </a:r>
            <a:r>
              <a:rPr lang="en-IN" sz="16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however,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 on core 0, could sum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elements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[0]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 . .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[N∕2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−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1] </a:t>
            </a:r>
          </a:p>
          <a:p>
            <a:pPr marL="298450" marR="635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while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 on core 1, could sum 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elements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[N∕2]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 . .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[N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−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1].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two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would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 in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separate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computing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cores.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12700" marR="5080" algn="just">
              <a:lnSpc>
                <a:spcPct val="150000"/>
              </a:lnSpc>
              <a:spcBef>
                <a:spcPts val="820"/>
              </a:spcBef>
            </a:pP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parallelism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755650" marR="5080" lvl="1" indent="-285750" algn="just">
              <a:lnSpc>
                <a:spcPct val="15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Distributing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not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but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tasks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(threads)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across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multiple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cores</a:t>
            </a:r>
            <a:endParaRPr lang="en-IN" sz="1600" b="1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755650" marR="5080" lvl="1" indent="-285750" algn="just">
              <a:lnSpc>
                <a:spcPct val="15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performing</a:t>
            </a:r>
            <a:r>
              <a:rPr lang="en-IN" sz="16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unique</a:t>
            </a:r>
            <a:r>
              <a:rPr lang="en-IN" sz="16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operation</a:t>
            </a:r>
            <a:endParaRPr lang="en-IN" sz="1600" spc="150" dirty="0">
              <a:solidFill>
                <a:srgbClr val="538235"/>
              </a:solidFill>
              <a:latin typeface="Tahoma" panose="020B0604030504040204"/>
              <a:cs typeface="Tahoma" panose="020B0604030504040204"/>
            </a:endParaRPr>
          </a:p>
          <a:p>
            <a:pPr marL="755650" marR="5080" lvl="1" indent="-285750" algn="just">
              <a:lnSpc>
                <a:spcPct val="15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Different</a:t>
            </a:r>
            <a:r>
              <a:rPr lang="en-IN" sz="16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6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</a:t>
            </a:r>
            <a:r>
              <a:rPr lang="en-IN" sz="1600" spc="1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6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operating</a:t>
            </a:r>
            <a:r>
              <a:rPr lang="en-IN" sz="1600" spc="1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600" spc="1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1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same</a:t>
            </a:r>
            <a:r>
              <a:rPr lang="en-IN" sz="1600" spc="1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data,</a:t>
            </a:r>
            <a:r>
              <a:rPr lang="en-IN" sz="1600" spc="1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lang="en-IN" sz="1600" spc="15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they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may</a:t>
            </a:r>
            <a:r>
              <a:rPr lang="en-IN" sz="16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IN" sz="16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operating</a:t>
            </a:r>
            <a:r>
              <a:rPr lang="en-IN" sz="1600" spc="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600" spc="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different</a:t>
            </a:r>
            <a:r>
              <a:rPr lang="en-IN" sz="16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</a:t>
            </a:r>
            <a:endParaRPr lang="en-IN" sz="1600" spc="25" dirty="0">
              <a:latin typeface="Tahoma" panose="020B0604030504040204"/>
              <a:cs typeface="Tahoma" panose="020B0604030504040204"/>
            </a:endParaRPr>
          </a:p>
          <a:p>
            <a:pPr marL="296862" marR="5080" indent="-285750" algn="just">
              <a:lnSpc>
                <a:spcPct val="15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parallelism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involves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distribution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of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across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multiple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cores,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and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parallelism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involves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distribution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across</a:t>
            </a:r>
            <a:r>
              <a:rPr lang="en-IN" sz="1600" b="1" spc="-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multiple</a:t>
            </a:r>
            <a:r>
              <a:rPr lang="en-IN" sz="1600" b="1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cores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F9E5079-C558-1E81-76C4-9DB5BBF332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8476" y="1737360"/>
            <a:ext cx="3733800" cy="326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 err="1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Mutlicore</a:t>
            </a:r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Programming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311818" y="980543"/>
            <a:ext cx="11166307" cy="5335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Programming</a:t>
            </a:r>
            <a:r>
              <a:rPr lang="en-IN" sz="1600" b="1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Challenges</a:t>
            </a:r>
            <a:r>
              <a:rPr lang="en-IN" sz="1600" b="1" spc="-3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multicore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2700" marR="6985" algn="just">
              <a:lnSpc>
                <a:spcPct val="150000"/>
              </a:lnSpc>
              <a:spcBef>
                <a:spcPts val="815"/>
              </a:spcBef>
              <a:buAutoNum type="arabicPeriod"/>
              <a:tabLst>
                <a:tab pos="220345" algn="l"/>
              </a:tabLst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Identifying</a:t>
            </a:r>
            <a:r>
              <a:rPr lang="en-IN" sz="1600" b="1" spc="9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tasks.</a:t>
            </a:r>
            <a:r>
              <a:rPr lang="en-IN" sz="1600" b="1" spc="1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Examining</a:t>
            </a:r>
            <a:r>
              <a:rPr lang="en-IN" sz="1600" spc="1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applications</a:t>
            </a:r>
            <a:r>
              <a:rPr lang="en-IN" sz="1600" spc="10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spc="1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find</a:t>
            </a:r>
            <a:r>
              <a:rPr lang="en-IN" sz="1600" spc="114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areas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600" spc="9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divided into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separate,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concurrent tasks. </a:t>
            </a:r>
          </a:p>
          <a:p>
            <a:pPr marL="469900" marR="6985" lvl="1" algn="just">
              <a:lnSpc>
                <a:spcPct val="150000"/>
              </a:lnSpc>
              <a:spcBef>
                <a:spcPts val="815"/>
              </a:spcBef>
              <a:tabLst>
                <a:tab pos="220345" algn="l"/>
              </a:tabLst>
            </a:pP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Ideally,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 are independent 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another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thus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</a:t>
            </a:r>
            <a:r>
              <a:rPr lang="en-IN" sz="16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individual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cores.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2700" marR="6985" algn="just">
              <a:lnSpc>
                <a:spcPct val="150000"/>
              </a:lnSpc>
              <a:spcBef>
                <a:spcPts val="795"/>
              </a:spcBef>
              <a:buFont typeface="Tahoma" panose="020B0604030504040204"/>
              <a:buAutoNum type="arabicPeriod"/>
              <a:tabLst>
                <a:tab pos="217170" algn="l"/>
              </a:tabLst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Balance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lang="en-IN" sz="1600" spc="2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While</a:t>
            </a:r>
            <a:r>
              <a:rPr lang="en-IN" sz="1600" spc="2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identifying</a:t>
            </a:r>
            <a:r>
              <a:rPr lang="en-IN" sz="1600" spc="229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</a:t>
            </a:r>
            <a:r>
              <a:rPr lang="en-IN" sz="1600" spc="2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IN" sz="1600" spc="229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lang="en-IN" sz="1600" spc="229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</a:t>
            </a:r>
            <a:r>
              <a:rPr lang="en-IN" sz="1600" spc="229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600" spc="2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parallel,</a:t>
            </a:r>
            <a:r>
              <a:rPr lang="en-IN" sz="1600" spc="2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programmers</a:t>
            </a:r>
            <a:r>
              <a:rPr lang="en-IN" sz="1600" spc="2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also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ensure that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 perform equal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work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of equal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value. </a:t>
            </a:r>
          </a:p>
          <a:p>
            <a:pPr marL="12700" marR="6985" algn="just">
              <a:lnSpc>
                <a:spcPct val="150000"/>
              </a:lnSpc>
              <a:spcBef>
                <a:spcPts val="795"/>
              </a:spcBef>
              <a:buFont typeface="Tahoma" panose="020B0604030504040204"/>
              <a:buAutoNum type="arabicPeriod"/>
              <a:tabLst>
                <a:tab pos="217170" algn="l"/>
              </a:tabLst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 splitting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 Just as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applications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 divided into separate tasks,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data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accessed</a:t>
            </a:r>
            <a:r>
              <a:rPr lang="en-IN" sz="1600" spc="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manipulated</a:t>
            </a:r>
            <a:r>
              <a:rPr lang="en-IN" sz="1600" spc="4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divided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separate</a:t>
            </a:r>
            <a:r>
              <a:rPr lang="en-IN" sz="1600" spc="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cores.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ct val="150000"/>
              </a:lnSpc>
              <a:spcBef>
                <a:spcPts val="820"/>
              </a:spcBef>
              <a:buFont typeface="Tahoma" panose="020B0604030504040204"/>
              <a:buAutoNum type="arabicPeriod"/>
              <a:tabLst>
                <a:tab pos="223520" algn="l"/>
              </a:tabLst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 dependency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 The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accessed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 must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examined for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dependencies between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two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more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tasks. When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depends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from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another,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programmers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 ensure that 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execution of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tasks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synchronized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to</a:t>
            </a:r>
            <a:r>
              <a:rPr lang="en-IN" sz="16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accommodate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the data</a:t>
            </a:r>
            <a:r>
              <a:rPr lang="en-IN" sz="1600" spc="-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dependency.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  <a:p>
            <a:pPr marL="12700" marR="8255" algn="just">
              <a:lnSpc>
                <a:spcPct val="150000"/>
              </a:lnSpc>
              <a:spcBef>
                <a:spcPts val="795"/>
              </a:spcBef>
              <a:buFont typeface="Tahoma" panose="020B0604030504040204"/>
              <a:buAutoNum type="arabicPeriod"/>
              <a:tabLst>
                <a:tab pos="266065" algn="l"/>
              </a:tabLst>
            </a:pP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Testing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b="1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debugging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When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a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program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running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parallel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lang="en-IN" sz="1600" spc="2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multi_x0002_ple cores, many different execution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paths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possible. </a:t>
            </a:r>
            <a:r>
              <a:rPr lang="en-IN" sz="1600" spc="-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Testing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debugging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such concurrent programs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inherently more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difficult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than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testing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debugging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single-threaded</a:t>
            </a:r>
            <a:r>
              <a:rPr lang="en-IN" sz="1600" spc="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applications.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4444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II -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800" b="1" spc="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2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CPU SCHEDULING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5" dirty="0" err="1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Mutlithreading</a:t>
            </a:r>
            <a:r>
              <a:rPr lang="en-IN" sz="1800" spc="-5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 Models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A25A-410B-2BBD-B896-96203FA247B9}"/>
              </a:ext>
            </a:extLst>
          </p:cNvPr>
          <p:cNvSpPr txBox="1"/>
          <p:nvPr/>
        </p:nvSpPr>
        <p:spPr>
          <a:xfrm>
            <a:off x="311818" y="980543"/>
            <a:ext cx="11166307" cy="2234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87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may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provided either at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level,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threads, or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by the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kernel,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for kernel threads. </a:t>
            </a:r>
          </a:p>
          <a:p>
            <a:pPr marL="1212850" marR="5080" lvl="2" indent="-285750" algn="just">
              <a:lnSpc>
                <a:spcPct val="150000"/>
              </a:lnSpc>
              <a:spcBef>
                <a:spcPts val="875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r>
              <a:rPr lang="en-IN" sz="1600" b="1" spc="34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 supported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above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 managed without kernel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support.</a:t>
            </a:r>
          </a:p>
          <a:p>
            <a:pPr marL="1212850" marR="5080" lvl="2" indent="-285750" algn="just">
              <a:lnSpc>
                <a:spcPct val="150000"/>
              </a:lnSpc>
              <a:spcBef>
                <a:spcPts val="875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are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supported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managed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directly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operating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system.</a:t>
            </a:r>
            <a:r>
              <a:rPr lang="en-IN" sz="1600" spc="3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87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Virtually</a:t>
            </a:r>
            <a:r>
              <a:rPr lang="en-IN" sz="1600" spc="37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all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contemporary operating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systems—including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Windows,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Linux,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macOS—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support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 threads.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Ultimately,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relationship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must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exist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between</a:t>
            </a:r>
            <a:r>
              <a:rPr lang="en-IN" sz="1600" spc="36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 </a:t>
            </a:r>
            <a:r>
              <a:rPr lang="en-IN" sz="160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</a:t>
            </a:r>
            <a:r>
              <a:rPr lang="en-IN" sz="1600" spc="2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endParaRPr lang="en-IN" sz="16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8EF1D8F5-0E46-429C-5C88-71B84C5183C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8776" y="3831817"/>
            <a:ext cx="4622698" cy="2234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AB48FD-520B-54C1-8F9D-D302C6422D78}"/>
              </a:ext>
            </a:extLst>
          </p:cNvPr>
          <p:cNvSpPr txBox="1"/>
          <p:nvPr/>
        </p:nvSpPr>
        <p:spPr>
          <a:xfrm>
            <a:off x="4036594" y="6005983"/>
            <a:ext cx="323047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"/>
              </a:spcBef>
            </a:pP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lang="en-IN" sz="1800" b="1" spc="-3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IN" sz="1800" b="1" spc="-1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Kernel</a:t>
            </a:r>
            <a:r>
              <a:rPr lang="en-IN" sz="1800" b="1" spc="-50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 panose="020B0604030504040204"/>
                <a:cs typeface="Tahoma" panose="020B0604030504040204"/>
              </a:rPr>
              <a:t>threads</a:t>
            </a:r>
            <a:endParaRPr lang="en-IN" sz="18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IN" sz="20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3602418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{226CBE77-9B72-994A-8C8A-FC520CF77D81}tf10001070</Template>
  <TotalTime>38081</TotalTime>
  <Words>7600</Words>
  <Application>Microsoft Office PowerPoint</Application>
  <PresentationFormat>Widescreen</PresentationFormat>
  <Paragraphs>584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ＭＳ Ｐゴシック</vt:lpstr>
      <vt:lpstr>Arial</vt:lpstr>
      <vt:lpstr>Arial MT</vt:lpstr>
      <vt:lpstr>Calibri</vt:lpstr>
      <vt:lpstr>Corbel</vt:lpstr>
      <vt:lpstr>Courier New</vt:lpstr>
      <vt:lpstr>Google Sans</vt:lpstr>
      <vt:lpstr>Monotype Sorts</vt:lpstr>
      <vt:lpstr>Symbol</vt:lpstr>
      <vt:lpstr>Tahoma</vt:lpstr>
      <vt:lpstr>Verdana</vt:lpstr>
      <vt:lpstr>Wingdings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prathushalaxmi@gmail.com</dc:creator>
  <cp:lastModifiedBy>SARMILA KESAVAN</cp:lastModifiedBy>
  <cp:revision>186</cp:revision>
  <dcterms:created xsi:type="dcterms:W3CDTF">2024-01-02T15:44:44Z</dcterms:created>
  <dcterms:modified xsi:type="dcterms:W3CDTF">2024-04-26T15:10:34Z</dcterms:modified>
</cp:coreProperties>
</file>