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8" r:id="rId2"/>
    <p:sldId id="261" r:id="rId3"/>
    <p:sldId id="264" r:id="rId4"/>
    <p:sldId id="263" r:id="rId5"/>
    <p:sldId id="262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8" r:id="rId19"/>
    <p:sldId id="279" r:id="rId20"/>
    <p:sldId id="281" r:id="rId21"/>
    <p:sldId id="280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1EBBBCC-DAD2-459C-BE2E-F6DE35CF9A28}" styleName="Dark Style 2 –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–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5761"/>
  </p:normalViewPr>
  <p:slideViewPr>
    <p:cSldViewPr snapToGrid="0">
      <p:cViewPr varScale="1">
        <p:scale>
          <a:sx n="119" d="100"/>
          <a:sy n="119" d="100"/>
        </p:scale>
        <p:origin x="21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EE92-331E-3945-97CC-FF9487A9D802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33B-646B-304D-82EB-311CC5D2C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4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EE92-331E-3945-97CC-FF9487A9D802}" type="datetimeFigureOut">
              <a:rPr lang="en-US" smtClean="0"/>
              <a:t>3/25/24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33B-646B-304D-82EB-311CC5D2C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85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EE92-331E-3945-97CC-FF9487A9D802}" type="datetimeFigureOut">
              <a:rPr lang="en-US" smtClean="0"/>
              <a:t>3/25/24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33B-646B-304D-82EB-311CC5D2C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43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EE92-331E-3945-97CC-FF9487A9D802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33B-646B-304D-82EB-311CC5D2C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167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EE92-331E-3945-97CC-FF9487A9D802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33B-646B-304D-82EB-311CC5D2C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29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EE92-331E-3945-97CC-FF9487A9D802}" type="datetimeFigureOut">
              <a:rPr lang="en-US" smtClean="0"/>
              <a:t>3/25/24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33B-646B-304D-82EB-311CC5D2C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7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EE92-331E-3945-97CC-FF9487A9D802}" type="datetimeFigureOut">
              <a:rPr lang="en-US" smtClean="0"/>
              <a:t>3/25/24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33B-646B-304D-82EB-311CC5D2C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950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EE92-331E-3945-97CC-FF9487A9D802}" type="datetimeFigureOut">
              <a:rPr lang="en-US" smtClean="0"/>
              <a:t>3/25/24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33B-646B-304D-82EB-311CC5D2C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3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EE92-331E-3945-97CC-FF9487A9D802}" type="datetimeFigureOut">
              <a:rPr lang="en-US" smtClean="0"/>
              <a:t>3/25/24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33B-646B-304D-82EB-311CC5D2C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5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EE92-331E-3945-97CC-FF9487A9D802}" type="datetimeFigureOut">
              <a:rPr lang="en-US" smtClean="0"/>
              <a:t>3/25/24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33B-646B-304D-82EB-311CC5D2C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9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BDEE92-331E-3945-97CC-FF9487A9D802}" type="datetimeFigureOut">
              <a:rPr lang="en-US" smtClean="0"/>
              <a:t>3/25/24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07133B-646B-304D-82EB-311CC5D2C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80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3ABDEE92-331E-3945-97CC-FF9487A9D802}" type="datetimeFigureOut">
              <a:rPr lang="en-US" smtClean="0"/>
              <a:t>3/25/24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F07133B-646B-304D-82EB-311CC5D2C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04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5">
            <a:extLst>
              <a:ext uri="{FF2B5EF4-FFF2-40B4-BE49-F238E27FC236}">
                <a16:creationId xmlns:a16="http://schemas.microsoft.com/office/drawing/2014/main" id="{BE95EAD4-7111-938F-384E-FB8C290C1F28}"/>
              </a:ext>
            </a:extLst>
          </p:cNvPr>
          <p:cNvSpPr txBox="1"/>
          <p:nvPr/>
        </p:nvSpPr>
        <p:spPr>
          <a:xfrm>
            <a:off x="306414" y="867658"/>
            <a:ext cx="11338539" cy="51226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620" algn="just">
              <a:lnSpc>
                <a:spcPct val="130000"/>
              </a:lnSpc>
              <a:spcBef>
                <a:spcPts val="100"/>
              </a:spcBef>
            </a:pPr>
            <a:r>
              <a:rPr lang="en-US" sz="1200" b="1" dirty="0">
                <a:latin typeface="Tahoma" panose="020B0604030504040204"/>
                <a:cs typeface="Tahoma" panose="020B0604030504040204"/>
              </a:rPr>
              <a:t>UNIT I  INTRODUCTION</a:t>
            </a:r>
            <a:r>
              <a:rPr lang="en-US" sz="1200" b="1" spc="-4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b="1" dirty="0">
                <a:latin typeface="Tahoma" panose="020B0604030504040204"/>
                <a:cs typeface="Tahoma" panose="020B0604030504040204"/>
              </a:rPr>
              <a:t>TO</a:t>
            </a:r>
            <a:r>
              <a:rPr lang="en-US" sz="1200" b="1" spc="-2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b="1" dirty="0">
                <a:latin typeface="Tahoma" panose="020B0604030504040204"/>
                <a:cs typeface="Tahoma" panose="020B0604030504040204"/>
              </a:rPr>
              <a:t>OPERATING</a:t>
            </a:r>
            <a:r>
              <a:rPr lang="en-US" sz="1200" b="1" spc="-4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b="1" dirty="0">
                <a:latin typeface="Tahoma" panose="020B0604030504040204"/>
                <a:cs typeface="Tahoma" panose="020B0604030504040204"/>
              </a:rPr>
              <a:t>SYSTEMS</a:t>
            </a:r>
            <a:r>
              <a:rPr lang="en-US" sz="1200" b="1" spc="-7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b="1" dirty="0">
                <a:latin typeface="Tahoma" panose="020B0604030504040204"/>
                <a:cs typeface="Tahoma" panose="020B0604030504040204"/>
              </a:rPr>
              <a:t>AND </a:t>
            </a:r>
            <a:r>
              <a:rPr lang="en-US" sz="1200" b="1" spc="-33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b="1" dirty="0">
                <a:latin typeface="Tahoma" panose="020B0604030504040204"/>
                <a:cs typeface="Tahoma" panose="020B0604030504040204"/>
              </a:rPr>
              <a:t>PROCESSES</a:t>
            </a:r>
            <a:endParaRPr lang="en-US" sz="1200" spc="-5" dirty="0">
              <a:latin typeface="Tahoma" panose="020B0604030504040204"/>
              <a:cs typeface="Tahoma" panose="020B0604030504040204"/>
            </a:endParaRPr>
          </a:p>
          <a:p>
            <a:pPr marL="12700" marR="7620" algn="just">
              <a:lnSpc>
                <a:spcPct val="130000"/>
              </a:lnSpc>
              <a:spcBef>
                <a:spcPts val="100"/>
              </a:spcBef>
            </a:pPr>
            <a:r>
              <a:rPr lang="en-US" sz="1200" spc="-5" dirty="0">
                <a:latin typeface="Tahoma" panose="020B0604030504040204"/>
                <a:cs typeface="Tahoma" panose="020B0604030504040204"/>
              </a:rPr>
              <a:t>Introduction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 to</a:t>
            </a:r>
            <a:r>
              <a:rPr lang="en-US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OS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–Computer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system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organization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 -</a:t>
            </a:r>
            <a:r>
              <a:rPr lang="en-US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architecture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 –</a:t>
            </a:r>
            <a:r>
              <a:rPr lang="en-US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Resource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management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-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Protection and Security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–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Virtualization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- </a:t>
            </a:r>
            <a:r>
              <a:rPr lang="en-US" sz="1200" spc="-10" dirty="0">
                <a:latin typeface="Tahoma" panose="020B0604030504040204"/>
                <a:cs typeface="Tahoma" panose="020B0604030504040204"/>
              </a:rPr>
              <a:t>Operating System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Structures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- </a:t>
            </a:r>
            <a:r>
              <a:rPr lang="en-US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Services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- User </a:t>
            </a:r>
            <a:r>
              <a:rPr lang="en-US" sz="1200" spc="5" dirty="0">
                <a:latin typeface="Tahoma" panose="020B0604030504040204"/>
                <a:cs typeface="Tahoma" panose="020B0604030504040204"/>
              </a:rPr>
              <a:t>and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Operating-System Interface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-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System Calls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- </a:t>
            </a:r>
            <a:r>
              <a:rPr lang="en-US" sz="1200" spc="-10" dirty="0">
                <a:latin typeface="Tahoma" panose="020B0604030504040204"/>
                <a:cs typeface="Tahoma" panose="020B0604030504040204"/>
              </a:rPr>
              <a:t>System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Services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- </a:t>
            </a:r>
            <a:r>
              <a:rPr lang="en-US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10" dirty="0">
                <a:latin typeface="Tahoma" panose="020B0604030504040204"/>
                <a:cs typeface="Tahoma" panose="020B0604030504040204"/>
              </a:rPr>
              <a:t>Design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and Implementation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-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Building and Booting an </a:t>
            </a:r>
            <a:r>
              <a:rPr lang="en-US" sz="1200" spc="-10" dirty="0">
                <a:latin typeface="Tahoma" panose="020B0604030504040204"/>
                <a:cs typeface="Tahoma" panose="020B0604030504040204"/>
              </a:rPr>
              <a:t>Operating System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-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Process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Concept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 -</a:t>
            </a:r>
            <a:r>
              <a:rPr lang="en-US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Process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Scheduling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 -</a:t>
            </a:r>
            <a:r>
              <a:rPr lang="en-US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Operations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on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Processes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 –</a:t>
            </a:r>
            <a:r>
              <a:rPr lang="en-US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Inter</a:t>
            </a:r>
            <a:r>
              <a:rPr lang="en-US" sz="1200" spc="38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process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Communication</a:t>
            </a:r>
            <a:r>
              <a:rPr lang="en-US" sz="1200" spc="4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-</a:t>
            </a:r>
            <a:r>
              <a:rPr lang="en-US" sz="1200" spc="1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IPC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10" dirty="0">
                <a:latin typeface="Tahoma" panose="020B0604030504040204"/>
                <a:cs typeface="Tahoma" panose="020B0604030504040204"/>
              </a:rPr>
              <a:t>in</a:t>
            </a:r>
            <a:r>
              <a:rPr lang="en-US" sz="1200" spc="4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5" dirty="0">
                <a:latin typeface="Tahoma" panose="020B0604030504040204"/>
                <a:cs typeface="Tahoma" panose="020B0604030504040204"/>
              </a:rPr>
              <a:t>Shared-Memory</a:t>
            </a:r>
            <a:r>
              <a:rPr lang="en-US" sz="1200" spc="2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10" dirty="0">
                <a:latin typeface="Tahoma" panose="020B0604030504040204"/>
                <a:cs typeface="Tahoma" panose="020B0604030504040204"/>
              </a:rPr>
              <a:t>Systems</a:t>
            </a:r>
            <a:r>
              <a:rPr lang="en-US" sz="1200" spc="3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-</a:t>
            </a:r>
            <a:r>
              <a:rPr lang="en-US" sz="1200" spc="15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dirty="0">
                <a:latin typeface="Tahoma" panose="020B0604030504040204"/>
                <a:cs typeface="Tahoma" panose="020B0604030504040204"/>
              </a:rPr>
              <a:t>IPC</a:t>
            </a:r>
            <a:r>
              <a:rPr lang="en-US" sz="1200" spc="-10" dirty="0">
                <a:latin typeface="Tahoma" panose="020B0604030504040204"/>
                <a:cs typeface="Tahoma" panose="020B0604030504040204"/>
              </a:rPr>
              <a:t> in</a:t>
            </a:r>
            <a:r>
              <a:rPr lang="en-US" sz="1200" spc="2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10" dirty="0">
                <a:latin typeface="Tahoma" panose="020B0604030504040204"/>
                <a:cs typeface="Tahoma" panose="020B0604030504040204"/>
              </a:rPr>
              <a:t>Message-Passing</a:t>
            </a:r>
            <a:r>
              <a:rPr lang="en-US" sz="1200" spc="40" dirty="0">
                <a:latin typeface="Tahoma" panose="020B0604030504040204"/>
                <a:cs typeface="Tahoma" panose="020B0604030504040204"/>
              </a:rPr>
              <a:t> </a:t>
            </a:r>
            <a:r>
              <a:rPr lang="en-US" sz="1200" spc="-10" dirty="0">
                <a:latin typeface="Tahoma" panose="020B0604030504040204"/>
                <a:cs typeface="Tahoma" panose="020B0604030504040204"/>
              </a:rPr>
              <a:t>Systems</a:t>
            </a:r>
            <a:endParaRPr lang="en-US" sz="12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  <a:tabLst>
                <a:tab pos="1384300" algn="l"/>
              </a:tabLst>
            </a:pPr>
            <a:r>
              <a:rPr sz="1200" b="1" dirty="0">
                <a:latin typeface="Tahoma" panose="020B0604030504040204"/>
                <a:cs typeface="Tahoma" panose="020B0604030504040204"/>
              </a:rPr>
              <a:t>UNIT</a:t>
            </a:r>
            <a:r>
              <a:rPr sz="1200" b="1" spc="-5" dirty="0">
                <a:latin typeface="Tahoma" panose="020B0604030504040204"/>
                <a:cs typeface="Tahoma" panose="020B0604030504040204"/>
              </a:rPr>
              <a:t> II</a:t>
            </a:r>
            <a:r>
              <a:rPr lang="en-US" sz="1200" b="1" spc="-5" dirty="0">
                <a:latin typeface="Tahoma" panose="020B0604030504040204"/>
                <a:cs typeface="Tahoma" panose="020B0604030504040204"/>
              </a:rPr>
              <a:t>  </a:t>
            </a:r>
            <a:r>
              <a:rPr sz="1200" b="1" spc="-5" dirty="0">
                <a:latin typeface="Tahoma" panose="020B0604030504040204"/>
                <a:cs typeface="Tahoma" panose="020B0604030504040204"/>
              </a:rPr>
              <a:t>THREADS</a:t>
            </a:r>
            <a:r>
              <a:rPr sz="1200" b="1" spc="10" dirty="0">
                <a:latin typeface="Tahoma" panose="020B0604030504040204"/>
                <a:cs typeface="Tahoma" panose="020B0604030504040204"/>
              </a:rPr>
              <a:t> </a:t>
            </a:r>
            <a:r>
              <a:rPr sz="1200" b="1" dirty="0">
                <a:latin typeface="Tahoma" panose="020B0604030504040204"/>
                <a:cs typeface="Tahoma" panose="020B0604030504040204"/>
              </a:rPr>
              <a:t>AND</a:t>
            </a:r>
            <a:r>
              <a:rPr sz="1200" b="1" spc="-25" dirty="0">
                <a:latin typeface="Tahoma" panose="020B0604030504040204"/>
                <a:cs typeface="Tahoma" panose="020B0604030504040204"/>
              </a:rPr>
              <a:t> </a:t>
            </a:r>
            <a:r>
              <a:rPr sz="1200" b="1" spc="-5" dirty="0">
                <a:latin typeface="Tahoma" panose="020B0604030504040204"/>
                <a:cs typeface="Tahoma" panose="020B0604030504040204"/>
              </a:rPr>
              <a:t>CPU SCHEDULING</a:t>
            </a:r>
            <a:endParaRPr sz="1200" dirty="0">
              <a:latin typeface="Tahoma" panose="020B0604030504040204"/>
              <a:cs typeface="Tahoma" panose="020B0604030504040204"/>
            </a:endParaRPr>
          </a:p>
          <a:p>
            <a:pPr marL="12700" marR="5080" algn="just">
              <a:lnSpc>
                <a:spcPct val="130000"/>
              </a:lnSpc>
              <a:spcBef>
                <a:spcPts val="790"/>
              </a:spcBef>
            </a:pPr>
            <a:r>
              <a:rPr sz="1200" spc="-5" dirty="0">
                <a:latin typeface="Tahoma" panose="020B0604030504040204"/>
                <a:cs typeface="Tahoma" panose="020B0604030504040204"/>
              </a:rPr>
              <a:t>Threads </a:t>
            </a:r>
            <a:r>
              <a:rPr sz="1200" dirty="0">
                <a:latin typeface="Tahoma" panose="020B0604030504040204"/>
                <a:cs typeface="Tahoma" panose="020B0604030504040204"/>
              </a:rPr>
              <a:t>&amp; </a:t>
            </a:r>
            <a:r>
              <a:rPr sz="1200" spc="-5" dirty="0">
                <a:latin typeface="Tahoma" panose="020B0604030504040204"/>
                <a:cs typeface="Tahoma" panose="020B0604030504040204"/>
              </a:rPr>
              <a:t>Concurrency:</a:t>
            </a:r>
            <a:r>
              <a:rPr sz="1200" dirty="0">
                <a:latin typeface="Tahoma" panose="020B0604030504040204"/>
                <a:cs typeface="Tahoma" panose="020B0604030504040204"/>
              </a:rPr>
              <a:t> </a:t>
            </a:r>
            <a:r>
              <a:rPr sz="1200" spc="-10" dirty="0">
                <a:latin typeface="Tahoma" panose="020B0604030504040204"/>
                <a:cs typeface="Tahoma" panose="020B0604030504040204"/>
              </a:rPr>
              <a:t>Overview </a:t>
            </a:r>
            <a:r>
              <a:rPr sz="1200" dirty="0">
                <a:latin typeface="Tahoma" panose="020B0604030504040204"/>
                <a:cs typeface="Tahoma" panose="020B0604030504040204"/>
              </a:rPr>
              <a:t>- </a:t>
            </a:r>
            <a:r>
              <a:rPr sz="1200" spc="-5" dirty="0">
                <a:latin typeface="Tahoma" panose="020B0604030504040204"/>
                <a:cs typeface="Tahoma" panose="020B0604030504040204"/>
              </a:rPr>
              <a:t>Multicore Programming </a:t>
            </a:r>
            <a:r>
              <a:rPr sz="1200" dirty="0">
                <a:latin typeface="Tahoma" panose="020B0604030504040204"/>
                <a:cs typeface="Tahoma" panose="020B0604030504040204"/>
              </a:rPr>
              <a:t>- </a:t>
            </a:r>
            <a:r>
              <a:rPr sz="1200" spc="-5" dirty="0">
                <a:latin typeface="Tahoma" panose="020B0604030504040204"/>
                <a:cs typeface="Tahoma" panose="020B0604030504040204"/>
              </a:rPr>
              <a:t>Multithreading Models </a:t>
            </a:r>
            <a:r>
              <a:rPr sz="1200" dirty="0">
                <a:latin typeface="Tahoma" panose="020B0604030504040204"/>
                <a:cs typeface="Tahoma" panose="020B0604030504040204"/>
              </a:rPr>
              <a:t>- </a:t>
            </a:r>
            <a:r>
              <a:rPr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sz="1200" spc="-5" dirty="0">
                <a:latin typeface="Tahoma" panose="020B0604030504040204"/>
                <a:cs typeface="Tahoma" panose="020B0604030504040204"/>
              </a:rPr>
              <a:t>Thread Libraries </a:t>
            </a:r>
            <a:r>
              <a:rPr sz="1200" dirty="0">
                <a:latin typeface="Tahoma" panose="020B0604030504040204"/>
                <a:cs typeface="Tahoma" panose="020B0604030504040204"/>
              </a:rPr>
              <a:t>- </a:t>
            </a:r>
            <a:r>
              <a:rPr sz="1200" spc="-5" dirty="0">
                <a:latin typeface="Tahoma" panose="020B0604030504040204"/>
                <a:cs typeface="Tahoma" panose="020B0604030504040204"/>
              </a:rPr>
              <a:t>Implicit Threading </a:t>
            </a:r>
            <a:r>
              <a:rPr sz="1200" dirty="0">
                <a:latin typeface="Tahoma" panose="020B0604030504040204"/>
                <a:cs typeface="Tahoma" panose="020B0604030504040204"/>
              </a:rPr>
              <a:t>- </a:t>
            </a:r>
            <a:r>
              <a:rPr sz="1200" spc="-5" dirty="0">
                <a:latin typeface="Tahoma" panose="020B0604030504040204"/>
                <a:cs typeface="Tahoma" panose="020B0604030504040204"/>
              </a:rPr>
              <a:t>Threading Issues </a:t>
            </a:r>
            <a:r>
              <a:rPr sz="1200" dirty="0">
                <a:latin typeface="Tahoma" panose="020B0604030504040204"/>
                <a:cs typeface="Tahoma" panose="020B0604030504040204"/>
              </a:rPr>
              <a:t>- CPU </a:t>
            </a:r>
            <a:r>
              <a:rPr sz="1200" spc="-5" dirty="0">
                <a:latin typeface="Tahoma" panose="020B0604030504040204"/>
                <a:cs typeface="Tahoma" panose="020B0604030504040204"/>
              </a:rPr>
              <a:t>Scheduling: Basic </a:t>
            </a:r>
            <a:r>
              <a:rPr sz="1200" dirty="0">
                <a:latin typeface="Tahoma" panose="020B0604030504040204"/>
                <a:cs typeface="Tahoma" panose="020B0604030504040204"/>
              </a:rPr>
              <a:t> </a:t>
            </a:r>
            <a:r>
              <a:rPr sz="1200" spc="-5" dirty="0">
                <a:latin typeface="Tahoma" panose="020B0604030504040204"/>
                <a:cs typeface="Tahoma" panose="020B0604030504040204"/>
              </a:rPr>
              <a:t>Concepts </a:t>
            </a:r>
            <a:r>
              <a:rPr sz="1200" dirty="0">
                <a:latin typeface="Tahoma" panose="020B0604030504040204"/>
                <a:cs typeface="Tahoma" panose="020B0604030504040204"/>
              </a:rPr>
              <a:t>- </a:t>
            </a:r>
            <a:r>
              <a:rPr sz="1200" spc="-5" dirty="0">
                <a:latin typeface="Tahoma" panose="020B0604030504040204"/>
                <a:cs typeface="Tahoma" panose="020B0604030504040204"/>
              </a:rPr>
              <a:t>Scheduling Criteria </a:t>
            </a:r>
            <a:r>
              <a:rPr sz="1200" dirty="0">
                <a:latin typeface="Tahoma" panose="020B0604030504040204"/>
                <a:cs typeface="Tahoma" panose="020B0604030504040204"/>
              </a:rPr>
              <a:t>- </a:t>
            </a:r>
            <a:r>
              <a:rPr sz="1200" spc="-5" dirty="0">
                <a:latin typeface="Tahoma" panose="020B0604030504040204"/>
                <a:cs typeface="Tahoma" panose="020B0604030504040204"/>
              </a:rPr>
              <a:t>Scheduling </a:t>
            </a:r>
            <a:r>
              <a:rPr sz="1200" dirty="0">
                <a:latin typeface="Tahoma" panose="020B0604030504040204"/>
                <a:cs typeface="Tahoma" panose="020B0604030504040204"/>
              </a:rPr>
              <a:t>Algorithms - </a:t>
            </a:r>
            <a:r>
              <a:rPr sz="1200" spc="-5" dirty="0">
                <a:latin typeface="Tahoma" panose="020B0604030504040204"/>
                <a:cs typeface="Tahoma" panose="020B0604030504040204"/>
              </a:rPr>
              <a:t>Thread Scheduling </a:t>
            </a:r>
            <a:r>
              <a:rPr sz="1200" dirty="0">
                <a:latin typeface="Tahoma" panose="020B0604030504040204"/>
                <a:cs typeface="Tahoma" panose="020B0604030504040204"/>
              </a:rPr>
              <a:t>- </a:t>
            </a:r>
            <a:r>
              <a:rPr sz="1200" spc="-5" dirty="0">
                <a:latin typeface="Tahoma" panose="020B0604030504040204"/>
                <a:cs typeface="Tahoma" panose="020B0604030504040204"/>
              </a:rPr>
              <a:t>Multi- </a:t>
            </a:r>
            <a:r>
              <a:rPr sz="1200" dirty="0">
                <a:latin typeface="Tahoma" panose="020B0604030504040204"/>
                <a:cs typeface="Tahoma" panose="020B0604030504040204"/>
              </a:rPr>
              <a:t> </a:t>
            </a:r>
            <a:r>
              <a:rPr sz="1200" spc="-5" dirty="0">
                <a:latin typeface="Tahoma" panose="020B0604030504040204"/>
                <a:cs typeface="Tahoma" panose="020B0604030504040204"/>
              </a:rPr>
              <a:t>Processor</a:t>
            </a:r>
            <a:r>
              <a:rPr sz="12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200" spc="-5" dirty="0">
                <a:latin typeface="Tahoma" panose="020B0604030504040204"/>
                <a:cs typeface="Tahoma" panose="020B0604030504040204"/>
              </a:rPr>
              <a:t>Scheduling</a:t>
            </a:r>
            <a:r>
              <a:rPr sz="1200" spc="25" dirty="0">
                <a:latin typeface="Tahoma" panose="020B0604030504040204"/>
                <a:cs typeface="Tahoma" panose="020B0604030504040204"/>
              </a:rPr>
              <a:t> </a:t>
            </a:r>
            <a:r>
              <a:rPr sz="1200" dirty="0">
                <a:latin typeface="Tahoma" panose="020B0604030504040204"/>
                <a:cs typeface="Tahoma" panose="020B0604030504040204"/>
              </a:rPr>
              <a:t>-</a:t>
            </a:r>
            <a:r>
              <a:rPr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sz="1200" spc="-20" dirty="0">
                <a:latin typeface="Tahoma" panose="020B0604030504040204"/>
                <a:cs typeface="Tahoma" panose="020B0604030504040204"/>
              </a:rPr>
              <a:t>Real-Time</a:t>
            </a:r>
            <a:r>
              <a:rPr sz="1200" spc="70" dirty="0">
                <a:latin typeface="Tahoma" panose="020B0604030504040204"/>
                <a:cs typeface="Tahoma" panose="020B0604030504040204"/>
              </a:rPr>
              <a:t> </a:t>
            </a:r>
            <a:r>
              <a:rPr sz="1200" dirty="0">
                <a:latin typeface="Tahoma" panose="020B0604030504040204"/>
                <a:cs typeface="Tahoma" panose="020B0604030504040204"/>
              </a:rPr>
              <a:t>CPU</a:t>
            </a:r>
            <a:r>
              <a:rPr sz="1200" spc="-15" dirty="0">
                <a:latin typeface="Tahoma" panose="020B0604030504040204"/>
                <a:cs typeface="Tahoma" panose="020B0604030504040204"/>
              </a:rPr>
              <a:t> </a:t>
            </a:r>
            <a:r>
              <a:rPr sz="1200" spc="-5" dirty="0">
                <a:latin typeface="Tahoma" panose="020B0604030504040204"/>
                <a:cs typeface="Tahoma" panose="020B0604030504040204"/>
              </a:rPr>
              <a:t>Scheduling</a:t>
            </a:r>
            <a:endParaRPr lang="en-IN" sz="1200" spc="-5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  <a:tabLst>
                <a:tab pos="1384300" algn="l"/>
              </a:tabLst>
            </a:pPr>
            <a:r>
              <a:rPr lang="en-IN" sz="1200" b="1" dirty="0">
                <a:latin typeface="Tahoma" panose="020B0604030504040204"/>
                <a:cs typeface="Tahoma" panose="020B0604030504040204"/>
              </a:rPr>
              <a:t>UNIT</a:t>
            </a:r>
            <a:r>
              <a:rPr lang="en-IN" sz="1200" b="1" spc="-10" dirty="0">
                <a:latin typeface="Tahoma" panose="020B0604030504040204"/>
                <a:cs typeface="Tahoma" panose="020B0604030504040204"/>
              </a:rPr>
              <a:t> III  </a:t>
            </a:r>
            <a:r>
              <a:rPr lang="en-IN" sz="1200" b="1" spc="-5" dirty="0">
                <a:latin typeface="Tahoma" panose="020B0604030504040204"/>
                <a:cs typeface="Tahoma" panose="020B0604030504040204"/>
              </a:rPr>
              <a:t>PROCESS</a:t>
            </a:r>
            <a:r>
              <a:rPr lang="en-IN" sz="1200" b="1" spc="-1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b="1" dirty="0">
                <a:latin typeface="Tahoma" panose="020B0604030504040204"/>
                <a:cs typeface="Tahoma" panose="020B0604030504040204"/>
              </a:rPr>
              <a:t>SYNCHRONISATION</a:t>
            </a:r>
            <a:r>
              <a:rPr lang="en-IN" sz="1200" b="1" spc="-5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b="1" dirty="0">
                <a:latin typeface="Tahoma" panose="020B0604030504040204"/>
                <a:cs typeface="Tahoma" panose="020B0604030504040204"/>
              </a:rPr>
              <a:t>AND</a:t>
            </a:r>
            <a:r>
              <a:rPr lang="en-IN" sz="1200" b="1" spc="-5" dirty="0">
                <a:latin typeface="Tahoma" panose="020B0604030504040204"/>
                <a:cs typeface="Tahoma" panose="020B0604030504040204"/>
              </a:rPr>
              <a:t> DEADLOCKS</a:t>
            </a:r>
            <a:endParaRPr lang="en-IN" sz="1200" dirty="0">
              <a:latin typeface="Tahoma" panose="020B0604030504040204"/>
              <a:cs typeface="Tahoma" panose="020B0604030504040204"/>
            </a:endParaRPr>
          </a:p>
          <a:p>
            <a:pPr marL="12700" marR="7620" algn="just">
              <a:lnSpc>
                <a:spcPct val="130000"/>
              </a:lnSpc>
              <a:spcBef>
                <a:spcPts val="820"/>
              </a:spcBef>
            </a:pPr>
            <a:r>
              <a:rPr lang="en-IN" sz="1200" spc="-5" dirty="0">
                <a:latin typeface="Tahoma" panose="020B0604030504040204"/>
                <a:cs typeface="Tahoma" panose="020B0604030504040204"/>
              </a:rPr>
              <a:t>Process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Synchronization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 -</a:t>
            </a:r>
            <a:r>
              <a:rPr lang="en-IN" sz="1200" spc="5" dirty="0">
                <a:latin typeface="Tahoma" panose="020B0604030504040204"/>
                <a:cs typeface="Tahoma" panose="020B0604030504040204"/>
              </a:rPr>
              <a:t> The</a:t>
            </a:r>
            <a:r>
              <a:rPr lang="en-IN" sz="1200" spc="39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critical-section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problem,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Peterson’s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 Solution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 - </a:t>
            </a:r>
            <a:r>
              <a:rPr lang="en-IN" sz="1200" spc="-36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Synchronization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 hardware,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 Mutex</a:t>
            </a:r>
            <a:r>
              <a:rPr lang="en-IN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locks,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Semaphores,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 monitors,</a:t>
            </a:r>
            <a:r>
              <a:rPr lang="en-IN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Liveness</a:t>
            </a:r>
            <a:r>
              <a:rPr lang="en-IN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-</a:t>
            </a:r>
            <a:r>
              <a:rPr lang="en-IN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Classic </a:t>
            </a:r>
            <a:r>
              <a:rPr lang="en-IN" sz="1200" spc="-36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problems of synchronization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–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Bounded Buffer Problem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-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Reader’s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&amp;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Writer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Problem,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Dinning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Philosopher Problem,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Barber’s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 shop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problem. Deadlock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-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System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model - </a:t>
            </a:r>
            <a:r>
              <a:rPr lang="en-IN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Deadlock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characterization,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Methods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for handling deadlocks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-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Deadlock prevention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- </a:t>
            </a:r>
            <a:r>
              <a:rPr lang="en-IN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Deadlock</a:t>
            </a:r>
            <a:r>
              <a:rPr lang="en-IN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avoidance</a:t>
            </a:r>
            <a:r>
              <a:rPr lang="en-IN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-</a:t>
            </a:r>
            <a:r>
              <a:rPr lang="en-IN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Deadlock</a:t>
            </a:r>
            <a:r>
              <a:rPr lang="en-IN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detection</a:t>
            </a:r>
            <a:r>
              <a:rPr lang="en-IN" sz="1200" spc="1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-</a:t>
            </a:r>
            <a:r>
              <a:rPr lang="en-IN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Recovery</a:t>
            </a:r>
            <a:r>
              <a:rPr lang="en-IN" sz="1200" spc="3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from</a:t>
            </a:r>
            <a:r>
              <a:rPr lang="en-IN" sz="1200" spc="-2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deadlock</a:t>
            </a:r>
            <a:endParaRPr lang="en-IN" sz="12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1225"/>
              </a:spcBef>
              <a:tabLst>
                <a:tab pos="1384300" algn="l"/>
              </a:tabLst>
            </a:pPr>
            <a:r>
              <a:rPr lang="en-IN" sz="1200" b="1" dirty="0">
                <a:latin typeface="Tahoma" panose="020B0604030504040204"/>
                <a:cs typeface="Tahoma" panose="020B0604030504040204"/>
              </a:rPr>
              <a:t>UNIT</a:t>
            </a:r>
            <a:r>
              <a:rPr lang="en-IN" sz="1200" b="1" spc="-5" dirty="0">
                <a:latin typeface="Tahoma" panose="020B0604030504040204"/>
                <a:cs typeface="Tahoma" panose="020B0604030504040204"/>
              </a:rPr>
              <a:t> IV  </a:t>
            </a:r>
            <a:r>
              <a:rPr lang="en-IN" sz="1200" b="1" dirty="0">
                <a:latin typeface="Tahoma" panose="020B0604030504040204"/>
                <a:cs typeface="Tahoma" panose="020B0604030504040204"/>
              </a:rPr>
              <a:t>MEMORY</a:t>
            </a:r>
            <a:r>
              <a:rPr lang="en-IN" sz="1200" b="1" spc="-6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b="1" dirty="0">
                <a:latin typeface="Tahoma" panose="020B0604030504040204"/>
                <a:cs typeface="Tahoma" panose="020B0604030504040204"/>
              </a:rPr>
              <a:t>MANAGEMENT</a:t>
            </a:r>
            <a:endParaRPr lang="en-IN" sz="1200" dirty="0">
              <a:latin typeface="Tahoma" panose="020B0604030504040204"/>
              <a:cs typeface="Tahoma" panose="020B0604030504040204"/>
            </a:endParaRPr>
          </a:p>
          <a:p>
            <a:pPr marL="12700" marR="7620" algn="just">
              <a:lnSpc>
                <a:spcPct val="130000"/>
              </a:lnSpc>
              <a:spcBef>
                <a:spcPts val="795"/>
              </a:spcBef>
            </a:pPr>
            <a:r>
              <a:rPr lang="en-IN" sz="1200" dirty="0">
                <a:latin typeface="Tahoma" panose="020B0604030504040204"/>
                <a:cs typeface="Tahoma" panose="020B0604030504040204"/>
              </a:rPr>
              <a:t>Memory Management: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Contiguous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Memory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Allocation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-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Paging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-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Structure of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the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Page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35" dirty="0">
                <a:latin typeface="Tahoma" panose="020B0604030504040204"/>
                <a:cs typeface="Tahoma" panose="020B0604030504040204"/>
              </a:rPr>
              <a:t>Table</a:t>
            </a:r>
            <a:r>
              <a:rPr lang="en-IN" sz="1200" spc="-3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–</a:t>
            </a:r>
            <a:r>
              <a:rPr lang="en-IN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Swapping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 -</a:t>
            </a:r>
            <a:r>
              <a:rPr lang="en-IN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Virtual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 Memory:</a:t>
            </a:r>
            <a:r>
              <a:rPr lang="en-IN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Demand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Paging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–</a:t>
            </a:r>
            <a:r>
              <a:rPr lang="en-IN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Copy-on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 write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 –</a:t>
            </a:r>
            <a:r>
              <a:rPr lang="en-IN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Page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Replacement</a:t>
            </a:r>
            <a:r>
              <a:rPr lang="en-IN" sz="1200" spc="6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–</a:t>
            </a:r>
            <a:r>
              <a:rPr lang="en-IN" sz="1200" spc="-2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Allocation</a:t>
            </a:r>
            <a:r>
              <a:rPr lang="en-IN" sz="1200" spc="6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of</a:t>
            </a:r>
            <a:r>
              <a:rPr lang="en-IN" sz="1200" spc="1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frames</a:t>
            </a:r>
            <a:r>
              <a:rPr lang="en-IN" sz="1200" spc="1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–</a:t>
            </a:r>
            <a:r>
              <a:rPr lang="en-IN" sz="1200" spc="-2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Thrashing</a:t>
            </a:r>
            <a:r>
              <a:rPr lang="en-IN" sz="1200" spc="3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Memory</a:t>
            </a:r>
            <a:r>
              <a:rPr lang="en-IN" sz="1200" spc="3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–</a:t>
            </a:r>
            <a:r>
              <a:rPr lang="en-IN" sz="1200" spc="-2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Compression</a:t>
            </a:r>
            <a:endParaRPr lang="en-IN" sz="1200" dirty="0">
              <a:latin typeface="Tahoma" panose="020B0604030504040204"/>
              <a:cs typeface="Tahoma" panose="020B0604030504040204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  <a:tabLst>
                <a:tab pos="1384300" algn="l"/>
              </a:tabLst>
            </a:pPr>
            <a:r>
              <a:rPr lang="en-IN" sz="1200" b="1" dirty="0">
                <a:latin typeface="Tahoma" panose="020B0604030504040204"/>
                <a:cs typeface="Tahoma" panose="020B0604030504040204"/>
              </a:rPr>
              <a:t>UNIT</a:t>
            </a:r>
            <a:r>
              <a:rPr lang="en-IN" sz="1200" b="1" spc="-1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b="1" dirty="0">
                <a:latin typeface="Tahoma" panose="020B0604030504040204"/>
                <a:cs typeface="Tahoma" panose="020B0604030504040204"/>
              </a:rPr>
              <a:t>V   </a:t>
            </a:r>
            <a:r>
              <a:rPr lang="en-IN" sz="1200" b="1" spc="-5" dirty="0">
                <a:latin typeface="Tahoma" panose="020B0604030504040204"/>
                <a:cs typeface="Tahoma" panose="020B0604030504040204"/>
              </a:rPr>
              <a:t>FILE</a:t>
            </a:r>
            <a:r>
              <a:rPr lang="en-IN" sz="1200" b="1" spc="-3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b="1" spc="-5" dirty="0">
                <a:latin typeface="Tahoma" panose="020B0604030504040204"/>
                <a:cs typeface="Tahoma" panose="020B0604030504040204"/>
              </a:rPr>
              <a:t>MANAGEMENT</a:t>
            </a:r>
            <a:endParaRPr lang="en-IN" sz="1200" dirty="0">
              <a:latin typeface="Tahoma" panose="020B0604030504040204"/>
              <a:cs typeface="Tahoma" panose="020B0604030504040204"/>
            </a:endParaRPr>
          </a:p>
          <a:p>
            <a:pPr marL="12700" marR="5080" algn="just">
              <a:lnSpc>
                <a:spcPct val="130000"/>
              </a:lnSpc>
              <a:spcBef>
                <a:spcPts val="795"/>
              </a:spcBef>
            </a:pPr>
            <a:r>
              <a:rPr lang="en-IN" sz="1200" spc="-5" dirty="0">
                <a:latin typeface="Tahoma" panose="020B0604030504040204"/>
                <a:cs typeface="Tahoma" panose="020B0604030504040204"/>
              </a:rPr>
              <a:t>File Management: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File Concept –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Access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Methods –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Directory Structure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–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Protection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- </a:t>
            </a:r>
            <a:r>
              <a:rPr lang="en-IN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Memory-Mapped</a:t>
            </a:r>
            <a:r>
              <a:rPr lang="en-IN" sz="1200" spc="32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File</a:t>
            </a:r>
            <a:r>
              <a:rPr lang="en-IN" sz="1200" spc="32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-</a:t>
            </a:r>
            <a:r>
              <a:rPr lang="en-IN" sz="1200" spc="32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Disk</a:t>
            </a:r>
            <a:r>
              <a:rPr lang="en-IN" sz="1200" spc="33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Management:</a:t>
            </a:r>
            <a:r>
              <a:rPr lang="en-IN" sz="1200" spc="33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Disk</a:t>
            </a:r>
            <a:r>
              <a:rPr lang="en-IN" sz="1200" spc="33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structure,</a:t>
            </a:r>
            <a:r>
              <a:rPr lang="en-IN" sz="1200" spc="32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Disk</a:t>
            </a:r>
            <a:r>
              <a:rPr lang="en-IN" sz="1200" spc="33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scheduling</a:t>
            </a:r>
            <a:r>
              <a:rPr lang="en-IN" sz="1200" spc="33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-</a:t>
            </a:r>
            <a:r>
              <a:rPr lang="en-IN" sz="1200" spc="32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FCFS, </a:t>
            </a:r>
            <a:r>
              <a:rPr lang="en-IN" sz="1200" spc="-36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40" dirty="0">
                <a:latin typeface="Tahoma" panose="020B0604030504040204"/>
                <a:cs typeface="Tahoma" panose="020B0604030504040204"/>
              </a:rPr>
              <a:t>SSTF,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SCAN,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C-SCAN,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Disk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reliability, Disk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formatting,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Boot-block, Bad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blocks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- </a:t>
            </a:r>
            <a:r>
              <a:rPr lang="en-IN" sz="1200" spc="5" dirty="0">
                <a:latin typeface="Tahoma" panose="020B0604030504040204"/>
                <a:cs typeface="Tahoma" panose="020B0604030504040204"/>
              </a:rPr>
              <a:t>I/O </a:t>
            </a:r>
            <a:r>
              <a:rPr lang="en-IN" sz="1200" spc="1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Hardware: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I/O</a:t>
            </a:r>
            <a:r>
              <a:rPr lang="en-IN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devices,</a:t>
            </a:r>
            <a:r>
              <a:rPr lang="en-IN" sz="1200" spc="4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Device</a:t>
            </a:r>
            <a:r>
              <a:rPr lang="en-IN" sz="1200" spc="2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controllers,</a:t>
            </a:r>
            <a:r>
              <a:rPr lang="en-IN" sz="1200" spc="6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10" dirty="0">
                <a:latin typeface="Tahoma" panose="020B0604030504040204"/>
                <a:cs typeface="Tahoma" panose="020B0604030504040204"/>
              </a:rPr>
              <a:t>Direct</a:t>
            </a:r>
            <a:r>
              <a:rPr lang="en-IN" sz="1200" spc="2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Memory</a:t>
            </a:r>
            <a:r>
              <a:rPr lang="en-IN" sz="1200" spc="2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Access</a:t>
            </a:r>
            <a:r>
              <a:rPr lang="en-IN" sz="1200" spc="30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dirty="0">
                <a:latin typeface="Tahoma" panose="020B0604030504040204"/>
                <a:cs typeface="Tahoma" panose="020B0604030504040204"/>
              </a:rPr>
              <a:t>-</a:t>
            </a:r>
            <a:r>
              <a:rPr lang="en-IN" sz="1200" spc="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Case</a:t>
            </a:r>
            <a:r>
              <a:rPr lang="en-IN" sz="1200" spc="25" dirty="0">
                <a:latin typeface="Tahoma" panose="020B0604030504040204"/>
                <a:cs typeface="Tahoma" panose="020B0604030504040204"/>
              </a:rPr>
              <a:t> </a:t>
            </a:r>
            <a:r>
              <a:rPr lang="en-IN" sz="1200" spc="-5" dirty="0">
                <a:latin typeface="Tahoma" panose="020B0604030504040204"/>
                <a:cs typeface="Tahoma" panose="020B0604030504040204"/>
              </a:rPr>
              <a:t>Study-Linux.</a:t>
            </a:r>
            <a:endParaRPr lang="en-IN" sz="1200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129589" y="240632"/>
            <a:ext cx="7134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22CS304 – Operating Systems</a:t>
            </a:r>
          </a:p>
        </p:txBody>
      </p:sp>
    </p:spTree>
    <p:extLst>
      <p:ext uri="{BB962C8B-B14F-4D97-AF65-F5344CB8AC3E}">
        <p14:creationId xmlns:p14="http://schemas.microsoft.com/office/powerpoint/2010/main" val="614446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16424" y="136419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IV – MEMORY MANAGEMENT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Contiguous Memory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1BD41A-98BC-7F15-EF0E-CAC40A955042}"/>
              </a:ext>
            </a:extLst>
          </p:cNvPr>
          <p:cNvSpPr txBox="1"/>
          <p:nvPr/>
        </p:nvSpPr>
        <p:spPr>
          <a:xfrm>
            <a:off x="743532" y="945595"/>
            <a:ext cx="11001164" cy="5684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4150" marR="6985" indent="-1714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 main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memory must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accommodate both the operating system and various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user processes. </a:t>
            </a:r>
          </a:p>
          <a:p>
            <a:pPr marL="184150" marR="6985" indent="-1714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Need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to allocate main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memory 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in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most efficient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way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 possible. </a:t>
            </a:r>
          </a:p>
          <a:p>
            <a:pPr marL="184150" marR="6985" indent="-1714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In early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method,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of contiguous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memory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allocation, the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memory is usually divided 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into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two partitions: </a:t>
            </a:r>
          </a:p>
          <a:p>
            <a:pPr marL="1098550" marR="6985" lvl="2" indent="-1714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one for the resident operating </a:t>
            </a:r>
            <a:r>
              <a:rPr lang="en-IN" sz="1600" b="1" spc="-10" dirty="0">
                <a:solidFill>
                  <a:srgbClr val="538235"/>
                </a:solidFill>
                <a:latin typeface="Tahoma"/>
                <a:cs typeface="Tahoma"/>
              </a:rPr>
              <a:t>system </a:t>
            </a:r>
            <a:endParaRPr lang="en-IN" sz="1600" b="1" spc="-5" dirty="0">
              <a:solidFill>
                <a:srgbClr val="538235"/>
              </a:solidFill>
              <a:latin typeface="Tahoma"/>
              <a:cs typeface="Tahoma"/>
            </a:endParaRPr>
          </a:p>
          <a:p>
            <a:pPr marL="1098550" marR="6985" lvl="2" indent="-1714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one for the user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processes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.</a:t>
            </a:r>
            <a:r>
              <a:rPr lang="en-IN" sz="1600" spc="5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</a:p>
          <a:p>
            <a:pPr marL="184150" marR="6985" indent="-171450" algn="just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In</a:t>
            </a:r>
            <a:r>
              <a:rPr lang="en-IN" sz="1600" spc="6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contiguous</a:t>
            </a:r>
            <a:r>
              <a:rPr lang="en-IN" sz="1600" spc="6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memory</a:t>
            </a:r>
            <a:r>
              <a:rPr lang="en-IN" sz="1600" spc="6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allocation,</a:t>
            </a:r>
            <a:r>
              <a:rPr lang="en-IN" sz="1600" spc="6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each</a:t>
            </a:r>
            <a:r>
              <a:rPr lang="en-IN" sz="1600" spc="6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process</a:t>
            </a:r>
            <a:r>
              <a:rPr lang="en-IN" sz="1600" spc="6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is</a:t>
            </a:r>
            <a:r>
              <a:rPr lang="en-IN" sz="1600" spc="7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contained</a:t>
            </a:r>
            <a:r>
              <a:rPr lang="en-IN" sz="1600" spc="6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in</a:t>
            </a:r>
            <a:r>
              <a:rPr lang="en-IN" sz="1600" spc="6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a</a:t>
            </a:r>
            <a:r>
              <a:rPr lang="en-IN" sz="1600" spc="5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single</a:t>
            </a:r>
            <a:r>
              <a:rPr lang="en-IN" sz="1600" spc="7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section </a:t>
            </a:r>
            <a:r>
              <a:rPr lang="en-IN" sz="1600" spc="-36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of</a:t>
            </a:r>
            <a:r>
              <a:rPr lang="en-IN" sz="1600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memory</a:t>
            </a:r>
            <a:r>
              <a:rPr lang="en-IN" sz="1600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that</a:t>
            </a:r>
            <a:r>
              <a:rPr lang="en-IN" sz="1600" spc="2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is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contiguous</a:t>
            </a:r>
            <a:r>
              <a:rPr lang="en-IN" sz="1600" b="1" spc="-4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to</a:t>
            </a:r>
            <a:r>
              <a:rPr lang="en-IN" sz="1600" b="1" spc="-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600" b="1" spc="-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section</a:t>
            </a:r>
            <a:r>
              <a:rPr lang="en-IN" sz="1600" b="1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containing</a:t>
            </a:r>
            <a:r>
              <a:rPr lang="en-IN" sz="1600" b="1" spc="-4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600" b="1" spc="-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next process.</a:t>
            </a:r>
            <a:endParaRPr lang="en-IN" sz="1600" dirty="0">
              <a:latin typeface="Tahoma"/>
              <a:cs typeface="Tahoma"/>
            </a:endParaRPr>
          </a:p>
          <a:p>
            <a:pPr marL="513715" lvl="2" indent="-501650" algn="just">
              <a:lnSpc>
                <a:spcPct val="100000"/>
              </a:lnSpc>
              <a:spcBef>
                <a:spcPts val="795"/>
              </a:spcBef>
              <a:buAutoNum type="arabicPeriod"/>
              <a:tabLst>
                <a:tab pos="514350" algn="l"/>
              </a:tabLst>
            </a:pP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Memory</a:t>
            </a:r>
            <a:r>
              <a:rPr lang="en-IN" sz="1600" b="1" spc="-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Protection</a:t>
            </a:r>
          </a:p>
          <a:p>
            <a:pPr marL="12065" lvl="2" algn="just">
              <a:lnSpc>
                <a:spcPct val="100000"/>
              </a:lnSpc>
              <a:spcBef>
                <a:spcPts val="795"/>
              </a:spcBef>
              <a:tabLst>
                <a:tab pos="514350" algn="l"/>
              </a:tabLst>
            </a:pPr>
            <a:endParaRPr lang="en-IN" sz="1600" dirty="0">
              <a:latin typeface="Tahoma"/>
              <a:cs typeface="Tahoma"/>
            </a:endParaRPr>
          </a:p>
          <a:p>
            <a:pPr marL="298450" marR="5080" indent="-285750" algn="just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 relocation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register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contains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the value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of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 smallest physical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address;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limit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register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contains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range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of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logical</a:t>
            </a:r>
            <a:r>
              <a:rPr lang="en-IN" sz="1600" spc="434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addresses</a:t>
            </a:r>
            <a:r>
              <a:rPr lang="en-IN" sz="1600" spc="43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(for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example,</a:t>
            </a:r>
            <a:r>
              <a:rPr lang="en-IN" sz="1600" spc="14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relocation</a:t>
            </a:r>
            <a:r>
              <a:rPr lang="en-IN" sz="1600" spc="13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=</a:t>
            </a:r>
            <a:r>
              <a:rPr lang="en-IN" sz="1600" spc="13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100040</a:t>
            </a:r>
            <a:r>
              <a:rPr lang="en-IN" sz="1600" spc="14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and</a:t>
            </a:r>
            <a:r>
              <a:rPr lang="en-IN" sz="1600" spc="14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limit</a:t>
            </a:r>
            <a:r>
              <a:rPr lang="en-IN" sz="1600" spc="15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=</a:t>
            </a:r>
            <a:r>
              <a:rPr lang="en-IN" sz="1600" spc="13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74600).</a:t>
            </a:r>
            <a:r>
              <a:rPr lang="en-IN" sz="1600" spc="14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</a:p>
          <a:p>
            <a:pPr marL="298450" marR="5080" indent="-285750" algn="just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Each</a:t>
            </a:r>
            <a:r>
              <a:rPr lang="en-IN" sz="1600" spc="14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logical</a:t>
            </a:r>
            <a:r>
              <a:rPr lang="en-IN" sz="1600" spc="15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address</a:t>
            </a:r>
            <a:r>
              <a:rPr lang="en-IN" sz="1600" spc="14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must </a:t>
            </a:r>
            <a:r>
              <a:rPr lang="en-IN" sz="1600" spc="-42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fall within the </a:t>
            </a:r>
            <a:r>
              <a:rPr lang="en-IN" sz="1600" spc="-15" dirty="0">
                <a:solidFill>
                  <a:srgbClr val="538235"/>
                </a:solidFill>
                <a:latin typeface="Tahoma"/>
                <a:cs typeface="Tahoma"/>
              </a:rPr>
              <a:t>range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specified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by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limit </a:t>
            </a:r>
            <a:r>
              <a:rPr lang="en-IN" sz="1600" spc="-25" dirty="0">
                <a:solidFill>
                  <a:srgbClr val="538235"/>
                </a:solidFill>
                <a:latin typeface="Tahoma"/>
                <a:cs typeface="Tahoma"/>
              </a:rPr>
              <a:t>register. </a:t>
            </a:r>
          </a:p>
          <a:p>
            <a:pPr marL="298450" marR="5080" indent="-285750" algn="just">
              <a:lnSpc>
                <a:spcPct val="150000"/>
              </a:lnSpc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 </a:t>
            </a:r>
            <a:r>
              <a:rPr lang="en-IN" sz="1600" b="1" spc="-10" dirty="0">
                <a:solidFill>
                  <a:srgbClr val="538235"/>
                </a:solidFill>
                <a:latin typeface="Tahoma"/>
                <a:cs typeface="Tahoma"/>
              </a:rPr>
              <a:t>MMU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maps the logical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address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dynamically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by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adding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 value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in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relocation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25" dirty="0">
                <a:solidFill>
                  <a:srgbClr val="538235"/>
                </a:solidFill>
                <a:latin typeface="Tahoma"/>
                <a:cs typeface="Tahoma"/>
              </a:rPr>
              <a:t>register.</a:t>
            </a:r>
            <a:r>
              <a:rPr lang="en-IN" sz="1600" spc="38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This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mapped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address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is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sent to</a:t>
            </a:r>
            <a:r>
              <a:rPr lang="en-IN" sz="1600" spc="-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20" dirty="0">
                <a:solidFill>
                  <a:srgbClr val="538235"/>
                </a:solidFill>
                <a:latin typeface="Tahoma"/>
                <a:cs typeface="Tahoma"/>
              </a:rPr>
              <a:t>memory</a:t>
            </a:r>
          </a:p>
          <a:p>
            <a:pPr marL="446088" marR="5080" indent="-400050" algn="just">
              <a:lnSpc>
                <a:spcPct val="150000"/>
              </a:lnSpc>
              <a:spcBef>
                <a:spcPts val="5"/>
              </a:spcBef>
            </a:pPr>
            <a:endParaRPr lang="en-US" alt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340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16424" y="136419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IV – MEMORY MANAGEMENT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Contiguous Memory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1BD41A-98BC-7F15-EF0E-CAC40A955042}"/>
              </a:ext>
            </a:extLst>
          </p:cNvPr>
          <p:cNvSpPr txBox="1"/>
          <p:nvPr/>
        </p:nvSpPr>
        <p:spPr>
          <a:xfrm>
            <a:off x="743532" y="945595"/>
            <a:ext cx="11001164" cy="46000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6088" marR="5080" indent="-400050" algn="just">
              <a:lnSpc>
                <a:spcPct val="150000"/>
              </a:lnSpc>
              <a:spcBef>
                <a:spcPts val="5"/>
              </a:spcBef>
            </a:pP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2. Memory</a:t>
            </a:r>
            <a:r>
              <a:rPr lang="en-IN" sz="1800" b="1" spc="-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Allocation</a:t>
            </a:r>
            <a:endParaRPr lang="en-IN" sz="1800" dirty="0">
              <a:latin typeface="Tahoma"/>
              <a:cs typeface="Tahoma"/>
            </a:endParaRPr>
          </a:p>
          <a:p>
            <a:pPr marL="298450" marR="6985" indent="-285750" algn="just">
              <a:lnSpc>
                <a:spcPct val="15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One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of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the simplest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methods for allocating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memory is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to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divide</a:t>
            </a:r>
            <a:r>
              <a:rPr lang="en-IN" sz="1600" b="1" spc="35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memory </a:t>
            </a:r>
            <a:r>
              <a:rPr lang="en-IN" sz="1600" b="1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into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several fixed-sized partitions. </a:t>
            </a:r>
          </a:p>
          <a:p>
            <a:pPr marL="298450" marR="6985" indent="-285750" algn="just">
              <a:lnSpc>
                <a:spcPct val="15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Each partition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may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contain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exactly one process. </a:t>
            </a:r>
          </a:p>
          <a:p>
            <a:pPr marL="298450" marR="6985" indent="-285750" algn="just">
              <a:lnSpc>
                <a:spcPct val="15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600" spc="15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degree</a:t>
            </a:r>
            <a:r>
              <a:rPr lang="en-IN" sz="1600" b="1" spc="16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of</a:t>
            </a:r>
            <a:r>
              <a:rPr lang="en-IN" sz="1600" b="1" spc="17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multiprogramming</a:t>
            </a:r>
            <a:r>
              <a:rPr lang="en-IN" sz="1600" b="1" spc="17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is</a:t>
            </a:r>
            <a:r>
              <a:rPr lang="en-IN" sz="1600" b="1" spc="16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bound</a:t>
            </a:r>
            <a:r>
              <a:rPr lang="en-IN" sz="1600" b="1" spc="16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by</a:t>
            </a:r>
            <a:r>
              <a:rPr lang="en-IN" sz="1600" b="1" spc="17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600" b="1" spc="15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number</a:t>
            </a:r>
            <a:r>
              <a:rPr lang="en-IN" sz="1600" b="1" spc="15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of</a:t>
            </a:r>
            <a:r>
              <a:rPr lang="en-IN" sz="1600" b="1" spc="16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partitions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.</a:t>
            </a:r>
            <a:r>
              <a:rPr lang="en-IN" sz="1600" spc="13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</a:p>
          <a:p>
            <a:pPr marL="298450" marR="6985" indent="-285750" algn="just">
              <a:lnSpc>
                <a:spcPct val="15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In </a:t>
            </a:r>
            <a:r>
              <a:rPr lang="en-IN" sz="1600" spc="-36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this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multiple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partition method, when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a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partition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is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free,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a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process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is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selected from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the input 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queue and is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loaded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into the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free partition. </a:t>
            </a:r>
          </a:p>
          <a:p>
            <a:pPr marL="298450" marR="6985" indent="-285750" algn="just">
              <a:lnSpc>
                <a:spcPct val="150000"/>
              </a:lnSpc>
              <a:spcBef>
                <a:spcPts val="45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When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process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terminates, the partition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becomes</a:t>
            </a:r>
            <a:r>
              <a:rPr lang="en-IN" sz="1600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available</a:t>
            </a:r>
            <a:r>
              <a:rPr lang="en-IN" sz="1600" b="1" spc="-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for</a:t>
            </a:r>
            <a:r>
              <a:rPr lang="en-IN" sz="1600" b="1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another</a:t>
            </a:r>
            <a:r>
              <a:rPr lang="en-IN" sz="1600" b="1" spc="-2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process.</a:t>
            </a:r>
            <a:endParaRPr lang="en-IN" sz="1600" dirty="0">
              <a:latin typeface="Tahoma"/>
              <a:cs typeface="Tahoma"/>
            </a:endParaRPr>
          </a:p>
          <a:p>
            <a:pPr marL="298450" marR="5715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In the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variable-partition scheme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,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the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operating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system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keeps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a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table,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indicating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which </a:t>
            </a:r>
            <a:r>
              <a:rPr lang="en-IN" sz="1600" b="1" spc="-10" dirty="0">
                <a:solidFill>
                  <a:srgbClr val="538235"/>
                </a:solidFill>
                <a:latin typeface="Tahoma"/>
                <a:cs typeface="Tahoma"/>
              </a:rPr>
              <a:t>parts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of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memory</a:t>
            </a:r>
            <a:r>
              <a:rPr lang="en-IN" sz="1600" b="1" spc="34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are</a:t>
            </a:r>
            <a:r>
              <a:rPr lang="en-IN" sz="1600" b="1" spc="34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available and </a:t>
            </a:r>
            <a:r>
              <a:rPr lang="en-IN" sz="1600" b="1" spc="-10" dirty="0">
                <a:solidFill>
                  <a:srgbClr val="538235"/>
                </a:solidFill>
                <a:latin typeface="Tahoma"/>
                <a:cs typeface="Tahoma"/>
              </a:rPr>
              <a:t>which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are occupied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. </a:t>
            </a:r>
          </a:p>
          <a:p>
            <a:pPr marL="298450" marR="5715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spc="-15" dirty="0">
                <a:solidFill>
                  <a:srgbClr val="538235"/>
                </a:solidFill>
                <a:latin typeface="Tahoma"/>
                <a:cs typeface="Tahoma"/>
              </a:rPr>
              <a:t>Initially,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all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memory is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available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for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user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processes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and is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considered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one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large block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of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available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memory,</a:t>
            </a:r>
            <a:r>
              <a:rPr lang="en-IN" sz="1600" b="1" spc="4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a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hole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.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15" dirty="0">
                <a:solidFill>
                  <a:srgbClr val="538235"/>
                </a:solidFill>
                <a:latin typeface="Tahoma"/>
                <a:cs typeface="Tahoma"/>
              </a:rPr>
              <a:t>Eventually,</a:t>
            </a:r>
            <a:r>
              <a:rPr lang="en-IN" sz="1600" spc="3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memory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contains</a:t>
            </a:r>
            <a:r>
              <a:rPr lang="en-IN" sz="1600" spc="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a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set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 of</a:t>
            </a:r>
            <a:r>
              <a:rPr lang="en-IN" sz="1600" b="1" spc="-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holes</a:t>
            </a:r>
            <a:r>
              <a:rPr lang="en-IN" sz="1600" b="1" spc="-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of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 various</a:t>
            </a:r>
            <a:r>
              <a:rPr lang="en-IN" sz="1600" b="1" spc="-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sizes.</a:t>
            </a:r>
            <a:endParaRPr lang="en-IN" sz="1600" dirty="0">
              <a:latin typeface="Tahoma"/>
              <a:cs typeface="Tahoma"/>
            </a:endParaRPr>
          </a:p>
          <a:p>
            <a:pPr marL="446088" marR="5080" indent="-400050" algn="just">
              <a:lnSpc>
                <a:spcPct val="150000"/>
              </a:lnSpc>
              <a:spcBef>
                <a:spcPts val="5"/>
              </a:spcBef>
            </a:pPr>
            <a:endParaRPr lang="en-US" alt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EC2C1440-B3BB-E866-72BC-33921E56A51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46145" y="4763282"/>
            <a:ext cx="4215371" cy="1890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439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16424" y="136419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IV – MEMORY MANAGEMENT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Contiguous Memory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1BD41A-98BC-7F15-EF0E-CAC40A955042}"/>
              </a:ext>
            </a:extLst>
          </p:cNvPr>
          <p:cNvSpPr txBox="1"/>
          <p:nvPr/>
        </p:nvSpPr>
        <p:spPr>
          <a:xfrm>
            <a:off x="595418" y="782750"/>
            <a:ext cx="11001164" cy="540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8450" marR="6350" indent="-285750" algn="just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As processes enter the system, they are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put into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an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input queue. The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operating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system takes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into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account </a:t>
            </a:r>
          </a:p>
          <a:p>
            <a:pPr marL="1212850" marR="6350" lvl="2" indent="-285750" algn="just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memory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requirements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of each process </a:t>
            </a:r>
          </a:p>
          <a:p>
            <a:pPr marL="1212850" marR="6350" lvl="2" indent="-285750" algn="just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amount 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of </a:t>
            </a:r>
            <a:r>
              <a:rPr lang="en-IN" sz="1600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available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memory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space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in determining which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processes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are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allocated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15" dirty="0">
                <a:solidFill>
                  <a:srgbClr val="538235"/>
                </a:solidFill>
                <a:latin typeface="Tahoma"/>
                <a:cs typeface="Tahoma"/>
              </a:rPr>
              <a:t>memory.</a:t>
            </a:r>
            <a:r>
              <a:rPr lang="en-IN" sz="1600" spc="34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</a:p>
          <a:p>
            <a:pPr marL="298450" marR="6350" indent="-285750" algn="just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When a 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process is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allocated space, </a:t>
            </a:r>
          </a:p>
          <a:p>
            <a:pPr marL="1212850" marR="6350" lvl="2" indent="-285750" algn="just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I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t is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loaded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into </a:t>
            </a:r>
            <a:r>
              <a:rPr lang="en-IN" sz="1600" spc="-15" dirty="0">
                <a:solidFill>
                  <a:srgbClr val="538235"/>
                </a:solidFill>
                <a:latin typeface="Tahoma"/>
                <a:cs typeface="Tahoma"/>
              </a:rPr>
              <a:t>memory,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and it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can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then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compete for CPU time.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</a:p>
          <a:p>
            <a:pPr marL="1212850" marR="6350" lvl="2" indent="-285750" algn="just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When a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process terminates, 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it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releases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its </a:t>
            </a:r>
            <a:r>
              <a:rPr lang="en-IN" sz="1600" spc="-15" dirty="0">
                <a:solidFill>
                  <a:srgbClr val="538235"/>
                </a:solidFill>
                <a:latin typeface="Tahoma"/>
                <a:cs typeface="Tahoma"/>
              </a:rPr>
              <a:t>memory,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which the operating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system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may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then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fill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with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another</a:t>
            </a:r>
            <a:r>
              <a:rPr lang="en-IN" sz="1600" spc="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process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from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input</a:t>
            </a:r>
            <a:r>
              <a:rPr lang="en-IN" sz="1600" spc="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queue.</a:t>
            </a:r>
            <a:endParaRPr lang="en-IN" sz="1600" dirty="0">
              <a:latin typeface="Tahoma"/>
              <a:cs typeface="Tahoma"/>
            </a:endParaRPr>
          </a:p>
          <a:p>
            <a:pPr marL="296863" marR="6350" lvl="2" indent="-285750" algn="just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In general, the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memory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blocks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available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comprise a 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set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of</a:t>
            </a:r>
            <a:r>
              <a:rPr lang="en-IN" sz="1600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holes</a:t>
            </a:r>
            <a:r>
              <a:rPr lang="en-IN" sz="1600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of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various</a:t>
            </a:r>
            <a:r>
              <a:rPr lang="en-IN" sz="1600" spc="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sizes</a:t>
            </a:r>
            <a:r>
              <a:rPr lang="en-IN" sz="1600" spc="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scattered</a:t>
            </a:r>
            <a:r>
              <a:rPr lang="en-IN" sz="1600" spc="2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throughout</a:t>
            </a:r>
            <a:r>
              <a:rPr lang="en-IN" sz="1600" spc="2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20" dirty="0">
                <a:solidFill>
                  <a:srgbClr val="538235"/>
                </a:solidFill>
                <a:latin typeface="Tahoma"/>
                <a:cs typeface="Tahoma"/>
              </a:rPr>
              <a:t>memory.</a:t>
            </a:r>
          </a:p>
          <a:p>
            <a:pPr marL="296863" marR="6350" lvl="2" indent="-285750" algn="just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When a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process arrives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and needs </a:t>
            </a:r>
            <a:r>
              <a:rPr lang="en-IN" sz="1600" spc="-20" dirty="0">
                <a:solidFill>
                  <a:srgbClr val="538235"/>
                </a:solidFill>
                <a:latin typeface="Tahoma"/>
                <a:cs typeface="Tahoma"/>
              </a:rPr>
              <a:t>memory, </a:t>
            </a:r>
          </a:p>
          <a:p>
            <a:pPr marL="754063" marR="6350" lvl="3" indent="-285750" algn="just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The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system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searches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the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set for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a </a:t>
            </a:r>
            <a:r>
              <a:rPr lang="en-IN" sz="1600" b="1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hole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that is large enough for this process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. </a:t>
            </a:r>
          </a:p>
          <a:p>
            <a:pPr marL="754063" marR="6350" lvl="3" indent="-285750" algn="just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If the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hole is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too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large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,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it is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split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into </a:t>
            </a:r>
            <a:r>
              <a:rPr lang="en-IN" sz="1600" b="1" spc="-10" dirty="0">
                <a:solidFill>
                  <a:srgbClr val="538235"/>
                </a:solidFill>
                <a:latin typeface="Tahoma"/>
                <a:cs typeface="Tahoma"/>
              </a:rPr>
              <a:t>two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 parts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.</a:t>
            </a:r>
            <a:r>
              <a:rPr lang="en-IN" sz="1600" spc="4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</a:p>
          <a:p>
            <a:pPr marL="754063" marR="6350" lvl="3" indent="-285750" algn="just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When</a:t>
            </a:r>
            <a:r>
              <a:rPr lang="en-IN" sz="1600" spc="5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a</a:t>
            </a:r>
            <a:r>
              <a:rPr lang="en-IN" sz="1600" spc="4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process</a:t>
            </a:r>
            <a:r>
              <a:rPr lang="en-IN" sz="1600" spc="5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terminates,</a:t>
            </a:r>
            <a:r>
              <a:rPr lang="en-IN" sz="1600" spc="5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it</a:t>
            </a:r>
            <a:r>
              <a:rPr lang="en-IN" sz="1600" spc="4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releases</a:t>
            </a:r>
            <a:r>
              <a:rPr lang="en-IN" sz="1600" spc="5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its</a:t>
            </a:r>
            <a:r>
              <a:rPr lang="en-IN" sz="1600" spc="4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block</a:t>
            </a:r>
            <a:r>
              <a:rPr lang="en-IN" sz="1600" spc="4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of</a:t>
            </a:r>
            <a:r>
              <a:rPr lang="en-IN" sz="1600" spc="5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20" dirty="0">
                <a:solidFill>
                  <a:srgbClr val="538235"/>
                </a:solidFill>
                <a:latin typeface="Tahoma"/>
                <a:cs typeface="Tahoma"/>
              </a:rPr>
              <a:t>memory,</a:t>
            </a:r>
            <a:r>
              <a:rPr lang="en-IN" sz="1600" spc="6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which</a:t>
            </a:r>
            <a:r>
              <a:rPr lang="en-IN" sz="1600" spc="5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is</a:t>
            </a:r>
            <a:r>
              <a:rPr lang="en-IN" sz="1600" spc="5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then</a:t>
            </a:r>
            <a:r>
              <a:rPr lang="en-IN" sz="1600" spc="4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placed</a:t>
            </a:r>
            <a:r>
              <a:rPr lang="en-IN" sz="1600" spc="4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back </a:t>
            </a:r>
            <a:r>
              <a:rPr lang="en-IN" sz="1600" spc="-36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in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set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 of</a:t>
            </a:r>
            <a:r>
              <a:rPr lang="en-IN" sz="1600" spc="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holes.</a:t>
            </a:r>
            <a:r>
              <a:rPr lang="en-IN" sz="1600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</a:p>
          <a:p>
            <a:pPr marL="754063" marR="6350" lvl="3" indent="-285750" algn="just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If</a:t>
            </a:r>
            <a:r>
              <a:rPr lang="en-IN" sz="1600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new</a:t>
            </a:r>
            <a:r>
              <a:rPr lang="en-IN" sz="1600" b="1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hole</a:t>
            </a:r>
            <a:r>
              <a:rPr lang="en-IN" sz="1600" b="1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is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adjacent</a:t>
            </a:r>
            <a:r>
              <a:rPr lang="en-IN" sz="1600" b="1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to</a:t>
            </a:r>
            <a:r>
              <a:rPr lang="en-IN" sz="1600" b="1" spc="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other</a:t>
            </a:r>
            <a:r>
              <a:rPr lang="en-IN" sz="1600" b="1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holes,</a:t>
            </a:r>
            <a:r>
              <a:rPr lang="en-IN" sz="1600" b="1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these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adjacent</a:t>
            </a:r>
            <a:r>
              <a:rPr lang="en-IN" sz="1600" b="1" spc="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10" dirty="0">
                <a:solidFill>
                  <a:srgbClr val="538235"/>
                </a:solidFill>
                <a:latin typeface="Tahoma"/>
                <a:cs typeface="Tahoma"/>
              </a:rPr>
              <a:t>holes</a:t>
            </a:r>
            <a:r>
              <a:rPr lang="en-IN" sz="1600" b="1" spc="-2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15" dirty="0">
                <a:solidFill>
                  <a:srgbClr val="538235"/>
                </a:solidFill>
                <a:latin typeface="Tahoma"/>
                <a:cs typeface="Tahoma"/>
              </a:rPr>
              <a:t>are</a:t>
            </a:r>
            <a:r>
              <a:rPr lang="en-IN" sz="1600" dirty="0"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merged</a:t>
            </a:r>
            <a:r>
              <a:rPr lang="en-IN" sz="1600" b="1" spc="-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to</a:t>
            </a:r>
            <a:r>
              <a:rPr lang="en-IN" sz="1600" b="1" spc="-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form</a:t>
            </a:r>
            <a:r>
              <a:rPr lang="en-IN" sz="1600" b="1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one</a:t>
            </a:r>
            <a:r>
              <a:rPr lang="en-IN" sz="1600" b="1" spc="-3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larger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hole.</a:t>
            </a:r>
            <a:endParaRPr lang="en-US" altLang="en-US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96863" marR="6350" lvl="2" indent="-285750" algn="just">
              <a:lnSpc>
                <a:spcPct val="150000"/>
              </a:lnSpc>
              <a:spcBef>
                <a:spcPts val="105"/>
              </a:spcBef>
              <a:buFont typeface="Arial" panose="020B0604020202020204" pitchFamily="34" charset="0"/>
              <a:buChar char="•"/>
            </a:pPr>
            <a:endParaRPr lang="en-IN" spc="-2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561183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16424" y="136419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IV – MEMORY MANAGEMENT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Contiguous Memory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1BD41A-98BC-7F15-EF0E-CAC40A955042}"/>
              </a:ext>
            </a:extLst>
          </p:cNvPr>
          <p:cNvSpPr txBox="1"/>
          <p:nvPr/>
        </p:nvSpPr>
        <p:spPr>
          <a:xfrm>
            <a:off x="595418" y="649308"/>
            <a:ext cx="11001164" cy="60950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6862" marR="508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Dynamic storage allocation problem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, concerns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how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to satisfy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a request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of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size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n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from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a list of free holes. </a:t>
            </a:r>
          </a:p>
          <a:p>
            <a:pPr marL="296862" marR="508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The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first-fit, best-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fit,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 and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worst-fit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strategies</a:t>
            </a:r>
            <a:r>
              <a:rPr lang="en-IN" sz="1600" b="1" spc="34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are the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ones most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commonly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used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to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select a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free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hole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from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set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of</a:t>
            </a:r>
            <a:r>
              <a:rPr lang="en-IN" sz="1600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available</a:t>
            </a:r>
            <a:r>
              <a:rPr lang="en-IN" sz="1600" spc="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holes.</a:t>
            </a:r>
            <a:endParaRPr lang="en-IN" sz="1600" dirty="0">
              <a:latin typeface="Tahoma"/>
              <a:cs typeface="Tahoma"/>
            </a:endParaRPr>
          </a:p>
          <a:p>
            <a:pPr marL="184785" marR="6350" algn="just">
              <a:lnSpc>
                <a:spcPct val="150100"/>
              </a:lnSpc>
              <a:spcBef>
                <a:spcPts val="800"/>
              </a:spcBef>
            </a:pPr>
            <a:r>
              <a:rPr lang="en-IN" sz="1600" b="1" spc="-10" dirty="0">
                <a:solidFill>
                  <a:srgbClr val="538235"/>
                </a:solidFill>
                <a:latin typeface="Tahoma"/>
                <a:cs typeface="Tahoma"/>
              </a:rPr>
              <a:t>First</a:t>
            </a:r>
            <a:r>
              <a:rPr lang="en-IN" sz="1600" b="1" spc="13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fit.</a:t>
            </a:r>
            <a:r>
              <a:rPr lang="en-IN" sz="1600" b="1" spc="12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</a:p>
          <a:p>
            <a:pPr marL="927735" marR="6350" lvl="1" indent="-285750" algn="just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Allocate</a:t>
            </a:r>
            <a:r>
              <a:rPr lang="en-IN" sz="1600" b="1" spc="12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600" b="1" spc="114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first</a:t>
            </a:r>
            <a:r>
              <a:rPr lang="en-IN" sz="1600" b="1" spc="12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hole</a:t>
            </a:r>
            <a:r>
              <a:rPr lang="en-IN" sz="1600" b="1" spc="114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that</a:t>
            </a:r>
            <a:r>
              <a:rPr lang="en-IN" sz="1600" b="1" spc="12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is</a:t>
            </a:r>
            <a:r>
              <a:rPr lang="en-IN" sz="1600" b="1" spc="1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big</a:t>
            </a:r>
            <a:r>
              <a:rPr lang="en-IN" sz="1600" b="1" spc="12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enough.</a:t>
            </a:r>
            <a:r>
              <a:rPr lang="en-IN" sz="1600" b="1" spc="114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</a:p>
          <a:p>
            <a:pPr marL="927735" marR="6350" lvl="1" indent="-285750" algn="just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Searching</a:t>
            </a:r>
            <a:r>
              <a:rPr lang="en-IN" sz="1600" b="1" spc="12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can</a:t>
            </a:r>
            <a:r>
              <a:rPr lang="en-IN" sz="1600" b="1" spc="12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start</a:t>
            </a:r>
            <a:r>
              <a:rPr lang="en-IN" sz="1600" b="1" spc="12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either</a:t>
            </a:r>
            <a:r>
              <a:rPr lang="en-IN" sz="1600" b="1" spc="12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at </a:t>
            </a:r>
            <a:r>
              <a:rPr lang="en-IN" sz="1600" b="1" spc="-34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600" b="1" spc="34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beginning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of the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set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of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holes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or at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the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location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where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 previous first-fit search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ended. </a:t>
            </a:r>
          </a:p>
          <a:p>
            <a:pPr marL="927735" marR="6350" lvl="1" indent="-285750" algn="just"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can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stop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searching</a:t>
            </a:r>
            <a:r>
              <a:rPr lang="en-IN" sz="1600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as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soon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as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we</a:t>
            </a:r>
            <a:r>
              <a:rPr lang="en-IN" sz="1600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find</a:t>
            </a:r>
            <a:r>
              <a:rPr lang="en-IN" sz="1600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a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free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hole</a:t>
            </a:r>
            <a:r>
              <a:rPr lang="en-IN" sz="1600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that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is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large</a:t>
            </a:r>
            <a:r>
              <a:rPr lang="en-IN" sz="1600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enough.</a:t>
            </a:r>
            <a:endParaRPr lang="en-IN" sz="1600" dirty="0">
              <a:latin typeface="Tahoma"/>
              <a:cs typeface="Tahoma"/>
            </a:endParaRPr>
          </a:p>
          <a:p>
            <a:pPr marL="184785" marR="8255" algn="just">
              <a:spcBef>
                <a:spcPts val="795"/>
              </a:spcBef>
            </a:pP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Best fit. </a:t>
            </a:r>
          </a:p>
          <a:p>
            <a:pPr marL="927735" marR="8255" lvl="1" indent="-285750" algn="just">
              <a:spcBef>
                <a:spcPts val="795"/>
              </a:spcBef>
              <a:buFont typeface="Arial" panose="020B0604020202020204" pitchFamily="34" charset="0"/>
              <a:buChar char="•"/>
            </a:pP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Allocate the smallest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hole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that is big enough. </a:t>
            </a:r>
          </a:p>
          <a:p>
            <a:pPr marL="927735" marR="8255" lvl="1" indent="-285750" algn="just">
              <a:spcBef>
                <a:spcPts val="795"/>
              </a:spcBef>
              <a:buFont typeface="Arial" panose="020B0604020202020204" pitchFamily="34" charset="0"/>
              <a:buChar char="•"/>
            </a:pP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Must search the entire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list,</a:t>
            </a:r>
            <a:r>
              <a:rPr lang="en-IN" sz="1600" b="1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unless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600" spc="2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list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is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ordered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by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size.</a:t>
            </a:r>
            <a:r>
              <a:rPr lang="en-IN" sz="1600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</a:p>
          <a:p>
            <a:pPr marL="927735" marR="8255" lvl="1" indent="-285750" algn="just">
              <a:spcBef>
                <a:spcPts val="795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This</a:t>
            </a:r>
            <a:r>
              <a:rPr lang="en-IN" sz="1600" spc="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strategy</a:t>
            </a:r>
            <a:r>
              <a:rPr lang="en-IN" sz="1600" spc="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produces</a:t>
            </a:r>
            <a:r>
              <a:rPr lang="en-IN" sz="1600" spc="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600" spc="2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smallest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leftover</a:t>
            </a:r>
            <a:r>
              <a:rPr lang="en-IN" sz="1600" spc="2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hole.</a:t>
            </a:r>
            <a:endParaRPr lang="en-IN" sz="1600" dirty="0">
              <a:latin typeface="Tahoma"/>
              <a:cs typeface="Tahoma"/>
            </a:endParaRPr>
          </a:p>
          <a:p>
            <a:pPr marL="184785" marR="6350" algn="just">
              <a:lnSpc>
                <a:spcPct val="150100"/>
              </a:lnSpc>
              <a:spcBef>
                <a:spcPts val="800"/>
              </a:spcBef>
            </a:pP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Worst</a:t>
            </a:r>
            <a:r>
              <a:rPr lang="en-IN" sz="1600" b="1" spc="6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fit.</a:t>
            </a:r>
            <a:r>
              <a:rPr lang="en-IN" sz="1600" b="1" spc="8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</a:p>
          <a:p>
            <a:pPr marL="927735" marR="6350" lvl="1" indent="-285750" algn="just">
              <a:lnSpc>
                <a:spcPct val="1501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Allocate</a:t>
            </a:r>
            <a:r>
              <a:rPr lang="en-IN" sz="1600" b="1" spc="6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600" b="1" spc="5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largest</a:t>
            </a:r>
            <a:r>
              <a:rPr lang="en-IN" sz="1600" b="1" spc="6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hole.</a:t>
            </a:r>
            <a:r>
              <a:rPr lang="en-IN" sz="1600" b="1" spc="7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6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Must</a:t>
            </a:r>
            <a:r>
              <a:rPr lang="en-IN" sz="1600" b="1" spc="6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search</a:t>
            </a:r>
            <a:r>
              <a:rPr lang="en-IN" sz="1600" b="1" spc="7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600" b="1" spc="5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entire</a:t>
            </a:r>
            <a:r>
              <a:rPr lang="en-IN" sz="1600" b="1" spc="6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list,</a:t>
            </a:r>
            <a:r>
              <a:rPr lang="en-IN" sz="1600" b="1" spc="7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10" dirty="0">
                <a:solidFill>
                  <a:srgbClr val="538235"/>
                </a:solidFill>
                <a:latin typeface="Tahoma"/>
                <a:cs typeface="Tahoma"/>
              </a:rPr>
              <a:t>unless </a:t>
            </a:r>
            <a:r>
              <a:rPr lang="en-IN" sz="1600" b="1" spc="-34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it is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sorted by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size. </a:t>
            </a:r>
          </a:p>
          <a:p>
            <a:pPr marL="927735" marR="6350" lvl="1" indent="-285750" algn="just">
              <a:lnSpc>
                <a:spcPct val="1501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This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strategy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produces the largest leftover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hole, which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may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be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more 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useful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than</a:t>
            </a:r>
            <a:r>
              <a:rPr lang="en-IN" sz="1600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600" spc="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smaller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leftover</a:t>
            </a:r>
            <a:r>
              <a:rPr lang="en-IN" sz="1600" spc="3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hole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from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a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best-fit</a:t>
            </a:r>
            <a:r>
              <a:rPr lang="en-IN" sz="1600" spc="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approach.</a:t>
            </a:r>
            <a:endParaRPr lang="en-IN" sz="16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94869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16424" y="136419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IV – MEMORY MANAGEMENT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Contiguous Memory - Fragmentation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1BD41A-98BC-7F15-EF0E-CAC40A955042}"/>
              </a:ext>
            </a:extLst>
          </p:cNvPr>
          <p:cNvSpPr txBox="1"/>
          <p:nvPr/>
        </p:nvSpPr>
        <p:spPr>
          <a:xfrm>
            <a:off x="595418" y="910565"/>
            <a:ext cx="11001164" cy="5420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8450" marR="6350" indent="-285750" algn="just">
              <a:lnSpc>
                <a:spcPct val="150000"/>
              </a:lnSpc>
              <a:spcBef>
                <a:spcPts val="509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External fragmentation exists when there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is 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enough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total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memory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space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to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satisfy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a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request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but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available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 spaces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are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not 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contiguous: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storage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is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fragmented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into a large number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of small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holes. </a:t>
            </a:r>
            <a:endParaRPr lang="en-IN" sz="1600" dirty="0">
              <a:latin typeface="Tahoma"/>
              <a:cs typeface="Tahoma"/>
            </a:endParaRPr>
          </a:p>
          <a:p>
            <a:pPr marL="298450" marR="6350" indent="-285750" algn="just">
              <a:lnSpc>
                <a:spcPct val="150000"/>
              </a:lnSpc>
              <a:spcBef>
                <a:spcPts val="509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In the worst case, </a:t>
            </a:r>
          </a:p>
          <a:p>
            <a:pPr marL="755650" marR="6350" lvl="1" indent="-285750" algn="just">
              <a:lnSpc>
                <a:spcPct val="150000"/>
              </a:lnSpc>
              <a:spcBef>
                <a:spcPts val="509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There may be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a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block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of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free (or wasted)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memory between 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every two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processes. </a:t>
            </a:r>
          </a:p>
          <a:p>
            <a:pPr marL="755650" marR="6350" lvl="1" indent="-285750" algn="just">
              <a:lnSpc>
                <a:spcPct val="150000"/>
              </a:lnSpc>
              <a:spcBef>
                <a:spcPts val="509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If all these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small pieces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of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memory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were 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in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one big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free block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instead, we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might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be able to run several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more processes.</a:t>
            </a:r>
          </a:p>
          <a:p>
            <a:pPr marL="755650" marR="6350" lvl="1" indent="-285750" algn="just">
              <a:lnSpc>
                <a:spcPct val="150000"/>
              </a:lnSpc>
              <a:spcBef>
                <a:spcPts val="509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This property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is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known as the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50-percent</a:t>
            </a:r>
            <a:r>
              <a:rPr lang="en-IN" sz="1600" b="1" spc="-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rule.</a:t>
            </a:r>
            <a:endParaRPr lang="en-IN" sz="1600" dirty="0">
              <a:latin typeface="Tahoma"/>
              <a:cs typeface="Tahoma"/>
            </a:endParaRPr>
          </a:p>
          <a:p>
            <a:pPr marL="363538" marR="6350" lvl="1" indent="-269875" algn="just">
              <a:lnSpc>
                <a:spcPct val="150000"/>
              </a:lnSpc>
              <a:spcBef>
                <a:spcPts val="509"/>
              </a:spcBef>
              <a:buFont typeface="Arial" panose="020B0604020202020204" pitchFamily="34" charset="0"/>
              <a:buChar char="•"/>
            </a:pP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Memory fragmentation can be internal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as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well as external. </a:t>
            </a:r>
          </a:p>
          <a:p>
            <a:pPr marL="1277938" marR="6350" lvl="3" indent="-269875" algn="just">
              <a:lnSpc>
                <a:spcPct val="150000"/>
              </a:lnSpc>
              <a:spcBef>
                <a:spcPts val="509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Consider a 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multiple-partition allocation scheme with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a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hole of 18,464 bytes. </a:t>
            </a:r>
          </a:p>
          <a:p>
            <a:pPr marL="1277938" marR="6350" lvl="3" indent="-269875" algn="just">
              <a:lnSpc>
                <a:spcPct val="150000"/>
              </a:lnSpc>
              <a:spcBef>
                <a:spcPts val="509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Suppose that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the next 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process requests 18,462 bytes. </a:t>
            </a:r>
          </a:p>
          <a:p>
            <a:pPr marL="1277938" marR="6350" lvl="3" indent="-269875" algn="just">
              <a:lnSpc>
                <a:spcPct val="150000"/>
              </a:lnSpc>
              <a:spcBef>
                <a:spcPts val="509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If allocate exactly the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requested block,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we are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left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with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a 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hole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of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2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bytes. </a:t>
            </a:r>
          </a:p>
          <a:p>
            <a:pPr marL="1277938" marR="6350" lvl="3" indent="-269875" algn="just">
              <a:lnSpc>
                <a:spcPct val="150000"/>
              </a:lnSpc>
              <a:spcBef>
                <a:spcPts val="509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The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overhead to keep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track</a:t>
            </a:r>
            <a:r>
              <a:rPr lang="en-IN" sz="1600" spc="35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of this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hole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will be substantially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larger than 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600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hole</a:t>
            </a:r>
            <a:r>
              <a:rPr lang="en-IN" sz="1600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15" dirty="0">
                <a:solidFill>
                  <a:srgbClr val="538235"/>
                </a:solidFill>
                <a:latin typeface="Tahoma"/>
                <a:cs typeface="Tahoma"/>
              </a:rPr>
              <a:t>itself.</a:t>
            </a:r>
            <a:endParaRPr lang="en-IN" sz="1600" dirty="0">
              <a:latin typeface="Tahoma"/>
              <a:cs typeface="Tahoma"/>
            </a:endParaRPr>
          </a:p>
          <a:p>
            <a:pPr marL="296862" marR="508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6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552509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16424" y="136419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IV – MEMORY MANAGEMENT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Contiguous Memory - Fragmentation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1BD41A-98BC-7F15-EF0E-CAC40A955042}"/>
              </a:ext>
            </a:extLst>
          </p:cNvPr>
          <p:cNvSpPr txBox="1"/>
          <p:nvPr/>
        </p:nvSpPr>
        <p:spPr>
          <a:xfrm>
            <a:off x="595418" y="993693"/>
            <a:ext cx="11001164" cy="4397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 indent="-1588" algn="just">
              <a:lnSpc>
                <a:spcPct val="150000"/>
              </a:lnSpc>
              <a:spcBef>
                <a:spcPts val="800"/>
              </a:spcBef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 general approach to avoiding this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problem is </a:t>
            </a:r>
          </a:p>
          <a:p>
            <a:pPr marL="296862" marR="5080" indent="-285750" algn="just">
              <a:lnSpc>
                <a:spcPct val="15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To break the physical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memory into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fixed-sized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blocks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and allocate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memory in units based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on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block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size.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</a:p>
          <a:p>
            <a:pPr marL="296862" marR="5080" indent="-285750" algn="just">
              <a:lnSpc>
                <a:spcPct val="15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With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this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approach, the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memory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allocated to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a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process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may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be slightly larger than the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requested 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15" dirty="0">
                <a:solidFill>
                  <a:srgbClr val="538235"/>
                </a:solidFill>
                <a:latin typeface="Tahoma"/>
                <a:cs typeface="Tahoma"/>
              </a:rPr>
              <a:t>memory.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</a:p>
          <a:p>
            <a:pPr marL="296862" marR="5080" indent="-285750" algn="just">
              <a:lnSpc>
                <a:spcPct val="15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difference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between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these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two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numbers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is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internal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fragmentation.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(Unused</a:t>
            </a:r>
            <a:r>
              <a:rPr lang="en-IN" sz="1600" b="1" spc="-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memory</a:t>
            </a:r>
            <a:r>
              <a:rPr lang="en-IN" sz="1600" b="1" spc="2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that</a:t>
            </a:r>
            <a:r>
              <a:rPr lang="en-IN" sz="1600" b="1" spc="-2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is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internal</a:t>
            </a:r>
            <a:r>
              <a:rPr lang="en-IN" sz="1600" b="1" spc="-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to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a</a:t>
            </a:r>
            <a:r>
              <a:rPr lang="en-IN" sz="1600" b="1" spc="-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partition).</a:t>
            </a:r>
            <a:endParaRPr lang="en-IN" sz="1600" spc="-5" dirty="0">
              <a:latin typeface="Tahoma"/>
              <a:cs typeface="Tahoma"/>
            </a:endParaRPr>
          </a:p>
          <a:p>
            <a:pPr marL="296862" marR="5080" indent="-285750" algn="just">
              <a:lnSpc>
                <a:spcPct val="15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One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solution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to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the problem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of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external fragmentation is </a:t>
            </a:r>
            <a:r>
              <a:rPr lang="en-IN" sz="1800" b="1" u="heavy" spc="-30" dirty="0">
                <a:solidFill>
                  <a:srgbClr val="538235"/>
                </a:solidFill>
                <a:uFill>
                  <a:solidFill>
                    <a:srgbClr val="538235"/>
                  </a:solidFill>
                </a:uFill>
                <a:latin typeface="Tahoma"/>
                <a:cs typeface="Tahoma"/>
              </a:rPr>
              <a:t>compaction</a:t>
            </a:r>
            <a:r>
              <a:rPr lang="en-IN" sz="1600" b="1" spc="-30" dirty="0">
                <a:solidFill>
                  <a:srgbClr val="538235"/>
                </a:solidFill>
                <a:latin typeface="Tahoma"/>
                <a:cs typeface="Tahoma"/>
              </a:rPr>
              <a:t>. </a:t>
            </a:r>
            <a:r>
              <a:rPr lang="en-IN" sz="1600" b="1" spc="-2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</a:p>
          <a:p>
            <a:pPr marL="754062" marR="5080" lvl="1" indent="-285750" algn="just">
              <a:lnSpc>
                <a:spcPct val="15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The goal is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to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shuffle the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memory contents so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as to place all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free memory together in 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one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large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block.</a:t>
            </a:r>
          </a:p>
          <a:p>
            <a:pPr marL="754062" marR="5080" lvl="1" indent="-285750" algn="just">
              <a:lnSpc>
                <a:spcPct val="15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Another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possible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solution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 to</a:t>
            </a:r>
            <a:r>
              <a:rPr lang="en-IN" sz="1600" b="1" spc="35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600" b="1" spc="34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external-fragmentation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problem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is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 to</a:t>
            </a:r>
            <a:r>
              <a:rPr lang="en-IN" sz="1600" b="1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permit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 logical</a:t>
            </a:r>
            <a:r>
              <a:rPr lang="en-IN" sz="1600" b="1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10" dirty="0">
                <a:solidFill>
                  <a:srgbClr val="538235"/>
                </a:solidFill>
                <a:latin typeface="Tahoma"/>
                <a:cs typeface="Tahoma"/>
              </a:rPr>
              <a:t>address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 space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 of</a:t>
            </a:r>
            <a:r>
              <a:rPr lang="en-IN" sz="1600" b="1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 processes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to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be </a:t>
            </a:r>
            <a:r>
              <a:rPr lang="en-IN" sz="1600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 err="1">
                <a:solidFill>
                  <a:srgbClr val="538235"/>
                </a:solidFill>
                <a:latin typeface="Tahoma"/>
                <a:cs typeface="Tahoma"/>
              </a:rPr>
              <a:t>noncontiguous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.</a:t>
            </a:r>
            <a:endParaRPr lang="en-IN" sz="1600" dirty="0">
              <a:latin typeface="Tahoma"/>
              <a:cs typeface="Tahoma"/>
            </a:endParaRPr>
          </a:p>
          <a:p>
            <a:pPr marL="296862" marR="508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6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952604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16424" y="136419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IV – MEMORY MANAGEMENT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Paging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1BD41A-98BC-7F15-EF0E-CAC40A955042}"/>
              </a:ext>
            </a:extLst>
          </p:cNvPr>
          <p:cNvSpPr txBox="1"/>
          <p:nvPr/>
        </p:nvSpPr>
        <p:spPr>
          <a:xfrm>
            <a:off x="595418" y="743059"/>
            <a:ext cx="11001164" cy="3784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6862" marR="5080" indent="-285750" algn="just">
              <a:lnSpc>
                <a:spcPct val="150000"/>
              </a:lnSpc>
              <a:spcBef>
                <a:spcPts val="905"/>
              </a:spcBef>
              <a:buFont typeface="Arial" panose="020B0604020202020204" pitchFamily="34" charset="0"/>
              <a:buChar char="•"/>
            </a:pP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Paging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is a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memory-management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scheme. </a:t>
            </a:r>
            <a:r>
              <a:rPr lang="en-IN" sz="1600" spc="-20" dirty="0">
                <a:solidFill>
                  <a:srgbClr val="538235"/>
                </a:solidFill>
                <a:latin typeface="Tahoma"/>
                <a:cs typeface="Tahoma"/>
              </a:rPr>
              <a:t>However,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paging avoids external </a:t>
            </a:r>
            <a:r>
              <a:rPr lang="en-IN" sz="1600" b="1" spc="-34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fragmentation</a:t>
            </a:r>
            <a:r>
              <a:rPr lang="en-IN" sz="1600" b="1" spc="-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and</a:t>
            </a:r>
            <a:r>
              <a:rPr lang="en-IN" sz="1600" b="1" spc="-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600" b="1" spc="-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need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for</a:t>
            </a:r>
            <a:r>
              <a:rPr lang="en-IN" sz="1600" b="1" spc="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compaction.</a:t>
            </a:r>
          </a:p>
          <a:p>
            <a:pPr marL="12700" marR="5080" indent="-1588" algn="just">
              <a:lnSpc>
                <a:spcPct val="150000"/>
              </a:lnSpc>
              <a:spcBef>
                <a:spcPts val="905"/>
              </a:spcBef>
            </a:pPr>
            <a:r>
              <a:rPr lang="en-IN" sz="1800" b="1" dirty="0">
                <a:solidFill>
                  <a:srgbClr val="538235"/>
                </a:solidFill>
                <a:latin typeface="Tahoma"/>
                <a:cs typeface="Tahoma"/>
              </a:rPr>
              <a:t>Basic</a:t>
            </a:r>
            <a:r>
              <a:rPr lang="en-IN" sz="1800" b="1" spc="-3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Method</a:t>
            </a:r>
            <a:endParaRPr lang="en-IN" sz="1800" dirty="0">
              <a:latin typeface="Tahoma"/>
              <a:cs typeface="Tahoma"/>
            </a:endParaRPr>
          </a:p>
          <a:p>
            <a:pPr marL="298450" marR="8255" indent="-285750" algn="just">
              <a:lnSpc>
                <a:spcPct val="150000"/>
              </a:lnSpc>
              <a:spcBef>
                <a:spcPts val="509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 basic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method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for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implementing paging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involves breaking physical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memory 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into fixed-sized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blocks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called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frames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</a:p>
          <a:p>
            <a:pPr marL="298450" marR="8255" indent="-285750" algn="just">
              <a:lnSpc>
                <a:spcPct val="150000"/>
              </a:lnSpc>
              <a:spcBef>
                <a:spcPts val="509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Breaking logical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memory into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blocks</a:t>
            </a:r>
            <a:r>
              <a:rPr lang="en-IN" sz="1600" spc="36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of</a:t>
            </a:r>
            <a:r>
              <a:rPr lang="en-IN" sz="1600" spc="36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same size called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pages. </a:t>
            </a:r>
          </a:p>
          <a:p>
            <a:pPr marL="298450" marR="8255" indent="-285750" algn="just">
              <a:lnSpc>
                <a:spcPct val="150000"/>
              </a:lnSpc>
              <a:spcBef>
                <a:spcPts val="509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When a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process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is to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be executed,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its pages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are loaded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into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any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available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memory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frames from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their source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. </a:t>
            </a:r>
          </a:p>
          <a:p>
            <a:pPr marL="298450" marR="8255" indent="-285750" algn="just">
              <a:lnSpc>
                <a:spcPct val="150000"/>
              </a:lnSpc>
              <a:spcBef>
                <a:spcPts val="509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 hardware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support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for paging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is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illustrated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in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Figure 4.5.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Every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address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generated by the CPU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is divided into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two parts: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a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page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number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(p)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and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a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page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offset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(d).</a:t>
            </a:r>
            <a:endParaRPr lang="en-IN" sz="1600" dirty="0">
              <a:latin typeface="Tahoma"/>
              <a:cs typeface="Tahoma"/>
            </a:endParaRPr>
          </a:p>
          <a:p>
            <a:pPr marL="296862" marR="508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600" dirty="0">
              <a:latin typeface="Tahoma"/>
              <a:cs typeface="Tahoma"/>
            </a:endParaRP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DAAB72A7-C1B7-5830-7E5C-B2963A797C8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6260" y="4869536"/>
            <a:ext cx="3643884" cy="699515"/>
          </a:xfrm>
          <a:prstGeom prst="rect">
            <a:avLst/>
          </a:prstGeom>
        </p:spPr>
      </p:pic>
      <p:pic>
        <p:nvPicPr>
          <p:cNvPr id="3" name="object 4">
            <a:extLst>
              <a:ext uri="{FF2B5EF4-FFF2-40B4-BE49-F238E27FC236}">
                <a16:creationId xmlns:a16="http://schemas.microsoft.com/office/drawing/2014/main" id="{930CFDDC-7447-2BB0-D821-9A1167E7951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49626" y="3733800"/>
            <a:ext cx="5553456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732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16424" y="136419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IV – MEMORY MANAGEMENT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Paging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1BD41A-98BC-7F15-EF0E-CAC40A955042}"/>
              </a:ext>
            </a:extLst>
          </p:cNvPr>
          <p:cNvSpPr txBox="1"/>
          <p:nvPr/>
        </p:nvSpPr>
        <p:spPr>
          <a:xfrm>
            <a:off x="476665" y="1063693"/>
            <a:ext cx="11001164" cy="4104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8450" marR="6350" indent="-285750" algn="just">
              <a:lnSpc>
                <a:spcPct val="1501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The page number is used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as an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index into a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page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table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. </a:t>
            </a:r>
          </a:p>
          <a:p>
            <a:pPr marL="298450" marR="6350" indent="-285750" algn="just">
              <a:lnSpc>
                <a:spcPct val="1501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The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page table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contains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base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address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of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each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page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in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physical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15" dirty="0">
                <a:solidFill>
                  <a:srgbClr val="538235"/>
                </a:solidFill>
                <a:latin typeface="Tahoma"/>
                <a:cs typeface="Tahoma"/>
              </a:rPr>
              <a:t>memory.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</a:p>
          <a:p>
            <a:pPr marL="298450" marR="6350" indent="-285750" algn="just">
              <a:lnSpc>
                <a:spcPct val="150100"/>
              </a:lnSpc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This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base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address</a:t>
            </a:r>
            <a:r>
              <a:rPr lang="en-IN" sz="1600" spc="36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is 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combined with the page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offset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to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define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 physical memory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address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that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is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sent to the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memory</a:t>
            </a:r>
            <a:r>
              <a:rPr lang="en-IN" sz="1600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unit.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</a:p>
          <a:p>
            <a:pPr marL="298450" marR="6350" indent="-285750" algn="just">
              <a:lnSpc>
                <a:spcPct val="1501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The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page size (like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the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frame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size) is defined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by the hardware.</a:t>
            </a:r>
          </a:p>
          <a:p>
            <a:pPr marL="298450" marR="6350" indent="-285750" algn="just">
              <a:lnSpc>
                <a:spcPct val="150100"/>
              </a:lnSpc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 The size of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a 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page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is a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power of 2,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varying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between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512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bytes and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1 GB per page, depending on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computer</a:t>
            </a:r>
            <a:r>
              <a:rPr lang="en-IN" sz="1600" spc="10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architecture.</a:t>
            </a:r>
            <a:r>
              <a:rPr lang="en-IN" sz="1600" spc="114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</a:p>
          <a:p>
            <a:pPr marL="298450" marR="6350" indent="-285750" algn="just">
              <a:lnSpc>
                <a:spcPct val="150100"/>
              </a:lnSpc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If</a:t>
            </a:r>
            <a:r>
              <a:rPr lang="en-IN" sz="1600" spc="1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600" spc="114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size</a:t>
            </a:r>
            <a:r>
              <a:rPr lang="en-IN" sz="1600" spc="1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of</a:t>
            </a:r>
            <a:r>
              <a:rPr lang="en-IN" sz="1600" spc="12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600" spc="114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logical</a:t>
            </a:r>
            <a:r>
              <a:rPr lang="en-IN" sz="1600" spc="1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address</a:t>
            </a:r>
            <a:r>
              <a:rPr lang="en-IN" sz="1600" spc="114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space</a:t>
            </a:r>
            <a:r>
              <a:rPr lang="en-IN" sz="1600" spc="1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is</a:t>
            </a:r>
            <a:r>
              <a:rPr lang="en-IN" sz="1600" spc="1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2</a:t>
            </a:r>
            <a:r>
              <a:rPr lang="en-IN" sz="1600" spc="-5" baseline="30000" dirty="0">
                <a:solidFill>
                  <a:srgbClr val="538235"/>
                </a:solidFill>
                <a:latin typeface="Tahoma"/>
                <a:cs typeface="Tahoma"/>
              </a:rPr>
              <a:t>m,</a:t>
            </a:r>
            <a:r>
              <a:rPr lang="en-IN" sz="1600" spc="1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and</a:t>
            </a:r>
            <a:r>
              <a:rPr lang="en-IN" sz="1600" spc="10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a</a:t>
            </a:r>
            <a:r>
              <a:rPr lang="en-IN" sz="1600" spc="114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page</a:t>
            </a:r>
            <a:r>
              <a:rPr lang="en-IN" sz="1600" spc="1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size</a:t>
            </a:r>
            <a:r>
              <a:rPr lang="en-IN" sz="1600" spc="114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10" dirty="0">
                <a:solidFill>
                  <a:srgbClr val="538235"/>
                </a:solidFill>
                <a:latin typeface="Tahoma"/>
                <a:cs typeface="Tahoma"/>
              </a:rPr>
              <a:t>is </a:t>
            </a:r>
            <a:r>
              <a:rPr lang="en-IN" sz="1600" spc="-36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2</a:t>
            </a:r>
            <a:r>
              <a:rPr lang="en-IN" sz="1600" baseline="30000" dirty="0">
                <a:solidFill>
                  <a:srgbClr val="538235"/>
                </a:solidFill>
                <a:latin typeface="Tahoma"/>
                <a:cs typeface="Tahoma"/>
              </a:rPr>
              <a:t>n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bytes, then the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high-order m-n bits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of a logical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address designate the </a:t>
            </a:r>
            <a:r>
              <a:rPr lang="en-IN" sz="1600" b="1" spc="-10" dirty="0">
                <a:solidFill>
                  <a:srgbClr val="538235"/>
                </a:solidFill>
                <a:latin typeface="Tahoma"/>
                <a:cs typeface="Tahoma"/>
              </a:rPr>
              <a:t>page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 number,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and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the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n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low-order bits designate the page offset.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Thus, the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logical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address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is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as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follows:</a:t>
            </a:r>
            <a:endParaRPr lang="en-IN" sz="1600" dirty="0">
              <a:latin typeface="Tahoma"/>
              <a:cs typeface="Tahoma"/>
            </a:endParaRPr>
          </a:p>
          <a:p>
            <a:pPr marL="296862" marR="508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600" dirty="0">
              <a:latin typeface="Tahoma"/>
              <a:cs typeface="Tahoma"/>
            </a:endParaRPr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110FA87C-EB88-2546-F6C9-1038B8AD9CC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86979" y="4412301"/>
            <a:ext cx="5120835" cy="230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977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16424" y="136419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IV – MEMORY MANAGEMENT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Paging – Translation Lookaside Buffer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398CF54E-7B36-C484-AA21-512DF3286C9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989" y="990381"/>
            <a:ext cx="8727296" cy="465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1865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1994652" y="44179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IV – MEMORY MANAGEMENT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Page Replacement Algorithms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22BD00-EB0B-42E4-5453-429666D2D2DB}"/>
              </a:ext>
            </a:extLst>
          </p:cNvPr>
          <p:cNvSpPr txBox="1"/>
          <p:nvPr/>
        </p:nvSpPr>
        <p:spPr>
          <a:xfrm>
            <a:off x="288471" y="642846"/>
            <a:ext cx="11615058" cy="61430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7620" indent="-342900" algn="just">
              <a:lnSpc>
                <a:spcPct val="1501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538235"/>
                </a:solidFill>
                <a:latin typeface="Tahoma"/>
                <a:cs typeface="Tahoma"/>
              </a:rPr>
              <a:t>If no </a:t>
            </a:r>
            <a:r>
              <a:rPr lang="en-IN" spc="-5" dirty="0">
                <a:solidFill>
                  <a:srgbClr val="538235"/>
                </a:solidFill>
                <a:latin typeface="Tahoma"/>
                <a:cs typeface="Tahoma"/>
              </a:rPr>
              <a:t>frame </a:t>
            </a:r>
            <a:r>
              <a:rPr lang="en-IN" dirty="0">
                <a:solidFill>
                  <a:srgbClr val="538235"/>
                </a:solidFill>
                <a:latin typeface="Tahoma"/>
                <a:cs typeface="Tahoma"/>
              </a:rPr>
              <a:t>is </a:t>
            </a:r>
            <a:r>
              <a:rPr lang="en-IN" spc="-5" dirty="0">
                <a:solidFill>
                  <a:srgbClr val="538235"/>
                </a:solidFill>
                <a:latin typeface="Tahoma"/>
                <a:cs typeface="Tahoma"/>
              </a:rPr>
              <a:t>free,  </a:t>
            </a:r>
            <a:r>
              <a:rPr lang="en-IN" dirty="0">
                <a:solidFill>
                  <a:srgbClr val="538235"/>
                </a:solidFill>
                <a:latin typeface="Tahoma"/>
                <a:cs typeface="Tahoma"/>
              </a:rPr>
              <a:t>find a page </a:t>
            </a:r>
            <a:r>
              <a:rPr lang="en-IN" spc="-5" dirty="0">
                <a:solidFill>
                  <a:srgbClr val="538235"/>
                </a:solidFill>
                <a:latin typeface="Tahoma"/>
                <a:cs typeface="Tahoma"/>
              </a:rPr>
              <a:t>that </a:t>
            </a:r>
            <a:r>
              <a:rPr lang="en-IN" dirty="0">
                <a:solidFill>
                  <a:srgbClr val="538235"/>
                </a:solidFill>
                <a:latin typeface="Tahoma"/>
                <a:cs typeface="Tahoma"/>
              </a:rPr>
              <a:t> is not </a:t>
            </a:r>
            <a:r>
              <a:rPr lang="en-IN" spc="-5" dirty="0">
                <a:solidFill>
                  <a:srgbClr val="538235"/>
                </a:solidFill>
                <a:latin typeface="Tahoma"/>
                <a:cs typeface="Tahoma"/>
              </a:rPr>
              <a:t>currently </a:t>
            </a:r>
            <a:r>
              <a:rPr lang="en-IN" dirty="0">
                <a:solidFill>
                  <a:srgbClr val="538235"/>
                </a:solidFill>
                <a:latin typeface="Tahoma"/>
                <a:cs typeface="Tahoma"/>
              </a:rPr>
              <a:t>being used </a:t>
            </a:r>
            <a:r>
              <a:rPr lang="en-IN" spc="-5" dirty="0">
                <a:solidFill>
                  <a:srgbClr val="538235"/>
                </a:solidFill>
                <a:latin typeface="Tahoma"/>
                <a:cs typeface="Tahoma"/>
              </a:rPr>
              <a:t>and free </a:t>
            </a:r>
            <a:r>
              <a:rPr lang="en-IN" dirty="0">
                <a:solidFill>
                  <a:srgbClr val="538235"/>
                </a:solidFill>
                <a:latin typeface="Tahoma"/>
                <a:cs typeface="Tahoma"/>
              </a:rPr>
              <a:t>it.</a:t>
            </a:r>
          </a:p>
          <a:p>
            <a:pPr marL="355600" marR="7620" indent="-342900" algn="just">
              <a:lnSpc>
                <a:spcPct val="150100"/>
              </a:lnSpc>
              <a:buFont typeface="Arial" panose="020B0604020202020204" pitchFamily="34" charset="0"/>
              <a:buChar char="•"/>
            </a:pPr>
            <a:r>
              <a:rPr lang="en-IN" spc="-5" dirty="0">
                <a:solidFill>
                  <a:srgbClr val="538235"/>
                </a:solidFill>
                <a:latin typeface="Tahoma"/>
                <a:cs typeface="Tahoma"/>
              </a:rPr>
              <a:t>Free </a:t>
            </a:r>
            <a:r>
              <a:rPr lang="en-IN" dirty="0">
                <a:solidFill>
                  <a:srgbClr val="538235"/>
                </a:solidFill>
                <a:latin typeface="Tahoma"/>
                <a:cs typeface="Tahoma"/>
              </a:rPr>
              <a:t>a </a:t>
            </a:r>
            <a:r>
              <a:rPr lang="en-IN" spc="-10" dirty="0">
                <a:solidFill>
                  <a:srgbClr val="538235"/>
                </a:solidFill>
                <a:latin typeface="Tahoma"/>
                <a:cs typeface="Tahoma"/>
              </a:rPr>
              <a:t>frame </a:t>
            </a:r>
            <a:r>
              <a:rPr lang="en-IN" spc="-5" dirty="0">
                <a:solidFill>
                  <a:srgbClr val="538235"/>
                </a:solidFill>
                <a:latin typeface="Tahoma"/>
                <a:cs typeface="Tahoma"/>
              </a:rPr>
              <a:t>by writing </a:t>
            </a:r>
            <a:r>
              <a:rPr lang="en-IN" dirty="0">
                <a:solidFill>
                  <a:srgbClr val="538235"/>
                </a:solidFill>
                <a:latin typeface="Tahoma"/>
                <a:cs typeface="Tahoma"/>
              </a:rPr>
              <a:t>its contents </a:t>
            </a:r>
            <a:r>
              <a:rPr lang="en-IN" spc="-10" dirty="0">
                <a:solidFill>
                  <a:srgbClr val="538235"/>
                </a:solidFill>
                <a:latin typeface="Tahoma"/>
                <a:cs typeface="Tahoma"/>
              </a:rPr>
              <a:t>to </a:t>
            </a:r>
            <a:r>
              <a:rPr lang="en-IN" spc="-36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pc="-10" dirty="0">
                <a:solidFill>
                  <a:srgbClr val="538235"/>
                </a:solidFill>
                <a:latin typeface="Tahoma"/>
                <a:cs typeface="Tahoma"/>
              </a:rPr>
              <a:t>swap </a:t>
            </a:r>
            <a:r>
              <a:rPr lang="en-IN" spc="-5" dirty="0">
                <a:solidFill>
                  <a:srgbClr val="538235"/>
                </a:solidFill>
                <a:latin typeface="Tahoma"/>
                <a:cs typeface="Tahoma"/>
              </a:rPr>
              <a:t>space and changing </a:t>
            </a:r>
            <a:r>
              <a:rPr lang="en-IN" dirty="0">
                <a:solidFill>
                  <a:srgbClr val="538235"/>
                </a:solidFill>
                <a:latin typeface="Tahoma"/>
                <a:cs typeface="Tahoma"/>
              </a:rPr>
              <a:t>the page </a:t>
            </a:r>
            <a:r>
              <a:rPr lang="en-IN" spc="-5" dirty="0">
                <a:solidFill>
                  <a:srgbClr val="538235"/>
                </a:solidFill>
                <a:latin typeface="Tahoma"/>
                <a:cs typeface="Tahoma"/>
              </a:rPr>
              <a:t>table </a:t>
            </a:r>
            <a:r>
              <a:rPr lang="en-IN" dirty="0">
                <a:solidFill>
                  <a:srgbClr val="538235"/>
                </a:solidFill>
                <a:latin typeface="Tahoma"/>
                <a:cs typeface="Tahoma"/>
              </a:rPr>
              <a:t>(and </a:t>
            </a:r>
            <a:r>
              <a:rPr lang="en-IN" spc="-5" dirty="0">
                <a:solidFill>
                  <a:srgbClr val="538235"/>
                </a:solidFill>
                <a:latin typeface="Tahoma"/>
                <a:cs typeface="Tahoma"/>
              </a:rPr>
              <a:t>all </a:t>
            </a:r>
            <a:r>
              <a:rPr lang="en-IN" dirty="0">
                <a:solidFill>
                  <a:srgbClr val="538235"/>
                </a:solidFill>
                <a:latin typeface="Tahoma"/>
                <a:cs typeface="Tahoma"/>
              </a:rPr>
              <a:t>other tables) </a:t>
            </a:r>
            <a:r>
              <a:rPr lang="en-IN" spc="-5" dirty="0">
                <a:solidFill>
                  <a:srgbClr val="538235"/>
                </a:solidFill>
                <a:latin typeface="Tahoma"/>
                <a:cs typeface="Tahoma"/>
              </a:rPr>
              <a:t>to indicate that the </a:t>
            </a:r>
            <a:r>
              <a:rPr lang="en-IN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pc="-5" dirty="0">
                <a:solidFill>
                  <a:srgbClr val="538235"/>
                </a:solidFill>
                <a:latin typeface="Tahoma"/>
                <a:cs typeface="Tahoma"/>
              </a:rPr>
              <a:t>page </a:t>
            </a:r>
            <a:r>
              <a:rPr lang="en-IN" dirty="0">
                <a:solidFill>
                  <a:srgbClr val="538235"/>
                </a:solidFill>
                <a:latin typeface="Tahoma"/>
                <a:cs typeface="Tahoma"/>
              </a:rPr>
              <a:t>is no longer </a:t>
            </a:r>
            <a:r>
              <a:rPr lang="en-IN" spc="5" dirty="0">
                <a:solidFill>
                  <a:srgbClr val="538235"/>
                </a:solidFill>
                <a:latin typeface="Tahoma"/>
                <a:cs typeface="Tahoma"/>
              </a:rPr>
              <a:t>in </a:t>
            </a:r>
            <a:r>
              <a:rPr lang="en-IN" dirty="0">
                <a:solidFill>
                  <a:srgbClr val="538235"/>
                </a:solidFill>
                <a:latin typeface="Tahoma"/>
                <a:cs typeface="Tahoma"/>
              </a:rPr>
              <a:t>memory</a:t>
            </a:r>
          </a:p>
          <a:p>
            <a:pPr marL="355600" marR="7620" indent="-342900" algn="just">
              <a:lnSpc>
                <a:spcPct val="150100"/>
              </a:lnSpc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538235"/>
                </a:solidFill>
                <a:latin typeface="Tahoma"/>
                <a:cs typeface="Tahoma"/>
              </a:rPr>
              <a:t>Now use the </a:t>
            </a:r>
            <a:r>
              <a:rPr lang="en-IN" spc="-5" dirty="0">
                <a:solidFill>
                  <a:srgbClr val="538235"/>
                </a:solidFill>
                <a:latin typeface="Tahoma"/>
                <a:cs typeface="Tahoma"/>
              </a:rPr>
              <a:t>freed frame </a:t>
            </a:r>
            <a:r>
              <a:rPr lang="en-IN" spc="-10" dirty="0">
                <a:solidFill>
                  <a:srgbClr val="538235"/>
                </a:solidFill>
                <a:latin typeface="Tahoma"/>
                <a:cs typeface="Tahoma"/>
              </a:rPr>
              <a:t>to </a:t>
            </a:r>
            <a:r>
              <a:rPr lang="en-IN" spc="-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dirty="0">
                <a:solidFill>
                  <a:srgbClr val="538235"/>
                </a:solidFill>
                <a:latin typeface="Tahoma"/>
                <a:cs typeface="Tahoma"/>
              </a:rPr>
              <a:t>hold </a:t>
            </a:r>
            <a:r>
              <a:rPr lang="en-IN" spc="-5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pc="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pc="-5" dirty="0">
                <a:solidFill>
                  <a:srgbClr val="538235"/>
                </a:solidFill>
                <a:latin typeface="Tahoma"/>
                <a:cs typeface="Tahoma"/>
              </a:rPr>
              <a:t>page</a:t>
            </a:r>
            <a:r>
              <a:rPr lang="en-IN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pc="-5" dirty="0">
                <a:solidFill>
                  <a:srgbClr val="538235"/>
                </a:solidFill>
                <a:latin typeface="Tahoma"/>
                <a:cs typeface="Tahoma"/>
              </a:rPr>
              <a:t>for</a:t>
            </a:r>
            <a:r>
              <a:rPr lang="en-IN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pc="-5" dirty="0">
                <a:solidFill>
                  <a:srgbClr val="538235"/>
                </a:solidFill>
                <a:latin typeface="Tahoma"/>
                <a:cs typeface="Tahoma"/>
              </a:rPr>
              <a:t>which</a:t>
            </a:r>
            <a:r>
              <a:rPr lang="en-IN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pc="-5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pc="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pc="-5" dirty="0">
                <a:solidFill>
                  <a:srgbClr val="538235"/>
                </a:solidFill>
                <a:latin typeface="Tahoma"/>
                <a:cs typeface="Tahoma"/>
              </a:rPr>
              <a:t>process</a:t>
            </a:r>
            <a:r>
              <a:rPr lang="en-IN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pc="-5" dirty="0">
                <a:solidFill>
                  <a:srgbClr val="538235"/>
                </a:solidFill>
                <a:latin typeface="Tahoma"/>
                <a:cs typeface="Tahoma"/>
              </a:rPr>
              <a:t>faulted.</a:t>
            </a:r>
            <a:endParaRPr lang="en-IN" dirty="0">
              <a:latin typeface="Tahoma"/>
              <a:cs typeface="Tahoma"/>
            </a:endParaRPr>
          </a:p>
          <a:p>
            <a:pPr marL="12700" marR="7620" algn="just">
              <a:lnSpc>
                <a:spcPct val="150100"/>
              </a:lnSpc>
            </a:pPr>
            <a:r>
              <a:rPr lang="en-IN" sz="1200" b="1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Modify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IN" sz="1600" b="1" spc="-2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page-fault</a:t>
            </a:r>
            <a:r>
              <a:rPr lang="en-IN" sz="1600" b="1" spc="-2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</a:t>
            </a:r>
            <a:r>
              <a:rPr lang="en-IN" sz="1600" b="1" spc="2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routine</a:t>
            </a:r>
            <a:r>
              <a:rPr lang="en-IN" sz="1600" b="1" spc="-1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include</a:t>
            </a:r>
            <a:r>
              <a:rPr lang="en-IN" sz="1600" b="1" spc="-2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</a:t>
            </a:r>
            <a:r>
              <a:rPr lang="en-IN" sz="1600" b="1" spc="33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replacement:</a:t>
            </a:r>
            <a:endParaRPr lang="en-I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9230" indent="-177165">
              <a:lnSpc>
                <a:spcPct val="100000"/>
              </a:lnSpc>
              <a:buAutoNum type="arabicPeriod"/>
              <a:tabLst>
                <a:tab pos="189865" algn="l"/>
              </a:tabLst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</a:t>
            </a:r>
            <a:r>
              <a:rPr lang="en-IN" sz="1600" spc="-1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IN" sz="1600" spc="1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location</a:t>
            </a:r>
            <a:r>
              <a:rPr lang="en-IN" sz="160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</a:t>
            </a:r>
            <a:r>
              <a:rPr lang="en-IN" sz="1600" spc="1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IN" sz="1600" spc="1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desired</a:t>
            </a:r>
            <a:r>
              <a:rPr lang="en-IN" sz="1600" spc="-1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IN" sz="1600" spc="1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disk.</a:t>
            </a:r>
            <a:endParaRPr lang="en-I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38235"/>
              </a:buClr>
              <a:buFont typeface="Tahoma"/>
              <a:buAutoNum type="arabicPeriod"/>
            </a:pPr>
            <a:endParaRPr lang="en-I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89230" indent="-177165">
              <a:lnSpc>
                <a:spcPct val="100000"/>
              </a:lnSpc>
              <a:buAutoNum type="arabicPeriod"/>
              <a:tabLst>
                <a:tab pos="189865" algn="l"/>
              </a:tabLst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Find</a:t>
            </a:r>
            <a:r>
              <a:rPr lang="en-IN" sz="1600" spc="-2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free</a:t>
            </a:r>
            <a:r>
              <a:rPr lang="en-IN" sz="1600" spc="-1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frame:</a:t>
            </a:r>
            <a:endParaRPr lang="en-I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538235"/>
              </a:buClr>
              <a:buFont typeface="Tahoma"/>
              <a:buAutoNum type="arabicPeriod"/>
            </a:pPr>
            <a:endParaRPr lang="en-I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72490" lvl="1" indent="-174625">
              <a:lnSpc>
                <a:spcPct val="100000"/>
              </a:lnSpc>
              <a:spcBef>
                <a:spcPts val="5"/>
              </a:spcBef>
              <a:buAutoNum type="alphaLcPeriod"/>
              <a:tabLst>
                <a:tab pos="873125" algn="l"/>
              </a:tabLst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IN" sz="1600" spc="-1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free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frame,</a:t>
            </a:r>
            <a:r>
              <a:rPr lang="en-IN" sz="1600" spc="1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it.</a:t>
            </a:r>
            <a:endParaRPr lang="en-I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89000" marR="7620" lvl="1" indent="-190500">
              <a:lnSpc>
                <a:spcPct val="150000"/>
              </a:lnSpc>
              <a:spcBef>
                <a:spcPts val="790"/>
              </a:spcBef>
              <a:buAutoNum type="alphaLcPeriod"/>
              <a:tabLst>
                <a:tab pos="882015" algn="l"/>
              </a:tabLst>
            </a:pPr>
            <a:r>
              <a:rPr lang="en-IN" sz="160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</a:t>
            </a:r>
            <a:r>
              <a:rPr lang="en-IN" sz="1600" spc="6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</a:t>
            </a:r>
            <a:r>
              <a:rPr lang="en-IN" sz="1600" spc="6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</a:t>
            </a:r>
            <a:r>
              <a:rPr lang="en-IN" sz="1600" spc="6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</a:t>
            </a:r>
            <a:r>
              <a:rPr lang="en-IN" sz="1600" spc="5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free</a:t>
            </a:r>
            <a:r>
              <a:rPr lang="en-IN" sz="1600" spc="7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frame,</a:t>
            </a:r>
            <a:r>
              <a:rPr lang="en-IN" sz="1600" spc="5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</a:t>
            </a:r>
            <a:r>
              <a:rPr lang="en-IN" sz="1600" spc="8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r>
              <a:rPr lang="en-IN" sz="1600" spc="5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page-replacement</a:t>
            </a:r>
            <a:r>
              <a:rPr lang="en-IN" sz="1600" spc="6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algorithm</a:t>
            </a:r>
            <a:r>
              <a:rPr lang="en-IN" sz="1600" spc="7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en-IN" sz="1600" spc="5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select</a:t>
            </a:r>
            <a:r>
              <a:rPr lang="en-IN" sz="1600" spc="5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</a:t>
            </a:r>
            <a:r>
              <a:rPr lang="en-IN" sz="1600" spc="-36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victim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frame.</a:t>
            </a:r>
            <a:endParaRPr lang="en-I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842010" marR="7620" lvl="1" indent="-143510">
              <a:lnSpc>
                <a:spcPct val="150000"/>
              </a:lnSpc>
              <a:spcBef>
                <a:spcPts val="805"/>
              </a:spcBef>
              <a:buClr>
                <a:srgbClr val="538235"/>
              </a:buClr>
              <a:buFont typeface="Tahoma"/>
              <a:buAutoNum type="alphaLcPeriod"/>
              <a:tabLst>
                <a:tab pos="878840" algn="l"/>
              </a:tabLst>
            </a:pPr>
            <a:r>
              <a:rPr lang="en-I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Write</a:t>
            </a:r>
            <a:r>
              <a:rPr lang="en-IN" sz="1600" spc="13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IN" sz="1600" spc="13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victim</a:t>
            </a:r>
            <a:r>
              <a:rPr lang="en-IN" sz="1600" spc="13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</a:t>
            </a:r>
            <a:r>
              <a:rPr lang="en-IN" sz="1600" spc="13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</a:t>
            </a:r>
            <a:r>
              <a:rPr lang="en-IN" sz="1600" spc="13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IN" sz="1600" spc="14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disk;</a:t>
            </a:r>
            <a:r>
              <a:rPr lang="en-IN" sz="1600" spc="12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change</a:t>
            </a:r>
            <a:r>
              <a:rPr lang="en-IN" sz="1600" spc="13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IN" sz="1600" spc="14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</a:t>
            </a:r>
            <a:r>
              <a:rPr lang="en-IN" sz="1600" spc="12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en-IN" sz="1600" spc="13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</a:t>
            </a:r>
            <a:r>
              <a:rPr lang="en-IN" sz="1600" spc="14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tables </a:t>
            </a:r>
            <a:r>
              <a:rPr lang="en-IN" sz="1600" spc="-36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spc="-1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accordingly.</a:t>
            </a:r>
            <a:endParaRPr lang="en-I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Clr>
                <a:srgbClr val="538235"/>
              </a:buClr>
              <a:buFont typeface="Tahoma"/>
              <a:buAutoNum type="alphaLcPeriod"/>
            </a:pPr>
            <a:endParaRPr lang="en-I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06375" indent="-194310">
              <a:lnSpc>
                <a:spcPct val="100000"/>
              </a:lnSpc>
              <a:buAutoNum type="arabicPeriod"/>
              <a:tabLst>
                <a:tab pos="207010" algn="l"/>
              </a:tabLst>
            </a:pPr>
            <a:r>
              <a:rPr lang="en-IN" sz="1600" spc="-1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</a:t>
            </a:r>
            <a:r>
              <a:rPr lang="en-IN" sz="1600" spc="12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IN" sz="1600" spc="13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desired</a:t>
            </a:r>
            <a:r>
              <a:rPr lang="en-IN" sz="1600" spc="12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</a:t>
            </a:r>
            <a:r>
              <a:rPr lang="en-IN" sz="1600" spc="13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into</a:t>
            </a:r>
            <a:r>
              <a:rPr lang="en-IN" sz="1600" spc="13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IN" sz="1600" spc="13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newly</a:t>
            </a:r>
            <a:r>
              <a:rPr lang="en-IN" sz="1600" spc="14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freed</a:t>
            </a:r>
            <a:r>
              <a:rPr lang="en-IN" sz="1600" spc="12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frame;</a:t>
            </a:r>
            <a:r>
              <a:rPr lang="en-IN" sz="1600" spc="13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change</a:t>
            </a:r>
            <a:r>
              <a:rPr lang="en-IN" sz="1600" spc="14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IN" sz="1600" spc="14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</a:t>
            </a:r>
            <a:r>
              <a:rPr lang="en-IN" sz="1600" spc="12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en-IN" sz="1600" spc="13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</a:t>
            </a:r>
            <a:r>
              <a:rPr lang="en-IN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tables.</a:t>
            </a:r>
            <a:endParaRPr lang="en-I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2700" marR="7620" algn="just">
              <a:lnSpc>
                <a:spcPct val="148000"/>
              </a:lnSpc>
              <a:spcBef>
                <a:spcPts val="825"/>
              </a:spcBef>
              <a:buAutoNum type="arabicPeriod" startAt="4"/>
              <a:tabLst>
                <a:tab pos="200660" algn="l"/>
              </a:tabLst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Continue the </a:t>
            </a:r>
            <a:r>
              <a:rPr lang="en-IN" sz="160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process from where </a:t>
            </a:r>
            <a:r>
              <a:rPr lang="en-IN" sz="160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 fault </a:t>
            </a:r>
            <a:r>
              <a:rPr lang="en-IN" sz="160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occurred.</a:t>
            </a:r>
          </a:p>
          <a:p>
            <a:pPr marL="12700" marR="7620" algn="just">
              <a:lnSpc>
                <a:spcPct val="148000"/>
              </a:lnSpc>
              <a:spcBef>
                <a:spcPts val="825"/>
              </a:spcBef>
              <a:tabLst>
                <a:tab pos="200660" algn="l"/>
              </a:tabLst>
            </a:pPr>
            <a:r>
              <a:rPr lang="en-IN" sz="160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If no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frames </a:t>
            </a:r>
            <a:r>
              <a:rPr lang="en-IN" sz="160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free, </a:t>
            </a:r>
            <a:r>
              <a:rPr lang="en-IN" sz="1600" spc="-3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two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 transfers (one </a:t>
            </a:r>
            <a:r>
              <a:rPr lang="en-IN" sz="160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out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 </a:t>
            </a:r>
            <a:r>
              <a:rPr lang="en-IN" sz="160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one 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in)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are </a:t>
            </a:r>
            <a:r>
              <a:rPr lang="en-IN" sz="160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required. </a:t>
            </a:r>
          </a:p>
          <a:p>
            <a:pPr marL="12700" marR="7620" algn="just">
              <a:lnSpc>
                <a:spcPct val="148000"/>
              </a:lnSpc>
              <a:spcBef>
                <a:spcPts val="825"/>
              </a:spcBef>
              <a:tabLst>
                <a:tab pos="200660" algn="l"/>
              </a:tabLst>
            </a:pP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situation effectively </a:t>
            </a:r>
            <a:r>
              <a:rPr lang="en-IN" sz="160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doubles</a:t>
            </a:r>
            <a:r>
              <a:rPr lang="en-IN" sz="160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IN" sz="160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page-fault</a:t>
            </a:r>
            <a:r>
              <a:rPr lang="en-IN" sz="160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service</a:t>
            </a:r>
            <a:r>
              <a:rPr lang="en-IN" sz="160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time</a:t>
            </a:r>
            <a:r>
              <a:rPr lang="en-IN" sz="1600" spc="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and</a:t>
            </a:r>
            <a:r>
              <a:rPr lang="en-IN" sz="160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increases</a:t>
            </a:r>
            <a:r>
              <a:rPr lang="en-IN" sz="160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</a:t>
            </a:r>
            <a:r>
              <a:rPr lang="en-IN" sz="160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effective</a:t>
            </a:r>
            <a:r>
              <a:rPr lang="en-IN" sz="160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</a:t>
            </a:r>
            <a:r>
              <a:rPr lang="en-IN" sz="160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time </a:t>
            </a:r>
            <a:r>
              <a:rPr lang="en-IN" sz="1600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IN" sz="1600" spc="-15" dirty="0">
                <a:solidFill>
                  <a:srgbClr val="538235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accordingly.</a:t>
            </a:r>
            <a:endParaRPr lang="en-I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13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IV – MEMORY MANAGEMENT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Overview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FD0E0-7297-1F13-BAEB-549F2DD03F9E}"/>
              </a:ext>
            </a:extLst>
          </p:cNvPr>
          <p:cNvSpPr txBox="1"/>
          <p:nvPr/>
        </p:nvSpPr>
        <p:spPr>
          <a:xfrm>
            <a:off x="711331" y="1046487"/>
            <a:ext cx="10769337" cy="5006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lang="en-IN" sz="2000" b="1" dirty="0">
                <a:solidFill>
                  <a:srgbClr val="385622"/>
                </a:solidFill>
                <a:latin typeface="Tahoma"/>
                <a:cs typeface="Tahoma"/>
              </a:rPr>
              <a:t>MAIN</a:t>
            </a:r>
            <a:r>
              <a:rPr lang="en-IN" sz="2000" b="1" spc="-35" dirty="0">
                <a:solidFill>
                  <a:srgbClr val="385622"/>
                </a:solidFill>
                <a:latin typeface="Tahoma"/>
                <a:cs typeface="Tahoma"/>
              </a:rPr>
              <a:t> </a:t>
            </a:r>
            <a:r>
              <a:rPr lang="en-IN" sz="2000" b="1" spc="-5" dirty="0">
                <a:solidFill>
                  <a:srgbClr val="385622"/>
                </a:solidFill>
                <a:latin typeface="Tahoma"/>
                <a:cs typeface="Tahoma"/>
              </a:rPr>
              <a:t>MEMORY</a:t>
            </a:r>
            <a:endParaRPr lang="en-IN" sz="2000" dirty="0">
              <a:latin typeface="Tahoma"/>
              <a:cs typeface="Tahoma"/>
            </a:endParaRPr>
          </a:p>
          <a:p>
            <a:pPr marL="356235" marR="5715" indent="-285750" algn="just">
              <a:lnSpc>
                <a:spcPct val="150000"/>
              </a:lnSpc>
              <a:spcBef>
                <a:spcPts val="85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Memory is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central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to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the operation of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a modern computer system. </a:t>
            </a:r>
          </a:p>
          <a:p>
            <a:pPr marL="356235" marR="5715" indent="-285750" algn="just">
              <a:lnSpc>
                <a:spcPct val="150000"/>
              </a:lnSpc>
              <a:spcBef>
                <a:spcPts val="850"/>
              </a:spcBef>
              <a:buFont typeface="Arial" panose="020B0604020202020204" pitchFamily="34" charset="0"/>
              <a:buChar char="•"/>
            </a:pPr>
            <a:r>
              <a:rPr lang="en-IN" sz="1800" b="1" dirty="0">
                <a:solidFill>
                  <a:srgbClr val="538235"/>
                </a:solidFill>
                <a:latin typeface="Tahoma"/>
                <a:cs typeface="Tahoma"/>
              </a:rPr>
              <a:t>Memory </a:t>
            </a:r>
            <a:r>
              <a:rPr lang="en-IN" sz="1800" b="1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consists of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a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large </a:t>
            </a:r>
            <a:r>
              <a:rPr lang="en-IN" sz="1800" spc="-10" dirty="0">
                <a:solidFill>
                  <a:srgbClr val="538235"/>
                </a:solidFill>
                <a:latin typeface="Tahoma"/>
                <a:cs typeface="Tahoma"/>
              </a:rPr>
              <a:t>array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of bytes, each with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its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own address. </a:t>
            </a:r>
          </a:p>
          <a:p>
            <a:pPr marL="356235" marR="5715" indent="-285750" algn="just">
              <a:lnSpc>
                <a:spcPct val="150000"/>
              </a:lnSpc>
              <a:spcBef>
                <a:spcPts val="850"/>
              </a:spcBef>
              <a:buFont typeface="Arial" panose="020B0604020202020204" pitchFamily="34" charset="0"/>
              <a:buChar char="•"/>
            </a:pP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The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CPU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fetches instructions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from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memory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according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to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the </a:t>
            </a:r>
            <a:r>
              <a:rPr lang="en-IN" sz="1800" spc="-10" dirty="0">
                <a:solidFill>
                  <a:srgbClr val="538235"/>
                </a:solidFill>
                <a:latin typeface="Tahoma"/>
                <a:cs typeface="Tahoma"/>
              </a:rPr>
              <a:t>value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of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the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program counter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. </a:t>
            </a:r>
          </a:p>
          <a:p>
            <a:pPr marL="356235" marR="5715" indent="-285750" algn="just">
              <a:lnSpc>
                <a:spcPct val="150000"/>
              </a:lnSpc>
              <a:spcBef>
                <a:spcPts val="85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These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instructions may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cause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additional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 loading</a:t>
            </a:r>
            <a:r>
              <a:rPr lang="en-IN" sz="18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from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and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 storing</a:t>
            </a:r>
            <a:r>
              <a:rPr lang="en-IN" sz="18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to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 specific</a:t>
            </a:r>
            <a:r>
              <a:rPr lang="en-IN" sz="18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memory</a:t>
            </a:r>
            <a:r>
              <a:rPr lang="en-IN" sz="18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addresses.</a:t>
            </a:r>
          </a:p>
          <a:p>
            <a:pPr marL="356235" marR="5715" indent="-285750" algn="just">
              <a:lnSpc>
                <a:spcPct val="150000"/>
              </a:lnSpc>
              <a:spcBef>
                <a:spcPts val="85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 A</a:t>
            </a:r>
            <a:r>
              <a:rPr lang="en-IN" sz="18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/>
                <a:cs typeface="Tahoma"/>
              </a:rPr>
              <a:t>typical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 instruction-execution cycle, for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example, </a:t>
            </a:r>
          </a:p>
          <a:p>
            <a:pPr marL="813435" marR="5715" lvl="1" indent="-285750" algn="just">
              <a:lnSpc>
                <a:spcPct val="150000"/>
              </a:lnSpc>
              <a:spcBef>
                <a:spcPts val="850"/>
              </a:spcBef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538235"/>
                </a:solidFill>
                <a:latin typeface="Tahoma"/>
                <a:cs typeface="Tahoma"/>
              </a:rPr>
              <a:t>First </a:t>
            </a:r>
            <a:r>
              <a:rPr lang="en-IN" spc="-5" dirty="0">
                <a:solidFill>
                  <a:srgbClr val="538235"/>
                </a:solidFill>
                <a:latin typeface="Tahoma"/>
                <a:cs typeface="Tahoma"/>
              </a:rPr>
              <a:t>fetches an </a:t>
            </a:r>
            <a:r>
              <a:rPr lang="en-IN" dirty="0">
                <a:solidFill>
                  <a:srgbClr val="538235"/>
                </a:solidFill>
                <a:latin typeface="Tahoma"/>
                <a:cs typeface="Tahoma"/>
              </a:rPr>
              <a:t>instruction </a:t>
            </a:r>
            <a:r>
              <a:rPr lang="en-IN" spc="-5" dirty="0">
                <a:solidFill>
                  <a:srgbClr val="538235"/>
                </a:solidFill>
                <a:latin typeface="Tahoma"/>
                <a:cs typeface="Tahoma"/>
              </a:rPr>
              <a:t>from </a:t>
            </a:r>
            <a:r>
              <a:rPr lang="en-IN" spc="-15" dirty="0">
                <a:solidFill>
                  <a:srgbClr val="538235"/>
                </a:solidFill>
                <a:latin typeface="Tahoma"/>
                <a:cs typeface="Tahoma"/>
              </a:rPr>
              <a:t>memory. </a:t>
            </a:r>
          </a:p>
          <a:p>
            <a:pPr marL="813435" marR="5715" lvl="1" indent="-285750" algn="just">
              <a:lnSpc>
                <a:spcPct val="150000"/>
              </a:lnSpc>
              <a:spcBef>
                <a:spcPts val="850"/>
              </a:spcBef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538235"/>
                </a:solidFill>
                <a:latin typeface="Tahoma"/>
                <a:cs typeface="Tahoma"/>
              </a:rPr>
              <a:t>The </a:t>
            </a:r>
            <a:r>
              <a:rPr lang="en-IN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pc="-5" dirty="0">
                <a:solidFill>
                  <a:srgbClr val="538235"/>
                </a:solidFill>
                <a:latin typeface="Tahoma"/>
                <a:cs typeface="Tahoma"/>
              </a:rPr>
              <a:t>instruction </a:t>
            </a:r>
            <a:r>
              <a:rPr lang="en-IN" dirty="0">
                <a:solidFill>
                  <a:srgbClr val="538235"/>
                </a:solidFill>
                <a:latin typeface="Tahoma"/>
                <a:cs typeface="Tahoma"/>
              </a:rPr>
              <a:t>is </a:t>
            </a:r>
            <a:r>
              <a:rPr lang="en-IN" spc="-5" dirty="0">
                <a:solidFill>
                  <a:srgbClr val="538235"/>
                </a:solidFill>
                <a:latin typeface="Tahoma"/>
                <a:cs typeface="Tahoma"/>
              </a:rPr>
              <a:t>then </a:t>
            </a:r>
            <a:r>
              <a:rPr lang="en-IN" dirty="0">
                <a:solidFill>
                  <a:srgbClr val="538235"/>
                </a:solidFill>
                <a:latin typeface="Tahoma"/>
                <a:cs typeface="Tahoma"/>
              </a:rPr>
              <a:t>decoded and </a:t>
            </a:r>
            <a:r>
              <a:rPr lang="en-IN" spc="-10" dirty="0">
                <a:solidFill>
                  <a:srgbClr val="538235"/>
                </a:solidFill>
                <a:latin typeface="Tahoma"/>
                <a:cs typeface="Tahoma"/>
              </a:rPr>
              <a:t>may </a:t>
            </a:r>
            <a:r>
              <a:rPr lang="en-IN" spc="-5" dirty="0">
                <a:solidFill>
                  <a:srgbClr val="538235"/>
                </a:solidFill>
                <a:latin typeface="Tahoma"/>
                <a:cs typeface="Tahoma"/>
              </a:rPr>
              <a:t>cause operands to be fetched from </a:t>
            </a:r>
            <a:r>
              <a:rPr lang="en-IN" spc="-15" dirty="0">
                <a:solidFill>
                  <a:srgbClr val="538235"/>
                </a:solidFill>
                <a:latin typeface="Tahoma"/>
                <a:cs typeface="Tahoma"/>
              </a:rPr>
              <a:t>memory. </a:t>
            </a:r>
            <a:r>
              <a:rPr lang="en-IN" dirty="0">
                <a:solidFill>
                  <a:srgbClr val="538235"/>
                </a:solidFill>
                <a:latin typeface="Tahoma"/>
                <a:cs typeface="Tahoma"/>
              </a:rPr>
              <a:t>After the </a:t>
            </a:r>
            <a:r>
              <a:rPr lang="en-IN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pc="-5" dirty="0">
                <a:solidFill>
                  <a:srgbClr val="538235"/>
                </a:solidFill>
                <a:latin typeface="Tahoma"/>
                <a:cs typeface="Tahoma"/>
              </a:rPr>
              <a:t>instruction </a:t>
            </a:r>
            <a:r>
              <a:rPr lang="en-IN" dirty="0">
                <a:solidFill>
                  <a:srgbClr val="538235"/>
                </a:solidFill>
                <a:latin typeface="Tahoma"/>
                <a:cs typeface="Tahoma"/>
              </a:rPr>
              <a:t>has been </a:t>
            </a:r>
            <a:r>
              <a:rPr lang="en-IN" spc="-5" dirty="0">
                <a:solidFill>
                  <a:srgbClr val="538235"/>
                </a:solidFill>
                <a:latin typeface="Tahoma"/>
                <a:cs typeface="Tahoma"/>
              </a:rPr>
              <a:t>executed on the operands, results</a:t>
            </a:r>
            <a:r>
              <a:rPr lang="en-IN" spc="36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pc="-10" dirty="0">
                <a:solidFill>
                  <a:srgbClr val="538235"/>
                </a:solidFill>
                <a:latin typeface="Tahoma"/>
                <a:cs typeface="Tahoma"/>
              </a:rPr>
              <a:t>may </a:t>
            </a:r>
            <a:r>
              <a:rPr lang="en-IN" spc="-5" dirty="0">
                <a:solidFill>
                  <a:srgbClr val="538235"/>
                </a:solidFill>
                <a:latin typeface="Tahoma"/>
                <a:cs typeface="Tahoma"/>
              </a:rPr>
              <a:t>be</a:t>
            </a:r>
            <a:r>
              <a:rPr lang="en-IN" spc="36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pc="-5" dirty="0">
                <a:solidFill>
                  <a:srgbClr val="538235"/>
                </a:solidFill>
                <a:latin typeface="Tahoma"/>
                <a:cs typeface="Tahoma"/>
              </a:rPr>
              <a:t>stored back </a:t>
            </a:r>
            <a:r>
              <a:rPr lang="en-IN" dirty="0">
                <a:solidFill>
                  <a:srgbClr val="538235"/>
                </a:solidFill>
                <a:latin typeface="Tahoma"/>
                <a:cs typeface="Tahoma"/>
              </a:rPr>
              <a:t>in </a:t>
            </a:r>
            <a:r>
              <a:rPr lang="en-IN" spc="-15" dirty="0">
                <a:solidFill>
                  <a:srgbClr val="538235"/>
                </a:solidFill>
                <a:latin typeface="Tahoma"/>
                <a:cs typeface="Tahoma"/>
              </a:rPr>
              <a:t>memory. </a:t>
            </a:r>
            <a:r>
              <a:rPr lang="en-IN" spc="-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</a:p>
          <a:p>
            <a:pPr marL="813435" marR="5715" lvl="1" indent="-285750" algn="just">
              <a:lnSpc>
                <a:spcPct val="150000"/>
              </a:lnSpc>
              <a:spcBef>
                <a:spcPts val="850"/>
              </a:spcBef>
              <a:buFont typeface="Arial" panose="020B0604020202020204" pitchFamily="34" charset="0"/>
              <a:buChar char="•"/>
            </a:pPr>
            <a:r>
              <a:rPr lang="en-IN" spc="-5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b="1" spc="-5" dirty="0">
                <a:solidFill>
                  <a:srgbClr val="538235"/>
                </a:solidFill>
                <a:latin typeface="Tahoma"/>
                <a:cs typeface="Tahoma"/>
              </a:rPr>
              <a:t>memory</a:t>
            </a:r>
            <a:r>
              <a:rPr lang="en-IN" b="1" spc="2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b="1" spc="-5" dirty="0">
                <a:solidFill>
                  <a:srgbClr val="538235"/>
                </a:solidFill>
                <a:latin typeface="Tahoma"/>
                <a:cs typeface="Tahoma"/>
              </a:rPr>
              <a:t>unit</a:t>
            </a:r>
            <a:r>
              <a:rPr lang="en-IN" b="1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dirty="0">
                <a:solidFill>
                  <a:srgbClr val="538235"/>
                </a:solidFill>
                <a:latin typeface="Tahoma"/>
                <a:cs typeface="Tahoma"/>
              </a:rPr>
              <a:t>sees only</a:t>
            </a:r>
            <a:r>
              <a:rPr lang="en-IN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dirty="0">
                <a:solidFill>
                  <a:srgbClr val="538235"/>
                </a:solidFill>
                <a:latin typeface="Tahoma"/>
                <a:cs typeface="Tahoma"/>
              </a:rPr>
              <a:t>a</a:t>
            </a:r>
            <a:r>
              <a:rPr lang="en-IN" spc="-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pc="-5" dirty="0">
                <a:solidFill>
                  <a:srgbClr val="538235"/>
                </a:solidFill>
                <a:latin typeface="Tahoma"/>
                <a:cs typeface="Tahoma"/>
              </a:rPr>
              <a:t>stream</a:t>
            </a:r>
            <a:r>
              <a:rPr lang="en-IN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pc="-5" dirty="0">
                <a:solidFill>
                  <a:srgbClr val="538235"/>
                </a:solidFill>
                <a:latin typeface="Tahoma"/>
                <a:cs typeface="Tahoma"/>
              </a:rPr>
              <a:t>of</a:t>
            </a:r>
            <a:r>
              <a:rPr lang="en-IN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dirty="0">
                <a:solidFill>
                  <a:srgbClr val="538235"/>
                </a:solidFill>
                <a:latin typeface="Tahoma"/>
                <a:cs typeface="Tahoma"/>
              </a:rPr>
              <a:t>memory</a:t>
            </a:r>
            <a:r>
              <a:rPr lang="en-IN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pc="-5" dirty="0">
                <a:solidFill>
                  <a:srgbClr val="538235"/>
                </a:solidFill>
                <a:latin typeface="Tahoma"/>
                <a:cs typeface="Tahoma"/>
              </a:rPr>
              <a:t>addresses.</a:t>
            </a:r>
            <a:endParaRPr lang="en-IN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558205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1620378" y="316322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IV – MEMORY MANAGEMENT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Page Replacement Algorithms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F618E633-4896-6274-8A38-C3060FED4B4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84572" y="1844148"/>
            <a:ext cx="4615544" cy="266253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6C0CB8F-B844-1E56-FB6C-25ACCA534EEB}"/>
              </a:ext>
            </a:extLst>
          </p:cNvPr>
          <p:cNvSpPr txBox="1"/>
          <p:nvPr/>
        </p:nvSpPr>
        <p:spPr>
          <a:xfrm>
            <a:off x="299357" y="1121818"/>
            <a:ext cx="6428015" cy="4889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7620" indent="-342900" algn="just">
              <a:lnSpc>
                <a:spcPct val="150100"/>
              </a:lnSpc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Reduce</a:t>
            </a:r>
            <a:r>
              <a:rPr lang="en-IN" sz="1600" spc="4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this</a:t>
            </a:r>
            <a:r>
              <a:rPr lang="en-IN" sz="1600" spc="5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overhead</a:t>
            </a:r>
            <a:r>
              <a:rPr lang="en-IN" sz="1600" spc="4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by</a:t>
            </a:r>
            <a:r>
              <a:rPr lang="en-IN" sz="1600" spc="4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using</a:t>
            </a:r>
            <a:r>
              <a:rPr lang="en-IN" sz="1600" spc="4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a</a:t>
            </a:r>
            <a:r>
              <a:rPr lang="en-IN" sz="1600" spc="5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modify</a:t>
            </a:r>
            <a:r>
              <a:rPr lang="en-IN" sz="1600" b="1" spc="7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bit</a:t>
            </a:r>
            <a:r>
              <a:rPr lang="en-IN" sz="1600" b="1" spc="7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(or</a:t>
            </a:r>
            <a:r>
              <a:rPr lang="en-IN" sz="1600" spc="3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dirty</a:t>
            </a:r>
            <a:r>
              <a:rPr lang="en-IN" sz="1600" b="1" spc="8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bit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).</a:t>
            </a:r>
            <a:r>
              <a:rPr lang="en-IN" sz="1600" spc="4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</a:p>
          <a:p>
            <a:pPr marL="355600" marR="7620" indent="-342900" algn="just">
              <a:lnSpc>
                <a:spcPct val="1501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When</a:t>
            </a:r>
            <a:r>
              <a:rPr lang="en-IN" sz="1600" spc="4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a</a:t>
            </a:r>
            <a:r>
              <a:rPr lang="en-IN" sz="1600" spc="9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page</a:t>
            </a:r>
            <a:r>
              <a:rPr lang="en-IN" sz="1600" spc="120" dirty="0">
                <a:solidFill>
                  <a:srgbClr val="538235"/>
                </a:solidFill>
                <a:latin typeface="Tahoma"/>
                <a:cs typeface="Tahoma"/>
              </a:rPr>
              <a:t> is selected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for</a:t>
            </a:r>
            <a:r>
              <a:rPr lang="en-IN" sz="1600" spc="114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replacement,</a:t>
            </a:r>
            <a:r>
              <a:rPr lang="en-IN" sz="1600" spc="1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examine</a:t>
            </a:r>
            <a:r>
              <a:rPr lang="en-IN" sz="1600" spc="13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it’s</a:t>
            </a:r>
            <a:r>
              <a:rPr lang="en-IN" sz="1600" spc="114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modify</a:t>
            </a:r>
            <a:r>
              <a:rPr lang="en-IN" sz="1600" spc="1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bit.</a:t>
            </a:r>
            <a:r>
              <a:rPr lang="en-IN" sz="1600" spc="114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</a:p>
          <a:p>
            <a:pPr marL="1270000" marR="7620" lvl="2" indent="-342900" algn="just">
              <a:lnSpc>
                <a:spcPct val="150100"/>
              </a:lnSpc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If</a:t>
            </a:r>
            <a:r>
              <a:rPr lang="en-IN" sz="1600" spc="114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600" spc="13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bit</a:t>
            </a:r>
            <a:r>
              <a:rPr lang="en-IN" sz="1600" spc="1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is</a:t>
            </a:r>
            <a:r>
              <a:rPr lang="en-IN" sz="1600" spc="1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set,</a:t>
            </a:r>
            <a:r>
              <a:rPr lang="en-IN" sz="1600" spc="10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</a:p>
          <a:p>
            <a:pPr marL="2184400" marR="7620" lvl="4" indent="-342900" algn="just">
              <a:lnSpc>
                <a:spcPct val="150100"/>
              </a:lnSpc>
              <a:buFont typeface="Arial" panose="020B0604020202020204" pitchFamily="34" charset="0"/>
              <a:buChar char="•"/>
            </a:pPr>
            <a:r>
              <a:rPr lang="en-IN" sz="1600" spc="-36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he </a:t>
            </a:r>
            <a:r>
              <a:rPr lang="en-IN" sz="1600" b="1" spc="-10" dirty="0">
                <a:solidFill>
                  <a:srgbClr val="538235"/>
                </a:solidFill>
                <a:latin typeface="Tahoma"/>
                <a:cs typeface="Tahoma"/>
              </a:rPr>
              <a:t>page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has been modified since it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was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read in from the disk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. </a:t>
            </a:r>
          </a:p>
          <a:p>
            <a:pPr marL="2184400" marR="7620" lvl="4" indent="-342900" algn="just">
              <a:lnSpc>
                <a:spcPct val="150100"/>
              </a:lnSpc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 M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ust write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page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to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the disk. </a:t>
            </a:r>
          </a:p>
          <a:p>
            <a:pPr marL="1270000" marR="7620" lvl="2" indent="-342900" algn="just">
              <a:lnSpc>
                <a:spcPct val="150100"/>
              </a:lnSpc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If the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modify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bit is not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set, </a:t>
            </a:r>
            <a:endParaRPr lang="en-IN" sz="1600" spc="-25" dirty="0">
              <a:solidFill>
                <a:srgbClr val="538235"/>
              </a:solidFill>
              <a:latin typeface="Tahoma"/>
              <a:cs typeface="Tahoma"/>
            </a:endParaRPr>
          </a:p>
          <a:p>
            <a:pPr marL="2184400" marR="7620" lvl="4" indent="-342900" algn="just">
              <a:lnSpc>
                <a:spcPct val="150100"/>
              </a:lnSpc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 page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has</a:t>
            </a:r>
            <a:r>
              <a:rPr lang="en-IN" sz="1600" spc="19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pc="-25" dirty="0">
                <a:solidFill>
                  <a:srgbClr val="538235"/>
                </a:solidFill>
                <a:latin typeface="Tahoma"/>
                <a:cs typeface="Tahoma"/>
              </a:rPr>
              <a:t>not</a:t>
            </a:r>
            <a:r>
              <a:rPr lang="en-IN" spc="16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been</a:t>
            </a:r>
            <a:r>
              <a:rPr lang="en-IN" sz="1600" spc="2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modified</a:t>
            </a:r>
            <a:r>
              <a:rPr lang="en-IN" sz="1600" spc="19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since</a:t>
            </a:r>
            <a:r>
              <a:rPr lang="en-IN" sz="1600" spc="19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it</a:t>
            </a:r>
            <a:r>
              <a:rPr lang="en-IN" sz="1600" spc="18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was</a:t>
            </a:r>
            <a:r>
              <a:rPr lang="en-IN" sz="1600" spc="19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read</a:t>
            </a:r>
            <a:r>
              <a:rPr lang="en-IN" sz="1600" spc="18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into</a:t>
            </a:r>
            <a:r>
              <a:rPr lang="en-IN" sz="1600" spc="18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15" dirty="0">
                <a:solidFill>
                  <a:srgbClr val="538235"/>
                </a:solidFill>
                <a:latin typeface="Tahoma"/>
                <a:cs typeface="Tahoma"/>
              </a:rPr>
              <a:t>memory.</a:t>
            </a:r>
            <a:r>
              <a:rPr lang="en-IN" sz="1600" spc="18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</a:p>
          <a:p>
            <a:pPr marL="2184400" marR="7620" lvl="4" indent="-342900" algn="just">
              <a:lnSpc>
                <a:spcPct val="150100"/>
              </a:lnSpc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No need to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write</a:t>
            </a:r>
            <a:r>
              <a:rPr lang="en-IN" sz="1600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600" spc="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memory</a:t>
            </a:r>
            <a:r>
              <a:rPr lang="en-IN" sz="1600" spc="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page</a:t>
            </a:r>
            <a:r>
              <a:rPr lang="en-IN" sz="1600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to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600" spc="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disk: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it is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 already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there.</a:t>
            </a:r>
            <a:endParaRPr lang="en-IN" sz="1600" dirty="0">
              <a:latin typeface="Tahoma"/>
              <a:cs typeface="Tahoma"/>
            </a:endParaRPr>
          </a:p>
          <a:p>
            <a:pPr marL="355600" marR="7620" indent="-342900" algn="just">
              <a:lnSpc>
                <a:spcPct val="150100"/>
              </a:lnSpc>
              <a:buFont typeface="Arial" panose="020B0604020202020204" pitchFamily="34" charset="0"/>
              <a:buChar char="•"/>
            </a:pPr>
            <a:endParaRPr lang="en-IN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0978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1994652" y="44179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IV – MEMORY MANAGEMENT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Page Replacement Algorithms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73005-7F7C-02D9-B40E-7A6F0C0B1E71}"/>
              </a:ext>
            </a:extLst>
          </p:cNvPr>
          <p:cNvSpPr txBox="1"/>
          <p:nvPr/>
        </p:nvSpPr>
        <p:spPr>
          <a:xfrm>
            <a:off x="644074" y="657978"/>
            <a:ext cx="10524668" cy="4581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z="2400" b="1" spc="-10" dirty="0">
                <a:solidFill>
                  <a:srgbClr val="538235"/>
                </a:solidFill>
                <a:latin typeface="Calibri"/>
                <a:cs typeface="Calibri"/>
              </a:rPr>
              <a:t>FIFO</a:t>
            </a:r>
            <a:r>
              <a:rPr lang="en-IN" sz="2400" b="1" spc="15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lang="en-IN" sz="2400" b="1" spc="-15" dirty="0">
                <a:solidFill>
                  <a:srgbClr val="538235"/>
                </a:solidFill>
                <a:latin typeface="Calibri"/>
                <a:cs typeface="Calibri"/>
              </a:rPr>
              <a:t>Page</a:t>
            </a:r>
            <a:r>
              <a:rPr lang="en-IN" sz="2400" b="1" spc="-30" dirty="0">
                <a:solidFill>
                  <a:srgbClr val="538235"/>
                </a:solidFill>
                <a:latin typeface="Calibri"/>
                <a:cs typeface="Calibri"/>
              </a:rPr>
              <a:t> </a:t>
            </a:r>
            <a:r>
              <a:rPr lang="en-IN" sz="2400" b="1" spc="-10" dirty="0">
                <a:solidFill>
                  <a:srgbClr val="538235"/>
                </a:solidFill>
                <a:latin typeface="Calibri"/>
                <a:cs typeface="Calibri"/>
              </a:rPr>
              <a:t>Replacement</a:t>
            </a:r>
            <a:endParaRPr lang="en-IN" sz="2400" dirty="0">
              <a:latin typeface="Calibri"/>
              <a:cs typeface="Calibri"/>
            </a:endParaRPr>
          </a:p>
          <a:p>
            <a:pPr marL="298450" marR="5715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simplest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page-replacement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algorithm is a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first-in, first-out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(FIFO)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algorithm. </a:t>
            </a:r>
          </a:p>
          <a:p>
            <a:pPr marL="298450" marR="5715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A 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FIFO replacement algorithm associates with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each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page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the time 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when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that page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was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 brought</a:t>
            </a:r>
            <a:r>
              <a:rPr lang="en-IN" sz="1600" spc="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into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20" dirty="0">
                <a:solidFill>
                  <a:srgbClr val="538235"/>
                </a:solidFill>
                <a:latin typeface="Tahoma"/>
                <a:cs typeface="Tahoma"/>
              </a:rPr>
              <a:t>memory.</a:t>
            </a:r>
            <a:r>
              <a:rPr lang="en-IN" sz="1600" spc="2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</a:p>
          <a:p>
            <a:pPr marL="298450" marR="5715" indent="-28575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When</a:t>
            </a:r>
            <a:r>
              <a:rPr lang="en-IN" sz="1600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a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page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must</a:t>
            </a:r>
            <a:r>
              <a:rPr lang="en-IN" sz="1600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be</a:t>
            </a:r>
            <a:r>
              <a:rPr lang="en-IN" sz="1600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replaced,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600" spc="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oldest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page</a:t>
            </a:r>
            <a:r>
              <a:rPr lang="en-IN" sz="1600" spc="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is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chosen.</a:t>
            </a:r>
            <a:endParaRPr lang="en-IN" sz="1600" dirty="0">
              <a:latin typeface="Tahoma"/>
              <a:cs typeface="Tahoma"/>
            </a:endParaRPr>
          </a:p>
          <a:p>
            <a:pPr marL="298450" marR="5080" indent="-285750" algn="just">
              <a:lnSpc>
                <a:spcPct val="150000"/>
              </a:lnSpc>
              <a:spcBef>
                <a:spcPts val="795"/>
              </a:spcBef>
              <a:buFont typeface="Arial" panose="020B0604020202020204" pitchFamily="34" charset="0"/>
              <a:buChar char="•"/>
            </a:pP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For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our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example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reference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string,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our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three frames are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initially </a:t>
            </a:r>
            <a:r>
              <a:rPr lang="en-IN" sz="1600" spc="-20" dirty="0">
                <a:solidFill>
                  <a:srgbClr val="538235"/>
                </a:solidFill>
                <a:latin typeface="Tahoma"/>
                <a:cs typeface="Tahoma"/>
              </a:rPr>
              <a:t>empty. </a:t>
            </a:r>
          </a:p>
          <a:p>
            <a:pPr marL="298450" marR="5080" indent="-285750" algn="just">
              <a:lnSpc>
                <a:spcPct val="150000"/>
              </a:lnSpc>
              <a:spcBef>
                <a:spcPts val="795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The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first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three </a:t>
            </a:r>
            <a:r>
              <a:rPr lang="en-IN" sz="1600" spc="-36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references </a:t>
            </a:r>
            <a:r>
              <a:rPr lang="en-IN" sz="1600" spc="-30" dirty="0">
                <a:solidFill>
                  <a:srgbClr val="538235"/>
                </a:solidFill>
                <a:latin typeface="Tahoma"/>
                <a:cs typeface="Tahoma"/>
              </a:rPr>
              <a:t>(7,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0, 1)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cause page faults and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are brought into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these empty frames. </a:t>
            </a:r>
          </a:p>
          <a:p>
            <a:pPr marL="298450" marR="5080" indent="-285750" algn="just">
              <a:lnSpc>
                <a:spcPct val="150000"/>
              </a:lnSpc>
              <a:spcBef>
                <a:spcPts val="795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next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reference (2) replaces page </a:t>
            </a:r>
            <a:r>
              <a:rPr lang="en-IN" sz="1600" spc="-40" dirty="0">
                <a:solidFill>
                  <a:srgbClr val="538235"/>
                </a:solidFill>
                <a:latin typeface="Tahoma"/>
                <a:cs typeface="Tahoma"/>
              </a:rPr>
              <a:t>7,</a:t>
            </a:r>
            <a:r>
              <a:rPr lang="en-IN" sz="1600" spc="29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because page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7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was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brought in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first. </a:t>
            </a:r>
          </a:p>
          <a:p>
            <a:pPr marL="298450" marR="5080" indent="-285750" algn="just">
              <a:lnSpc>
                <a:spcPct val="150000"/>
              </a:lnSpc>
              <a:spcBef>
                <a:spcPts val="795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Since 0 is 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next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reference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and 0 is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already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in </a:t>
            </a:r>
            <a:r>
              <a:rPr lang="en-IN" sz="1600" spc="-15" dirty="0">
                <a:solidFill>
                  <a:srgbClr val="538235"/>
                </a:solidFill>
                <a:latin typeface="Tahoma"/>
                <a:cs typeface="Tahoma"/>
              </a:rPr>
              <a:t>memory,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we have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no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fault for this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reference. </a:t>
            </a:r>
          </a:p>
          <a:p>
            <a:pPr marL="298450" marR="5080" indent="-285750" algn="just">
              <a:lnSpc>
                <a:spcPct val="150000"/>
              </a:lnSpc>
              <a:spcBef>
                <a:spcPts val="795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 first reference to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3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results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in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replacement of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page 0, since it is now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first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in line. 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</a:p>
          <a:p>
            <a:pPr marL="298450" marR="5080" indent="-285750" algn="just">
              <a:lnSpc>
                <a:spcPct val="150000"/>
              </a:lnSpc>
              <a:spcBef>
                <a:spcPts val="795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Because</a:t>
            </a:r>
            <a:r>
              <a:rPr lang="en-IN" sz="1600" spc="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of</a:t>
            </a:r>
            <a:r>
              <a:rPr lang="en-IN" sz="1600" spc="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this</a:t>
            </a:r>
            <a:r>
              <a:rPr lang="en-IN" sz="1600" spc="2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replacement,</a:t>
            </a:r>
            <a:r>
              <a:rPr lang="en-IN" sz="1600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600" spc="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next</a:t>
            </a:r>
            <a:r>
              <a:rPr lang="en-IN" sz="1600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reference,</a:t>
            </a:r>
            <a:r>
              <a:rPr lang="en-IN" sz="1600" spc="2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to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0,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 will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reference</a:t>
            </a:r>
            <a:r>
              <a:rPr lang="en-IN" sz="1600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string</a:t>
            </a:r>
            <a:r>
              <a:rPr lang="en-IN" sz="1600" spc="2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fault.</a:t>
            </a:r>
            <a:endParaRPr lang="en-IN" sz="16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15886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1994652" y="44179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IV – MEMORY MANAGEMENT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Page Replacement Algorithms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73005-7F7C-02D9-B40E-7A6F0C0B1E71}"/>
              </a:ext>
            </a:extLst>
          </p:cNvPr>
          <p:cNvSpPr txBox="1"/>
          <p:nvPr/>
        </p:nvSpPr>
        <p:spPr>
          <a:xfrm>
            <a:off x="644074" y="657978"/>
            <a:ext cx="10524668" cy="56076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algn="just">
              <a:lnSpc>
                <a:spcPct val="100000"/>
              </a:lnSpc>
              <a:spcBef>
                <a:spcPts val="100"/>
              </a:spcBef>
            </a:pP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Enhanced</a:t>
            </a:r>
            <a:r>
              <a:rPr lang="en-IN" sz="1600" b="1" spc="-2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Second-Chance</a:t>
            </a:r>
            <a:r>
              <a:rPr lang="en-IN" sz="1600" b="1" spc="-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Algorithm</a:t>
            </a:r>
            <a:endParaRPr lang="en-IN" sz="1600" dirty="0">
              <a:latin typeface="Tahoma"/>
              <a:cs typeface="Tahoma"/>
            </a:endParaRPr>
          </a:p>
          <a:p>
            <a:pPr marL="12700" marR="6350" algn="just">
              <a:lnSpc>
                <a:spcPct val="150000"/>
              </a:lnSpc>
              <a:spcBef>
                <a:spcPts val="515"/>
              </a:spcBef>
            </a:pP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Enhance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 second-chance algorithm by considering the reference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bit and 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 modify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bit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as an ordered </a:t>
            </a:r>
            <a:r>
              <a:rPr lang="en-IN" sz="1600" spc="-35" dirty="0">
                <a:solidFill>
                  <a:srgbClr val="538235"/>
                </a:solidFill>
                <a:latin typeface="Tahoma"/>
                <a:cs typeface="Tahoma"/>
              </a:rPr>
              <a:t>pair. </a:t>
            </a:r>
          </a:p>
          <a:p>
            <a:pPr marL="12700" marR="6350" algn="just">
              <a:lnSpc>
                <a:spcPct val="150000"/>
              </a:lnSpc>
              <a:spcBef>
                <a:spcPts val="515"/>
              </a:spcBef>
            </a:pP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With these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two bits, we have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the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following four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possible classes:</a:t>
            </a:r>
            <a:endParaRPr lang="en-IN"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lang="en-IN" sz="1600" dirty="0">
              <a:latin typeface="Tahoma"/>
              <a:cs typeface="Tahoma"/>
            </a:endParaRPr>
          </a:p>
          <a:p>
            <a:pPr marL="201930" indent="-189865" algn="just">
              <a:lnSpc>
                <a:spcPct val="100000"/>
              </a:lnSpc>
              <a:buFont typeface="Tahoma"/>
              <a:buAutoNum type="arabicPeriod"/>
              <a:tabLst>
                <a:tab pos="202565" algn="l"/>
              </a:tabLst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(0,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0)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neither</a:t>
            </a:r>
            <a:r>
              <a:rPr lang="en-IN" sz="1600" spc="2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recently</a:t>
            </a:r>
            <a:r>
              <a:rPr lang="en-IN" sz="1600" spc="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used nor</a:t>
            </a:r>
            <a:r>
              <a:rPr lang="en-IN" sz="1600" spc="2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modified—best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page</a:t>
            </a:r>
            <a:r>
              <a:rPr lang="en-IN" sz="1600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to</a:t>
            </a:r>
            <a:r>
              <a:rPr lang="en-IN" sz="1600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replace.</a:t>
            </a:r>
            <a:endParaRPr lang="en-IN" sz="1600" dirty="0">
              <a:latin typeface="Tahoma"/>
              <a:cs typeface="Tahoma"/>
            </a:endParaRPr>
          </a:p>
          <a:p>
            <a:pPr marL="12700" marR="6350" algn="just">
              <a:lnSpc>
                <a:spcPct val="150000"/>
              </a:lnSpc>
              <a:spcBef>
                <a:spcPts val="805"/>
              </a:spcBef>
              <a:buFont typeface="Tahoma"/>
              <a:buAutoNum type="arabicPeriod"/>
              <a:tabLst>
                <a:tab pos="219075" algn="l"/>
              </a:tabLst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(0,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1) not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recently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used but modified—not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quite as good,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because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 page will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need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to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be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written</a:t>
            </a:r>
            <a:r>
              <a:rPr lang="en-IN" sz="1600" spc="2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out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before</a:t>
            </a:r>
            <a:r>
              <a:rPr lang="en-IN" sz="1600" spc="2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replacement.</a:t>
            </a:r>
            <a:endParaRPr lang="en-IN" sz="16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AutoNum type="arabicPeriod"/>
            </a:pPr>
            <a:endParaRPr lang="en-IN" sz="1600" dirty="0">
              <a:latin typeface="Tahoma"/>
              <a:cs typeface="Tahoma"/>
            </a:endParaRPr>
          </a:p>
          <a:p>
            <a:pPr marL="201930" indent="-189865" algn="just">
              <a:lnSpc>
                <a:spcPct val="100000"/>
              </a:lnSpc>
              <a:buFont typeface="Tahoma"/>
              <a:buAutoNum type="arabicPeriod"/>
              <a:tabLst>
                <a:tab pos="202565" algn="l"/>
              </a:tabLst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(1,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0)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recently</a:t>
            </a:r>
            <a:r>
              <a:rPr lang="en-IN" sz="1600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used</a:t>
            </a:r>
            <a:r>
              <a:rPr lang="en-IN" sz="1600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but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clean—probably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will</a:t>
            </a:r>
            <a:r>
              <a:rPr lang="en-IN" sz="1600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be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used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again</a:t>
            </a:r>
            <a:r>
              <a:rPr lang="en-IN" sz="1600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soon.</a:t>
            </a:r>
            <a:endParaRPr lang="en-IN" sz="1600" dirty="0">
              <a:latin typeface="Tahoma"/>
              <a:cs typeface="Tahoma"/>
            </a:endParaRPr>
          </a:p>
          <a:p>
            <a:pPr marL="12700" marR="6985" algn="just">
              <a:lnSpc>
                <a:spcPct val="150100"/>
              </a:lnSpc>
              <a:spcBef>
                <a:spcPts val="790"/>
              </a:spcBef>
              <a:buFont typeface="Tahoma"/>
              <a:buAutoNum type="arabicPeriod"/>
              <a:tabLst>
                <a:tab pos="231140" algn="l"/>
              </a:tabLst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(1,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1)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recently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used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and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modified—probably will be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used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again soon,</a:t>
            </a:r>
            <a:r>
              <a:rPr lang="en-IN" sz="1600" spc="36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and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page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will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be</a:t>
            </a:r>
            <a:r>
              <a:rPr lang="en-IN" sz="1600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need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to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be</a:t>
            </a:r>
            <a:r>
              <a:rPr lang="en-IN" sz="1600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written</a:t>
            </a:r>
            <a:r>
              <a:rPr lang="en-IN" sz="1600" spc="2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out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to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disk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before</a:t>
            </a:r>
            <a:r>
              <a:rPr lang="en-IN" sz="1600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it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can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be</a:t>
            </a:r>
            <a:r>
              <a:rPr lang="en-IN" sz="1600" spc="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replaced.</a:t>
            </a:r>
            <a:endParaRPr lang="en-IN" sz="1600" dirty="0">
              <a:latin typeface="Tahoma"/>
              <a:cs typeface="Tahoma"/>
            </a:endParaRPr>
          </a:p>
          <a:p>
            <a:pPr marL="12700" marR="5080" algn="just">
              <a:lnSpc>
                <a:spcPct val="150000"/>
              </a:lnSpc>
              <a:spcBef>
                <a:spcPts val="805"/>
              </a:spcBef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Each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page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is in one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of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these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four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classes. </a:t>
            </a:r>
          </a:p>
          <a:p>
            <a:pPr marL="12700" marR="5080" algn="just">
              <a:lnSpc>
                <a:spcPct val="150000"/>
              </a:lnSpc>
              <a:spcBef>
                <a:spcPts val="805"/>
              </a:spcBef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major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difference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between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this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algorithm and the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simpler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clock algorithm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is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that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here we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give preference to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those 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pages</a:t>
            </a:r>
            <a:r>
              <a:rPr lang="en-IN" sz="1600" spc="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that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have</a:t>
            </a:r>
            <a:r>
              <a:rPr lang="en-IN" sz="1600" spc="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been</a:t>
            </a:r>
            <a:r>
              <a:rPr lang="en-IN" sz="1600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modified</a:t>
            </a:r>
            <a:r>
              <a:rPr lang="en-IN" sz="1600" spc="2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in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order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to</a:t>
            </a:r>
            <a:r>
              <a:rPr lang="en-IN" sz="1600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reduce</a:t>
            </a:r>
            <a:r>
              <a:rPr lang="en-IN" sz="1600" spc="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600" spc="2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number</a:t>
            </a:r>
            <a:r>
              <a:rPr lang="en-IN" sz="1600" spc="2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of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I/</a:t>
            </a:r>
            <a:r>
              <a:rPr lang="en-IN" sz="1600" spc="-5" dirty="0" err="1">
                <a:solidFill>
                  <a:srgbClr val="538235"/>
                </a:solidFill>
                <a:latin typeface="Tahoma"/>
                <a:cs typeface="Tahoma"/>
              </a:rPr>
              <a:t>Os</a:t>
            </a:r>
            <a:r>
              <a:rPr lang="en-IN" sz="1600" spc="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required.</a:t>
            </a:r>
            <a:endParaRPr lang="en-IN" sz="1600" dirty="0">
              <a:latin typeface="Tahoma"/>
              <a:cs typeface="Tahoma"/>
            </a:endParaRPr>
          </a:p>
          <a:p>
            <a:pPr marL="298450" marR="5080" indent="-285750" algn="just">
              <a:lnSpc>
                <a:spcPct val="150000"/>
              </a:lnSpc>
              <a:spcBef>
                <a:spcPts val="795"/>
              </a:spcBef>
              <a:buFont typeface="Arial" panose="020B0604020202020204" pitchFamily="34" charset="0"/>
              <a:buChar char="•"/>
            </a:pPr>
            <a:endParaRPr lang="en-IN" sz="16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382135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1994652" y="44179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IV – MEMORY MANAGEMENT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Page Replacement Algorithms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73005-7F7C-02D9-B40E-7A6F0C0B1E71}"/>
              </a:ext>
            </a:extLst>
          </p:cNvPr>
          <p:cNvSpPr txBox="1"/>
          <p:nvPr/>
        </p:nvSpPr>
        <p:spPr>
          <a:xfrm>
            <a:off x="644074" y="657978"/>
            <a:ext cx="10524668" cy="5183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algn="just">
              <a:lnSpc>
                <a:spcPct val="100000"/>
              </a:lnSpc>
              <a:spcBef>
                <a:spcPts val="100"/>
              </a:spcBef>
            </a:pP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COUNTING-BASED</a:t>
            </a:r>
            <a:r>
              <a:rPr lang="en-IN" sz="1600" b="1" spc="-2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PAGE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REPLACEMENT</a:t>
            </a:r>
          </a:p>
          <a:p>
            <a:pPr marL="11113" algn="just">
              <a:lnSpc>
                <a:spcPct val="100000"/>
              </a:lnSpc>
              <a:spcBef>
                <a:spcPts val="100"/>
              </a:spcBef>
            </a:pPr>
            <a:endParaRPr lang="en-IN" sz="1600" b="1" spc="-5" dirty="0">
              <a:solidFill>
                <a:srgbClr val="538235"/>
              </a:solidFill>
              <a:latin typeface="Tahoma"/>
              <a:cs typeface="Tahoma"/>
            </a:endParaRPr>
          </a:p>
          <a:p>
            <a:pPr marL="11113" algn="just">
              <a:spcBef>
                <a:spcPts val="100"/>
              </a:spcBef>
            </a:pP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keep</a:t>
            </a:r>
            <a:r>
              <a:rPr lang="en-IN" sz="1600" spc="7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a</a:t>
            </a:r>
            <a:r>
              <a:rPr lang="en-IN" sz="1600" spc="5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counter</a:t>
            </a:r>
            <a:r>
              <a:rPr lang="en-IN" sz="1600" spc="7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of</a:t>
            </a:r>
            <a:r>
              <a:rPr lang="en-IN" sz="1600" spc="7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600" spc="8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number</a:t>
            </a:r>
            <a:r>
              <a:rPr lang="en-IN" sz="1600" spc="7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of</a:t>
            </a:r>
            <a:r>
              <a:rPr lang="en-IN" sz="1600" spc="5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references</a:t>
            </a:r>
            <a:r>
              <a:rPr lang="en-IN" sz="1600" spc="8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that</a:t>
            </a:r>
            <a:r>
              <a:rPr lang="en-IN" sz="1600" spc="6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have</a:t>
            </a:r>
            <a:r>
              <a:rPr lang="en-IN" sz="1600" spc="7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been</a:t>
            </a:r>
            <a:r>
              <a:rPr lang="en-IN" sz="1600" spc="7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made </a:t>
            </a:r>
            <a:r>
              <a:rPr lang="en-IN" sz="1600" spc="-36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to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each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 page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and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develop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600" spc="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following</a:t>
            </a:r>
            <a:r>
              <a:rPr lang="en-IN" sz="1600" spc="2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two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schemes.</a:t>
            </a:r>
            <a:endParaRPr lang="en-IN" sz="1600" dirty="0">
              <a:latin typeface="Tahoma"/>
              <a:cs typeface="Tahoma"/>
            </a:endParaRPr>
          </a:p>
          <a:p>
            <a:pPr marL="11113" algn="just">
              <a:spcBef>
                <a:spcPts val="100"/>
              </a:spcBef>
            </a:pP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L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east</a:t>
            </a:r>
            <a:r>
              <a:rPr lang="en-IN" sz="1800" b="1" spc="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frequently used</a:t>
            </a:r>
            <a:r>
              <a:rPr lang="en-IN" sz="1800" b="1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(LFU)</a:t>
            </a:r>
            <a:endParaRPr lang="en-IN" sz="1800" dirty="0">
              <a:latin typeface="Tahoma"/>
              <a:cs typeface="Tahoma"/>
            </a:endParaRPr>
          </a:p>
          <a:p>
            <a:pPr marL="12700" marR="5080" algn="just">
              <a:lnSpc>
                <a:spcPct val="150000"/>
              </a:lnSpc>
              <a:spcBef>
                <a:spcPts val="850"/>
              </a:spcBef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least frequently used (LFU)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page-replacement algorithm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requires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that the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page with the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smallest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count be replaced. </a:t>
            </a:r>
          </a:p>
          <a:p>
            <a:pPr marL="12700" marR="5080" algn="just">
              <a:lnSpc>
                <a:spcPct val="150000"/>
              </a:lnSpc>
              <a:spcBef>
                <a:spcPts val="850"/>
              </a:spcBef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 reason for this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selection is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that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an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 actively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used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page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should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have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a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large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reference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count. </a:t>
            </a:r>
          </a:p>
          <a:p>
            <a:pPr marL="12700" marR="5080" algn="just">
              <a:lnSpc>
                <a:spcPct val="150000"/>
              </a:lnSpc>
              <a:spcBef>
                <a:spcPts val="850"/>
              </a:spcBef>
            </a:pP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A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problem arises, </a:t>
            </a:r>
            <a:r>
              <a:rPr lang="en-IN" sz="1600" spc="-25" dirty="0">
                <a:solidFill>
                  <a:srgbClr val="538235"/>
                </a:solidFill>
                <a:latin typeface="Tahoma"/>
                <a:cs typeface="Tahoma"/>
              </a:rPr>
              <a:t>however, </a:t>
            </a:r>
            <a:r>
              <a:rPr lang="en-IN" sz="1600" spc="-2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when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a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page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is used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heavily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during the initial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phase of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a process but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then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is never 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used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again. </a:t>
            </a:r>
          </a:p>
          <a:p>
            <a:pPr marL="12700" marR="5080" algn="just">
              <a:lnSpc>
                <a:spcPct val="150000"/>
              </a:lnSpc>
              <a:spcBef>
                <a:spcPts val="850"/>
              </a:spcBef>
            </a:pP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Since it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was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used </a:t>
            </a:r>
            <a:r>
              <a:rPr lang="en-IN" sz="1600" spc="-15" dirty="0">
                <a:solidFill>
                  <a:srgbClr val="538235"/>
                </a:solidFill>
                <a:latin typeface="Tahoma"/>
                <a:cs typeface="Tahoma"/>
              </a:rPr>
              <a:t>heavily, 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it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has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a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large count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and remains in memory 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even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though it is no longer needed. </a:t>
            </a:r>
          </a:p>
          <a:p>
            <a:pPr marL="12700" marR="5080" algn="just">
              <a:lnSpc>
                <a:spcPct val="150000"/>
              </a:lnSpc>
              <a:spcBef>
                <a:spcPts val="850"/>
              </a:spcBef>
            </a:pP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One solution is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to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shift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 counts right by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1 bit 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at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regular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intervals,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forming</a:t>
            </a:r>
            <a:r>
              <a:rPr lang="en-IN" sz="1600" spc="2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an</a:t>
            </a:r>
            <a:r>
              <a:rPr lang="en-IN" sz="1600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exponentially</a:t>
            </a:r>
            <a:r>
              <a:rPr lang="en-IN" sz="1600" spc="3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decaying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average</a:t>
            </a:r>
            <a:r>
              <a:rPr lang="en-IN" sz="1600" spc="3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usage</a:t>
            </a:r>
            <a:r>
              <a:rPr lang="en-IN" sz="1600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count.</a:t>
            </a:r>
            <a:endParaRPr lang="en-IN" sz="1600" dirty="0">
              <a:latin typeface="Tahoma"/>
              <a:cs typeface="Tahoma"/>
            </a:endParaRPr>
          </a:p>
          <a:p>
            <a:pPr marL="11113" algn="just">
              <a:lnSpc>
                <a:spcPct val="100000"/>
              </a:lnSpc>
              <a:spcBef>
                <a:spcPts val="100"/>
              </a:spcBef>
            </a:pPr>
            <a:endParaRPr lang="en-IN" sz="16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2686994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1994652" y="44179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IV – MEMORY MANAGEMENT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Page Replacement Algorithms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73005-7F7C-02D9-B40E-7A6F0C0B1E71}"/>
              </a:ext>
            </a:extLst>
          </p:cNvPr>
          <p:cNvSpPr txBox="1"/>
          <p:nvPr/>
        </p:nvSpPr>
        <p:spPr>
          <a:xfrm>
            <a:off x="644074" y="657978"/>
            <a:ext cx="10524668" cy="2382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algn="just">
              <a:lnSpc>
                <a:spcPct val="100000"/>
              </a:lnSpc>
              <a:spcBef>
                <a:spcPts val="100"/>
              </a:spcBef>
            </a:pP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COUNTING-BASED</a:t>
            </a:r>
            <a:r>
              <a:rPr lang="en-IN" sz="1600" b="1" spc="-2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PAGE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REPLACEMENT</a:t>
            </a:r>
          </a:p>
          <a:p>
            <a:pPr marL="11113" algn="just">
              <a:lnSpc>
                <a:spcPct val="100000"/>
              </a:lnSpc>
              <a:spcBef>
                <a:spcPts val="100"/>
              </a:spcBef>
            </a:pPr>
            <a:endParaRPr lang="en-IN" sz="1600" b="1" spc="-5" dirty="0">
              <a:solidFill>
                <a:srgbClr val="538235"/>
              </a:solidFill>
              <a:latin typeface="Tahoma"/>
              <a:cs typeface="Tahoma"/>
            </a:endParaRPr>
          </a:p>
          <a:p>
            <a:pPr marL="11113" algn="just">
              <a:lnSpc>
                <a:spcPct val="100000"/>
              </a:lnSpc>
              <a:spcBef>
                <a:spcPts val="100"/>
              </a:spcBef>
            </a:pP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Most Frequently</a:t>
            </a:r>
            <a:r>
              <a:rPr lang="en-IN" sz="1800" b="1" spc="-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Used (MFU)</a:t>
            </a:r>
            <a:endParaRPr lang="en-IN" sz="1800" dirty="0">
              <a:latin typeface="Tahoma"/>
              <a:cs typeface="Tahoma"/>
            </a:endParaRPr>
          </a:p>
          <a:p>
            <a:pPr marL="12700" marR="5080" algn="just">
              <a:lnSpc>
                <a:spcPct val="150100"/>
              </a:lnSpc>
              <a:spcBef>
                <a:spcPts val="515"/>
              </a:spcBef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most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frequently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used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(MFU)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page-replacement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algorithm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is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based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on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argument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that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600" spc="36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page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with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the smallest count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was probably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just brought in and 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has yet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to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be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used. </a:t>
            </a:r>
          </a:p>
          <a:p>
            <a:pPr marL="12700" marR="5080" algn="just">
              <a:lnSpc>
                <a:spcPct val="150100"/>
              </a:lnSpc>
              <a:spcBef>
                <a:spcPts val="515"/>
              </a:spcBef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implementation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of these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algorithms is expensive,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and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they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do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not 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approximate</a:t>
            </a:r>
            <a:r>
              <a:rPr lang="en-IN" sz="1600" spc="2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OPT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replacement</a:t>
            </a:r>
            <a:endParaRPr lang="en-IN" sz="1600" dirty="0">
              <a:latin typeface="Tahoma"/>
              <a:cs typeface="Tahoma"/>
            </a:endParaRPr>
          </a:p>
          <a:p>
            <a:pPr marL="11113" algn="just">
              <a:lnSpc>
                <a:spcPct val="100000"/>
              </a:lnSpc>
              <a:spcBef>
                <a:spcPts val="100"/>
              </a:spcBef>
            </a:pPr>
            <a:endParaRPr lang="en-IN" sz="16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6620239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1994652" y="44179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IV – MEMORY MANAGEMENT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Allocation of Frames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73005-7F7C-02D9-B40E-7A6F0C0B1E71}"/>
              </a:ext>
            </a:extLst>
          </p:cNvPr>
          <p:cNvSpPr txBox="1"/>
          <p:nvPr/>
        </p:nvSpPr>
        <p:spPr>
          <a:xfrm>
            <a:off x="644074" y="688405"/>
            <a:ext cx="10524668" cy="6051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algn="just">
              <a:lnSpc>
                <a:spcPct val="100000"/>
              </a:lnSpc>
            </a:pPr>
            <a:r>
              <a:rPr lang="en-IN" sz="1800" b="1" dirty="0">
                <a:solidFill>
                  <a:srgbClr val="538235"/>
                </a:solidFill>
                <a:latin typeface="Tahoma"/>
                <a:cs typeface="Tahoma"/>
              </a:rPr>
              <a:t>Allocation</a:t>
            </a:r>
            <a:r>
              <a:rPr lang="en-IN" sz="1800" b="1" spc="-2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dirty="0">
                <a:solidFill>
                  <a:srgbClr val="538235"/>
                </a:solidFill>
                <a:latin typeface="Tahoma"/>
                <a:cs typeface="Tahoma"/>
              </a:rPr>
              <a:t>Algorithms</a:t>
            </a:r>
            <a:endParaRPr lang="en-IN" sz="1800" dirty="0">
              <a:latin typeface="Tahoma"/>
              <a:cs typeface="Tahoma"/>
            </a:endParaRPr>
          </a:p>
          <a:p>
            <a:pPr marL="297815" marR="6350" indent="-285750" algn="just">
              <a:lnSpc>
                <a:spcPct val="1478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 easiest </a:t>
            </a:r>
            <a:r>
              <a:rPr lang="en-IN" sz="1600" spc="-15" dirty="0">
                <a:solidFill>
                  <a:srgbClr val="538235"/>
                </a:solidFill>
                <a:latin typeface="Tahoma"/>
                <a:cs typeface="Tahoma"/>
              </a:rPr>
              <a:t>way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to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split </a:t>
            </a:r>
            <a:r>
              <a:rPr lang="en-IN" sz="1800" spc="-45" dirty="0">
                <a:solidFill>
                  <a:srgbClr val="538235"/>
                </a:solidFill>
                <a:latin typeface="Tahoma"/>
                <a:cs typeface="Tahoma"/>
              </a:rPr>
              <a:t>m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frames among </a:t>
            </a:r>
            <a:r>
              <a:rPr lang="en-IN" sz="1800" spc="-30" dirty="0">
                <a:solidFill>
                  <a:srgbClr val="538235"/>
                </a:solidFill>
                <a:latin typeface="Tahoma"/>
                <a:cs typeface="Tahoma"/>
              </a:rPr>
              <a:t>n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processes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is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to give everyone an equal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share, </a:t>
            </a:r>
            <a:r>
              <a:rPr lang="en-IN" sz="1800" spc="-25" dirty="0">
                <a:solidFill>
                  <a:srgbClr val="538235"/>
                </a:solidFill>
                <a:latin typeface="Tahoma"/>
                <a:cs typeface="Tahoma"/>
              </a:rPr>
              <a:t>m</a:t>
            </a:r>
            <a:r>
              <a:rPr lang="en-IN" sz="1600" spc="-25" dirty="0">
                <a:solidFill>
                  <a:srgbClr val="538235"/>
                </a:solidFill>
                <a:latin typeface="Tahoma"/>
                <a:cs typeface="Tahoma"/>
              </a:rPr>
              <a:t>/</a:t>
            </a:r>
            <a:r>
              <a:rPr lang="en-IN" sz="1800" spc="-25" dirty="0">
                <a:solidFill>
                  <a:srgbClr val="538235"/>
                </a:solidFill>
                <a:latin typeface="Tahoma"/>
                <a:cs typeface="Tahoma"/>
              </a:rPr>
              <a:t>n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frames (ignoring frames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needed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by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the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operating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system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for the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moment).</a:t>
            </a:r>
            <a:r>
              <a:rPr lang="en-IN" sz="1600" spc="13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</a:p>
          <a:p>
            <a:pPr marL="297815" marR="6350" indent="-285750" algn="just">
              <a:lnSpc>
                <a:spcPct val="1478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IN" sz="1600" spc="135" dirty="0">
                <a:solidFill>
                  <a:srgbClr val="538235"/>
                </a:solidFill>
                <a:latin typeface="Tahoma"/>
                <a:cs typeface="Tahoma"/>
              </a:rPr>
              <a:t>Ex: I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f</a:t>
            </a:r>
            <a:r>
              <a:rPr lang="en-IN" sz="1600" spc="14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there</a:t>
            </a:r>
            <a:r>
              <a:rPr lang="en-IN" sz="1600" spc="15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are</a:t>
            </a:r>
            <a:r>
              <a:rPr lang="en-IN" sz="1600" spc="15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93</a:t>
            </a:r>
            <a:r>
              <a:rPr lang="en-IN" sz="1600" spc="15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frames</a:t>
            </a:r>
            <a:r>
              <a:rPr lang="en-IN" sz="1600" spc="14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and</a:t>
            </a:r>
            <a:r>
              <a:rPr lang="en-IN" sz="1600" spc="14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five</a:t>
            </a:r>
            <a:r>
              <a:rPr lang="en-IN" sz="1600" spc="16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processes,</a:t>
            </a:r>
            <a:r>
              <a:rPr lang="en-IN" sz="1600" spc="14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each</a:t>
            </a:r>
            <a:r>
              <a:rPr lang="en-IN" sz="1600" spc="14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process </a:t>
            </a:r>
            <a:r>
              <a:rPr lang="en-IN" sz="1600" spc="-36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will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get 18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frames. </a:t>
            </a:r>
          </a:p>
          <a:p>
            <a:pPr marL="297815" marR="6350" indent="-285750" algn="just">
              <a:lnSpc>
                <a:spcPct val="1478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The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three leftover frames can be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used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as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a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free-frame buffer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pool.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This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scheme</a:t>
            </a:r>
            <a:r>
              <a:rPr lang="en-IN" sz="1600" spc="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is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called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equal</a:t>
            </a:r>
            <a:r>
              <a:rPr lang="en-IN" sz="1600" b="1" spc="-2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allocation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.</a:t>
            </a:r>
            <a:endParaRPr lang="en-IN" sz="1600" dirty="0">
              <a:latin typeface="Tahoma"/>
              <a:cs typeface="Tahoma"/>
            </a:endParaRPr>
          </a:p>
          <a:p>
            <a:pPr marL="12065" marR="5080" algn="just">
              <a:lnSpc>
                <a:spcPct val="149300"/>
              </a:lnSpc>
              <a:spcBef>
                <a:spcPts val="805"/>
              </a:spcBef>
            </a:pP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An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alternative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is to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recognize that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various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processes will 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need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differing amounts of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15" dirty="0">
                <a:solidFill>
                  <a:srgbClr val="538235"/>
                </a:solidFill>
                <a:latin typeface="Tahoma"/>
                <a:cs typeface="Tahoma"/>
              </a:rPr>
              <a:t>memory.</a:t>
            </a:r>
            <a:r>
              <a:rPr lang="en-IN" sz="1600" spc="6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</a:p>
          <a:p>
            <a:pPr marL="184785" marR="5080" indent="-172720" algn="just">
              <a:lnSpc>
                <a:spcPct val="149300"/>
              </a:lnSpc>
              <a:spcBef>
                <a:spcPts val="805"/>
              </a:spcBef>
            </a:pP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  Consider</a:t>
            </a:r>
            <a:r>
              <a:rPr lang="en-IN" sz="1600" spc="7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a</a:t>
            </a:r>
            <a:r>
              <a:rPr lang="en-IN" sz="1600" spc="6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system</a:t>
            </a:r>
            <a:r>
              <a:rPr lang="en-IN" sz="1600" spc="7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with</a:t>
            </a:r>
            <a:r>
              <a:rPr lang="en-IN" sz="1600" spc="7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a</a:t>
            </a:r>
            <a:r>
              <a:rPr lang="en-IN" sz="1600" spc="6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1-KB</a:t>
            </a:r>
            <a:r>
              <a:rPr lang="en-IN" sz="1600" spc="6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frame</a:t>
            </a:r>
            <a:r>
              <a:rPr lang="en-IN" sz="1600" spc="7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size.</a:t>
            </a:r>
            <a:r>
              <a:rPr lang="en-IN" sz="1600" spc="6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If</a:t>
            </a:r>
            <a:r>
              <a:rPr lang="en-IN" sz="1600" spc="7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a</a:t>
            </a:r>
            <a:r>
              <a:rPr lang="en-IN" sz="1600" spc="7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small</a:t>
            </a:r>
            <a:r>
              <a:rPr lang="en-IN" sz="1600" spc="7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student</a:t>
            </a:r>
            <a:r>
              <a:rPr lang="en-IN" sz="1600" spc="6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process</a:t>
            </a:r>
            <a:r>
              <a:rPr lang="en-IN" sz="1600" spc="7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of </a:t>
            </a:r>
            <a:r>
              <a:rPr lang="en-IN" sz="1600" spc="-36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10</a:t>
            </a:r>
            <a:r>
              <a:rPr lang="en-IN" sz="1600" spc="6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KB</a:t>
            </a:r>
            <a:r>
              <a:rPr lang="en-IN" sz="1600" spc="6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and</a:t>
            </a:r>
            <a:r>
              <a:rPr lang="en-IN" sz="1600" spc="7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an</a:t>
            </a:r>
            <a:r>
              <a:rPr lang="en-IN" sz="1600" spc="7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interactive</a:t>
            </a:r>
            <a:r>
              <a:rPr lang="en-IN" sz="1600" spc="7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database</a:t>
            </a:r>
            <a:r>
              <a:rPr lang="en-IN" sz="1600" spc="8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of</a:t>
            </a:r>
            <a:r>
              <a:rPr lang="en-IN" sz="1600" spc="8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127</a:t>
            </a:r>
            <a:r>
              <a:rPr lang="en-IN" sz="1600" spc="7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KB</a:t>
            </a:r>
            <a:r>
              <a:rPr lang="en-IN" sz="1600" spc="6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are</a:t>
            </a:r>
            <a:r>
              <a:rPr lang="en-IN" sz="1600" spc="8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600" spc="8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only</a:t>
            </a:r>
            <a:r>
              <a:rPr lang="en-IN" sz="1600" spc="9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two</a:t>
            </a:r>
            <a:r>
              <a:rPr lang="en-IN" sz="1600" spc="7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processes</a:t>
            </a:r>
            <a:r>
              <a:rPr lang="en-IN" sz="1600" spc="7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running </a:t>
            </a:r>
            <a:r>
              <a:rPr lang="en-IN" sz="1600" spc="-36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in a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system with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62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free frames,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it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does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not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make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much sense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to give</a:t>
            </a:r>
            <a:r>
              <a:rPr lang="en-IN" sz="1600" spc="36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each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process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31 frames.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The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student process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does not need more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than 10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frames,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so 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other 21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are, strictly speaking, wasted. </a:t>
            </a:r>
            <a:r>
              <a:rPr lang="en-IN" sz="1600" spc="-65" dirty="0">
                <a:solidFill>
                  <a:srgbClr val="538235"/>
                </a:solidFill>
                <a:latin typeface="Tahoma"/>
                <a:cs typeface="Tahoma"/>
              </a:rPr>
              <a:t>To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solve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this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problem, we can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use 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proportional allocation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,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in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which we allocate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available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memory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to each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process 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according to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its size. Let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 size of the virtual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memory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for process </a:t>
            </a:r>
            <a:r>
              <a:rPr lang="en-IN" sz="1800" spc="-25" dirty="0">
                <a:solidFill>
                  <a:srgbClr val="538235"/>
                </a:solidFill>
                <a:latin typeface="Tahoma"/>
                <a:cs typeface="Tahoma"/>
              </a:rPr>
              <a:t>pi</a:t>
            </a:r>
            <a:r>
              <a:rPr lang="en-IN" sz="1800" spc="-2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be </a:t>
            </a:r>
            <a:r>
              <a:rPr lang="en-IN" sz="1800" spc="-15" dirty="0" err="1">
                <a:solidFill>
                  <a:srgbClr val="538235"/>
                </a:solidFill>
                <a:latin typeface="Tahoma"/>
                <a:cs typeface="Tahoma"/>
              </a:rPr>
              <a:t>si</a:t>
            </a:r>
            <a:r>
              <a:rPr lang="en-IN" sz="1600" spc="-15" dirty="0">
                <a:solidFill>
                  <a:srgbClr val="538235"/>
                </a:solidFill>
                <a:latin typeface="Tahoma"/>
                <a:cs typeface="Tahoma"/>
              </a:rPr>
              <a:t>,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and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define</a:t>
            </a:r>
            <a:endParaRPr lang="en-IN" sz="1600" dirty="0">
              <a:latin typeface="Tahoma"/>
              <a:cs typeface="Tahoma"/>
            </a:endParaRPr>
          </a:p>
          <a:p>
            <a:pPr marL="170180" algn="ctr">
              <a:lnSpc>
                <a:spcPct val="100000"/>
              </a:lnSpc>
            </a:pPr>
            <a:r>
              <a:rPr lang="en-IN" sz="1800" spc="-30" dirty="0">
                <a:solidFill>
                  <a:srgbClr val="538235"/>
                </a:solidFill>
                <a:latin typeface="Tahoma"/>
                <a:cs typeface="Tahoma"/>
              </a:rPr>
              <a:t>S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=</a:t>
            </a:r>
            <a:r>
              <a:rPr lang="el-GR" sz="1600" dirty="0">
                <a:solidFill>
                  <a:srgbClr val="538235"/>
                </a:solidFill>
                <a:latin typeface="Tahoma"/>
                <a:cs typeface="Tahoma"/>
              </a:rPr>
              <a:t>Σ</a:t>
            </a:r>
            <a:r>
              <a:rPr lang="en-IN" sz="1800" spc="-20" dirty="0" err="1">
                <a:solidFill>
                  <a:srgbClr val="538235"/>
                </a:solidFill>
                <a:latin typeface="Tahoma"/>
                <a:cs typeface="Tahoma"/>
              </a:rPr>
              <a:t>si</a:t>
            </a:r>
            <a:endParaRPr lang="en-IN" sz="18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lang="en-IN" sz="1600" dirty="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</a:pP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Then,</a:t>
            </a:r>
            <a:r>
              <a:rPr lang="en-IN" sz="1600" spc="8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if</a:t>
            </a:r>
            <a:r>
              <a:rPr lang="en-IN" sz="1600" spc="7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600" spc="7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total</a:t>
            </a:r>
            <a:r>
              <a:rPr lang="en-IN" sz="1600" spc="7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number</a:t>
            </a:r>
            <a:r>
              <a:rPr lang="en-IN" sz="1600" spc="7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of</a:t>
            </a:r>
            <a:r>
              <a:rPr lang="en-IN" sz="1600" spc="8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available</a:t>
            </a:r>
            <a:r>
              <a:rPr lang="en-IN" sz="1600" spc="7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frames</a:t>
            </a:r>
            <a:r>
              <a:rPr lang="en-IN" sz="1600" spc="8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is</a:t>
            </a:r>
            <a:r>
              <a:rPr lang="en-IN" sz="1600" spc="7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30" dirty="0">
                <a:solidFill>
                  <a:srgbClr val="538235"/>
                </a:solidFill>
                <a:latin typeface="Tahoma"/>
                <a:cs typeface="Tahoma"/>
              </a:rPr>
              <a:t>m,</a:t>
            </a:r>
            <a:r>
              <a:rPr lang="en-IN" sz="1800" spc="5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we</a:t>
            </a:r>
            <a:r>
              <a:rPr lang="en-IN" sz="1600" spc="7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allocate</a:t>
            </a:r>
            <a:r>
              <a:rPr lang="en-IN" sz="1600" spc="7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25" dirty="0">
                <a:solidFill>
                  <a:srgbClr val="538235"/>
                </a:solidFill>
                <a:latin typeface="Tahoma"/>
                <a:cs typeface="Tahoma"/>
              </a:rPr>
              <a:t>ai</a:t>
            </a:r>
            <a:r>
              <a:rPr lang="en-IN" sz="1800" spc="7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frames</a:t>
            </a:r>
            <a:r>
              <a:rPr lang="en-IN" sz="1600" spc="9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to</a:t>
            </a:r>
            <a:r>
              <a:rPr lang="en-IN" sz="1600" spc="6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process</a:t>
            </a:r>
            <a:r>
              <a:rPr lang="en-IN" sz="1600" dirty="0">
                <a:latin typeface="Tahoma"/>
                <a:cs typeface="Tahoma"/>
              </a:rPr>
              <a:t> </a:t>
            </a:r>
            <a:r>
              <a:rPr lang="en-IN" sz="1800" spc="-15" dirty="0">
                <a:solidFill>
                  <a:srgbClr val="538235"/>
                </a:solidFill>
                <a:latin typeface="Tahoma"/>
                <a:cs typeface="Tahoma"/>
              </a:rPr>
              <a:t>pi</a:t>
            </a:r>
            <a:r>
              <a:rPr lang="en-IN" sz="1600" spc="-15" dirty="0">
                <a:solidFill>
                  <a:srgbClr val="538235"/>
                </a:solidFill>
                <a:latin typeface="Tahoma"/>
                <a:cs typeface="Tahoma"/>
              </a:rPr>
              <a:t>,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where </a:t>
            </a:r>
            <a:r>
              <a:rPr lang="en-IN" sz="1800" spc="-25" dirty="0">
                <a:solidFill>
                  <a:srgbClr val="538235"/>
                </a:solidFill>
                <a:latin typeface="Tahoma"/>
                <a:cs typeface="Tahoma"/>
              </a:rPr>
              <a:t>ai</a:t>
            </a:r>
            <a:r>
              <a:rPr lang="en-IN" sz="1800" spc="36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is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 approximately</a:t>
            </a:r>
            <a:r>
              <a:rPr lang="en-IN" sz="1600" spc="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25" dirty="0">
                <a:solidFill>
                  <a:srgbClr val="538235"/>
                </a:solidFill>
                <a:latin typeface="Tahoma"/>
                <a:cs typeface="Tahoma"/>
              </a:rPr>
              <a:t>ai</a:t>
            </a:r>
            <a:r>
              <a:rPr lang="en-IN" sz="1800" spc="-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=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20" dirty="0" err="1">
                <a:solidFill>
                  <a:srgbClr val="538235"/>
                </a:solidFill>
                <a:latin typeface="Tahoma"/>
                <a:cs typeface="Tahoma"/>
              </a:rPr>
              <a:t>si</a:t>
            </a:r>
            <a:r>
              <a:rPr lang="en-IN" sz="1800" spc="-2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20" dirty="0">
                <a:solidFill>
                  <a:srgbClr val="538235"/>
                </a:solidFill>
                <a:latin typeface="Tahoma"/>
                <a:cs typeface="Tahoma"/>
              </a:rPr>
              <a:t>/</a:t>
            </a:r>
            <a:r>
              <a:rPr lang="en-IN" sz="1800" spc="-20" dirty="0">
                <a:solidFill>
                  <a:srgbClr val="538235"/>
                </a:solidFill>
                <a:latin typeface="Tahoma"/>
                <a:cs typeface="Tahoma"/>
              </a:rPr>
              <a:t>S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×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25" dirty="0">
                <a:solidFill>
                  <a:srgbClr val="538235"/>
                </a:solidFill>
                <a:latin typeface="Tahoma"/>
                <a:cs typeface="Tahoma"/>
              </a:rPr>
              <a:t>m</a:t>
            </a:r>
            <a:r>
              <a:rPr lang="en-IN" sz="1600" spc="-25" dirty="0">
                <a:solidFill>
                  <a:srgbClr val="538235"/>
                </a:solidFill>
                <a:latin typeface="Tahoma"/>
                <a:cs typeface="Tahoma"/>
              </a:rPr>
              <a:t>.</a:t>
            </a:r>
            <a:endParaRPr lang="en-IN" sz="16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4440132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1900305" y="52836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IV – MEMORY MANAGEMENT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Allocation of Frames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73005-7F7C-02D9-B40E-7A6F0C0B1E71}"/>
              </a:ext>
            </a:extLst>
          </p:cNvPr>
          <p:cNvSpPr txBox="1"/>
          <p:nvPr/>
        </p:nvSpPr>
        <p:spPr>
          <a:xfrm>
            <a:off x="607979" y="1229826"/>
            <a:ext cx="10524668" cy="3873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algn="just">
              <a:lnSpc>
                <a:spcPct val="100000"/>
              </a:lnSpc>
            </a:pPr>
            <a:r>
              <a:rPr lang="en-IN" sz="1800" b="1" dirty="0">
                <a:solidFill>
                  <a:srgbClr val="538235"/>
                </a:solidFill>
                <a:latin typeface="Tahoma"/>
                <a:cs typeface="Tahoma"/>
              </a:rPr>
              <a:t>Allocation</a:t>
            </a:r>
            <a:r>
              <a:rPr lang="en-IN" sz="1800" b="1" spc="-2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dirty="0">
                <a:solidFill>
                  <a:srgbClr val="538235"/>
                </a:solidFill>
                <a:latin typeface="Tahoma"/>
                <a:cs typeface="Tahoma"/>
              </a:rPr>
              <a:t>Algorithms</a:t>
            </a:r>
          </a:p>
          <a:p>
            <a:pPr marL="11113" algn="just">
              <a:lnSpc>
                <a:spcPct val="100000"/>
              </a:lnSpc>
            </a:pPr>
            <a:endParaRPr lang="en-IN" b="1" dirty="0">
              <a:solidFill>
                <a:srgbClr val="538235"/>
              </a:solidFill>
              <a:latin typeface="Tahoma"/>
              <a:cs typeface="Tahoma"/>
            </a:endParaRPr>
          </a:p>
          <a:p>
            <a:pPr marL="11113" algn="just">
              <a:lnSpc>
                <a:spcPct val="100000"/>
              </a:lnSpc>
            </a:pPr>
            <a:r>
              <a:rPr lang="en-IN" sz="1800" b="1" dirty="0">
                <a:solidFill>
                  <a:srgbClr val="538235"/>
                </a:solidFill>
                <a:latin typeface="Tahoma"/>
                <a:cs typeface="Tahoma"/>
              </a:rPr>
              <a:t>Example: </a:t>
            </a:r>
            <a:endParaRPr lang="en-IN" sz="1800" dirty="0">
              <a:latin typeface="Tahoma"/>
              <a:cs typeface="Tahoma"/>
            </a:endParaRPr>
          </a:p>
          <a:p>
            <a:pPr marL="297815" marR="6350" indent="-285750" algn="just">
              <a:lnSpc>
                <a:spcPct val="1478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With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proportional allocation,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split 62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frames</a:t>
            </a:r>
            <a:r>
              <a:rPr lang="en-IN" sz="1600" spc="35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between</a:t>
            </a:r>
            <a:r>
              <a:rPr lang="en-IN" sz="1600" spc="37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two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processes, </a:t>
            </a:r>
          </a:p>
          <a:p>
            <a:pPr marL="297815" marR="6350" indent="-285750" algn="just">
              <a:lnSpc>
                <a:spcPct val="1478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Process 1 =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10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pages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and </a:t>
            </a:r>
          </a:p>
          <a:p>
            <a:pPr marL="297815" marR="6350" indent="-285750" algn="just">
              <a:lnSpc>
                <a:spcPct val="1478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Process 2 = 127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 pages</a:t>
            </a:r>
          </a:p>
          <a:p>
            <a:pPr marL="1212215" marR="6350" lvl="2" indent="-285750" algn="just">
              <a:lnSpc>
                <a:spcPct val="1478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IN" sz="1600" spc="-25" dirty="0">
                <a:solidFill>
                  <a:srgbClr val="538235"/>
                </a:solidFill>
                <a:latin typeface="Tahoma"/>
                <a:cs typeface="Tahoma"/>
              </a:rPr>
              <a:t>ai</a:t>
            </a:r>
            <a:r>
              <a:rPr lang="en-IN" sz="1600" spc="-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400" dirty="0">
                <a:solidFill>
                  <a:srgbClr val="538235"/>
                </a:solidFill>
                <a:latin typeface="Tahoma"/>
                <a:cs typeface="Tahoma"/>
              </a:rPr>
              <a:t>=</a:t>
            </a:r>
            <a:r>
              <a:rPr lang="en-IN" sz="1400" spc="-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20" dirty="0" err="1">
                <a:solidFill>
                  <a:srgbClr val="538235"/>
                </a:solidFill>
                <a:latin typeface="Tahoma"/>
                <a:cs typeface="Tahoma"/>
              </a:rPr>
              <a:t>si</a:t>
            </a:r>
            <a:r>
              <a:rPr lang="en-IN" sz="1600" spc="-2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400" spc="-20" dirty="0">
                <a:solidFill>
                  <a:srgbClr val="538235"/>
                </a:solidFill>
                <a:latin typeface="Tahoma"/>
                <a:cs typeface="Tahoma"/>
              </a:rPr>
              <a:t>/</a:t>
            </a:r>
            <a:r>
              <a:rPr lang="en-IN" sz="1600" spc="-20" dirty="0">
                <a:solidFill>
                  <a:srgbClr val="538235"/>
                </a:solidFill>
                <a:latin typeface="Tahoma"/>
                <a:cs typeface="Tahoma"/>
              </a:rPr>
              <a:t>S </a:t>
            </a:r>
            <a:r>
              <a:rPr lang="en-IN" sz="1400" dirty="0">
                <a:solidFill>
                  <a:srgbClr val="538235"/>
                </a:solidFill>
                <a:latin typeface="Tahoma"/>
                <a:cs typeface="Tahoma"/>
              </a:rPr>
              <a:t>×</a:t>
            </a:r>
            <a:r>
              <a:rPr lang="en-IN" sz="1400" spc="-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25" dirty="0">
                <a:solidFill>
                  <a:srgbClr val="538235"/>
                </a:solidFill>
                <a:latin typeface="Tahoma"/>
                <a:cs typeface="Tahoma"/>
              </a:rPr>
              <a:t>m</a:t>
            </a:r>
            <a:r>
              <a:rPr lang="en-IN" sz="1400" spc="-25" dirty="0">
                <a:solidFill>
                  <a:srgbClr val="538235"/>
                </a:solidFill>
                <a:latin typeface="Tahoma"/>
                <a:cs typeface="Tahoma"/>
              </a:rPr>
              <a:t>.</a:t>
            </a:r>
          </a:p>
          <a:p>
            <a:pPr marL="1212215" marR="6350" lvl="2" indent="-285750" algn="just">
              <a:lnSpc>
                <a:spcPct val="1478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IN" sz="1600" spc="-30" dirty="0">
                <a:solidFill>
                  <a:srgbClr val="538235"/>
                </a:solidFill>
                <a:latin typeface="Tahoma"/>
                <a:cs typeface="Tahoma"/>
              </a:rPr>
              <a:t>S </a:t>
            </a:r>
            <a:r>
              <a:rPr lang="en-IN" sz="1400" dirty="0">
                <a:solidFill>
                  <a:srgbClr val="538235"/>
                </a:solidFill>
                <a:latin typeface="Tahoma"/>
                <a:cs typeface="Tahoma"/>
              </a:rPr>
              <a:t>=</a:t>
            </a:r>
            <a:r>
              <a:rPr lang="el-GR" sz="1400" dirty="0">
                <a:solidFill>
                  <a:srgbClr val="538235"/>
                </a:solidFill>
                <a:latin typeface="Tahoma"/>
                <a:cs typeface="Tahoma"/>
              </a:rPr>
              <a:t>Σ</a:t>
            </a:r>
            <a:r>
              <a:rPr lang="en-IN" sz="1600" spc="-20" dirty="0" err="1">
                <a:solidFill>
                  <a:srgbClr val="538235"/>
                </a:solidFill>
                <a:latin typeface="Tahoma"/>
                <a:cs typeface="Tahoma"/>
              </a:rPr>
              <a:t>si</a:t>
            </a:r>
            <a:endParaRPr lang="en-IN" sz="1600" spc="-5" dirty="0">
              <a:solidFill>
                <a:srgbClr val="538235"/>
              </a:solidFill>
              <a:latin typeface="Tahoma"/>
              <a:cs typeface="Tahoma"/>
            </a:endParaRPr>
          </a:p>
          <a:p>
            <a:pPr marL="297815" marR="6350" indent="-285750" algn="just">
              <a:lnSpc>
                <a:spcPct val="1478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Process 1 = 10/137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× 62 ≈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4, and Process 2 =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127/137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× 62 ≈ </a:t>
            </a:r>
            <a:r>
              <a:rPr lang="en-IN" sz="1600" spc="-30" dirty="0">
                <a:solidFill>
                  <a:srgbClr val="538235"/>
                </a:solidFill>
                <a:latin typeface="Tahoma"/>
                <a:cs typeface="Tahoma"/>
              </a:rPr>
              <a:t>57. </a:t>
            </a:r>
          </a:p>
          <a:p>
            <a:pPr marL="297815" marR="6350" indent="-285750" algn="just">
              <a:lnSpc>
                <a:spcPct val="147800"/>
              </a:lnSpc>
              <a:spcBef>
                <a:spcPts val="465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In this </a:t>
            </a:r>
            <a:r>
              <a:rPr lang="en-IN" sz="1600" spc="-35" dirty="0">
                <a:solidFill>
                  <a:srgbClr val="538235"/>
                </a:solidFill>
                <a:latin typeface="Tahoma"/>
                <a:cs typeface="Tahoma"/>
              </a:rPr>
              <a:t>way,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both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processes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share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available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 frames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according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to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their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15" dirty="0">
                <a:solidFill>
                  <a:srgbClr val="538235"/>
                </a:solidFill>
                <a:latin typeface="Tahoma"/>
                <a:cs typeface="Tahoma"/>
              </a:rPr>
              <a:t>“needs,”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 rather</a:t>
            </a:r>
            <a:r>
              <a:rPr lang="en-IN" sz="1600" spc="35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than </a:t>
            </a:r>
            <a:r>
              <a:rPr lang="en-IN" sz="1600" spc="-36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15" dirty="0">
                <a:solidFill>
                  <a:srgbClr val="538235"/>
                </a:solidFill>
                <a:latin typeface="Tahoma"/>
                <a:cs typeface="Tahoma"/>
              </a:rPr>
              <a:t>equally. </a:t>
            </a:r>
            <a:endParaRPr lang="en-IN" sz="16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7606609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1900305" y="0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IV – MEMORY MANAGEMENT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Allocation of Frames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73005-7F7C-02D9-B40E-7A6F0C0B1E71}"/>
              </a:ext>
            </a:extLst>
          </p:cNvPr>
          <p:cNvSpPr txBox="1"/>
          <p:nvPr/>
        </p:nvSpPr>
        <p:spPr>
          <a:xfrm>
            <a:off x="511727" y="646331"/>
            <a:ext cx="10524668" cy="27365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113" algn="just">
              <a:lnSpc>
                <a:spcPct val="100000"/>
              </a:lnSpc>
            </a:pPr>
            <a:r>
              <a:rPr lang="en-IN" sz="1800" b="1" dirty="0">
                <a:solidFill>
                  <a:srgbClr val="538235"/>
                </a:solidFill>
                <a:latin typeface="Tahoma"/>
                <a:cs typeface="Tahoma"/>
              </a:rPr>
              <a:t>Allocation</a:t>
            </a:r>
            <a:r>
              <a:rPr lang="en-IN" sz="1800" b="1" spc="-2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dirty="0">
                <a:solidFill>
                  <a:srgbClr val="538235"/>
                </a:solidFill>
                <a:latin typeface="Tahoma"/>
                <a:cs typeface="Tahoma"/>
              </a:rPr>
              <a:t>Algorithms</a:t>
            </a:r>
            <a:endParaRPr lang="en-IN" b="1" dirty="0">
              <a:solidFill>
                <a:srgbClr val="538235"/>
              </a:solidFill>
              <a:latin typeface="Tahoma"/>
              <a:cs typeface="Tahoma"/>
            </a:endParaRPr>
          </a:p>
          <a:p>
            <a:pPr marL="11113" algn="just">
              <a:lnSpc>
                <a:spcPct val="100000"/>
              </a:lnSpc>
            </a:pPr>
            <a:endParaRPr lang="en-IN" sz="1600" b="1" spc="-5" dirty="0">
              <a:solidFill>
                <a:srgbClr val="538235"/>
              </a:solidFill>
              <a:latin typeface="Tahoma"/>
              <a:cs typeface="Tahoma"/>
            </a:endParaRPr>
          </a:p>
          <a:p>
            <a:pPr marL="11113" algn="just">
              <a:lnSpc>
                <a:spcPct val="100000"/>
              </a:lnSpc>
            </a:pP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Global</a:t>
            </a:r>
            <a:r>
              <a:rPr lang="en-IN" sz="1600" b="1" spc="2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versus</a:t>
            </a:r>
            <a:r>
              <a:rPr lang="en-IN" sz="1600" b="1" spc="2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Local </a:t>
            </a:r>
            <a:r>
              <a:rPr lang="en-IN" sz="1600" b="1" spc="-10" dirty="0">
                <a:solidFill>
                  <a:srgbClr val="538235"/>
                </a:solidFill>
                <a:latin typeface="Tahoma"/>
                <a:cs typeface="Tahoma"/>
              </a:rPr>
              <a:t>Allocation</a:t>
            </a:r>
            <a:endParaRPr lang="en-IN" sz="1600" dirty="0">
              <a:latin typeface="Tahoma"/>
              <a:cs typeface="Tahoma"/>
            </a:endParaRPr>
          </a:p>
          <a:p>
            <a:pPr marL="298450" marR="5080" indent="-285750" algn="just">
              <a:lnSpc>
                <a:spcPct val="150100"/>
              </a:lnSpc>
              <a:spcBef>
                <a:spcPts val="505"/>
              </a:spcBef>
              <a:buFont typeface="Arial" panose="020B0604020202020204" pitchFamily="34" charset="0"/>
              <a:buChar char="•"/>
            </a:pPr>
            <a:r>
              <a:rPr lang="en-IN" spc="-5" dirty="0">
                <a:solidFill>
                  <a:srgbClr val="538235"/>
                </a:solidFill>
                <a:latin typeface="Tahoma"/>
                <a:cs typeface="Tahoma"/>
              </a:rPr>
              <a:t>P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age-replacement algorithms are classified 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into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two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broad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categories: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global replacement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and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dirty="0">
                <a:solidFill>
                  <a:srgbClr val="538235"/>
                </a:solidFill>
                <a:latin typeface="Tahoma"/>
                <a:cs typeface="Tahoma"/>
              </a:rPr>
              <a:t>local</a:t>
            </a:r>
            <a:r>
              <a:rPr lang="en-IN" sz="1800" b="1" spc="-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replacement</a:t>
            </a:r>
            <a:endParaRPr lang="en-IN" sz="1800" spc="-5" dirty="0">
              <a:solidFill>
                <a:srgbClr val="538235"/>
              </a:solidFill>
              <a:latin typeface="Tahoma"/>
              <a:cs typeface="Tahoma"/>
            </a:endParaRPr>
          </a:p>
          <a:p>
            <a:pPr marL="12700" marR="5715" algn="just">
              <a:lnSpc>
                <a:spcPct val="150000"/>
              </a:lnSpc>
              <a:spcBef>
                <a:spcPts val="795"/>
              </a:spcBef>
            </a:pPr>
            <a:r>
              <a:rPr lang="en-IN" spc="-5" dirty="0">
                <a:solidFill>
                  <a:srgbClr val="538235"/>
                </a:solidFill>
                <a:latin typeface="Tahoma"/>
                <a:cs typeface="Tahoma"/>
              </a:rPr>
              <a:t>Difference:</a:t>
            </a:r>
          </a:p>
          <a:p>
            <a:pPr marL="12700" marR="5715" algn="just">
              <a:lnSpc>
                <a:spcPct val="150000"/>
              </a:lnSpc>
              <a:spcBef>
                <a:spcPts val="795"/>
              </a:spcBef>
            </a:pPr>
            <a:endParaRPr lang="en-IN" spc="-5" dirty="0">
              <a:solidFill>
                <a:srgbClr val="538235"/>
              </a:solidFill>
              <a:latin typeface="Tahoma"/>
              <a:cs typeface="Tahom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CEF6BBC-13F0-2AE0-6362-C34375BC9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80514"/>
              </p:ext>
            </p:extLst>
          </p:nvPr>
        </p:nvGraphicFramePr>
        <p:xfrm>
          <a:off x="1287952" y="3068052"/>
          <a:ext cx="8128000" cy="2586316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5191474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58580750"/>
                    </a:ext>
                  </a:extLst>
                </a:gridCol>
              </a:tblGrid>
              <a:tr h="757516">
                <a:tc>
                  <a:txBody>
                    <a:bodyPr/>
                    <a:lstStyle/>
                    <a:p>
                      <a:r>
                        <a:rPr lang="en-US" dirty="0"/>
                        <a:t>Global Replacement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Local Replacement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2666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rgbClr val="538235"/>
                          </a:solidFill>
                          <a:latin typeface="Tahoma"/>
                          <a:cs typeface="Tahoma"/>
                        </a:rPr>
                        <a:t>one </a:t>
                      </a:r>
                      <a:r>
                        <a:rPr lang="en-IN" sz="1800" spc="-5" dirty="0">
                          <a:solidFill>
                            <a:srgbClr val="538235"/>
                          </a:solidFill>
                          <a:latin typeface="Tahoma"/>
                          <a:cs typeface="Tahoma"/>
                        </a:rPr>
                        <a:t>process can </a:t>
                      </a:r>
                      <a:r>
                        <a:rPr lang="en-IN" sz="1800" spc="-10" dirty="0">
                          <a:solidFill>
                            <a:srgbClr val="538235"/>
                          </a:solidFill>
                          <a:latin typeface="Tahoma"/>
                          <a:cs typeface="Tahoma"/>
                        </a:rPr>
                        <a:t>take </a:t>
                      </a:r>
                      <a:r>
                        <a:rPr lang="en-IN" sz="1800" dirty="0">
                          <a:solidFill>
                            <a:srgbClr val="538235"/>
                          </a:solidFill>
                          <a:latin typeface="Tahoma"/>
                          <a:cs typeface="Tahoma"/>
                        </a:rPr>
                        <a:t>a </a:t>
                      </a:r>
                      <a:r>
                        <a:rPr lang="en-IN" sz="1800" spc="-10" dirty="0">
                          <a:solidFill>
                            <a:srgbClr val="538235"/>
                          </a:solidFill>
                          <a:latin typeface="Tahoma"/>
                          <a:cs typeface="Tahoma"/>
                        </a:rPr>
                        <a:t>frame </a:t>
                      </a:r>
                      <a:r>
                        <a:rPr lang="en-IN" sz="1800" spc="-5" dirty="0">
                          <a:solidFill>
                            <a:srgbClr val="538235"/>
                          </a:solidFill>
                          <a:latin typeface="Tahoma"/>
                          <a:cs typeface="Tahoma"/>
                        </a:rPr>
                        <a:t>from </a:t>
                      </a:r>
                      <a:r>
                        <a:rPr lang="en-IN" sz="1800" spc="-20" dirty="0">
                          <a:solidFill>
                            <a:srgbClr val="538235"/>
                          </a:solidFill>
                          <a:latin typeface="Tahoma"/>
                          <a:cs typeface="Tahoma"/>
                        </a:rPr>
                        <a:t>another.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spc="-5" dirty="0">
                          <a:solidFill>
                            <a:srgbClr val="538235"/>
                          </a:solidFill>
                          <a:latin typeface="Tahoma"/>
                          <a:cs typeface="Tahoma"/>
                        </a:rPr>
                        <a:t>each </a:t>
                      </a:r>
                      <a:r>
                        <a:rPr lang="en-IN" sz="1800" dirty="0">
                          <a:solidFill>
                            <a:srgbClr val="5382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lang="en-IN" sz="1800" spc="-5" dirty="0">
                          <a:solidFill>
                            <a:srgbClr val="538235"/>
                          </a:solidFill>
                          <a:latin typeface="Tahoma"/>
                          <a:cs typeface="Tahoma"/>
                        </a:rPr>
                        <a:t>process</a:t>
                      </a:r>
                      <a:r>
                        <a:rPr lang="en-IN" sz="1800" dirty="0">
                          <a:solidFill>
                            <a:srgbClr val="538235"/>
                          </a:solidFill>
                          <a:latin typeface="Tahoma"/>
                          <a:cs typeface="Tahoma"/>
                        </a:rPr>
                        <a:t> select</a:t>
                      </a:r>
                      <a:r>
                        <a:rPr lang="en-IN" sz="1800" spc="-10" dirty="0">
                          <a:solidFill>
                            <a:srgbClr val="5382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lang="en-IN" sz="1800" spc="-5" dirty="0">
                          <a:solidFill>
                            <a:srgbClr val="538235"/>
                          </a:solidFill>
                          <a:latin typeface="Tahoma"/>
                          <a:cs typeface="Tahoma"/>
                        </a:rPr>
                        <a:t>from</a:t>
                      </a:r>
                      <a:r>
                        <a:rPr lang="en-IN" sz="1800" spc="5" dirty="0">
                          <a:solidFill>
                            <a:srgbClr val="5382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lang="en-IN" sz="1800" dirty="0">
                          <a:solidFill>
                            <a:srgbClr val="538235"/>
                          </a:solidFill>
                          <a:latin typeface="Tahoma"/>
                          <a:cs typeface="Tahoma"/>
                        </a:rPr>
                        <a:t>only</a:t>
                      </a:r>
                      <a:r>
                        <a:rPr lang="en-IN" sz="1800" spc="15" dirty="0">
                          <a:solidFill>
                            <a:srgbClr val="5382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lang="en-IN" sz="1800" dirty="0">
                          <a:solidFill>
                            <a:srgbClr val="538235"/>
                          </a:solidFill>
                          <a:latin typeface="Tahoma"/>
                          <a:cs typeface="Tahoma"/>
                        </a:rPr>
                        <a:t>its</a:t>
                      </a:r>
                      <a:r>
                        <a:rPr lang="en-IN" sz="1800" spc="-5" dirty="0">
                          <a:solidFill>
                            <a:srgbClr val="538235"/>
                          </a:solidFill>
                          <a:latin typeface="Tahoma"/>
                          <a:cs typeface="Tahoma"/>
                        </a:rPr>
                        <a:t> own</a:t>
                      </a:r>
                      <a:r>
                        <a:rPr lang="en-IN" sz="1800" spc="5" dirty="0">
                          <a:solidFill>
                            <a:srgbClr val="5382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lang="en-IN" sz="1800" dirty="0">
                          <a:solidFill>
                            <a:srgbClr val="538235"/>
                          </a:solidFill>
                          <a:latin typeface="Tahoma"/>
                          <a:cs typeface="Tahoma"/>
                        </a:rPr>
                        <a:t>set</a:t>
                      </a:r>
                      <a:r>
                        <a:rPr lang="en-IN" sz="1800" spc="-10" dirty="0">
                          <a:solidFill>
                            <a:srgbClr val="5382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lang="en-IN" sz="1800" spc="-5" dirty="0">
                          <a:solidFill>
                            <a:srgbClr val="538235"/>
                          </a:solidFill>
                          <a:latin typeface="Tahoma"/>
                          <a:cs typeface="Tahoma"/>
                        </a:rPr>
                        <a:t>of</a:t>
                      </a:r>
                      <a:r>
                        <a:rPr lang="en-IN" sz="1800" spc="10" dirty="0">
                          <a:solidFill>
                            <a:srgbClr val="5382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lang="en-IN" sz="1800" spc="-5" dirty="0">
                          <a:solidFill>
                            <a:srgbClr val="538235"/>
                          </a:solidFill>
                          <a:latin typeface="Tahoma"/>
                          <a:cs typeface="Tahoma"/>
                        </a:rPr>
                        <a:t>allocated</a:t>
                      </a:r>
                      <a:r>
                        <a:rPr lang="en-IN" sz="1800" spc="5" dirty="0">
                          <a:solidFill>
                            <a:srgbClr val="5382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lang="en-IN" sz="1800" spc="-5" dirty="0">
                          <a:solidFill>
                            <a:srgbClr val="538235"/>
                          </a:solidFill>
                          <a:latin typeface="Tahoma"/>
                          <a:cs typeface="Tahoma"/>
                        </a:rPr>
                        <a:t>frames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318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spc="-5" dirty="0">
                          <a:solidFill>
                            <a:srgbClr val="538235"/>
                          </a:solidFill>
                          <a:latin typeface="Tahoma"/>
                          <a:cs typeface="Tahoma"/>
                        </a:rPr>
                        <a:t>process cannot control its </a:t>
                      </a:r>
                      <a:r>
                        <a:rPr lang="en-IN" sz="1800" dirty="0">
                          <a:solidFill>
                            <a:srgbClr val="5382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lang="en-IN" sz="1800" spc="-5" dirty="0">
                          <a:solidFill>
                            <a:srgbClr val="538235"/>
                          </a:solidFill>
                          <a:latin typeface="Tahoma"/>
                          <a:cs typeface="Tahoma"/>
                        </a:rPr>
                        <a:t>own page-fault </a:t>
                      </a:r>
                      <a:r>
                        <a:rPr lang="en-IN" sz="1800" spc="-10" dirty="0">
                          <a:solidFill>
                            <a:srgbClr val="538235"/>
                          </a:solidFill>
                          <a:latin typeface="Tahoma"/>
                          <a:cs typeface="Tahoma"/>
                        </a:rPr>
                        <a:t>rate.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spc="-5" dirty="0">
                          <a:solidFill>
                            <a:srgbClr val="538235"/>
                          </a:solidFill>
                          <a:latin typeface="Tahoma"/>
                          <a:cs typeface="Tahoma"/>
                        </a:rPr>
                        <a:t>the </a:t>
                      </a:r>
                      <a:r>
                        <a:rPr lang="en-IN" sz="1800" spc="5" dirty="0">
                          <a:solidFill>
                            <a:srgbClr val="538235"/>
                          </a:solidFill>
                          <a:latin typeface="Tahoma"/>
                          <a:cs typeface="Tahoma"/>
                        </a:rPr>
                        <a:t>set </a:t>
                      </a:r>
                      <a:r>
                        <a:rPr lang="en-IN" sz="1800" spc="-5" dirty="0">
                          <a:solidFill>
                            <a:srgbClr val="538235"/>
                          </a:solidFill>
                          <a:latin typeface="Tahoma"/>
                          <a:cs typeface="Tahoma"/>
                        </a:rPr>
                        <a:t>of pages </a:t>
                      </a:r>
                      <a:r>
                        <a:rPr lang="en-IN" sz="1800" dirty="0">
                          <a:solidFill>
                            <a:srgbClr val="538235"/>
                          </a:solidFill>
                          <a:latin typeface="Tahoma"/>
                          <a:cs typeface="Tahoma"/>
                        </a:rPr>
                        <a:t>in memory </a:t>
                      </a:r>
                      <a:r>
                        <a:rPr lang="en-IN" sz="1800" spc="-5" dirty="0">
                          <a:solidFill>
                            <a:srgbClr val="538235"/>
                          </a:solidFill>
                          <a:latin typeface="Tahoma"/>
                          <a:cs typeface="Tahoma"/>
                        </a:rPr>
                        <a:t>for </a:t>
                      </a:r>
                      <a:r>
                        <a:rPr lang="en-IN" sz="1800" dirty="0">
                          <a:solidFill>
                            <a:srgbClr val="538235"/>
                          </a:solidFill>
                          <a:latin typeface="Tahoma"/>
                          <a:cs typeface="Tahoma"/>
                        </a:rPr>
                        <a:t>a process is </a:t>
                      </a:r>
                      <a:r>
                        <a:rPr lang="en-IN" sz="1800" spc="-10" dirty="0">
                          <a:solidFill>
                            <a:srgbClr val="538235"/>
                          </a:solidFill>
                          <a:latin typeface="Tahoma"/>
                          <a:cs typeface="Tahoma"/>
                        </a:rPr>
                        <a:t>affected </a:t>
                      </a:r>
                      <a:r>
                        <a:rPr lang="en-IN" sz="1800" spc="-5" dirty="0">
                          <a:solidFill>
                            <a:srgbClr val="538235"/>
                          </a:solidFill>
                          <a:latin typeface="Tahoma"/>
                          <a:cs typeface="Tahoma"/>
                        </a:rPr>
                        <a:t>by the </a:t>
                      </a:r>
                      <a:r>
                        <a:rPr lang="en-IN" sz="1800" dirty="0">
                          <a:solidFill>
                            <a:srgbClr val="538235"/>
                          </a:solidFill>
                          <a:latin typeface="Tahoma"/>
                          <a:cs typeface="Tahoma"/>
                        </a:rPr>
                        <a:t> </a:t>
                      </a:r>
                      <a:r>
                        <a:rPr lang="en-IN" sz="1800" spc="-5" dirty="0">
                          <a:solidFill>
                            <a:srgbClr val="538235"/>
                          </a:solidFill>
                          <a:latin typeface="Tahoma"/>
                          <a:cs typeface="Tahoma"/>
                        </a:rPr>
                        <a:t>paging </a:t>
                      </a:r>
                      <a:r>
                        <a:rPr lang="en-IN" sz="1800" spc="-5" dirty="0" err="1">
                          <a:solidFill>
                            <a:srgbClr val="538235"/>
                          </a:solidFill>
                          <a:latin typeface="Tahoma"/>
                          <a:cs typeface="Tahoma"/>
                        </a:rPr>
                        <a:t>behavior</a:t>
                      </a:r>
                      <a:r>
                        <a:rPr lang="en-IN" sz="1800" spc="-5" dirty="0">
                          <a:solidFill>
                            <a:srgbClr val="538235"/>
                          </a:solidFill>
                          <a:latin typeface="Tahoma"/>
                          <a:cs typeface="Tahoma"/>
                        </a:rPr>
                        <a:t> of </a:t>
                      </a:r>
                      <a:r>
                        <a:rPr lang="en-IN" sz="1800" dirty="0">
                          <a:solidFill>
                            <a:srgbClr val="538235"/>
                          </a:solidFill>
                          <a:latin typeface="Tahoma"/>
                          <a:cs typeface="Tahoma"/>
                        </a:rPr>
                        <a:t>only </a:t>
                      </a:r>
                      <a:r>
                        <a:rPr lang="en-IN" sz="1800" spc="-5" dirty="0">
                          <a:solidFill>
                            <a:srgbClr val="538235"/>
                          </a:solidFill>
                          <a:latin typeface="Tahoma"/>
                          <a:cs typeface="Tahoma"/>
                        </a:rPr>
                        <a:t>that process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6495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82824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1900305" y="172122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IV – MEMORY MANAGEMENT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Thrashing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529F46-1BEF-A1ED-2A85-AB6494C890F9}"/>
              </a:ext>
            </a:extLst>
          </p:cNvPr>
          <p:cNvSpPr txBox="1"/>
          <p:nvPr/>
        </p:nvSpPr>
        <p:spPr>
          <a:xfrm>
            <a:off x="889085" y="1140313"/>
            <a:ext cx="606035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Thrashing  is </a:t>
            </a:r>
            <a:r>
              <a:rPr lang="en-IN" b="0" i="0" dirty="0">
                <a:solidFill>
                  <a:srgbClr val="040C28"/>
                </a:solidFill>
                <a:effectLst/>
                <a:latin typeface="Google Sans"/>
              </a:rPr>
              <a:t>a phenomenon that occurs in computer systems when the system spends an excessive amount of time on page swapping rather than executing useful work</a:t>
            </a:r>
            <a:r>
              <a:rPr lang="en-IN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  <a:endParaRPr lang="en-US" b="0" i="0" dirty="0">
              <a:solidFill>
                <a:srgbClr val="3366FF"/>
              </a:solidFill>
              <a:effectLst/>
              <a:latin typeface="Google Sans"/>
            </a:endParaRPr>
          </a:p>
          <a:p>
            <a:endParaRPr lang="en-US" altLang="en-US" dirty="0">
              <a:solidFill>
                <a:srgbClr val="3366FF"/>
              </a:solidFill>
              <a:latin typeface="Google Sans"/>
              <a:sym typeface="Symbol" pitchFamily="2" charset="2"/>
            </a:endParaRPr>
          </a:p>
          <a:p>
            <a:r>
              <a:rPr lang="en-US" altLang="en-US" dirty="0">
                <a:solidFill>
                  <a:srgbClr val="3366FF"/>
                </a:solidFill>
                <a:latin typeface="Google Sans"/>
                <a:sym typeface="Symbol" pitchFamily="2" charset="2"/>
              </a:rPr>
              <a:t>Thrashing - </a:t>
            </a:r>
            <a:r>
              <a:rPr lang="en-US" altLang="en-US" dirty="0">
                <a:sym typeface="Symbol" pitchFamily="2" charset="2"/>
              </a:rPr>
              <a:t> a process is busy swapping pages in and out</a:t>
            </a:r>
          </a:p>
          <a:p>
            <a:r>
              <a:rPr lang="en-US" altLang="en-US" dirty="0"/>
              <a:t>If a process does not have </a:t>
            </a:r>
            <a:r>
              <a:rPr lang="ja-JP" altLang="en-US"/>
              <a:t>“</a:t>
            </a:r>
            <a:r>
              <a:rPr lang="en-US" altLang="ja-JP" dirty="0"/>
              <a:t>enough</a:t>
            </a:r>
            <a:r>
              <a:rPr lang="ja-JP" altLang="en-US"/>
              <a:t>”</a:t>
            </a:r>
            <a:r>
              <a:rPr lang="en-US" altLang="ja-JP" dirty="0"/>
              <a:t> pages, the page-fault rate is very high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Page fault to get page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Replace existing frame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But quickly need replaced frame back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This leads to: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dirty="0"/>
              <a:t>Low CPU utilization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dirty="0"/>
              <a:t>Operating system thinking that it needs to increase the degree of multiprogramming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dirty="0"/>
              <a:t>Another process added to the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/>
              <a:t>To prevent thrashing two techniques are there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Working set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Page-fault Frequency</a:t>
            </a:r>
          </a:p>
          <a:p>
            <a:endParaRPr lang="en-US" dirty="0"/>
          </a:p>
        </p:txBody>
      </p:sp>
      <p:pic>
        <p:nvPicPr>
          <p:cNvPr id="7" name="Picture 4" descr="9">
            <a:extLst>
              <a:ext uri="{FF2B5EF4-FFF2-40B4-BE49-F238E27FC236}">
                <a16:creationId xmlns:a16="http://schemas.microsoft.com/office/drawing/2014/main" id="{E886382E-C6DE-3916-91C0-D196FDC3A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440" y="1837526"/>
            <a:ext cx="4950219" cy="286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24382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1900305" y="172122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IV – MEMORY MANAGEMENT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Thrashing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529F46-1BEF-A1ED-2A85-AB6494C890F9}"/>
              </a:ext>
            </a:extLst>
          </p:cNvPr>
          <p:cNvSpPr txBox="1"/>
          <p:nvPr/>
        </p:nvSpPr>
        <p:spPr>
          <a:xfrm>
            <a:off x="849747" y="818453"/>
            <a:ext cx="10492505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lvl="1"/>
            <a:r>
              <a:rPr lang="en-US" altLang="en-US" dirty="0"/>
              <a:t>Working Set Model:</a:t>
            </a:r>
          </a:p>
          <a:p>
            <a:pPr marL="295275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Works on the principle Locality of Reference </a:t>
            </a:r>
          </a:p>
          <a:p>
            <a:pPr marL="295275" lvl="1" indent="-285750">
              <a:buFont typeface="Arial" panose="020B0604020202020204" pitchFamily="34" charset="0"/>
              <a:buChar char="•"/>
            </a:pPr>
            <a:r>
              <a:rPr lang="en-US" altLang="en-US" dirty="0"/>
              <a:t>Locality of Reference:</a:t>
            </a:r>
          </a:p>
          <a:p>
            <a:pPr marL="1209675" lvl="3" indent="-285750">
              <a:buFont typeface="Arial" panose="020B0604020202020204" pitchFamily="34" charset="0"/>
              <a:buChar char="•"/>
            </a:pPr>
            <a:r>
              <a:rPr lang="en-US" altLang="en-US" dirty="0"/>
              <a:t>When set of instructions executed repeatedly for certain period of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ym typeface="Symbol" pitchFamily="2" charset="2"/>
              </a:rPr>
              <a:t>  working-set window  a fixed number of page references </a:t>
            </a:r>
            <a:br>
              <a:rPr lang="en-US" altLang="en-US" sz="1600" dirty="0">
                <a:sym typeface="Symbol" pitchFamily="2" charset="2"/>
              </a:rPr>
            </a:br>
            <a:r>
              <a:rPr lang="en-US" altLang="en-US" sz="1600" dirty="0">
                <a:sym typeface="Symbol" pitchFamily="2" charset="2"/>
              </a:rPr>
              <a:t>		Example:  10,000 instructions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ym typeface="Symbol" pitchFamily="2" charset="2"/>
              </a:rPr>
              <a:t>Each Function is taken as a working set as it is one locality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i="1" dirty="0" err="1">
                <a:sym typeface="Symbol" pitchFamily="2" charset="2"/>
              </a:rPr>
              <a:t>WSS</a:t>
            </a:r>
            <a:r>
              <a:rPr lang="en-US" altLang="en-US" sz="1600" i="1" baseline="-25000" dirty="0" err="1">
                <a:sym typeface="Symbol" pitchFamily="2" charset="2"/>
              </a:rPr>
              <a:t>i</a:t>
            </a:r>
            <a:r>
              <a:rPr lang="en-US" altLang="en-US" sz="1600" dirty="0">
                <a:sym typeface="Symbol" pitchFamily="2" charset="2"/>
              </a:rPr>
              <a:t> (working set of Process </a:t>
            </a:r>
            <a:r>
              <a:rPr lang="en-US" altLang="en-US" sz="1600" i="1" dirty="0">
                <a:sym typeface="Symbol" pitchFamily="2" charset="2"/>
              </a:rPr>
              <a:t>P</a:t>
            </a:r>
            <a:r>
              <a:rPr lang="en-US" altLang="en-US" sz="1600" i="1" baseline="-25000" dirty="0">
                <a:sym typeface="Symbol" pitchFamily="2" charset="2"/>
              </a:rPr>
              <a:t>i</a:t>
            </a:r>
            <a:r>
              <a:rPr lang="en-US" altLang="en-US" sz="1600" dirty="0">
                <a:sym typeface="Symbol" pitchFamily="2" charset="2"/>
              </a:rPr>
              <a:t>) =</a:t>
            </a:r>
            <a:br>
              <a:rPr lang="en-US" altLang="en-US" sz="1600" dirty="0">
                <a:sym typeface="Symbol" pitchFamily="2" charset="2"/>
              </a:rPr>
            </a:br>
            <a:r>
              <a:rPr lang="en-US" altLang="en-US" sz="1600" dirty="0">
                <a:sym typeface="Symbol" pitchFamily="2" charset="2"/>
              </a:rPr>
              <a:t>total number of pages referenced in the most recent  (varies in time)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ym typeface="Symbol" pitchFamily="2" charset="2"/>
              </a:rPr>
              <a:t>if  too small 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ym typeface="Symbol" pitchFamily="2" charset="2"/>
              </a:rPr>
              <a:t>Working set contains  less number of active pages.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ym typeface="Symbol" pitchFamily="2" charset="2"/>
              </a:rPr>
              <a:t>It is not covering all the localities .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ym typeface="Symbol" pitchFamily="2" charset="2"/>
              </a:rPr>
              <a:t>More number of page fault occurs.</a:t>
            </a:r>
          </a:p>
          <a:p>
            <a:pPr lvl="3"/>
            <a:endParaRPr lang="en-US" altLang="en-US" sz="1600" dirty="0">
              <a:sym typeface="Symbol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ym typeface="Symbol" pitchFamily="2" charset="2"/>
              </a:rPr>
              <a:t>if  too large will encompass several localities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ym typeface="Symbol" pitchFamily="2" charset="2"/>
              </a:rPr>
              <a:t>Contains more number of active pages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1600" dirty="0">
                <a:sym typeface="Symbol" pitchFamily="2" charset="2"/>
              </a:rPr>
              <a:t>if  =   will encompass entire program</a:t>
            </a:r>
          </a:p>
          <a:p>
            <a:r>
              <a:rPr lang="en-US" altLang="en-US" sz="1800" dirty="0">
                <a:sym typeface="Symbol" pitchFamily="2" charset="2"/>
              </a:rPr>
              <a:t>if </a:t>
            </a:r>
            <a:r>
              <a:rPr lang="en-US" altLang="en-US" sz="1800" i="1" dirty="0">
                <a:sym typeface="Symbol" pitchFamily="2" charset="2"/>
              </a:rPr>
              <a:t>D</a:t>
            </a:r>
            <a:r>
              <a:rPr lang="en-US" altLang="en-US" sz="1800" dirty="0">
                <a:sym typeface="Symbol" pitchFamily="2" charset="2"/>
              </a:rPr>
              <a:t> &gt; </a:t>
            </a:r>
            <a:r>
              <a:rPr lang="en-US" altLang="en-US" sz="1800" i="1" dirty="0">
                <a:sym typeface="Symbol" pitchFamily="2" charset="2"/>
              </a:rPr>
              <a:t>m</a:t>
            </a:r>
            <a:r>
              <a:rPr lang="en-US" altLang="en-US" sz="1800" dirty="0">
                <a:sym typeface="Symbol" pitchFamily="2" charset="2"/>
              </a:rPr>
              <a:t>  Thrashing</a:t>
            </a:r>
          </a:p>
          <a:p>
            <a:r>
              <a:rPr lang="en-US" altLang="en-US" sz="1800" dirty="0">
                <a:sym typeface="Symbol" pitchFamily="2" charset="2"/>
              </a:rPr>
              <a:t>Policy if </a:t>
            </a:r>
            <a:r>
              <a:rPr lang="en-US" altLang="en-US" sz="1800" i="1" dirty="0">
                <a:sym typeface="Symbol" pitchFamily="2" charset="2"/>
              </a:rPr>
              <a:t>D</a:t>
            </a:r>
            <a:r>
              <a:rPr lang="en-US" altLang="en-US" sz="1800" dirty="0">
                <a:sym typeface="Symbol" pitchFamily="2" charset="2"/>
              </a:rPr>
              <a:t> &gt; m, then suspe</a:t>
            </a:r>
            <a:r>
              <a:rPr lang="en-US" altLang="en-US" dirty="0">
                <a:sym typeface="Symbol" pitchFamily="2" charset="2"/>
              </a:rPr>
              <a:t>nd or swap out one of the processes </a:t>
            </a:r>
          </a:p>
          <a:p>
            <a:pPr marL="9525" lvl="1"/>
            <a:endParaRPr lang="en-US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2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IV – MEMORY MANAGEMENT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Overview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FD0E0-7297-1F13-BAEB-549F2DD03F9E}"/>
              </a:ext>
            </a:extLst>
          </p:cNvPr>
          <p:cNvSpPr txBox="1"/>
          <p:nvPr/>
        </p:nvSpPr>
        <p:spPr>
          <a:xfrm>
            <a:off x="711331" y="1311182"/>
            <a:ext cx="10769337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Program must be brought (from disk)  into memory and placed within a process for it to be run</a:t>
            </a:r>
            <a:endParaRPr lang="en-US" altLang="en-US" sz="9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Main memory and registers are only storage CPU can access directly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Memory unit only sees a stream of addresses + read requests, or address + data and write requests</a:t>
            </a:r>
            <a:endParaRPr lang="en-US" altLang="en-US" sz="9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Register access in one CPU clock (or less)</a:t>
            </a:r>
            <a:endParaRPr lang="en-US" altLang="en-US" sz="9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Main memory can take many cycles, causing a </a:t>
            </a:r>
            <a:r>
              <a:rPr lang="en-US" altLang="en-US" sz="2000" b="1" dirty="0">
                <a:solidFill>
                  <a:srgbClr val="3366FF"/>
                </a:solidFill>
              </a:rPr>
              <a:t>stall</a:t>
            </a:r>
            <a:endParaRPr lang="en-US" altLang="en-US" sz="9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3366FF"/>
                </a:solidFill>
              </a:rPr>
              <a:t>Cache</a:t>
            </a:r>
            <a:r>
              <a:rPr lang="en-US" altLang="en-US" sz="2000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sits between main memory and CPU registers</a:t>
            </a:r>
            <a:endParaRPr lang="en-US" altLang="en-US" sz="9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000" dirty="0"/>
              <a:t>Protection of memory required to ensure correct operation</a:t>
            </a:r>
          </a:p>
        </p:txBody>
      </p:sp>
    </p:spTree>
    <p:extLst>
      <p:ext uri="{BB962C8B-B14F-4D97-AF65-F5344CB8AC3E}">
        <p14:creationId xmlns:p14="http://schemas.microsoft.com/office/powerpoint/2010/main" val="14232016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1900305" y="172122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IV – MEMORY MANAGEMENT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Thrashing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529F46-1BEF-A1ED-2A85-AB6494C890F9}"/>
              </a:ext>
            </a:extLst>
          </p:cNvPr>
          <p:cNvSpPr txBox="1"/>
          <p:nvPr/>
        </p:nvSpPr>
        <p:spPr>
          <a:xfrm>
            <a:off x="849747" y="818453"/>
            <a:ext cx="10492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lvl="1"/>
            <a:r>
              <a:rPr lang="en-US" altLang="en-US" dirty="0"/>
              <a:t>Working Set Model:</a:t>
            </a:r>
          </a:p>
          <a:p>
            <a:endParaRPr lang="en-US" dirty="0"/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9307AA40-90AE-324B-A6B5-A5F325D09E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3602" y="1319306"/>
            <a:ext cx="6707188" cy="178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A9A1E3-D994-0398-1D85-B6680ACE22E4}"/>
              </a:ext>
            </a:extLst>
          </p:cNvPr>
          <p:cNvSpPr txBox="1"/>
          <p:nvPr/>
        </p:nvSpPr>
        <p:spPr>
          <a:xfrm>
            <a:off x="555308" y="3607684"/>
            <a:ext cx="510381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Page Fault Frequency</a:t>
            </a:r>
          </a:p>
          <a:p>
            <a:r>
              <a:rPr lang="en-US" altLang="en-US" dirty="0"/>
              <a:t>Establish </a:t>
            </a:r>
            <a:r>
              <a:rPr lang="ja-JP" altLang="en-US"/>
              <a:t>“</a:t>
            </a:r>
            <a:r>
              <a:rPr lang="en-US" altLang="ja-JP" dirty="0"/>
              <a:t>acceptable</a:t>
            </a:r>
            <a:r>
              <a:rPr lang="ja-JP" altLang="en-US"/>
              <a:t>”</a:t>
            </a:r>
            <a:r>
              <a:rPr lang="en-US" altLang="ja-JP" dirty="0"/>
              <a:t> </a:t>
            </a:r>
            <a:r>
              <a:rPr lang="en-US" altLang="ja-JP" b="1" dirty="0">
                <a:solidFill>
                  <a:srgbClr val="3366FF"/>
                </a:solidFill>
              </a:rPr>
              <a:t>page-fault frequency </a:t>
            </a:r>
            <a:r>
              <a:rPr lang="en-US" altLang="ja-JP" dirty="0"/>
              <a:t>(</a:t>
            </a:r>
            <a:r>
              <a:rPr lang="en-US" altLang="ja-JP" b="1" dirty="0">
                <a:solidFill>
                  <a:srgbClr val="3366FF"/>
                </a:solidFill>
              </a:rPr>
              <a:t>PFF</a:t>
            </a:r>
            <a:r>
              <a:rPr lang="en-US" altLang="ja-JP" dirty="0"/>
              <a:t>)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dirty="0"/>
              <a:t>rate and use local replacement policy</a:t>
            </a:r>
          </a:p>
          <a:p>
            <a:pPr lvl="1"/>
            <a:r>
              <a:rPr lang="en-US" altLang="en-US" dirty="0"/>
              <a:t>If actual rate too low, process loses frame</a:t>
            </a:r>
          </a:p>
          <a:p>
            <a:pPr lvl="1"/>
            <a:r>
              <a:rPr lang="en-US" altLang="en-US" dirty="0"/>
              <a:t>If actual rate too high, process gains frame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1" descr="9_21.pdf">
            <a:extLst>
              <a:ext uri="{FF2B5EF4-FFF2-40B4-BE49-F238E27FC236}">
                <a16:creationId xmlns:a16="http://schemas.microsoft.com/office/drawing/2014/main" id="{77BB9616-FB32-523E-C800-FD91C7ABEA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2880" y="3607684"/>
            <a:ext cx="5103813" cy="295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78723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1900305" y="172122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IV – MEMORY MANAGEMENT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Memory Compression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529F46-1BEF-A1ED-2A85-AB6494C890F9}"/>
              </a:ext>
            </a:extLst>
          </p:cNvPr>
          <p:cNvSpPr txBox="1"/>
          <p:nvPr/>
        </p:nvSpPr>
        <p:spPr>
          <a:xfrm>
            <a:off x="849747" y="818453"/>
            <a:ext cx="10492505" cy="17420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8450" marR="5715" indent="-285750" algn="just">
              <a:lnSpc>
                <a:spcPct val="110100"/>
              </a:lnSpc>
              <a:spcBef>
                <a:spcPts val="635"/>
              </a:spcBef>
              <a:buFont typeface="Arial" panose="020B0604020202020204" pitchFamily="34" charset="0"/>
              <a:buChar char="•"/>
            </a:pP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An alternative to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paging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is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memory</a:t>
            </a:r>
            <a:r>
              <a:rPr lang="en-IN" sz="1800" b="1" spc="37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compression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. </a:t>
            </a:r>
          </a:p>
          <a:p>
            <a:pPr marL="298450" marR="5715" indent="-285750" algn="just">
              <a:lnSpc>
                <a:spcPct val="110100"/>
              </a:lnSpc>
              <a:spcBef>
                <a:spcPts val="635"/>
              </a:spcBef>
              <a:buFont typeface="Arial" panose="020B0604020202020204" pitchFamily="34" charset="0"/>
              <a:buChar char="•"/>
            </a:pPr>
            <a:r>
              <a:rPr lang="en-IN" sz="1800" spc="-10" dirty="0">
                <a:solidFill>
                  <a:srgbClr val="538235"/>
                </a:solidFill>
                <a:latin typeface="Tahoma"/>
                <a:cs typeface="Tahoma"/>
              </a:rPr>
              <a:t>Here, rather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 than paging out modified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/>
                <a:cs typeface="Tahoma"/>
              </a:rPr>
              <a:t>frames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 to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swap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space,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 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compress</a:t>
            </a:r>
            <a:r>
              <a:rPr lang="en-IN" sz="1800" b="1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several </a:t>
            </a:r>
            <a:r>
              <a:rPr lang="en-IN" sz="1800" b="1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spc="-10" dirty="0">
                <a:solidFill>
                  <a:srgbClr val="538235"/>
                </a:solidFill>
                <a:latin typeface="Tahoma"/>
                <a:cs typeface="Tahoma"/>
              </a:rPr>
              <a:t>frames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into a </a:t>
            </a:r>
            <a:r>
              <a:rPr lang="en-IN" sz="1800" b="1" spc="-10" dirty="0">
                <a:solidFill>
                  <a:srgbClr val="538235"/>
                </a:solidFill>
                <a:latin typeface="Tahoma"/>
                <a:cs typeface="Tahoma"/>
              </a:rPr>
              <a:t>single frame</a:t>
            </a:r>
          </a:p>
          <a:p>
            <a:pPr marL="298450" marR="5715" indent="-285750" algn="just">
              <a:lnSpc>
                <a:spcPct val="110100"/>
              </a:lnSpc>
              <a:spcBef>
                <a:spcPts val="635"/>
              </a:spcBef>
              <a:buFont typeface="Arial" panose="020B0604020202020204" pitchFamily="34" charset="0"/>
              <a:buChar char="•"/>
            </a:pP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enabling the system to </a:t>
            </a:r>
            <a:r>
              <a:rPr lang="en-IN" sz="1800" b="1" spc="-10" dirty="0">
                <a:solidFill>
                  <a:srgbClr val="538235"/>
                </a:solidFill>
                <a:latin typeface="Tahoma"/>
                <a:cs typeface="Tahoma"/>
              </a:rPr>
              <a:t>reduce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memory </a:t>
            </a:r>
            <a:r>
              <a:rPr lang="en-IN" sz="1800" b="1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usage</a:t>
            </a:r>
            <a:r>
              <a:rPr lang="en-IN" sz="1800" b="1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without</a:t>
            </a:r>
            <a:r>
              <a:rPr lang="en-IN" sz="1800" b="1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resorting</a:t>
            </a:r>
            <a:r>
              <a:rPr lang="en-IN" sz="1800" b="1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to</a:t>
            </a:r>
            <a:r>
              <a:rPr lang="en-IN" sz="1800" b="1" spc="-2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swapping</a:t>
            </a:r>
            <a:r>
              <a:rPr lang="en-IN" sz="1800" b="1" spc="-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pages.</a:t>
            </a:r>
            <a:endParaRPr lang="en-IN" sz="1800" dirty="0">
              <a:latin typeface="Tahoma"/>
              <a:cs typeface="Tahoma"/>
            </a:endParaRPr>
          </a:p>
          <a:p>
            <a:endParaRPr lang="en-US" dirty="0"/>
          </a:p>
        </p:txBody>
      </p:sp>
      <p:pic>
        <p:nvPicPr>
          <p:cNvPr id="2" name="object 4">
            <a:extLst>
              <a:ext uri="{FF2B5EF4-FFF2-40B4-BE49-F238E27FC236}">
                <a16:creationId xmlns:a16="http://schemas.microsoft.com/office/drawing/2014/main" id="{57B3053E-B40B-04A5-7650-D158908DC7F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840" y="2466897"/>
            <a:ext cx="5090159" cy="147980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EA296B1-C005-78A5-9807-5907E35B62F0}"/>
              </a:ext>
            </a:extLst>
          </p:cNvPr>
          <p:cNvSpPr txBox="1"/>
          <p:nvPr/>
        </p:nvSpPr>
        <p:spPr>
          <a:xfrm>
            <a:off x="1005840" y="4100555"/>
            <a:ext cx="1033641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spc="-10" dirty="0">
                <a:solidFill>
                  <a:srgbClr val="538235"/>
                </a:solidFill>
                <a:latin typeface="Tahoma"/>
                <a:cs typeface="Tahoma"/>
              </a:rPr>
              <a:t>compress</a:t>
            </a:r>
            <a:r>
              <a:rPr lang="en-IN" sz="1800" spc="38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a </a:t>
            </a:r>
            <a:r>
              <a:rPr lang="en-IN" sz="1800" spc="-39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number of </a:t>
            </a:r>
            <a:r>
              <a:rPr lang="en-IN" sz="1800" spc="-20" dirty="0">
                <a:solidFill>
                  <a:srgbClr val="538235"/>
                </a:solidFill>
                <a:latin typeface="Tahoma"/>
                <a:cs typeface="Tahoma"/>
              </a:rPr>
              <a:t>frames—say,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three—and </a:t>
            </a:r>
            <a:r>
              <a:rPr lang="en-IN" sz="1800" spc="-10" dirty="0">
                <a:solidFill>
                  <a:srgbClr val="538235"/>
                </a:solidFill>
                <a:latin typeface="Tahoma"/>
                <a:cs typeface="Tahoma"/>
              </a:rPr>
              <a:t>store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their </a:t>
            </a:r>
            <a:r>
              <a:rPr lang="en-IN" sz="1800" spc="-10" dirty="0">
                <a:solidFill>
                  <a:srgbClr val="538235"/>
                </a:solidFill>
                <a:latin typeface="Tahoma"/>
                <a:cs typeface="Tahoma"/>
              </a:rPr>
              <a:t>compressed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versions in a single </a:t>
            </a:r>
            <a:r>
              <a:rPr lang="en-IN" sz="1800" spc="-39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page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15" dirty="0">
                <a:solidFill>
                  <a:srgbClr val="538235"/>
                </a:solidFill>
                <a:latin typeface="Tahoma"/>
                <a:cs typeface="Tahoma"/>
              </a:rPr>
              <a:t>frame.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spc="-10" dirty="0">
                <a:solidFill>
                  <a:srgbClr val="538235"/>
                </a:solidFill>
                <a:latin typeface="Tahoma"/>
                <a:cs typeface="Tahoma"/>
              </a:rPr>
              <a:t>frame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7 is </a:t>
            </a:r>
            <a:r>
              <a:rPr lang="en-IN" sz="1800" spc="-10" dirty="0">
                <a:solidFill>
                  <a:srgbClr val="538235"/>
                </a:solidFill>
                <a:latin typeface="Tahoma"/>
                <a:cs typeface="Tahoma"/>
              </a:rPr>
              <a:t>removed </a:t>
            </a:r>
            <a:r>
              <a:rPr lang="en-IN" sz="1800" spc="-15" dirty="0">
                <a:solidFill>
                  <a:srgbClr val="538235"/>
                </a:solidFill>
                <a:latin typeface="Tahoma"/>
                <a:cs typeface="Tahoma"/>
              </a:rPr>
              <a:t>from </a:t>
            </a:r>
            <a:r>
              <a:rPr lang="en-IN" sz="1800" spc="-10" dirty="0">
                <a:solidFill>
                  <a:srgbClr val="538235"/>
                </a:solidFill>
                <a:latin typeface="Tahoma"/>
                <a:cs typeface="Tahoma"/>
              </a:rPr>
              <a:t>the free-frame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list.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spc="-10" dirty="0">
                <a:solidFill>
                  <a:srgbClr val="538235"/>
                </a:solidFill>
                <a:latin typeface="Tahoma"/>
                <a:cs typeface="Tahoma"/>
              </a:rPr>
              <a:t>Frames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 15, 3, and 35 </a:t>
            </a:r>
            <a:r>
              <a:rPr lang="en-IN" sz="1800" spc="-10" dirty="0">
                <a:solidFill>
                  <a:srgbClr val="538235"/>
                </a:solidFill>
                <a:latin typeface="Tahoma"/>
                <a:cs typeface="Tahoma"/>
              </a:rPr>
              <a:t>are compressed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and </a:t>
            </a:r>
            <a:r>
              <a:rPr lang="en-IN" sz="1800" spc="-10" dirty="0">
                <a:solidFill>
                  <a:srgbClr val="538235"/>
                </a:solidFill>
                <a:latin typeface="Tahoma"/>
                <a:cs typeface="Tahoma"/>
              </a:rPr>
              <a:t>stored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in </a:t>
            </a:r>
            <a:r>
              <a:rPr lang="en-IN" sz="1800" spc="-15" dirty="0">
                <a:solidFill>
                  <a:srgbClr val="538235"/>
                </a:solidFill>
                <a:latin typeface="Tahoma"/>
                <a:cs typeface="Tahoma"/>
              </a:rPr>
              <a:t>frame </a:t>
            </a:r>
            <a:r>
              <a:rPr lang="en-IN" sz="1800" spc="-55" dirty="0">
                <a:solidFill>
                  <a:srgbClr val="538235"/>
                </a:solidFill>
                <a:latin typeface="Tahoma"/>
                <a:cs typeface="Tahoma"/>
              </a:rPr>
              <a:t>7,</a:t>
            </a:r>
            <a:r>
              <a:rPr lang="en-IN" sz="1800" spc="29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which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is then </a:t>
            </a:r>
            <a:r>
              <a:rPr lang="en-IN" sz="1800" spc="-10" dirty="0">
                <a:solidFill>
                  <a:srgbClr val="538235"/>
                </a:solidFill>
                <a:latin typeface="Tahoma"/>
                <a:cs typeface="Tahoma"/>
              </a:rPr>
              <a:t>stored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in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/>
                <a:cs typeface="Tahoma"/>
              </a:rPr>
              <a:t>the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list of </a:t>
            </a:r>
            <a:r>
              <a:rPr lang="en-IN" sz="1800" spc="-10" dirty="0">
                <a:solidFill>
                  <a:srgbClr val="538235"/>
                </a:solidFill>
                <a:latin typeface="Tahoma"/>
                <a:cs typeface="Tahoma"/>
              </a:rPr>
              <a:t>compressed frames.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The </a:t>
            </a:r>
            <a:r>
              <a:rPr lang="en-IN" sz="1800" spc="-10" dirty="0">
                <a:solidFill>
                  <a:srgbClr val="538235"/>
                </a:solidFill>
                <a:latin typeface="Tahoma"/>
                <a:cs typeface="Tahoma"/>
              </a:rPr>
              <a:t>frames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15, 3,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and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35 can now be </a:t>
            </a:r>
            <a:r>
              <a:rPr lang="en-IN" sz="1800" spc="-10" dirty="0">
                <a:solidFill>
                  <a:srgbClr val="538235"/>
                </a:solidFill>
                <a:latin typeface="Tahoma"/>
                <a:cs typeface="Tahoma"/>
              </a:rPr>
              <a:t>moved to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800" spc="7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/>
                <a:cs typeface="Tahoma"/>
              </a:rPr>
              <a:t>free-frame</a:t>
            </a:r>
            <a:r>
              <a:rPr lang="en-IN" sz="1800" spc="8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list.</a:t>
            </a:r>
            <a:r>
              <a:rPr lang="en-IN" sz="1800" spc="6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If</a:t>
            </a:r>
            <a:r>
              <a:rPr lang="en-IN" sz="1800" spc="7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one</a:t>
            </a:r>
            <a:r>
              <a:rPr lang="en-IN" sz="1800" spc="6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of</a:t>
            </a:r>
            <a:r>
              <a:rPr lang="en-IN" sz="1800" spc="5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800" spc="7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/>
                <a:cs typeface="Tahoma"/>
              </a:rPr>
              <a:t>three</a:t>
            </a:r>
            <a:r>
              <a:rPr lang="en-IN" sz="1800" spc="7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compressed</a:t>
            </a:r>
            <a:r>
              <a:rPr lang="en-IN" sz="1800" spc="7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/>
                <a:cs typeface="Tahoma"/>
              </a:rPr>
              <a:t>frames</a:t>
            </a:r>
            <a:r>
              <a:rPr lang="en-IN" sz="1800" spc="6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is</a:t>
            </a:r>
            <a:r>
              <a:rPr lang="en-IN" sz="1800" spc="5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later</a:t>
            </a:r>
            <a:r>
              <a:rPr lang="en-IN" sz="1800" spc="7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referenced, </a:t>
            </a:r>
            <a:r>
              <a:rPr lang="en-IN" sz="1800" spc="-39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a page fault occurs, and the </a:t>
            </a:r>
            <a:r>
              <a:rPr lang="en-IN" sz="1800" spc="-10" dirty="0">
                <a:solidFill>
                  <a:srgbClr val="538235"/>
                </a:solidFill>
                <a:latin typeface="Tahoma"/>
                <a:cs typeface="Tahoma"/>
              </a:rPr>
              <a:t>compressed </a:t>
            </a:r>
            <a:r>
              <a:rPr lang="en-IN" sz="1800" spc="-15" dirty="0">
                <a:solidFill>
                  <a:srgbClr val="538235"/>
                </a:solidFill>
                <a:latin typeface="Tahoma"/>
                <a:cs typeface="Tahoma"/>
              </a:rPr>
              <a:t>frame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is </a:t>
            </a:r>
            <a:r>
              <a:rPr lang="en-IN" sz="1800" spc="-10" dirty="0">
                <a:solidFill>
                  <a:srgbClr val="538235"/>
                </a:solidFill>
                <a:latin typeface="Tahoma"/>
                <a:cs typeface="Tahoma"/>
              </a:rPr>
              <a:t>decompressed, restoring the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/>
                <a:cs typeface="Tahoma"/>
              </a:rPr>
              <a:t>three</a:t>
            </a:r>
            <a:r>
              <a:rPr lang="en-IN" sz="1800" spc="2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pages</a:t>
            </a:r>
            <a:r>
              <a:rPr lang="en-IN" sz="1800" spc="-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15,</a:t>
            </a:r>
            <a:r>
              <a:rPr lang="en-IN" sz="1800" spc="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3,</a:t>
            </a:r>
            <a:r>
              <a:rPr lang="en-IN" sz="18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and</a:t>
            </a:r>
            <a:r>
              <a:rPr lang="en-IN" sz="18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35</a:t>
            </a:r>
            <a:r>
              <a:rPr lang="en-IN" sz="1800" spc="2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in </a:t>
            </a:r>
            <a:r>
              <a:rPr lang="en-IN" sz="1800" spc="-20" dirty="0">
                <a:solidFill>
                  <a:srgbClr val="538235"/>
                </a:solidFill>
                <a:latin typeface="Tahoma"/>
                <a:cs typeface="Tahoma"/>
              </a:rPr>
              <a:t>memory.</a:t>
            </a:r>
            <a:endParaRPr lang="en-IN" sz="1800" dirty="0">
              <a:latin typeface="Tahoma"/>
              <a:cs typeface="Tahom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0" name="object 5">
            <a:extLst>
              <a:ext uri="{FF2B5EF4-FFF2-40B4-BE49-F238E27FC236}">
                <a16:creationId xmlns:a16="http://schemas.microsoft.com/office/drawing/2014/main" id="{AEA952F1-89D7-9DDF-1054-573F303D7DA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5999" y="2376111"/>
            <a:ext cx="4869180" cy="179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4580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1900305" y="172122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IV – MEMORY MANAGEMENT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Copy-on-Write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529F46-1BEF-A1ED-2A85-AB6494C890F9}"/>
              </a:ext>
            </a:extLst>
          </p:cNvPr>
          <p:cNvSpPr txBox="1"/>
          <p:nvPr/>
        </p:nvSpPr>
        <p:spPr>
          <a:xfrm>
            <a:off x="849747" y="818453"/>
            <a:ext cx="10492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Copy-on-Write</a:t>
            </a:r>
            <a:endParaRPr lang="en-IN" sz="1800" dirty="0">
              <a:latin typeface="Tahoma"/>
              <a:cs typeface="Tahoma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A296B1-C005-78A5-9807-5907E35B62F0}"/>
              </a:ext>
            </a:extLst>
          </p:cNvPr>
          <p:cNvSpPr txBox="1"/>
          <p:nvPr/>
        </p:nvSpPr>
        <p:spPr>
          <a:xfrm>
            <a:off x="586291" y="1228264"/>
            <a:ext cx="10336412" cy="2675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fork()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system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call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creates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 a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child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process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that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 is a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duplicate</a:t>
            </a:r>
            <a:r>
              <a:rPr lang="en-IN" sz="1800" b="1" dirty="0">
                <a:solidFill>
                  <a:srgbClr val="538235"/>
                </a:solidFill>
                <a:latin typeface="Tahoma"/>
                <a:cs typeface="Tahoma"/>
              </a:rPr>
              <a:t> of</a:t>
            </a:r>
            <a:r>
              <a:rPr lang="en-IN" sz="1800" b="1" spc="35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dirty="0">
                <a:solidFill>
                  <a:srgbClr val="538235"/>
                </a:solidFill>
                <a:latin typeface="Tahoma"/>
                <a:cs typeface="Tahoma"/>
              </a:rPr>
              <a:t>its </a:t>
            </a:r>
            <a:r>
              <a:rPr lang="en-IN" sz="1800" b="1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parent.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a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technique,  which works by </a:t>
            </a:r>
            <a:r>
              <a:rPr lang="en-IN" sz="1800" b="1" dirty="0">
                <a:solidFill>
                  <a:srgbClr val="538235"/>
                </a:solidFill>
                <a:latin typeface="Tahoma"/>
                <a:cs typeface="Tahoma"/>
              </a:rPr>
              <a:t>allowing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the parent and </a:t>
            </a:r>
            <a:r>
              <a:rPr lang="en-IN" sz="1800" b="1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child processes </a:t>
            </a:r>
            <a:r>
              <a:rPr lang="en-IN" sz="1800" b="1" dirty="0">
                <a:solidFill>
                  <a:srgbClr val="538235"/>
                </a:solidFill>
                <a:latin typeface="Tahoma"/>
                <a:cs typeface="Tahoma"/>
              </a:rPr>
              <a:t>initially to </a:t>
            </a:r>
            <a:r>
              <a:rPr lang="en-IN" sz="1800" b="1" spc="-10" dirty="0">
                <a:solidFill>
                  <a:srgbClr val="538235"/>
                </a:solidFill>
                <a:latin typeface="Tahoma"/>
                <a:cs typeface="Tahoma"/>
              </a:rPr>
              <a:t>share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the </a:t>
            </a:r>
            <a:r>
              <a:rPr lang="en-IN" sz="1800" b="1" dirty="0">
                <a:solidFill>
                  <a:srgbClr val="538235"/>
                </a:solidFill>
                <a:latin typeface="Tahoma"/>
                <a:cs typeface="Tahoma"/>
              </a:rPr>
              <a:t>same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pages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These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shared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pages </a:t>
            </a:r>
            <a:r>
              <a:rPr lang="en-IN" sz="1800" spc="-10" dirty="0">
                <a:solidFill>
                  <a:srgbClr val="538235"/>
                </a:solidFill>
                <a:latin typeface="Tahoma"/>
                <a:cs typeface="Tahoma"/>
              </a:rPr>
              <a:t>are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 marked as copy-on-write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pages,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 meaning</a:t>
            </a:r>
            <a:r>
              <a:rPr lang="en-IN" sz="18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that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if</a:t>
            </a:r>
            <a:r>
              <a:rPr lang="en-IN" sz="1800" b="1" dirty="0">
                <a:solidFill>
                  <a:srgbClr val="538235"/>
                </a:solidFill>
                <a:latin typeface="Tahoma"/>
                <a:cs typeface="Tahoma"/>
              </a:rPr>
              <a:t> either</a:t>
            </a:r>
            <a:r>
              <a:rPr lang="en-IN" sz="1800" b="1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process</a:t>
            </a:r>
            <a:r>
              <a:rPr lang="en-IN" sz="1800" b="1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writes</a:t>
            </a:r>
            <a:r>
              <a:rPr lang="en-IN" sz="1800" b="1" dirty="0">
                <a:solidFill>
                  <a:srgbClr val="538235"/>
                </a:solidFill>
                <a:latin typeface="Tahoma"/>
                <a:cs typeface="Tahoma"/>
              </a:rPr>
              <a:t> to</a:t>
            </a:r>
            <a:r>
              <a:rPr lang="en-IN" sz="1800" b="1" spc="35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dirty="0">
                <a:solidFill>
                  <a:srgbClr val="538235"/>
                </a:solidFill>
                <a:latin typeface="Tahoma"/>
                <a:cs typeface="Tahoma"/>
              </a:rPr>
              <a:t>a </a:t>
            </a:r>
            <a:r>
              <a:rPr lang="en-IN" sz="1800" b="1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shared</a:t>
            </a:r>
            <a:r>
              <a:rPr lang="en-IN" sz="1800" b="1" spc="-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page,</a:t>
            </a:r>
            <a:r>
              <a:rPr lang="en-IN" sz="1800" b="1" spc="-2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dirty="0">
                <a:solidFill>
                  <a:srgbClr val="538235"/>
                </a:solidFill>
                <a:latin typeface="Tahoma"/>
                <a:cs typeface="Tahoma"/>
              </a:rPr>
              <a:t>a</a:t>
            </a:r>
            <a:r>
              <a:rPr lang="en-IN" sz="1800" b="1" spc="-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copy </a:t>
            </a:r>
            <a:r>
              <a:rPr lang="en-IN" sz="1800" b="1" dirty="0">
                <a:solidFill>
                  <a:srgbClr val="538235"/>
                </a:solidFill>
                <a:latin typeface="Tahoma"/>
                <a:cs typeface="Tahoma"/>
              </a:rPr>
              <a:t>of</a:t>
            </a:r>
            <a:r>
              <a:rPr lang="en-IN" sz="1800" b="1" spc="-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800" b="1" spc="-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shared</a:t>
            </a:r>
            <a:r>
              <a:rPr lang="en-IN" sz="1800" b="1" dirty="0">
                <a:solidFill>
                  <a:srgbClr val="538235"/>
                </a:solidFill>
                <a:latin typeface="Tahoma"/>
                <a:cs typeface="Tahoma"/>
              </a:rPr>
              <a:t> page</a:t>
            </a:r>
            <a:r>
              <a:rPr lang="en-IN" sz="1800" b="1" spc="-2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is</a:t>
            </a:r>
            <a:r>
              <a:rPr lang="en-IN" sz="1800" b="1" spc="-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created.</a:t>
            </a:r>
          </a:p>
          <a:p>
            <a:pPr marL="361950" indent="-309563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Copy-on-write</a:t>
            </a:r>
            <a:r>
              <a:rPr lang="en-IN" sz="1800" spc="33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is</a:t>
            </a:r>
            <a:r>
              <a:rPr lang="en-IN" sz="1800" spc="32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illustrated</a:t>
            </a:r>
            <a:r>
              <a:rPr lang="en-IN" sz="1800" spc="33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in</a:t>
            </a:r>
            <a:r>
              <a:rPr lang="en-IN" sz="1800" spc="33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Figures</a:t>
            </a:r>
            <a:r>
              <a:rPr lang="en-IN" sz="1800" spc="32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which</a:t>
            </a:r>
            <a:r>
              <a:rPr lang="en-IN" sz="1800" spc="32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shows</a:t>
            </a:r>
            <a:r>
              <a:rPr lang="en-IN" sz="1800" spc="3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dirty="0"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contents</a:t>
            </a:r>
            <a:r>
              <a:rPr lang="en-IN" sz="18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of</a:t>
            </a:r>
            <a:r>
              <a:rPr lang="en-IN" sz="1800" spc="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800" spc="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physical</a:t>
            </a:r>
            <a:r>
              <a:rPr lang="en-IN" sz="18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memory</a:t>
            </a:r>
            <a:r>
              <a:rPr lang="en-IN" sz="1800" spc="2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before</a:t>
            </a:r>
            <a:r>
              <a:rPr lang="en-IN" sz="1800" spc="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and</a:t>
            </a:r>
            <a:r>
              <a:rPr lang="en-IN" sz="1800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after</a:t>
            </a:r>
            <a:r>
              <a:rPr lang="en-IN" sz="1800" spc="2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process</a:t>
            </a:r>
            <a:r>
              <a:rPr lang="en-IN" sz="18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1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 modifies</a:t>
            </a:r>
            <a:r>
              <a:rPr lang="en-IN" sz="1800" spc="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page</a:t>
            </a:r>
            <a:r>
              <a:rPr lang="en-IN" sz="1800" spc="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C</a:t>
            </a:r>
            <a:endParaRPr lang="en-IN" sz="1800" dirty="0">
              <a:latin typeface="Tahoma"/>
              <a:cs typeface="Tahom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 dirty="0">
              <a:latin typeface="Tahoma"/>
              <a:cs typeface="Tahom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1FDD5A52-080F-C70A-4EB0-6D128948274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0867" y="3429000"/>
            <a:ext cx="4915976" cy="2647146"/>
          </a:xfrm>
          <a:prstGeom prst="rect">
            <a:avLst/>
          </a:prstGeom>
        </p:spPr>
      </p:pic>
      <p:pic>
        <p:nvPicPr>
          <p:cNvPr id="4" name="object 4">
            <a:extLst>
              <a:ext uri="{FF2B5EF4-FFF2-40B4-BE49-F238E27FC236}">
                <a16:creationId xmlns:a16="http://schemas.microsoft.com/office/drawing/2014/main" id="{0FB0562E-3764-2BEF-6B90-CF74EC49FF8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23952" y="3576504"/>
            <a:ext cx="4708525" cy="246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80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1900305" y="172122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IV – MEMORY MANAGEMENT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Copy-on-Write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529F46-1BEF-A1ED-2A85-AB6494C890F9}"/>
              </a:ext>
            </a:extLst>
          </p:cNvPr>
          <p:cNvSpPr txBox="1"/>
          <p:nvPr/>
        </p:nvSpPr>
        <p:spPr>
          <a:xfrm>
            <a:off x="430198" y="888315"/>
            <a:ext cx="104925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Demand Paging</a:t>
            </a:r>
            <a:endParaRPr lang="en-IN" sz="1800" dirty="0">
              <a:latin typeface="Tahoma"/>
              <a:cs typeface="Tahoma"/>
            </a:endParaRP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A296B1-C005-78A5-9807-5907E35B62F0}"/>
              </a:ext>
            </a:extLst>
          </p:cNvPr>
          <p:cNvSpPr txBox="1"/>
          <p:nvPr/>
        </p:nvSpPr>
        <p:spPr>
          <a:xfrm>
            <a:off x="586291" y="1228264"/>
            <a:ext cx="10336412" cy="333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8450" marR="6985" indent="-285750" algn="just">
              <a:lnSpc>
                <a:spcPct val="140000"/>
              </a:lnSpc>
              <a:spcBef>
                <a:spcPts val="1445"/>
              </a:spcBef>
              <a:buFont typeface="Arial" panose="020B0604020202020204" pitchFamily="34" charset="0"/>
              <a:buChar char="•"/>
            </a:pP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Demand</a:t>
            </a:r>
            <a:r>
              <a:rPr lang="en-IN" sz="1800" b="1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paging</a:t>
            </a:r>
            <a:r>
              <a:rPr lang="en-IN" sz="1800" b="1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/>
                <a:cs typeface="Tahoma"/>
              </a:rPr>
              <a:t>is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commonly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used in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virtual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memory systems. </a:t>
            </a:r>
          </a:p>
          <a:p>
            <a:pPr marL="298450" marR="6985" indent="-285750" algn="just">
              <a:lnSpc>
                <a:spcPct val="140000"/>
              </a:lnSpc>
              <a:spcBef>
                <a:spcPts val="1445"/>
              </a:spcBef>
              <a:buFont typeface="Arial" panose="020B0604020202020204" pitchFamily="34" charset="0"/>
              <a:buChar char="•"/>
            </a:pP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With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 demand-paged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virtual </a:t>
            </a:r>
            <a:r>
              <a:rPr lang="en-IN" sz="1800" spc="-20" dirty="0">
                <a:solidFill>
                  <a:srgbClr val="538235"/>
                </a:solidFill>
                <a:latin typeface="Tahoma"/>
                <a:cs typeface="Tahoma"/>
              </a:rPr>
              <a:t>memory,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pages are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loaded only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when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they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are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demanded </a:t>
            </a:r>
            <a:r>
              <a:rPr lang="en-IN" sz="18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during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program execution. </a:t>
            </a:r>
          </a:p>
          <a:p>
            <a:pPr marL="298450" marR="6985" indent="-285750" algn="just">
              <a:lnSpc>
                <a:spcPct val="140000"/>
              </a:lnSpc>
              <a:spcBef>
                <a:spcPts val="1445"/>
              </a:spcBef>
              <a:buFont typeface="Arial" panose="020B0604020202020204" pitchFamily="34" charset="0"/>
              <a:buChar char="•"/>
            </a:pPr>
            <a:r>
              <a:rPr lang="en-IN" sz="1800" spc="-10" dirty="0">
                <a:solidFill>
                  <a:srgbClr val="538235"/>
                </a:solidFill>
                <a:latin typeface="Tahoma"/>
                <a:cs typeface="Tahoma"/>
              </a:rPr>
              <a:t>Pages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that are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never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accessed are thus never loaded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into </a:t>
            </a:r>
            <a:r>
              <a:rPr lang="en-IN" sz="18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physical </a:t>
            </a:r>
            <a:r>
              <a:rPr lang="en-IN" sz="1800" spc="-20" dirty="0">
                <a:solidFill>
                  <a:srgbClr val="538235"/>
                </a:solidFill>
                <a:latin typeface="Tahoma"/>
                <a:cs typeface="Tahoma"/>
              </a:rPr>
              <a:t>memory.</a:t>
            </a:r>
            <a:endParaRPr lang="en-IN" sz="1800" dirty="0">
              <a:latin typeface="Tahoma"/>
              <a:cs typeface="Tahoma"/>
            </a:endParaRPr>
          </a:p>
          <a:p>
            <a:pPr marL="298450" marR="5080" indent="-285750" algn="just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A demand-paging system is similar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to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a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paging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system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with swapping where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processes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reside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in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secondary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memory (usually a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disk). </a:t>
            </a:r>
          </a:p>
          <a:p>
            <a:pPr marL="298450" marR="5080" indent="-285750" algn="just">
              <a:lnSpc>
                <a:spcPct val="14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When </a:t>
            </a:r>
            <a:r>
              <a:rPr lang="en-IN" sz="18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we want to execute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a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process, we </a:t>
            </a:r>
            <a:r>
              <a:rPr lang="en-IN" sz="1800" spc="-10" dirty="0">
                <a:solidFill>
                  <a:srgbClr val="538235"/>
                </a:solidFill>
                <a:latin typeface="Tahoma"/>
                <a:cs typeface="Tahoma"/>
              </a:rPr>
              <a:t>swap </a:t>
            </a:r>
            <a:r>
              <a:rPr lang="en-IN" sz="1800" spc="5" dirty="0">
                <a:solidFill>
                  <a:srgbClr val="538235"/>
                </a:solidFill>
                <a:latin typeface="Tahoma"/>
                <a:cs typeface="Tahoma"/>
              </a:rPr>
              <a:t>it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into </a:t>
            </a:r>
            <a:r>
              <a:rPr lang="en-IN" sz="1800" spc="-15" dirty="0">
                <a:solidFill>
                  <a:srgbClr val="538235"/>
                </a:solidFill>
                <a:latin typeface="Tahoma"/>
                <a:cs typeface="Tahoma"/>
              </a:rPr>
              <a:t>memory</a:t>
            </a:r>
            <a:endParaRPr lang="en-US" dirty="0"/>
          </a:p>
        </p:txBody>
      </p:sp>
      <p:pic>
        <p:nvPicPr>
          <p:cNvPr id="2" name="object 4">
            <a:extLst>
              <a:ext uri="{FF2B5EF4-FFF2-40B4-BE49-F238E27FC236}">
                <a16:creationId xmlns:a16="http://schemas.microsoft.com/office/drawing/2014/main" id="{E38A9717-861B-AAB0-4350-5EDAD72F769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0300" y="3932904"/>
            <a:ext cx="4316595" cy="227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286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IV – MEMORY MANAGEMENT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Overview - – Base and Limit Registers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FD0E0-7297-1F13-BAEB-549F2DD03F9E}"/>
              </a:ext>
            </a:extLst>
          </p:cNvPr>
          <p:cNvSpPr txBox="1"/>
          <p:nvPr/>
        </p:nvSpPr>
        <p:spPr>
          <a:xfrm>
            <a:off x="711331" y="1046487"/>
            <a:ext cx="10769337" cy="1701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2400" dirty="0"/>
              <a:t>A pair of </a:t>
            </a:r>
            <a:r>
              <a:rPr lang="en-US" altLang="en-US" sz="2400" b="1" dirty="0">
                <a:solidFill>
                  <a:srgbClr val="3366FF"/>
                </a:solidFill>
              </a:rPr>
              <a:t>base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and</a:t>
            </a:r>
            <a:r>
              <a:rPr lang="en-US" altLang="en-US" sz="2400" b="1" dirty="0">
                <a:solidFill>
                  <a:srgbClr val="FF0000"/>
                </a:solidFill>
              </a:rPr>
              <a:t> </a:t>
            </a:r>
            <a:r>
              <a:rPr lang="en-US" altLang="en-US" sz="2400" b="1" dirty="0">
                <a:solidFill>
                  <a:srgbClr val="3366FF"/>
                </a:solidFill>
              </a:rPr>
              <a:t>limit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3366FF"/>
                </a:solidFill>
              </a:rPr>
              <a:t>registers</a:t>
            </a:r>
            <a:r>
              <a:rPr lang="en-US" altLang="en-US" sz="2400" dirty="0"/>
              <a:t> define the logical address space</a:t>
            </a:r>
          </a:p>
          <a:p>
            <a:r>
              <a:rPr lang="en-US" altLang="en-US" sz="2400" dirty="0"/>
              <a:t>CPU must check every memory access generated in user mode to be sure it is between base and limit for that user</a:t>
            </a:r>
          </a:p>
          <a:p>
            <a:pPr marL="70485" marR="5715" indent="627380" algn="just">
              <a:lnSpc>
                <a:spcPct val="150000"/>
              </a:lnSpc>
              <a:spcBef>
                <a:spcPts val="844"/>
              </a:spcBef>
            </a:pPr>
            <a:r>
              <a:rPr lang="en-IN" sz="2000" b="1" spc="-5" dirty="0">
                <a:solidFill>
                  <a:srgbClr val="538235"/>
                </a:solidFill>
                <a:latin typeface="Tahoma"/>
                <a:cs typeface="Tahoma"/>
              </a:rPr>
              <a:t>.</a:t>
            </a: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1558EC60-C948-745A-5A38-6039453B71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989" y="2453691"/>
            <a:ext cx="3273425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1422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IV – MEMORY MANAGEMENT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Overview – Base and Limit Registers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FD0E0-7297-1F13-BAEB-549F2DD03F9E}"/>
              </a:ext>
            </a:extLst>
          </p:cNvPr>
          <p:cNvSpPr txBox="1"/>
          <p:nvPr/>
        </p:nvSpPr>
        <p:spPr>
          <a:xfrm>
            <a:off x="591015" y="1118676"/>
            <a:ext cx="10466005" cy="2463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60680" marR="5080" indent="-285750" algn="just">
              <a:lnSpc>
                <a:spcPct val="150000"/>
              </a:lnSpc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 base and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limit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registers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can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be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loaded only by the operating system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,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which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uses a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special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privileged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instruction. </a:t>
            </a:r>
          </a:p>
          <a:p>
            <a:pPr marL="360680" marR="5080" indent="-285750" algn="just">
              <a:lnSpc>
                <a:spcPct val="150000"/>
              </a:lnSpc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P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rivileged instructions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can be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executed 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only in kernel mode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, and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since only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 operating system executes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in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kernel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mode, only 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operating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system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can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load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base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and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limit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registers.</a:t>
            </a:r>
          </a:p>
          <a:p>
            <a:pPr marL="360680" marR="5080" indent="-285750" algn="just">
              <a:lnSpc>
                <a:spcPct val="150000"/>
              </a:lnSpc>
              <a:spcBef>
                <a:spcPts val="790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600" spc="37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operating</a:t>
            </a:r>
            <a:r>
              <a:rPr lang="en-IN" sz="1600" spc="36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system, 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executing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in kernel mode, is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given unrestricted access to both operating-system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memory 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and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users’ memory</a:t>
            </a:r>
            <a:r>
              <a:rPr lang="en-IN" sz="1600" spc="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as shown in Figure.</a:t>
            </a:r>
            <a:endParaRPr lang="en-IN" sz="1600" dirty="0">
              <a:latin typeface="Tahoma"/>
              <a:cs typeface="Tahoma"/>
            </a:endParaRPr>
          </a:p>
        </p:txBody>
      </p:sp>
      <p:pic>
        <p:nvPicPr>
          <p:cNvPr id="2" name="object 5">
            <a:extLst>
              <a:ext uri="{FF2B5EF4-FFF2-40B4-BE49-F238E27FC236}">
                <a16:creationId xmlns:a16="http://schemas.microsoft.com/office/drawing/2014/main" id="{DFBA275D-FE76-66A0-B47A-AA47CBD2814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13168" y="3738324"/>
            <a:ext cx="6245352" cy="281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29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IV – MEMORY MANAGEMENT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Overview – Address Binding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9FD0E0-7297-1F13-BAEB-549F2DD03F9E}"/>
              </a:ext>
            </a:extLst>
          </p:cNvPr>
          <p:cNvSpPr txBox="1"/>
          <p:nvPr/>
        </p:nvSpPr>
        <p:spPr>
          <a:xfrm>
            <a:off x="208036" y="1063307"/>
            <a:ext cx="7563507" cy="51562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IN" sz="1600" b="1" spc="-10" dirty="0">
                <a:solidFill>
                  <a:srgbClr val="538235"/>
                </a:solidFill>
                <a:latin typeface="Tahoma"/>
                <a:cs typeface="Tahoma"/>
              </a:rPr>
              <a:t>Address</a:t>
            </a:r>
            <a:r>
              <a:rPr lang="en-IN" sz="1600" b="1" spc="-4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Binding</a:t>
            </a:r>
            <a:endParaRPr lang="en-IN" sz="1600" dirty="0">
              <a:latin typeface="Tahoma"/>
              <a:cs typeface="Tahoma"/>
            </a:endParaRPr>
          </a:p>
          <a:p>
            <a:pPr marL="298450" marR="7620" indent="-285750" algn="just">
              <a:lnSpc>
                <a:spcPct val="150000"/>
              </a:lnSpc>
              <a:spcBef>
                <a:spcPts val="805"/>
              </a:spcBef>
              <a:buFont typeface="Arial" panose="020B0604020202020204" pitchFamily="34" charset="0"/>
              <a:buChar char="•"/>
            </a:pPr>
            <a:r>
              <a:rPr lang="en-IN" sz="1600" spc="-15" dirty="0">
                <a:solidFill>
                  <a:srgbClr val="538235"/>
                </a:solidFill>
                <a:latin typeface="Tahoma"/>
                <a:cs typeface="Tahoma"/>
              </a:rPr>
              <a:t>Usually,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a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program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resides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on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a disk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as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a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binary executable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file. </a:t>
            </a:r>
          </a:p>
          <a:p>
            <a:pPr marL="298450" marR="7620" indent="-285750" algn="just">
              <a:lnSpc>
                <a:spcPct val="150000"/>
              </a:lnSpc>
              <a:spcBef>
                <a:spcPts val="805"/>
              </a:spcBef>
              <a:buFont typeface="Arial" panose="020B0604020202020204" pitchFamily="34" charset="0"/>
              <a:buChar char="•"/>
            </a:pPr>
            <a:r>
              <a:rPr lang="en-IN" sz="1600" spc="-60" dirty="0">
                <a:solidFill>
                  <a:srgbClr val="538235"/>
                </a:solidFill>
                <a:latin typeface="Tahoma"/>
                <a:cs typeface="Tahoma"/>
              </a:rPr>
              <a:t>To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be executed,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 program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must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be brought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into memory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and placed within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a process. </a:t>
            </a:r>
          </a:p>
          <a:p>
            <a:pPr marL="298450" marR="7620" indent="-285750" algn="just">
              <a:lnSpc>
                <a:spcPct val="150000"/>
              </a:lnSpc>
              <a:spcBef>
                <a:spcPts val="805"/>
              </a:spcBef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Depending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on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the 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memory management in use,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 process may be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moved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between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disk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and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memory during 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its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execution as shown in the figure.</a:t>
            </a:r>
          </a:p>
          <a:p>
            <a:pPr marL="298450" marR="7620" indent="-285750" algn="just">
              <a:lnSpc>
                <a:spcPct val="150000"/>
              </a:lnSpc>
              <a:spcBef>
                <a:spcPts val="805"/>
              </a:spcBef>
              <a:buFont typeface="Arial" panose="020B0604020202020204" pitchFamily="34" charset="0"/>
              <a:buChar char="•"/>
            </a:pP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Compile time: A</a:t>
            </a:r>
            <a:r>
              <a:rPr lang="en-IN" sz="1600" b="1" spc="-10" dirty="0">
                <a:solidFill>
                  <a:srgbClr val="538235"/>
                </a:solidFill>
                <a:latin typeface="Tahoma"/>
                <a:cs typeface="Tahoma"/>
              </a:rPr>
              <a:t>t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compile time if known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where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the process will reside in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memory,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then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absolute code can be generated. </a:t>
            </a:r>
          </a:p>
          <a:p>
            <a:pPr marL="298450" marR="5080" indent="-285750" algn="just">
              <a:lnSpc>
                <a:spcPct val="1501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Load time. If it is not known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at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compile time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where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the process will reside in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memory,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then the compiler must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generate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relocatable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code. </a:t>
            </a:r>
          </a:p>
          <a:p>
            <a:pPr marL="298450" marR="5080" indent="-285750" algn="just">
              <a:lnSpc>
                <a:spcPct val="1501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Execution time.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If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the process can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be moved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during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its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execution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from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one 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b="1" spc="-5" dirty="0">
                <a:solidFill>
                  <a:srgbClr val="538235"/>
                </a:solidFill>
                <a:latin typeface="Tahoma"/>
                <a:cs typeface="Tahoma"/>
              </a:rPr>
              <a:t>memory</a:t>
            </a:r>
            <a:r>
              <a:rPr lang="en-IN" sz="1600" b="1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segment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to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20" dirty="0">
                <a:solidFill>
                  <a:srgbClr val="538235"/>
                </a:solidFill>
                <a:latin typeface="Tahoma"/>
                <a:cs typeface="Tahoma"/>
              </a:rPr>
              <a:t>another,</a:t>
            </a:r>
            <a:r>
              <a:rPr lang="en-IN" sz="1600" spc="-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then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binding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must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be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delayed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until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run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time.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Most 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general-purpose</a:t>
            </a:r>
            <a:r>
              <a:rPr lang="en-IN" sz="1600" spc="3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10" dirty="0">
                <a:solidFill>
                  <a:srgbClr val="538235"/>
                </a:solidFill>
                <a:latin typeface="Tahoma"/>
                <a:cs typeface="Tahoma"/>
              </a:rPr>
              <a:t>operating</a:t>
            </a:r>
            <a:r>
              <a:rPr lang="en-IN" sz="1600" spc="3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systems</a:t>
            </a:r>
            <a:r>
              <a:rPr lang="en-IN" sz="1600" dirty="0">
                <a:solidFill>
                  <a:srgbClr val="538235"/>
                </a:solidFill>
                <a:latin typeface="Tahoma"/>
                <a:cs typeface="Tahoma"/>
              </a:rPr>
              <a:t> use</a:t>
            </a:r>
            <a:r>
              <a:rPr lang="en-IN" sz="1600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this</a:t>
            </a:r>
            <a:r>
              <a:rPr lang="en-IN" sz="16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600" spc="-5" dirty="0">
                <a:solidFill>
                  <a:srgbClr val="538235"/>
                </a:solidFill>
                <a:latin typeface="Tahoma"/>
                <a:cs typeface="Tahoma"/>
              </a:rPr>
              <a:t>method</a:t>
            </a:r>
            <a:endParaRPr lang="en-IN" sz="1600" dirty="0">
              <a:latin typeface="Tahoma"/>
              <a:cs typeface="Tahoma"/>
            </a:endParaRPr>
          </a:p>
        </p:txBody>
      </p:sp>
      <p:pic>
        <p:nvPicPr>
          <p:cNvPr id="3" name="object 7">
            <a:extLst>
              <a:ext uri="{FF2B5EF4-FFF2-40B4-BE49-F238E27FC236}">
                <a16:creationId xmlns:a16="http://schemas.microsoft.com/office/drawing/2014/main" id="{B2D1833F-5AE9-B087-ED13-27BFFC0F5EB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25923" y="1263396"/>
            <a:ext cx="3528140" cy="5149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865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75801" y="315935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IV – MEMORY MANAGEMENT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Logical and Physical Addresses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1BD41A-98BC-7F15-EF0E-CAC40A955042}"/>
              </a:ext>
            </a:extLst>
          </p:cNvPr>
          <p:cNvSpPr txBox="1"/>
          <p:nvPr/>
        </p:nvSpPr>
        <p:spPr>
          <a:xfrm>
            <a:off x="605642" y="782750"/>
            <a:ext cx="10319657" cy="586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5775" marR="5715" indent="-285750" algn="just">
              <a:lnSpc>
                <a:spcPct val="150000"/>
              </a:lnSpc>
              <a:spcBef>
                <a:spcPts val="515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An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address generated</a:t>
            </a:r>
            <a:r>
              <a:rPr lang="en-IN" sz="1800" b="1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by</a:t>
            </a:r>
            <a:r>
              <a:rPr lang="en-IN" sz="1800" b="1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the </a:t>
            </a:r>
            <a:r>
              <a:rPr lang="en-IN" sz="1800" b="1" dirty="0">
                <a:solidFill>
                  <a:srgbClr val="538235"/>
                </a:solidFill>
                <a:latin typeface="Tahoma"/>
                <a:cs typeface="Tahoma"/>
              </a:rPr>
              <a:t>CPU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is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commonly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referred to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as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a </a:t>
            </a:r>
            <a:r>
              <a:rPr lang="en-IN" sz="1800" b="1" dirty="0">
                <a:solidFill>
                  <a:srgbClr val="538235"/>
                </a:solidFill>
                <a:latin typeface="Tahoma"/>
                <a:cs typeface="Tahoma"/>
              </a:rPr>
              <a:t>logical </a:t>
            </a:r>
            <a:r>
              <a:rPr lang="en-IN" sz="1800" b="1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spc="-10" dirty="0">
                <a:solidFill>
                  <a:srgbClr val="538235"/>
                </a:solidFill>
                <a:latin typeface="Tahoma"/>
                <a:cs typeface="Tahoma"/>
              </a:rPr>
              <a:t>address.</a:t>
            </a:r>
          </a:p>
          <a:p>
            <a:pPr marL="485775" marR="5715" indent="-285750" algn="just">
              <a:lnSpc>
                <a:spcPct val="150000"/>
              </a:lnSpc>
              <a:spcBef>
                <a:spcPts val="515"/>
              </a:spcBef>
              <a:buFont typeface="Arial" panose="020B0604020202020204" pitchFamily="34" charset="0"/>
              <a:buChar char="•"/>
            </a:pPr>
            <a:r>
              <a:rPr lang="en-IN" spc="-5" dirty="0">
                <a:solidFill>
                  <a:srgbClr val="538235"/>
                </a:solidFill>
                <a:latin typeface="Tahoma"/>
                <a:cs typeface="Tahoma"/>
              </a:rPr>
              <a:t> A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n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 address</a:t>
            </a:r>
            <a:r>
              <a:rPr lang="en-IN" sz="18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seen</a:t>
            </a:r>
            <a:r>
              <a:rPr lang="en-IN" sz="18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by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5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800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memory</a:t>
            </a:r>
            <a:r>
              <a:rPr lang="en-IN" sz="18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unit</a:t>
            </a:r>
            <a:r>
              <a:rPr lang="en-IN" sz="18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which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 is</a:t>
            </a:r>
            <a:r>
              <a:rPr lang="en-IN" sz="18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loaded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into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 the </a:t>
            </a:r>
            <a:r>
              <a:rPr lang="en-IN" sz="1800" spc="-36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memory-address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register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 is</a:t>
            </a:r>
            <a:r>
              <a:rPr lang="en-IN" sz="18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commonly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 referred</a:t>
            </a:r>
            <a:r>
              <a:rPr lang="en-IN" sz="18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to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as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 a</a:t>
            </a:r>
            <a:r>
              <a:rPr lang="en-IN" sz="18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physical</a:t>
            </a:r>
            <a:r>
              <a:rPr lang="en-IN" sz="1800" b="1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address.</a:t>
            </a:r>
            <a:r>
              <a:rPr lang="en-IN" sz="1800" b="1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</a:p>
          <a:p>
            <a:pPr marL="485775" marR="5715" indent="-285750" algn="just">
              <a:lnSpc>
                <a:spcPct val="150000"/>
              </a:lnSpc>
              <a:spcBef>
                <a:spcPts val="515"/>
              </a:spcBef>
              <a:buFont typeface="Arial" panose="020B0604020202020204" pitchFamily="34" charset="0"/>
              <a:buChar char="•"/>
            </a:pP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The </a:t>
            </a:r>
            <a:r>
              <a:rPr lang="en-IN" sz="1800" b="1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compile-time</a:t>
            </a:r>
            <a:r>
              <a:rPr lang="en-IN" sz="1800" b="1" dirty="0">
                <a:solidFill>
                  <a:srgbClr val="538235"/>
                </a:solidFill>
                <a:latin typeface="Tahoma"/>
                <a:cs typeface="Tahoma"/>
              </a:rPr>
              <a:t> and</a:t>
            </a:r>
            <a:r>
              <a:rPr lang="en-IN" sz="1800" b="1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load-time</a:t>
            </a:r>
            <a:r>
              <a:rPr lang="en-IN" sz="1800" b="1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address-binding</a:t>
            </a:r>
            <a:r>
              <a:rPr lang="en-IN" sz="1800" b="1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methods</a:t>
            </a:r>
            <a:r>
              <a:rPr lang="en-IN" sz="1800" b="1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generate</a:t>
            </a:r>
            <a:r>
              <a:rPr lang="en-IN" sz="1800" b="1" spc="34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identical </a:t>
            </a:r>
            <a:r>
              <a:rPr lang="en-IN" sz="1800" b="1" dirty="0">
                <a:solidFill>
                  <a:srgbClr val="538235"/>
                </a:solidFill>
                <a:latin typeface="Tahoma"/>
                <a:cs typeface="Tahoma"/>
              </a:rPr>
              <a:t> logical</a:t>
            </a:r>
            <a:r>
              <a:rPr lang="en-IN" sz="1800" b="1" spc="8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spc="-10" dirty="0">
                <a:solidFill>
                  <a:srgbClr val="538235"/>
                </a:solidFill>
                <a:latin typeface="Tahoma"/>
                <a:cs typeface="Tahoma"/>
              </a:rPr>
              <a:t>and</a:t>
            </a:r>
            <a:r>
              <a:rPr lang="en-IN" sz="1800" b="1" spc="9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physical</a:t>
            </a:r>
            <a:r>
              <a:rPr lang="en-IN" sz="1800" b="1" spc="7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addresses.</a:t>
            </a:r>
            <a:r>
              <a:rPr lang="en-IN" sz="1800" b="1" spc="8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</a:p>
          <a:p>
            <a:pPr marL="485775" marR="5715" indent="-285750" algn="just">
              <a:lnSpc>
                <a:spcPct val="150000"/>
              </a:lnSpc>
              <a:spcBef>
                <a:spcPts val="515"/>
              </a:spcBef>
              <a:buFont typeface="Arial" panose="020B0604020202020204" pitchFamily="34" charset="0"/>
              <a:buChar char="•"/>
            </a:pPr>
            <a:r>
              <a:rPr lang="en-IN" sz="1800" spc="-25" dirty="0">
                <a:solidFill>
                  <a:srgbClr val="538235"/>
                </a:solidFill>
                <a:latin typeface="Tahoma"/>
                <a:cs typeface="Tahoma"/>
              </a:rPr>
              <a:t>However,</a:t>
            </a:r>
            <a:r>
              <a:rPr lang="en-IN" sz="1800" spc="7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800" spc="7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execution-time</a:t>
            </a:r>
            <a:r>
              <a:rPr lang="en-IN" sz="1800" spc="8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address</a:t>
            </a:r>
            <a:r>
              <a:rPr lang="en-IN" sz="1800" spc="6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scheme</a:t>
            </a:r>
            <a:r>
              <a:rPr lang="en-IN" sz="1800" spc="7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results </a:t>
            </a:r>
            <a:r>
              <a:rPr lang="en-IN" sz="1800" spc="-36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in</a:t>
            </a:r>
            <a:r>
              <a:rPr lang="en-IN" sz="1800" spc="-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differing</a:t>
            </a:r>
            <a:r>
              <a:rPr lang="en-IN" sz="1800" spc="3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logical and</a:t>
            </a:r>
            <a:r>
              <a:rPr lang="en-IN" sz="18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physical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addresses</a:t>
            </a:r>
            <a:r>
              <a:rPr lang="en-IN" sz="1800" spc="13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referring</a:t>
            </a:r>
            <a:r>
              <a:rPr lang="en-IN" sz="1800" spc="14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to</a:t>
            </a:r>
            <a:r>
              <a:rPr lang="en-IN" sz="1800" spc="12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800" spc="14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logical</a:t>
            </a:r>
            <a:r>
              <a:rPr lang="en-IN" sz="1800" spc="14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address</a:t>
            </a:r>
            <a:r>
              <a:rPr lang="en-IN" sz="1800" spc="13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as</a:t>
            </a:r>
            <a:r>
              <a:rPr lang="en-IN" sz="1800" spc="13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a</a:t>
            </a:r>
            <a:r>
              <a:rPr lang="en-IN" sz="1800" spc="12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virtual</a:t>
            </a:r>
            <a:r>
              <a:rPr lang="en-IN" sz="1800" b="1" spc="15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address.</a:t>
            </a:r>
            <a:r>
              <a:rPr lang="en-IN" sz="1800" b="1" spc="14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</a:p>
          <a:p>
            <a:pPr marL="485775" marR="5715" indent="-285750" algn="just">
              <a:lnSpc>
                <a:spcPct val="150000"/>
              </a:lnSpc>
              <a:spcBef>
                <a:spcPts val="515"/>
              </a:spcBef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The </a:t>
            </a:r>
            <a:r>
              <a:rPr lang="en-IN" sz="1800" spc="-36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set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of all logical addresses generated by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a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program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is a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logical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address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space. </a:t>
            </a:r>
          </a:p>
          <a:p>
            <a:pPr marL="485775" marR="5715" indent="-285750" algn="just">
              <a:lnSpc>
                <a:spcPct val="150000"/>
              </a:lnSpc>
              <a:spcBef>
                <a:spcPts val="515"/>
              </a:spcBef>
              <a:buFont typeface="Arial" panose="020B0604020202020204" pitchFamily="34" charset="0"/>
              <a:buChar char="•"/>
            </a:pP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The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set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of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all physical addresses corresponding to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these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logical addresses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is a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physical address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space.</a:t>
            </a:r>
            <a:endParaRPr lang="en-IN" sz="1800" dirty="0">
              <a:latin typeface="Tahoma"/>
              <a:cs typeface="Tahoma"/>
            </a:endParaRPr>
          </a:p>
          <a:p>
            <a:pPr marL="543560" marR="6985" indent="-285750" algn="just">
              <a:lnSpc>
                <a:spcPct val="150000"/>
              </a:lnSpc>
              <a:spcBef>
                <a:spcPts val="805"/>
              </a:spcBef>
              <a:buFont typeface="Arial" panose="020B0604020202020204" pitchFamily="34" charset="0"/>
              <a:buChar char="•"/>
            </a:pP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The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run-time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mapping from virtual to physical addresses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is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done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by a </a:t>
            </a:r>
            <a:r>
              <a:rPr lang="en-IN" sz="1800" spc="-10" dirty="0">
                <a:solidFill>
                  <a:srgbClr val="538235"/>
                </a:solidFill>
                <a:latin typeface="Tahoma"/>
                <a:cs typeface="Tahoma"/>
              </a:rPr>
              <a:t>hardware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 device called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the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memory-management</a:t>
            </a:r>
            <a:r>
              <a:rPr lang="en-IN" sz="1800" b="1" spc="34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unit</a:t>
            </a:r>
            <a:r>
              <a:rPr lang="en-IN" sz="1800" b="1" spc="34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(MMU).</a:t>
            </a:r>
            <a:r>
              <a:rPr lang="en-IN" sz="1800" b="1" spc="34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The base register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is now </a:t>
            </a:r>
            <a:r>
              <a:rPr lang="en-IN" sz="18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called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 a</a:t>
            </a:r>
            <a:r>
              <a:rPr lang="en-IN" sz="1800" spc="-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relocation</a:t>
            </a:r>
            <a:r>
              <a:rPr lang="en-IN" sz="1800" b="1" spc="-1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b="1" spc="-5" dirty="0">
                <a:solidFill>
                  <a:srgbClr val="538235"/>
                </a:solidFill>
                <a:latin typeface="Tahoma"/>
                <a:cs typeface="Tahoma"/>
              </a:rPr>
              <a:t>register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.</a:t>
            </a:r>
            <a:endParaRPr lang="en-IN" sz="18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322760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16424" y="136419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IV – MEMORY MANAGEMENT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Logical and Physical Addresses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1BD41A-98BC-7F15-EF0E-CAC40A955042}"/>
              </a:ext>
            </a:extLst>
          </p:cNvPr>
          <p:cNvSpPr txBox="1"/>
          <p:nvPr/>
        </p:nvSpPr>
        <p:spPr>
          <a:xfrm>
            <a:off x="629393" y="1210261"/>
            <a:ext cx="10319657" cy="1800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98450" marR="5080" indent="-285750" algn="just">
              <a:lnSpc>
                <a:spcPct val="150000"/>
              </a:lnSpc>
              <a:spcBef>
                <a:spcPts val="810"/>
              </a:spcBef>
              <a:buFont typeface="Arial" panose="020B0604020202020204" pitchFamily="34" charset="0"/>
              <a:buChar char="•"/>
            </a:pP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800" spc="204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10" dirty="0">
                <a:solidFill>
                  <a:srgbClr val="538235"/>
                </a:solidFill>
                <a:latin typeface="Tahoma"/>
                <a:cs typeface="Tahoma"/>
              </a:rPr>
              <a:t>value</a:t>
            </a:r>
            <a:r>
              <a:rPr lang="en-IN" sz="1800" spc="2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in</a:t>
            </a:r>
            <a:r>
              <a:rPr lang="en-IN" sz="1800" spc="204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the</a:t>
            </a:r>
            <a:r>
              <a:rPr lang="en-IN" sz="1800" spc="2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relocation</a:t>
            </a:r>
            <a:r>
              <a:rPr lang="en-IN" sz="1800" spc="204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register</a:t>
            </a:r>
            <a:r>
              <a:rPr lang="en-IN" sz="1800" spc="204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is</a:t>
            </a:r>
            <a:r>
              <a:rPr lang="en-IN" sz="1800" spc="2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added</a:t>
            </a:r>
            <a:r>
              <a:rPr lang="en-IN" sz="1800" spc="204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to</a:t>
            </a:r>
            <a:r>
              <a:rPr lang="en-IN" sz="1800" spc="2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every</a:t>
            </a:r>
            <a:r>
              <a:rPr lang="en-IN" sz="1800" spc="2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address</a:t>
            </a:r>
            <a:r>
              <a:rPr lang="en-IN" sz="1800" spc="2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generated</a:t>
            </a:r>
            <a:r>
              <a:rPr lang="en-IN" sz="1800" spc="20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by</a:t>
            </a:r>
            <a:r>
              <a:rPr lang="en-IN" sz="1800" spc="22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a </a:t>
            </a:r>
            <a:r>
              <a:rPr lang="en-IN" sz="1800" spc="-36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user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process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at the time the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address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is sent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to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memory </a:t>
            </a:r>
            <a:r>
              <a:rPr lang="en-IN" spc="-5" dirty="0">
                <a:solidFill>
                  <a:srgbClr val="538235"/>
                </a:solidFill>
                <a:latin typeface="Tahoma"/>
                <a:cs typeface="Tahoma"/>
              </a:rPr>
              <a:t>as shown in Figure.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</a:p>
          <a:p>
            <a:pPr marL="298450" marR="5080" indent="-285750" algn="just">
              <a:lnSpc>
                <a:spcPct val="150000"/>
              </a:lnSpc>
              <a:spcBef>
                <a:spcPts val="810"/>
              </a:spcBef>
              <a:buFont typeface="Arial" panose="020B0604020202020204" pitchFamily="34" charset="0"/>
              <a:buChar char="•"/>
            </a:pPr>
            <a:r>
              <a:rPr lang="en-IN" sz="1800" spc="-10" dirty="0">
                <a:solidFill>
                  <a:srgbClr val="538235"/>
                </a:solidFill>
                <a:latin typeface="Tahoma"/>
                <a:cs typeface="Tahoma"/>
              </a:rPr>
              <a:t>For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example, </a:t>
            </a:r>
            <a:r>
              <a:rPr lang="en-IN" sz="1800" spc="5" dirty="0">
                <a:solidFill>
                  <a:srgbClr val="538235"/>
                </a:solidFill>
                <a:latin typeface="Tahoma"/>
                <a:cs typeface="Tahoma"/>
              </a:rPr>
              <a:t>if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the </a:t>
            </a:r>
            <a:r>
              <a:rPr lang="en-IN" sz="18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base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is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at 14000, then an attempt by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the user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to address location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0 is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dynamically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relocated </a:t>
            </a:r>
            <a:r>
              <a:rPr lang="en-IN" sz="18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to</a:t>
            </a:r>
            <a:r>
              <a:rPr lang="en-IN" sz="18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location</a:t>
            </a:r>
            <a:r>
              <a:rPr lang="en-IN" sz="18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14000;</a:t>
            </a:r>
            <a:r>
              <a:rPr lang="en-IN" sz="1800" spc="-3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an</a:t>
            </a:r>
            <a:r>
              <a:rPr lang="en-IN" sz="1800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access</a:t>
            </a:r>
            <a:r>
              <a:rPr lang="en-IN" sz="1800" spc="-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to</a:t>
            </a:r>
            <a:r>
              <a:rPr lang="en-IN" sz="18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location</a:t>
            </a:r>
            <a:r>
              <a:rPr lang="en-IN" sz="18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346</a:t>
            </a:r>
            <a:r>
              <a:rPr lang="en-IN" sz="1800" spc="-2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dirty="0">
                <a:solidFill>
                  <a:srgbClr val="538235"/>
                </a:solidFill>
                <a:latin typeface="Tahoma"/>
                <a:cs typeface="Tahoma"/>
              </a:rPr>
              <a:t>is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mapped</a:t>
            </a:r>
            <a:r>
              <a:rPr lang="en-IN" sz="1800" spc="10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to</a:t>
            </a:r>
            <a:r>
              <a:rPr lang="en-IN" sz="18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location</a:t>
            </a:r>
            <a:r>
              <a:rPr lang="en-IN" sz="1800" spc="5" dirty="0">
                <a:solidFill>
                  <a:srgbClr val="538235"/>
                </a:solidFill>
                <a:latin typeface="Tahoma"/>
                <a:cs typeface="Tahoma"/>
              </a:rPr>
              <a:t> </a:t>
            </a:r>
            <a:r>
              <a:rPr lang="en-IN" sz="1800" spc="-5" dirty="0">
                <a:solidFill>
                  <a:srgbClr val="538235"/>
                </a:solidFill>
                <a:latin typeface="Tahoma"/>
                <a:cs typeface="Tahoma"/>
              </a:rPr>
              <a:t>14346.</a:t>
            </a:r>
            <a:endParaRPr lang="en-IN" sz="1800" dirty="0">
              <a:latin typeface="Tahoma"/>
              <a:cs typeface="Tahoma"/>
            </a:endParaRPr>
          </a:p>
        </p:txBody>
      </p:sp>
      <p:pic>
        <p:nvPicPr>
          <p:cNvPr id="2" name="object 4">
            <a:extLst>
              <a:ext uri="{FF2B5EF4-FFF2-40B4-BE49-F238E27FC236}">
                <a16:creationId xmlns:a16="http://schemas.microsoft.com/office/drawing/2014/main" id="{EE8FEB43-61B4-1D13-28F0-27C01EF8950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24446" y="3274621"/>
            <a:ext cx="4532021" cy="292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244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1BFD6A-075D-CFBE-6440-04BB22185742}"/>
              </a:ext>
            </a:extLst>
          </p:cNvPr>
          <p:cNvSpPr txBox="1"/>
          <p:nvPr/>
        </p:nvSpPr>
        <p:spPr>
          <a:xfrm>
            <a:off x="2016424" y="136419"/>
            <a:ext cx="83913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Unit IV – MEMORY MANAGEMENT</a:t>
            </a:r>
            <a:endParaRPr lang="en-IN" b="1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en-IN" sz="1800" spc="-10" dirty="0">
                <a:solidFill>
                  <a:srgbClr val="C00000"/>
                </a:solidFill>
                <a:latin typeface="Tahoma" panose="020B0604030504040204"/>
                <a:cs typeface="Tahoma" panose="020B0604030504040204"/>
              </a:rPr>
              <a:t>Dynamic Loading &amp; Linking</a:t>
            </a:r>
            <a:endParaRPr lang="en-US" spc="-5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1BD41A-98BC-7F15-EF0E-CAC40A955042}"/>
              </a:ext>
            </a:extLst>
          </p:cNvPr>
          <p:cNvSpPr txBox="1"/>
          <p:nvPr/>
        </p:nvSpPr>
        <p:spPr>
          <a:xfrm>
            <a:off x="1052290" y="806087"/>
            <a:ext cx="10319657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Routine is not loaded until it is called</a:t>
            </a:r>
          </a:p>
          <a:p>
            <a:pPr marL="285750" indent="-285750">
              <a:lnSpc>
                <a:spcPct val="15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Better memory-space utilization; unused routine is never loaded</a:t>
            </a:r>
          </a:p>
          <a:p>
            <a:pPr marL="285750" indent="-285750">
              <a:lnSpc>
                <a:spcPct val="15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 routines kept on disk in relocatable load format</a:t>
            </a:r>
          </a:p>
          <a:p>
            <a:pPr marL="285750" indent="-285750">
              <a:lnSpc>
                <a:spcPct val="15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Useful when large amounts of code are needed to handle infrequently occurring cases</a:t>
            </a:r>
          </a:p>
          <a:p>
            <a:pPr marL="285750" indent="-285750">
              <a:lnSpc>
                <a:spcPct val="150000"/>
              </a:lnSpc>
              <a:spcBef>
                <a:spcPct val="35000"/>
              </a:spcBef>
              <a:buClr>
                <a:srgbClr val="993300"/>
              </a:buClr>
              <a:buSzPct val="90000"/>
              <a:buFont typeface="Arial" panose="020B0604020202020204" pitchFamily="34" charset="0"/>
              <a:buChar char="•"/>
            </a:pPr>
            <a:r>
              <a:rPr kumimoji="1"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 special support from the operating system is required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b="1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Static linking 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system libraries and program code combined by the loader into the binary program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Dynamic linking –linking postponed until execution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Small piece of code, </a:t>
            </a:r>
            <a:r>
              <a:rPr lang="en-US" altLang="en-US" sz="2000" b="1" dirty="0">
                <a:solidFill>
                  <a:srgbClr val="3366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stub</a:t>
            </a: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used to locate the appropriate memory-resident library routine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Stub replaces itself with the address of the routine, and executes the routine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Operating system checks if routine is in processes’ </a:t>
            </a:r>
            <a:r>
              <a:rPr lang="en-US" altLang="ja-JP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memory address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If not in address space, add to address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Dynamic linking is particularly useful for libraries</a:t>
            </a:r>
          </a:p>
        </p:txBody>
      </p:sp>
    </p:spTree>
    <p:extLst>
      <p:ext uri="{BB962C8B-B14F-4D97-AF65-F5344CB8AC3E}">
        <p14:creationId xmlns:p14="http://schemas.microsoft.com/office/powerpoint/2010/main" val="1411705273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{226CBE77-9B72-994A-8C8A-FC520CF77D81}tf10001070</Template>
  <TotalTime>84317</TotalTime>
  <Words>4376</Words>
  <Application>Microsoft Macintosh PowerPoint</Application>
  <PresentationFormat>Widescreen</PresentationFormat>
  <Paragraphs>343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Corbel</vt:lpstr>
      <vt:lpstr>Google Sans</vt:lpstr>
      <vt:lpstr>Tahoma</vt:lpstr>
      <vt:lpstr>Wingdings 2</vt:lpstr>
      <vt:lpstr>Frame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prathushalaxmi@gmail.com</dc:creator>
  <cp:lastModifiedBy>prathushalaxmi@gmail.com</cp:lastModifiedBy>
  <cp:revision>328</cp:revision>
  <dcterms:created xsi:type="dcterms:W3CDTF">2024-01-02T15:44:44Z</dcterms:created>
  <dcterms:modified xsi:type="dcterms:W3CDTF">2024-03-27T06:37:46Z</dcterms:modified>
</cp:coreProperties>
</file>