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511301766959807E-4"/>
          <c:y val="0"/>
          <c:w val="0.9963348196953985"/>
          <c:h val="0.99670235408241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Sheet1!$A$2:$A$37</c:f>
              <c:numCache>
                <c:formatCode>m/d/yyyy</c:formatCode>
                <c:ptCount val="3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16079</c:v>
                </c:pt>
                <c:pt idx="1">
                  <c:v>18043</c:v>
                </c:pt>
                <c:pt idx="2">
                  <c:v>18474</c:v>
                </c:pt>
                <c:pt idx="3">
                  <c:v>11658</c:v>
                </c:pt>
                <c:pt idx="4">
                  <c:v>17215</c:v>
                </c:pt>
                <c:pt idx="5">
                  <c:v>23383</c:v>
                </c:pt>
                <c:pt idx="6">
                  <c:v>21131</c:v>
                </c:pt>
                <c:pt idx="7">
                  <c:v>14634</c:v>
                </c:pt>
                <c:pt idx="8">
                  <c:v>27157</c:v>
                </c:pt>
                <c:pt idx="9">
                  <c:v>17176</c:v>
                </c:pt>
                <c:pt idx="10">
                  <c:v>28631</c:v>
                </c:pt>
                <c:pt idx="11">
                  <c:v>24372</c:v>
                </c:pt>
                <c:pt idx="12">
                  <c:v>23658</c:v>
                </c:pt>
                <c:pt idx="13">
                  <c:v>20778.25</c:v>
                </c:pt>
                <c:pt idx="14">
                  <c:v>5156.8</c:v>
                </c:pt>
                <c:pt idx="15">
                  <c:v>3007.95</c:v>
                </c:pt>
                <c:pt idx="16">
                  <c:v>5717</c:v>
                </c:pt>
                <c:pt idx="17">
                  <c:v>15077</c:v>
                </c:pt>
                <c:pt idx="18">
                  <c:v>5133.25</c:v>
                </c:pt>
                <c:pt idx="19">
                  <c:v>10638</c:v>
                </c:pt>
                <c:pt idx="20">
                  <c:v>4814.7</c:v>
                </c:pt>
                <c:pt idx="21">
                  <c:v>11825.1</c:v>
                </c:pt>
                <c:pt idx="22">
                  <c:v>9183.5</c:v>
                </c:pt>
                <c:pt idx="23">
                  <c:v>14702.25</c:v>
                </c:pt>
                <c:pt idx="24">
                  <c:v>22394.400000000001</c:v>
                </c:pt>
                <c:pt idx="25">
                  <c:v>10072.5</c:v>
                </c:pt>
                <c:pt idx="26">
                  <c:v>6921.85</c:v>
                </c:pt>
                <c:pt idx="27">
                  <c:v>13066.380000000001</c:v>
                </c:pt>
                <c:pt idx="28">
                  <c:v>14694.900000000001</c:v>
                </c:pt>
                <c:pt idx="29">
                  <c:v>10036.950000000001</c:v>
                </c:pt>
                <c:pt idx="30">
                  <c:v>17627.399999999998</c:v>
                </c:pt>
                <c:pt idx="31">
                  <c:v>11564.73</c:v>
                </c:pt>
                <c:pt idx="32">
                  <c:v>7358.48</c:v>
                </c:pt>
                <c:pt idx="33">
                  <c:v>11306.4</c:v>
                </c:pt>
                <c:pt idx="34">
                  <c:v>9999.99</c:v>
                </c:pt>
                <c:pt idx="35">
                  <c:v>17329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84-4F8C-8435-DA53C9F18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3275056"/>
        <c:axId val="1863275888"/>
      </c:lineChart>
      <c:dateAx>
        <c:axId val="186327505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1863275888"/>
        <c:crosses val="autoZero"/>
        <c:auto val="1"/>
        <c:lblOffset val="100"/>
        <c:baseTimeUnit val="months"/>
      </c:dateAx>
      <c:valAx>
        <c:axId val="1863275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3275056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  <a:alpha val="37000"/>
              </a:schemeClr>
            </a:gs>
            <a:gs pos="83000">
              <a:schemeClr val="accent1">
                <a:lumMod val="45000"/>
                <a:lumOff val="55000"/>
                <a:alpha val="2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Covid impacted timeseries</a:t>
            </a:r>
          </a:p>
        </c:rich>
      </c:tx>
      <c:overlay val="0"/>
      <c:spPr>
        <a:noFill/>
        <a:ln>
          <a:solidFill>
            <a:schemeClr val="bg1">
              <a:lumMod val="9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Sheet1!$A$2:$A$37</c:f>
              <c:numCache>
                <c:formatCode>m/d/yyyy</c:formatCode>
                <c:ptCount val="3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16079</c:v>
                </c:pt>
                <c:pt idx="1">
                  <c:v>18043</c:v>
                </c:pt>
                <c:pt idx="2">
                  <c:v>18474</c:v>
                </c:pt>
                <c:pt idx="3">
                  <c:v>11658</c:v>
                </c:pt>
                <c:pt idx="4">
                  <c:v>17215</c:v>
                </c:pt>
                <c:pt idx="5">
                  <c:v>23383</c:v>
                </c:pt>
                <c:pt idx="6">
                  <c:v>21131</c:v>
                </c:pt>
                <c:pt idx="7">
                  <c:v>14634</c:v>
                </c:pt>
                <c:pt idx="8">
                  <c:v>27157</c:v>
                </c:pt>
                <c:pt idx="9">
                  <c:v>17176</c:v>
                </c:pt>
                <c:pt idx="10">
                  <c:v>28631</c:v>
                </c:pt>
                <c:pt idx="11">
                  <c:v>24372</c:v>
                </c:pt>
                <c:pt idx="12">
                  <c:v>23658</c:v>
                </c:pt>
                <c:pt idx="13">
                  <c:v>20778.25</c:v>
                </c:pt>
                <c:pt idx="14">
                  <c:v>5156.8</c:v>
                </c:pt>
                <c:pt idx="15">
                  <c:v>3007.95</c:v>
                </c:pt>
                <c:pt idx="16">
                  <c:v>5717</c:v>
                </c:pt>
                <c:pt idx="17">
                  <c:v>15077</c:v>
                </c:pt>
                <c:pt idx="18">
                  <c:v>5133.25</c:v>
                </c:pt>
                <c:pt idx="19">
                  <c:v>10638</c:v>
                </c:pt>
                <c:pt idx="20">
                  <c:v>4814.7</c:v>
                </c:pt>
                <c:pt idx="21">
                  <c:v>11825.1</c:v>
                </c:pt>
                <c:pt idx="22">
                  <c:v>9183.5</c:v>
                </c:pt>
                <c:pt idx="23">
                  <c:v>14702.25</c:v>
                </c:pt>
                <c:pt idx="24">
                  <c:v>22394.400000000001</c:v>
                </c:pt>
                <c:pt idx="25">
                  <c:v>10072.5</c:v>
                </c:pt>
                <c:pt idx="26">
                  <c:v>6921.85</c:v>
                </c:pt>
                <c:pt idx="27">
                  <c:v>13066.380000000001</c:v>
                </c:pt>
                <c:pt idx="28">
                  <c:v>14694.900000000001</c:v>
                </c:pt>
                <c:pt idx="29">
                  <c:v>10036.950000000001</c:v>
                </c:pt>
                <c:pt idx="30">
                  <c:v>17627.399999999998</c:v>
                </c:pt>
                <c:pt idx="31">
                  <c:v>11564.73</c:v>
                </c:pt>
                <c:pt idx="32">
                  <c:v>7358.48</c:v>
                </c:pt>
                <c:pt idx="33">
                  <c:v>11306.4</c:v>
                </c:pt>
                <c:pt idx="34">
                  <c:v>9999.99</c:v>
                </c:pt>
                <c:pt idx="35">
                  <c:v>17329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0E-44B1-BD3E-A88CA1A71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3275056"/>
        <c:axId val="1863275888"/>
      </c:lineChart>
      <c:dateAx>
        <c:axId val="18632750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275888"/>
        <c:crosses val="autoZero"/>
        <c:auto val="1"/>
        <c:lblOffset val="100"/>
        <c:baseTimeUnit val="months"/>
      </c:dateAx>
      <c:valAx>
        <c:axId val="18632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275056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Covid</a:t>
            </a:r>
            <a:r>
              <a:rPr lang="en-US" sz="2400" b="1" baseline="0" dirty="0">
                <a:solidFill>
                  <a:schemeClr val="tx1"/>
                </a:solidFill>
              </a:rPr>
              <a:t> shocks – Panic sale + Covid Impact</a:t>
            </a:r>
            <a:endParaRPr lang="en-US" sz="2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Sheet1!$A$2:$A$37</c:f>
              <c:numCache>
                <c:formatCode>m/d/yyyy</c:formatCode>
                <c:ptCount val="3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16079</c:v>
                </c:pt>
                <c:pt idx="1">
                  <c:v>18043</c:v>
                </c:pt>
                <c:pt idx="2">
                  <c:v>18474</c:v>
                </c:pt>
                <c:pt idx="3">
                  <c:v>11658</c:v>
                </c:pt>
                <c:pt idx="4">
                  <c:v>17215</c:v>
                </c:pt>
                <c:pt idx="5">
                  <c:v>23383</c:v>
                </c:pt>
                <c:pt idx="6">
                  <c:v>21131</c:v>
                </c:pt>
                <c:pt idx="7">
                  <c:v>14634</c:v>
                </c:pt>
                <c:pt idx="8">
                  <c:v>27157</c:v>
                </c:pt>
                <c:pt idx="9">
                  <c:v>17176</c:v>
                </c:pt>
                <c:pt idx="10">
                  <c:v>28631</c:v>
                </c:pt>
                <c:pt idx="11">
                  <c:v>24372</c:v>
                </c:pt>
                <c:pt idx="12">
                  <c:v>23658</c:v>
                </c:pt>
                <c:pt idx="13">
                  <c:v>20778.25</c:v>
                </c:pt>
                <c:pt idx="14">
                  <c:v>45156.800000000003</c:v>
                </c:pt>
                <c:pt idx="15">
                  <c:v>35007.949999999997</c:v>
                </c:pt>
                <c:pt idx="16">
                  <c:v>5717</c:v>
                </c:pt>
                <c:pt idx="17">
                  <c:v>15077</c:v>
                </c:pt>
                <c:pt idx="18">
                  <c:v>5133.25</c:v>
                </c:pt>
                <c:pt idx="19">
                  <c:v>10638</c:v>
                </c:pt>
                <c:pt idx="20">
                  <c:v>4814.7</c:v>
                </c:pt>
                <c:pt idx="21">
                  <c:v>11825.1</c:v>
                </c:pt>
                <c:pt idx="22">
                  <c:v>9183.5</c:v>
                </c:pt>
                <c:pt idx="23">
                  <c:v>14702.25</c:v>
                </c:pt>
                <c:pt idx="24">
                  <c:v>22394.400000000001</c:v>
                </c:pt>
                <c:pt idx="25">
                  <c:v>10072.5</c:v>
                </c:pt>
                <c:pt idx="26">
                  <c:v>6921.85</c:v>
                </c:pt>
                <c:pt idx="27">
                  <c:v>13066.380000000001</c:v>
                </c:pt>
                <c:pt idx="28">
                  <c:v>14694.900000000001</c:v>
                </c:pt>
                <c:pt idx="29">
                  <c:v>10036.950000000001</c:v>
                </c:pt>
                <c:pt idx="30">
                  <c:v>17627.399999999998</c:v>
                </c:pt>
                <c:pt idx="31">
                  <c:v>11564.73</c:v>
                </c:pt>
                <c:pt idx="32">
                  <c:v>7358.48</c:v>
                </c:pt>
                <c:pt idx="33">
                  <c:v>11306.4</c:v>
                </c:pt>
                <c:pt idx="34">
                  <c:v>9999.99</c:v>
                </c:pt>
                <c:pt idx="35">
                  <c:v>17329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0E-44B1-BD3E-A88CA1A71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3275056"/>
        <c:axId val="1863275888"/>
      </c:lineChart>
      <c:dateAx>
        <c:axId val="18632750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275888"/>
        <c:crosses val="autoZero"/>
        <c:auto val="1"/>
        <c:lblOffset val="100"/>
        <c:baseTimeUnit val="months"/>
      </c:dateAx>
      <c:valAx>
        <c:axId val="18632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275056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4073-1919-5169-D0CF-2F9931CF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1000E-6CA2-F848-3BF9-13D8965B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1F04-3DCE-65D3-29FE-730F60DA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7035-2B6A-B66E-591D-6BA127E7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7031-F859-979D-B015-375ED1BB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67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D21C-9564-88C8-5AE4-4581BE80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152B1-597D-2140-AF38-C23B2566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BBAC-C8DF-4E36-E36C-E50325D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B641-94C9-3F94-1BC6-DAD0E26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A9F-1AA4-425C-9832-BACD3DA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74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17324-92BA-1010-8CE8-43DD99442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FC39-321D-AA96-E313-8E30C8A2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63E5-1CA9-0B2F-003E-2261844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97EB-EB7B-F48F-629F-3F32294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D22E-CC2A-B00F-06FE-36663420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4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62EF-F19C-BA01-5AD6-D16469CA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2B1A-0893-D58A-AF72-B793430F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E227-924C-50DD-D861-8D11838B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2269-6521-F36C-9393-1321832C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1E15-5C42-6D61-449D-2597B43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061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DC13-CC79-5206-8366-33121679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7C63-E8FB-8A44-92A2-456E4B66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C46A-F935-022E-BAF3-A224A523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B134-4080-00E9-DE84-5AE778D4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68E2-C3F5-E71D-EB74-FDC2303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769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D35D-C8F4-24AE-26D8-5A46F7E5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A8B3-FAA8-BDAC-17A9-EAEC98C1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2710-01C3-3108-E124-C5A4BB42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7462-9401-98A1-1504-0D850C31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4D135-B958-B300-9A41-2C912E84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F132-56B2-CDDF-72CA-9FE8F193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5820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76A8-9A54-9CA1-2567-71665330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4722-3CE2-5FC3-EEB0-D4A53167A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0700-3F91-628F-909D-B3C97F56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D6D22-2CDA-5173-7FE5-8718BCEC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3C86E-AE28-36ED-8290-493D49E64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F67C9-6ED5-EDB5-744B-4AE57E69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C745-356E-3A2A-D68A-2B12067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32F23-BAF4-54B2-F254-2723FFE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86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988-E9D2-4B91-C0DD-BBC5986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92B20-C80B-B830-B4BF-F863893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B3559-28B6-EE69-B727-E7FA2D1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90590-E283-FA3B-6E70-A13224D8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55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D9595-AE68-8D3B-A453-CA9C873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DC07F-B7A4-B3F8-24CF-1C3392DB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CC154-5505-BBEE-35D9-9624B17A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356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BAE0-C07E-2848-5EBC-9D9BDABF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D18A-3590-D06D-BD49-3689655A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939A5-AB11-B716-0ECE-CC92ADC2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4E83-8D28-2D0B-0515-472C0A10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2104-2541-26FE-D4EB-45E54D7C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9F7C-FE18-C809-F4FA-308B34FB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16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93DF-F9FE-7568-578B-C7ECE74F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8629-832C-008D-36E4-5D45EFF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CC0B1-E1BA-9955-6FBE-FDBFC6E0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3580C-B7B9-A204-FA75-A5A6F422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33FB-7C65-548D-973E-F219FE17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E18-5355-0A89-8191-09F950C5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50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42F98-F4B7-A8AD-08BC-D4C3CE15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8BBF-11BA-BC8D-D018-106518D6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E37D-9377-64AC-6C6A-0DF9CC48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28DE-EAC7-48DC-8C70-D9629FA78AFC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3F18-6035-19AA-8F5B-EA3AFAEE8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5270-2280-E4D4-8297-EE479E707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3D07-774A-4664-9580-4BD257D5490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270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RIMAs-breakdown-of-time-series-data_fig1_33062600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ronavirus">
            <a:extLst>
              <a:ext uri="{FF2B5EF4-FFF2-40B4-BE49-F238E27FC236}">
                <a16:creationId xmlns:a16="http://schemas.microsoft.com/office/drawing/2014/main" id="{A0E1A08A-B492-A2E4-7022-3EB2D2101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1296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546E8-F0AE-BC3C-5C4B-2772294F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Business forecasting during Covid times</a:t>
            </a:r>
            <a:endParaRPr lang="en-AE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64E-0451-ECFB-18B4-642E058E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Timeseries analysis</a:t>
            </a:r>
          </a:p>
          <a:p>
            <a:r>
              <a:rPr lang="en-US" sz="1700" dirty="0"/>
              <a:t>Estimating covid impact</a:t>
            </a:r>
          </a:p>
          <a:p>
            <a:r>
              <a:rPr lang="en-US" sz="1700" dirty="0"/>
              <a:t>Forecasting future</a:t>
            </a:r>
            <a:endParaRPr lang="en-AE" sz="1700" dirty="0"/>
          </a:p>
          <a:p>
            <a:r>
              <a:rPr lang="en-AE" sz="1700" dirty="0"/>
              <a:t>Forecast for what-if scenarios</a:t>
            </a:r>
            <a:endParaRPr lang="en-US" sz="17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C7321C-974D-2968-820F-3796FFA06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743203"/>
              </p:ext>
            </p:extLst>
          </p:nvPr>
        </p:nvGraphicFramePr>
        <p:xfrm>
          <a:off x="3809238" y="-10"/>
          <a:ext cx="83827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F3AFB8-F556-434A-36A9-FD9E33D1F0BF}"/>
              </a:ext>
            </a:extLst>
          </p:cNvPr>
          <p:cNvSpPr txBox="1"/>
          <p:nvPr/>
        </p:nvSpPr>
        <p:spPr>
          <a:xfrm>
            <a:off x="6994654" y="449376"/>
            <a:ext cx="3048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Corona virus image courtesy</a:t>
            </a:r>
          </a:p>
          <a:p>
            <a:r>
              <a:rPr lang="en-AE" dirty="0">
                <a:hlinkClick r:id="rId4"/>
              </a:rPr>
              <a:t>https://www.who.int</a:t>
            </a:r>
            <a:r>
              <a:rPr lang="en-A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678A3-5512-436E-AE9C-B46AFA822087}"/>
              </a:ext>
            </a:extLst>
          </p:cNvPr>
          <p:cNvSpPr txBox="1"/>
          <p:nvPr/>
        </p:nvSpPr>
        <p:spPr>
          <a:xfrm>
            <a:off x="422005" y="4819549"/>
            <a:ext cx="32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Speaker: </a:t>
            </a:r>
          </a:p>
          <a:p>
            <a:r>
              <a:rPr lang="en-US" dirty="0"/>
              <a:t>Sarnath Kannan </a:t>
            </a:r>
          </a:p>
          <a:p>
            <a:r>
              <a:rPr lang="en-US" sz="1400" dirty="0"/>
              <a:t>Data cleaner, wrestler, fighter, scrambler, scavenger, decorator</a:t>
            </a:r>
            <a:r>
              <a:rPr lang="en-US" dirty="0"/>
              <a:t>, </a:t>
            </a:r>
            <a:r>
              <a:rPr lang="en-US" sz="1400" dirty="0"/>
              <a:t>*.*</a:t>
            </a:r>
          </a:p>
          <a:p>
            <a:r>
              <a:rPr lang="en-US" sz="1400" dirty="0"/>
              <a:t>Data dinosaur as my friend Arun calls me…</a:t>
            </a:r>
          </a:p>
        </p:txBody>
      </p:sp>
    </p:spTree>
    <p:extLst>
      <p:ext uri="{BB962C8B-B14F-4D97-AF65-F5344CB8AC3E}">
        <p14:creationId xmlns:p14="http://schemas.microsoft.com/office/powerpoint/2010/main" val="165033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IMA's breakdown of time series data | Download Scientific Diagram">
            <a:extLst>
              <a:ext uri="{FF2B5EF4-FFF2-40B4-BE49-F238E27FC236}">
                <a16:creationId xmlns:a16="http://schemas.microsoft.com/office/drawing/2014/main" id="{70134072-C2ED-A0B1-3F5B-30C4ED89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51855" cy="55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32CBD-4DF1-E87E-521F-D9DB9C8AAA6F}"/>
              </a:ext>
            </a:extLst>
          </p:cNvPr>
          <p:cNvSpPr txBox="1"/>
          <p:nvPr/>
        </p:nvSpPr>
        <p:spPr>
          <a:xfrm>
            <a:off x="103587" y="5731318"/>
            <a:ext cx="118482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E" b="1" dirty="0"/>
              <a:t>Figure courtesy:</a:t>
            </a:r>
            <a:endParaRPr lang="en-AE" b="1" dirty="0">
              <a:hlinkClick r:id="rId3"/>
            </a:endParaRPr>
          </a:p>
          <a:p>
            <a:r>
              <a:rPr lang="en-AE" dirty="0">
                <a:hlinkClick r:id="rId3"/>
              </a:rPr>
              <a:t>https://www.researchgate.net/figure/ARIMAs-breakdown-of-time-series-data_fig1_330626000</a:t>
            </a:r>
            <a:r>
              <a:rPr lang="en-AE" dirty="0"/>
              <a:t> </a:t>
            </a:r>
          </a:p>
          <a:p>
            <a:r>
              <a:rPr lang="en-AE" b="1" dirty="0" err="1"/>
              <a:t>Jin</a:t>
            </a:r>
            <a:r>
              <a:rPr lang="en-AE" b="1" dirty="0"/>
              <a:t> Cho</a:t>
            </a:r>
          </a:p>
        </p:txBody>
      </p:sp>
    </p:spTree>
    <p:extLst>
      <p:ext uri="{BB962C8B-B14F-4D97-AF65-F5344CB8AC3E}">
        <p14:creationId xmlns:p14="http://schemas.microsoft.com/office/powerpoint/2010/main" val="12007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CEC5F8-B895-1893-ADD4-FB3EB0B36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340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E45BB-175B-D782-0261-75072D56309A}"/>
              </a:ext>
            </a:extLst>
          </p:cNvPr>
          <p:cNvCxnSpPr>
            <a:cxnSpLocks/>
          </p:cNvCxnSpPr>
          <p:nvPr/>
        </p:nvCxnSpPr>
        <p:spPr>
          <a:xfrm flipV="1">
            <a:off x="4581236" y="554182"/>
            <a:ext cx="0" cy="5144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AD99C6-54A8-D084-D277-B446C85D53F1}"/>
              </a:ext>
            </a:extLst>
          </p:cNvPr>
          <p:cNvSpPr txBox="1"/>
          <p:nvPr/>
        </p:nvSpPr>
        <p:spPr>
          <a:xfrm>
            <a:off x="3740727" y="554182"/>
            <a:ext cx="107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2020 begins!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226244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CEC5F8-B895-1893-ADD4-FB3EB0B36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929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B95E2A-253F-B235-84D2-2F398BA0968D}"/>
              </a:ext>
            </a:extLst>
          </p:cNvPr>
          <p:cNvSpPr txBox="1"/>
          <p:nvPr/>
        </p:nvSpPr>
        <p:spPr>
          <a:xfrm>
            <a:off x="3740727" y="554182"/>
            <a:ext cx="107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2020 begins!</a:t>
            </a:r>
            <a:endParaRPr lang="en-AE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2D42D1-4167-BB27-6B85-6E3B43971B2E}"/>
              </a:ext>
            </a:extLst>
          </p:cNvPr>
          <p:cNvCxnSpPr>
            <a:cxnSpLocks/>
          </p:cNvCxnSpPr>
          <p:nvPr/>
        </p:nvCxnSpPr>
        <p:spPr>
          <a:xfrm flipV="1">
            <a:off x="4581236" y="554182"/>
            <a:ext cx="0" cy="5144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0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Business forecasting during Covid times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Chakku S</dc:creator>
  <cp:lastModifiedBy>Chakku S</cp:lastModifiedBy>
  <cp:revision>9</cp:revision>
  <dcterms:created xsi:type="dcterms:W3CDTF">2022-05-14T17:41:58Z</dcterms:created>
  <dcterms:modified xsi:type="dcterms:W3CDTF">2022-05-16T11:16:46Z</dcterms:modified>
</cp:coreProperties>
</file>