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60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Friday, June 24,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91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Friday, June 24, 2022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0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Friday, June 24, 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6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Friday, June 24, 2022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0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Friday, June 24, 2022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8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Friday, June 24, 2022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51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Friday, June 24, 2022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11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Friday, June 24, 2022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03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Friday, June 24, 2022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2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Friday, June 24, 2022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4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Friday, June 24, 2022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Friday, June 24, 2022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015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close-up of a flag&#10;&#10;Description automatically generated with medium confidence">
            <a:extLst>
              <a:ext uri="{FF2B5EF4-FFF2-40B4-BE49-F238E27FC236}">
                <a16:creationId xmlns:a16="http://schemas.microsoft.com/office/drawing/2014/main" id="{9DFBDA2B-3FB7-7A74-9E64-4FE04E885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4" b="11217"/>
          <a:stretch/>
        </p:blipFill>
        <p:spPr>
          <a:xfrm>
            <a:off x="20" y="2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5880100" h="6857999">
                <a:moveTo>
                  <a:pt x="0" y="0"/>
                </a:moveTo>
                <a:lnTo>
                  <a:pt x="5880100" y="0"/>
                </a:lnTo>
                <a:lnTo>
                  <a:pt x="58801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2" name="Rectangle 26">
            <a:extLst>
              <a:ext uri="{FF2B5EF4-FFF2-40B4-BE49-F238E27FC236}">
                <a16:creationId xmlns:a16="http://schemas.microsoft.com/office/drawing/2014/main" id="{4E5510F6-578F-4795-916E-B4F8271F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1673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8BD37-A58D-A83A-E2EC-48F98203A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801" y="323999"/>
            <a:ext cx="2725960" cy="403161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 process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Part-1</a:t>
            </a:r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486FB-24A9-C2A3-3087-D79569B46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7" y="5265738"/>
            <a:ext cx="2735482" cy="115093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alpha val="56000"/>
                  </a:schemeClr>
                </a:solidFill>
              </a:rPr>
              <a:t>Sarnath Kannan</a:t>
            </a:r>
            <a:endParaRPr lang="en-AE" sz="2000" b="1" dirty="0">
              <a:solidFill>
                <a:schemeClr val="tx1">
                  <a:alpha val="56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5C7151-702A-4C5C-B963-102594D0C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3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E2954D-631F-41B8-828D-CE3DB44A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4787656"/>
            <a:ext cx="361167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30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6FA2-2024-8085-CDC8-DE4E6A40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Gaussian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543F9-E824-0635-B663-D937985D1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Marginalization property</a:t>
            </a:r>
          </a:p>
          <a:p>
            <a:pPr lvl="1"/>
            <a:r>
              <a:rPr lang="en-US" dirty="0"/>
              <a:t>10-d distribution can be marginalized to 2-d distribution by integrating out rest of the 8 dimensions</a:t>
            </a:r>
          </a:p>
          <a:p>
            <a:pPr lvl="1"/>
            <a:r>
              <a:rPr lang="en-US" dirty="0"/>
              <a:t>And that 2-d again is Gaussian!</a:t>
            </a:r>
          </a:p>
          <a:p>
            <a:endParaRPr lang="en-US" dirty="0"/>
          </a:p>
          <a:p>
            <a:r>
              <a:rPr lang="en-US" dirty="0"/>
              <a:t>Conditional distributions property</a:t>
            </a:r>
          </a:p>
          <a:p>
            <a:pPr lvl="1"/>
            <a:r>
              <a:rPr lang="en-US" dirty="0"/>
              <a:t>If values of some  dimensions are specified, the conditional distribution of the rest of the dimensions also follow Gaussian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19856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AB5C-FDDA-AE9F-FF99-8C3D134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to Finite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A269-1A7C-28E2-6CF2-D4687296B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499858"/>
            <a:ext cx="10406063" cy="4356100"/>
          </a:xfrm>
        </p:spPr>
        <p:txBody>
          <a:bodyPr/>
          <a:lstStyle/>
          <a:p>
            <a:r>
              <a:rPr lang="en-US" dirty="0"/>
              <a:t>Infinite dimensional distribution</a:t>
            </a:r>
          </a:p>
          <a:p>
            <a:pPr lvl="1"/>
            <a:r>
              <a:rPr lang="en-US" dirty="0"/>
              <a:t>Marginalize to Finite distribution</a:t>
            </a:r>
          </a:p>
          <a:p>
            <a:pPr lvl="1"/>
            <a:r>
              <a:rPr lang="en-US" dirty="0"/>
              <a:t>And that distribution is Gaussian</a:t>
            </a:r>
          </a:p>
          <a:p>
            <a:endParaRPr lang="en-US" dirty="0"/>
          </a:p>
          <a:p>
            <a:r>
              <a:rPr lang="en-US" dirty="0"/>
              <a:t>So, all we need is to build the “covariance” matrix of the “finite” data that we have</a:t>
            </a:r>
          </a:p>
          <a:p>
            <a:endParaRPr lang="en-US" dirty="0"/>
          </a:p>
          <a:p>
            <a:r>
              <a:rPr lang="en-US" dirty="0"/>
              <a:t>Call the observed function as a “random” draw from that “finite” distribution</a:t>
            </a:r>
          </a:p>
          <a:p>
            <a:endParaRPr lang="en-US" dirty="0"/>
          </a:p>
          <a:p>
            <a:r>
              <a:rPr lang="en-US" dirty="0"/>
              <a:t>Condition that distribution on “known values” of the distribution… And use “Conditional” distribution to predict the joint distribution of “unknown values”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80341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6317-8464-05CB-F493-327B4640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world…</a:t>
            </a:r>
            <a:endParaRPr lang="en-A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DEB68B-673F-3E5A-BB58-BFC33264E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34602"/>
              </p:ext>
            </p:extLst>
          </p:nvPr>
        </p:nvGraphicFramePr>
        <p:xfrm>
          <a:off x="1423358" y="1324634"/>
          <a:ext cx="813279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789">
                  <a:extLst>
                    <a:ext uri="{9D8B030D-6E8A-4147-A177-3AD203B41FA5}">
                      <a16:colId xmlns:a16="http://schemas.microsoft.com/office/drawing/2014/main" val="3912687382"/>
                    </a:ext>
                  </a:extLst>
                </a:gridCol>
                <a:gridCol w="1496204">
                  <a:extLst>
                    <a:ext uri="{9D8B030D-6E8A-4147-A177-3AD203B41FA5}">
                      <a16:colId xmlns:a16="http://schemas.microsoft.com/office/drawing/2014/main" val="29411615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8784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5416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6762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 of house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Distance to bus 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to metro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grocery stores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 price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0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102,343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2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128,232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69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245,343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7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175,934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84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16DFF5-AA43-81F2-7BF8-E2C5AE1A9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49828"/>
              </p:ext>
            </p:extLst>
          </p:nvPr>
        </p:nvGraphicFramePr>
        <p:xfrm>
          <a:off x="1423357" y="4131401"/>
          <a:ext cx="813279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9789">
                  <a:extLst>
                    <a:ext uri="{9D8B030D-6E8A-4147-A177-3AD203B41FA5}">
                      <a16:colId xmlns:a16="http://schemas.microsoft.com/office/drawing/2014/main" val="3912687382"/>
                    </a:ext>
                  </a:extLst>
                </a:gridCol>
                <a:gridCol w="1496204">
                  <a:extLst>
                    <a:ext uri="{9D8B030D-6E8A-4147-A177-3AD203B41FA5}">
                      <a16:colId xmlns:a16="http://schemas.microsoft.com/office/drawing/2014/main" val="29411615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8784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5416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6762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</a:t>
                      </a:r>
                      <a:endParaRPr lang="en-A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7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245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</a:t>
                      </a:r>
                      <a:endParaRPr lang="en-A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84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031E47D-D2B6-0966-189B-B361B5C89DF6}"/>
              </a:ext>
            </a:extLst>
          </p:cNvPr>
          <p:cNvSpPr/>
          <p:nvPr/>
        </p:nvSpPr>
        <p:spPr>
          <a:xfrm>
            <a:off x="1423357" y="1324634"/>
            <a:ext cx="6521571" cy="35484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332995D-780C-D434-9ED0-D5E27D06BC10}"/>
              </a:ext>
            </a:extLst>
          </p:cNvPr>
          <p:cNvSpPr/>
          <p:nvPr/>
        </p:nvSpPr>
        <p:spPr>
          <a:xfrm>
            <a:off x="9687464" y="4131401"/>
            <a:ext cx="146649" cy="7416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A1C24-957F-1FCA-C5C9-6597D007B1D7}"/>
              </a:ext>
            </a:extLst>
          </p:cNvPr>
          <p:cNvSpPr txBox="1"/>
          <p:nvPr/>
        </p:nvSpPr>
        <p:spPr>
          <a:xfrm>
            <a:off x="9937630" y="4131401"/>
            <a:ext cx="14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set</a:t>
            </a:r>
            <a:endParaRPr lang="en-A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8356FA-AF86-0006-CCE9-87F826BE56F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675517" y="4873081"/>
            <a:ext cx="8625" cy="5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7044D9-7766-AA14-D1E0-D59214EAA9FC}"/>
              </a:ext>
            </a:extLst>
          </p:cNvPr>
          <p:cNvSpPr txBox="1"/>
          <p:nvPr/>
        </p:nvSpPr>
        <p:spPr>
          <a:xfrm>
            <a:off x="1423357" y="5408762"/>
            <a:ext cx="6521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</a:t>
            </a:r>
          </a:p>
          <a:p>
            <a:r>
              <a:rPr lang="en-US" dirty="0"/>
              <a:t>6 points</a:t>
            </a:r>
          </a:p>
          <a:p>
            <a:r>
              <a:rPr lang="en-US" dirty="0"/>
              <a:t>Each point 4D</a:t>
            </a:r>
          </a:p>
          <a:p>
            <a:r>
              <a:rPr lang="en-US" dirty="0"/>
              <a:t>Function value known at 4 domain points</a:t>
            </a:r>
          </a:p>
          <a:p>
            <a:r>
              <a:rPr lang="en-US" dirty="0"/>
              <a:t>We seek value of function at 2 domain points</a:t>
            </a:r>
            <a:endParaRPr lang="en-A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F9E80-A5DD-E86F-C978-E056D8BEB499}"/>
              </a:ext>
            </a:extLst>
          </p:cNvPr>
          <p:cNvSpPr txBox="1"/>
          <p:nvPr/>
        </p:nvSpPr>
        <p:spPr>
          <a:xfrm>
            <a:off x="8390626" y="5607170"/>
            <a:ext cx="91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  <a:endParaRPr lang="en-AE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4D733D-C557-06EF-5EE0-FE2F0045CD2B}"/>
              </a:ext>
            </a:extLst>
          </p:cNvPr>
          <p:cNvCxnSpPr/>
          <p:nvPr/>
        </p:nvCxnSpPr>
        <p:spPr>
          <a:xfrm>
            <a:off x="8846389" y="4873081"/>
            <a:ext cx="0" cy="79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0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6317-8464-05CB-F493-327B4640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world…</a:t>
            </a:r>
            <a:endParaRPr lang="en-A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DEB68B-673F-3E5A-BB58-BFC33264E65D}"/>
              </a:ext>
            </a:extLst>
          </p:cNvPr>
          <p:cNvGraphicFramePr>
            <a:graphicFrameLocks noGrp="1"/>
          </p:cNvGraphicFramePr>
          <p:nvPr/>
        </p:nvGraphicFramePr>
        <p:xfrm>
          <a:off x="1423358" y="1324634"/>
          <a:ext cx="813279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789">
                  <a:extLst>
                    <a:ext uri="{9D8B030D-6E8A-4147-A177-3AD203B41FA5}">
                      <a16:colId xmlns:a16="http://schemas.microsoft.com/office/drawing/2014/main" val="3912687382"/>
                    </a:ext>
                  </a:extLst>
                </a:gridCol>
                <a:gridCol w="1496204">
                  <a:extLst>
                    <a:ext uri="{9D8B030D-6E8A-4147-A177-3AD203B41FA5}">
                      <a16:colId xmlns:a16="http://schemas.microsoft.com/office/drawing/2014/main" val="29411615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8784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5416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6762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 of house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Distance to bus 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to metro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grocery stores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 price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0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102,343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2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128,232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69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245,343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7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175,934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84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16DFF5-AA43-81F2-7BF8-E2C5AE1A9075}"/>
              </a:ext>
            </a:extLst>
          </p:cNvPr>
          <p:cNvGraphicFramePr>
            <a:graphicFrameLocks noGrp="1"/>
          </p:cNvGraphicFramePr>
          <p:nvPr/>
        </p:nvGraphicFramePr>
        <p:xfrm>
          <a:off x="1423357" y="4131401"/>
          <a:ext cx="813279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9789">
                  <a:extLst>
                    <a:ext uri="{9D8B030D-6E8A-4147-A177-3AD203B41FA5}">
                      <a16:colId xmlns:a16="http://schemas.microsoft.com/office/drawing/2014/main" val="3912687382"/>
                    </a:ext>
                  </a:extLst>
                </a:gridCol>
                <a:gridCol w="1496204">
                  <a:extLst>
                    <a:ext uri="{9D8B030D-6E8A-4147-A177-3AD203B41FA5}">
                      <a16:colId xmlns:a16="http://schemas.microsoft.com/office/drawing/2014/main" val="29411615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8784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5416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6762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</a:t>
                      </a:r>
                      <a:endParaRPr lang="en-A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7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245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</a:t>
                      </a:r>
                      <a:endParaRPr lang="en-A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84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031E47D-D2B6-0966-189B-B361B5C89DF6}"/>
              </a:ext>
            </a:extLst>
          </p:cNvPr>
          <p:cNvSpPr/>
          <p:nvPr/>
        </p:nvSpPr>
        <p:spPr>
          <a:xfrm>
            <a:off x="1423357" y="1324634"/>
            <a:ext cx="6521571" cy="35484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332995D-780C-D434-9ED0-D5E27D06BC10}"/>
              </a:ext>
            </a:extLst>
          </p:cNvPr>
          <p:cNvSpPr/>
          <p:nvPr/>
        </p:nvSpPr>
        <p:spPr>
          <a:xfrm>
            <a:off x="9687464" y="4131401"/>
            <a:ext cx="146649" cy="7416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A1C24-957F-1FCA-C5C9-6597D007B1D7}"/>
              </a:ext>
            </a:extLst>
          </p:cNvPr>
          <p:cNvSpPr txBox="1"/>
          <p:nvPr/>
        </p:nvSpPr>
        <p:spPr>
          <a:xfrm>
            <a:off x="9937630" y="4131401"/>
            <a:ext cx="14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set</a:t>
            </a:r>
            <a:endParaRPr lang="en-A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8356FA-AF86-0006-CCE9-87F826BE56F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675517" y="4873081"/>
            <a:ext cx="8625" cy="5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7044D9-7766-AA14-D1E0-D59214EAA9FC}"/>
              </a:ext>
            </a:extLst>
          </p:cNvPr>
          <p:cNvSpPr txBox="1"/>
          <p:nvPr/>
        </p:nvSpPr>
        <p:spPr>
          <a:xfrm>
            <a:off x="1423357" y="5408762"/>
            <a:ext cx="652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Covariance matrix</a:t>
            </a:r>
          </a:p>
          <a:p>
            <a:r>
              <a:rPr lang="en-US" dirty="0"/>
              <a:t>M = 6x6 matrix</a:t>
            </a:r>
          </a:p>
          <a:p>
            <a:r>
              <a:rPr lang="en-AE" dirty="0"/>
              <a:t>M(</a:t>
            </a:r>
            <a:r>
              <a:rPr lang="en-US" dirty="0"/>
              <a:t>I</a:t>
            </a:r>
            <a:r>
              <a:rPr lang="en-AE" dirty="0"/>
              <a:t>,J) = Covariance (Row-</a:t>
            </a:r>
            <a:r>
              <a:rPr lang="en-US" dirty="0"/>
              <a:t>I</a:t>
            </a:r>
            <a:r>
              <a:rPr lang="en-AE" dirty="0"/>
              <a:t>, Row-J)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F9E80-A5DD-E86F-C978-E056D8BEB499}"/>
              </a:ext>
            </a:extLst>
          </p:cNvPr>
          <p:cNvSpPr txBox="1"/>
          <p:nvPr/>
        </p:nvSpPr>
        <p:spPr>
          <a:xfrm>
            <a:off x="6391574" y="5380672"/>
            <a:ext cx="4909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sample </a:t>
            </a:r>
            <a:r>
              <a:rPr lang="en-US" dirty="0"/>
              <a:t>from the prob distribution</a:t>
            </a:r>
          </a:p>
          <a:p>
            <a:endParaRPr lang="en-US" dirty="0"/>
          </a:p>
          <a:p>
            <a:r>
              <a:rPr lang="en-US" dirty="0"/>
              <a:t>Find </a:t>
            </a:r>
            <a:r>
              <a:rPr lang="en-US" b="1" dirty="0"/>
              <a:t>conditional distribution </a:t>
            </a:r>
            <a:r>
              <a:rPr lang="en-US" dirty="0"/>
              <a:t>of unknowns given known values – Joint 2x2 distribution of the unknown in this case!</a:t>
            </a:r>
            <a:endParaRPr lang="en-A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4D733D-C557-06EF-5EE0-FE2F0045CD2B}"/>
              </a:ext>
            </a:extLst>
          </p:cNvPr>
          <p:cNvCxnSpPr>
            <a:cxnSpLocks/>
          </p:cNvCxnSpPr>
          <p:nvPr/>
        </p:nvCxnSpPr>
        <p:spPr>
          <a:xfrm>
            <a:off x="8846389" y="4873081"/>
            <a:ext cx="0" cy="38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702A-BFF9-10AB-3B34-FE74FEF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GP, Kriging </a:t>
            </a:r>
            <a:br>
              <a:rPr lang="en-US" dirty="0"/>
            </a:br>
            <a:r>
              <a:rPr lang="en-US" sz="3100" dirty="0"/>
              <a:t>Applications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BB91-2FE0-06BD-D740-E90ADA81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  <a:p>
            <a:r>
              <a:rPr lang="en-AE" dirty="0"/>
              <a:t>Less data</a:t>
            </a:r>
          </a:p>
          <a:p>
            <a:r>
              <a:rPr lang="en-AE" dirty="0"/>
              <a:t>Uncertainty in prediction</a:t>
            </a:r>
          </a:p>
        </p:txBody>
      </p:sp>
    </p:spTree>
    <p:extLst>
      <p:ext uri="{BB962C8B-B14F-4D97-AF65-F5344CB8AC3E}">
        <p14:creationId xmlns:p14="http://schemas.microsoft.com/office/powerpoint/2010/main" val="340877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3D68-18C4-DD8C-289D-FC1FD77E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C30C-8F26-9E2A-4D70-C3C89C1A9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functions</a:t>
            </a:r>
          </a:p>
          <a:p>
            <a:r>
              <a:rPr lang="en-US" dirty="0"/>
              <a:t>Free parameters &amp; ARD</a:t>
            </a:r>
          </a:p>
          <a:p>
            <a:r>
              <a:rPr lang="en-US" dirty="0"/>
              <a:t>Libraries providing GP support:</a:t>
            </a:r>
          </a:p>
          <a:p>
            <a:pPr lvl="1"/>
            <a:r>
              <a:rPr lang="en-US" dirty="0"/>
              <a:t>Scikit, </a:t>
            </a:r>
            <a:r>
              <a:rPr lang="en-US" dirty="0" err="1"/>
              <a:t>gpflow</a:t>
            </a:r>
            <a:r>
              <a:rPr lang="en-US" dirty="0"/>
              <a:t>, …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52112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C8C2-685B-9A1B-11CC-1682346F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GP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5E55-A155-F92B-E3D2-B20C0525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Degenerate inverses… (unsuitable data, numerical stability)</a:t>
            </a:r>
          </a:p>
          <a:p>
            <a:r>
              <a:rPr lang="en-US" dirty="0"/>
              <a:t>Big data (not scalable)</a:t>
            </a:r>
          </a:p>
          <a:p>
            <a:r>
              <a:rPr lang="en-US" dirty="0"/>
              <a:t>Categorical variables (Not natural)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0175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EC2D-68DB-8563-1C69-2048D6EE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a mapping</a:t>
            </a:r>
            <a:endParaRPr lang="en-A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3D8310-9612-EABB-9312-93654C990DF8}"/>
              </a:ext>
            </a:extLst>
          </p:cNvPr>
          <p:cNvSpPr/>
          <p:nvPr/>
        </p:nvSpPr>
        <p:spPr>
          <a:xfrm>
            <a:off x="2981602" y="1846053"/>
            <a:ext cx="1837427" cy="3165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DCE230-03C1-78B2-C960-E9E69219711C}"/>
              </a:ext>
            </a:extLst>
          </p:cNvPr>
          <p:cNvSpPr/>
          <p:nvPr/>
        </p:nvSpPr>
        <p:spPr>
          <a:xfrm>
            <a:off x="7999300" y="1846053"/>
            <a:ext cx="1837427" cy="3165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5FA9DB-45DA-F4B5-C202-31F8E9FF86DB}"/>
              </a:ext>
            </a:extLst>
          </p:cNvPr>
          <p:cNvCxnSpPr/>
          <p:nvPr/>
        </p:nvCxnSpPr>
        <p:spPr>
          <a:xfrm>
            <a:off x="4013156" y="2565094"/>
            <a:ext cx="5089584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84569E-189A-DBDA-23AD-E5001B6F2710}"/>
              </a:ext>
            </a:extLst>
          </p:cNvPr>
          <p:cNvCxnSpPr>
            <a:cxnSpLocks/>
          </p:cNvCxnSpPr>
          <p:nvPr/>
        </p:nvCxnSpPr>
        <p:spPr>
          <a:xfrm>
            <a:off x="3900315" y="2982788"/>
            <a:ext cx="4892703" cy="196874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66CD66-1315-17DE-EF25-2A1A97C01B96}"/>
              </a:ext>
            </a:extLst>
          </p:cNvPr>
          <p:cNvCxnSpPr>
            <a:cxnSpLocks/>
          </p:cNvCxnSpPr>
          <p:nvPr/>
        </p:nvCxnSpPr>
        <p:spPr>
          <a:xfrm flipV="1">
            <a:off x="3741403" y="3179662"/>
            <a:ext cx="5051615" cy="522167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7916B0-3C7F-0940-320D-80BB38DE067E}"/>
              </a:ext>
            </a:extLst>
          </p:cNvPr>
          <p:cNvCxnSpPr>
            <a:cxnSpLocks/>
          </p:cNvCxnSpPr>
          <p:nvPr/>
        </p:nvCxnSpPr>
        <p:spPr>
          <a:xfrm>
            <a:off x="3661947" y="4223996"/>
            <a:ext cx="5038707" cy="289275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DCFA93-912C-B5C4-0288-3FF8ABBDC2C1}"/>
              </a:ext>
            </a:extLst>
          </p:cNvPr>
          <p:cNvCxnSpPr>
            <a:cxnSpLocks/>
          </p:cNvCxnSpPr>
          <p:nvPr/>
        </p:nvCxnSpPr>
        <p:spPr>
          <a:xfrm flipV="1">
            <a:off x="4248457" y="3690083"/>
            <a:ext cx="5255761" cy="244638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2B7AAE-CC07-B0CC-8653-F914DBE1428A}"/>
              </a:ext>
            </a:extLst>
          </p:cNvPr>
          <p:cNvSpPr txBox="1"/>
          <p:nvPr/>
        </p:nvSpPr>
        <p:spPr>
          <a:xfrm>
            <a:off x="2921260" y="5035438"/>
            <a:ext cx="195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</a:t>
            </a:r>
            <a:endParaRPr lang="en-A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DBB91A-8FDB-4843-0B5B-A55742C145FD}"/>
              </a:ext>
            </a:extLst>
          </p:cNvPr>
          <p:cNvSpPr txBox="1"/>
          <p:nvPr/>
        </p:nvSpPr>
        <p:spPr>
          <a:xfrm>
            <a:off x="7999300" y="5030242"/>
            <a:ext cx="195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949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0DD6-4138-3C11-F84F-A46BB9BC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4A2CB-F89D-C158-188D-6E1FB0366EE4}"/>
              </a:ext>
            </a:extLst>
          </p:cNvPr>
          <p:cNvSpPr/>
          <p:nvPr/>
        </p:nvSpPr>
        <p:spPr>
          <a:xfrm>
            <a:off x="1616364" y="2475346"/>
            <a:ext cx="108989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A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7638C-0274-942A-82D2-0D8AAE4B3F41}"/>
              </a:ext>
            </a:extLst>
          </p:cNvPr>
          <p:cNvSpPr/>
          <p:nvPr/>
        </p:nvSpPr>
        <p:spPr>
          <a:xfrm>
            <a:off x="2858655" y="2475346"/>
            <a:ext cx="108989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A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99633-49E8-2F0D-0252-3EBCF667658F}"/>
              </a:ext>
            </a:extLst>
          </p:cNvPr>
          <p:cNvSpPr/>
          <p:nvPr/>
        </p:nvSpPr>
        <p:spPr>
          <a:xfrm>
            <a:off x="4100946" y="2475346"/>
            <a:ext cx="108989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2E84D-A904-9B30-7A29-2FA8B4621628}"/>
              </a:ext>
            </a:extLst>
          </p:cNvPr>
          <p:cNvSpPr/>
          <p:nvPr/>
        </p:nvSpPr>
        <p:spPr>
          <a:xfrm>
            <a:off x="5343237" y="2475346"/>
            <a:ext cx="108989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87FB9B-3A0D-944A-F9DC-C27DAA94FA38}"/>
              </a:ext>
            </a:extLst>
          </p:cNvPr>
          <p:cNvSpPr/>
          <p:nvPr/>
        </p:nvSpPr>
        <p:spPr>
          <a:xfrm>
            <a:off x="6567055" y="2475346"/>
            <a:ext cx="108989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3BD29A-4051-4086-F303-0329890D0B71}"/>
              </a:ext>
            </a:extLst>
          </p:cNvPr>
          <p:cNvSpPr/>
          <p:nvPr/>
        </p:nvSpPr>
        <p:spPr>
          <a:xfrm>
            <a:off x="7809346" y="2475346"/>
            <a:ext cx="108989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A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5F7887-9BBC-6EA9-89E0-7407661F2EB6}"/>
              </a:ext>
            </a:extLst>
          </p:cNvPr>
          <p:cNvSpPr/>
          <p:nvPr/>
        </p:nvSpPr>
        <p:spPr>
          <a:xfrm>
            <a:off x="9051637" y="2475346"/>
            <a:ext cx="108989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A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FC8C1-0F7A-4BC1-B9F6-8B78902B7C2C}"/>
              </a:ext>
            </a:extLst>
          </p:cNvPr>
          <p:cNvSpPr/>
          <p:nvPr/>
        </p:nvSpPr>
        <p:spPr>
          <a:xfrm>
            <a:off x="10293928" y="2475346"/>
            <a:ext cx="1089891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A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08682-405C-E512-0110-BA6588B0C83E}"/>
              </a:ext>
            </a:extLst>
          </p:cNvPr>
          <p:cNvSpPr/>
          <p:nvPr/>
        </p:nvSpPr>
        <p:spPr>
          <a:xfrm>
            <a:off x="1616364" y="3570866"/>
            <a:ext cx="1089891" cy="424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i</a:t>
            </a:r>
            <a:endParaRPr lang="en-AE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B71B4E-746F-0415-2979-EDD546DD732B}"/>
              </a:ext>
            </a:extLst>
          </p:cNvPr>
          <p:cNvSpPr/>
          <p:nvPr/>
        </p:nvSpPr>
        <p:spPr>
          <a:xfrm>
            <a:off x="2858655" y="3570866"/>
            <a:ext cx="1089891" cy="424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baseline="-25000" dirty="0" err="1"/>
              <a:t>j</a:t>
            </a:r>
            <a:endParaRPr lang="en-AE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A6C9B-CF61-E2BA-CDAD-2CCC0B45747C}"/>
              </a:ext>
            </a:extLst>
          </p:cNvPr>
          <p:cNvSpPr/>
          <p:nvPr/>
        </p:nvSpPr>
        <p:spPr>
          <a:xfrm>
            <a:off x="4100946" y="3570866"/>
            <a:ext cx="1089891" cy="424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k</a:t>
            </a:r>
            <a:endParaRPr lang="en-AE" baseline="-25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D4F236-F3F1-DD91-B9A5-B000CAA8CF00}"/>
              </a:ext>
            </a:extLst>
          </p:cNvPr>
          <p:cNvSpPr/>
          <p:nvPr/>
        </p:nvSpPr>
        <p:spPr>
          <a:xfrm>
            <a:off x="5343237" y="3570866"/>
            <a:ext cx="1089891" cy="424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l</a:t>
            </a:r>
            <a:endParaRPr lang="en-AE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5890BE-3F33-90A5-1899-060039B1FD46}"/>
              </a:ext>
            </a:extLst>
          </p:cNvPr>
          <p:cNvSpPr/>
          <p:nvPr/>
        </p:nvSpPr>
        <p:spPr>
          <a:xfrm>
            <a:off x="6567055" y="3570866"/>
            <a:ext cx="1089891" cy="424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m</a:t>
            </a:r>
            <a:endParaRPr lang="en-AE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1635F8-C86A-D5EC-AF03-6223FD8485C5}"/>
              </a:ext>
            </a:extLst>
          </p:cNvPr>
          <p:cNvSpPr/>
          <p:nvPr/>
        </p:nvSpPr>
        <p:spPr>
          <a:xfrm>
            <a:off x="7809346" y="3570866"/>
            <a:ext cx="1089891" cy="424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baseline="-25000" dirty="0" err="1"/>
              <a:t>n</a:t>
            </a:r>
            <a:endParaRPr lang="en-AE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B5AD47-3A7A-0195-D1F2-9A8BCCAD80AF}"/>
              </a:ext>
            </a:extLst>
          </p:cNvPr>
          <p:cNvSpPr/>
          <p:nvPr/>
        </p:nvSpPr>
        <p:spPr>
          <a:xfrm>
            <a:off x="9051637" y="3570866"/>
            <a:ext cx="1089891" cy="424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o</a:t>
            </a:r>
            <a:endParaRPr lang="en-AE" baseline="-2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91E263-4D66-9567-046E-421A79D32B4B}"/>
              </a:ext>
            </a:extLst>
          </p:cNvPr>
          <p:cNvSpPr/>
          <p:nvPr/>
        </p:nvSpPr>
        <p:spPr>
          <a:xfrm>
            <a:off x="10293928" y="3570866"/>
            <a:ext cx="1089891" cy="424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baseline="-25000" dirty="0" err="1"/>
              <a:t>p</a:t>
            </a:r>
            <a:endParaRPr lang="en-AE" baseline="-25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F57714-08EC-DEEC-8F2A-754B38352013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2161310" y="2900218"/>
            <a:ext cx="0" cy="67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90CFF8-0EB1-6BAB-71F9-A7C15B280AA8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3403601" y="2900218"/>
            <a:ext cx="0" cy="67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0329AE-2F87-E0B4-3F55-A570F99893F5}"/>
              </a:ext>
            </a:extLst>
          </p:cNvPr>
          <p:cNvCxnSpPr>
            <a:stCxn id="14" idx="0"/>
            <a:endCxn id="6" idx="2"/>
          </p:cNvCxnSpPr>
          <p:nvPr/>
        </p:nvCxnSpPr>
        <p:spPr>
          <a:xfrm flipV="1">
            <a:off x="4645892" y="2900218"/>
            <a:ext cx="0" cy="67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A78C1A-A6C4-98CF-EE21-CB6F4B33A82E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5888183" y="2900218"/>
            <a:ext cx="0" cy="67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57A150-7FB4-E3C8-1E09-71242CAEB018}"/>
              </a:ext>
            </a:extLst>
          </p:cNvPr>
          <p:cNvCxnSpPr>
            <a:stCxn id="16" idx="0"/>
            <a:endCxn id="8" idx="2"/>
          </p:cNvCxnSpPr>
          <p:nvPr/>
        </p:nvCxnSpPr>
        <p:spPr>
          <a:xfrm flipV="1">
            <a:off x="7112001" y="2900218"/>
            <a:ext cx="0" cy="67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C97987-F5DA-4346-8900-F7373EE8E4D5}"/>
              </a:ext>
            </a:extLst>
          </p:cNvPr>
          <p:cNvCxnSpPr>
            <a:stCxn id="17" idx="0"/>
            <a:endCxn id="9" idx="2"/>
          </p:cNvCxnSpPr>
          <p:nvPr/>
        </p:nvCxnSpPr>
        <p:spPr>
          <a:xfrm flipV="1">
            <a:off x="8354292" y="2900218"/>
            <a:ext cx="0" cy="67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B0C31C-A907-22F5-159E-5221C2973252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9596583" y="2900218"/>
            <a:ext cx="0" cy="67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15356C-796D-C516-7B7B-368898768000}"/>
              </a:ext>
            </a:extLst>
          </p:cNvPr>
          <p:cNvCxnSpPr>
            <a:stCxn id="19" idx="0"/>
            <a:endCxn id="11" idx="2"/>
          </p:cNvCxnSpPr>
          <p:nvPr/>
        </p:nvCxnSpPr>
        <p:spPr>
          <a:xfrm flipV="1">
            <a:off x="10838874" y="2900218"/>
            <a:ext cx="0" cy="67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4BB66C2-FDA2-D469-4470-EB65A1EB0ECB}"/>
              </a:ext>
            </a:extLst>
          </p:cNvPr>
          <p:cNvSpPr/>
          <p:nvPr/>
        </p:nvSpPr>
        <p:spPr>
          <a:xfrm>
            <a:off x="1343025" y="3760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F0F162-3B9E-2C89-2E9A-4B1F54E59537}"/>
              </a:ext>
            </a:extLst>
          </p:cNvPr>
          <p:cNvSpPr/>
          <p:nvPr/>
        </p:nvSpPr>
        <p:spPr>
          <a:xfrm>
            <a:off x="1098809" y="3760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8C2B930-5D63-B3AE-0D71-F3BDE6F3C14E}"/>
              </a:ext>
            </a:extLst>
          </p:cNvPr>
          <p:cNvSpPr/>
          <p:nvPr/>
        </p:nvSpPr>
        <p:spPr>
          <a:xfrm>
            <a:off x="11547997" y="37604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8B2916-26B1-427D-D4D4-50F66FBFF844}"/>
              </a:ext>
            </a:extLst>
          </p:cNvPr>
          <p:cNvSpPr/>
          <p:nvPr/>
        </p:nvSpPr>
        <p:spPr>
          <a:xfrm>
            <a:off x="11776800" y="37604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E721350-25E8-92A7-9109-820859BDFC61}"/>
              </a:ext>
            </a:extLst>
          </p:cNvPr>
          <p:cNvSpPr/>
          <p:nvPr/>
        </p:nvSpPr>
        <p:spPr>
          <a:xfrm>
            <a:off x="1343024" y="26649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5E4086-1BB5-F975-496B-A8F691F48D62}"/>
              </a:ext>
            </a:extLst>
          </p:cNvPr>
          <p:cNvSpPr/>
          <p:nvPr/>
        </p:nvSpPr>
        <p:spPr>
          <a:xfrm>
            <a:off x="1098809" y="26649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B73380-990D-8343-1D27-89D8717B7F2C}"/>
              </a:ext>
            </a:extLst>
          </p:cNvPr>
          <p:cNvSpPr/>
          <p:nvPr/>
        </p:nvSpPr>
        <p:spPr>
          <a:xfrm>
            <a:off x="11822519" y="26649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EDFD0E-4F1C-27A7-5C14-23A4604A0D28}"/>
              </a:ext>
            </a:extLst>
          </p:cNvPr>
          <p:cNvSpPr/>
          <p:nvPr/>
        </p:nvSpPr>
        <p:spPr>
          <a:xfrm>
            <a:off x="11578304" y="26649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424EEA-0ABD-DAC3-75A1-6E62B357A781}"/>
              </a:ext>
            </a:extLst>
          </p:cNvPr>
          <p:cNvSpPr/>
          <p:nvPr/>
        </p:nvSpPr>
        <p:spPr>
          <a:xfrm>
            <a:off x="1016001" y="2017134"/>
            <a:ext cx="11018982" cy="112886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6031A1-7E49-ECF3-FD2C-E735C0E73CAA}"/>
              </a:ext>
            </a:extLst>
          </p:cNvPr>
          <p:cNvSpPr/>
          <p:nvPr/>
        </p:nvSpPr>
        <p:spPr>
          <a:xfrm>
            <a:off x="1016001" y="3325091"/>
            <a:ext cx="11018982" cy="1043710"/>
          </a:xfrm>
          <a:prstGeom prst="rect">
            <a:avLst/>
          </a:prstGeom>
          <a:solidFill>
            <a:schemeClr val="accent3">
              <a:lumMod val="7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AF3F1-AE63-5351-D71C-C9136359C9FE}"/>
              </a:ext>
            </a:extLst>
          </p:cNvPr>
          <p:cNvSpPr txBox="1"/>
          <p:nvPr/>
        </p:nvSpPr>
        <p:spPr>
          <a:xfrm>
            <a:off x="7818582" y="1161152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values….</a:t>
            </a:r>
            <a:endParaRPr lang="en-A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6EC174-FEDA-6C2C-3A63-4B03129AA53E}"/>
              </a:ext>
            </a:extLst>
          </p:cNvPr>
          <p:cNvSpPr txBox="1"/>
          <p:nvPr/>
        </p:nvSpPr>
        <p:spPr>
          <a:xfrm>
            <a:off x="7818582" y="4614576"/>
            <a:ext cx="302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Dimensions of the vector</a:t>
            </a:r>
            <a:endParaRPr lang="en-A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8037C2-5FBF-8811-CDD8-97F226D6820F}"/>
              </a:ext>
            </a:extLst>
          </p:cNvPr>
          <p:cNvSpPr txBox="1"/>
          <p:nvPr/>
        </p:nvSpPr>
        <p:spPr>
          <a:xfrm>
            <a:off x="1016001" y="5347855"/>
            <a:ext cx="3426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How many dimensions?</a:t>
            </a:r>
            <a:endParaRPr lang="en-AE" sz="3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F82603-82A1-B408-043D-66D88ABA9A48}"/>
              </a:ext>
            </a:extLst>
          </p:cNvPr>
          <p:cNvSpPr txBox="1"/>
          <p:nvPr/>
        </p:nvSpPr>
        <p:spPr>
          <a:xfrm>
            <a:off x="4350790" y="5717186"/>
            <a:ext cx="747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Potentially infinite if the Domain has infinite points!</a:t>
            </a:r>
            <a:endParaRPr lang="en-AE" sz="2400" dirty="0"/>
          </a:p>
        </p:txBody>
      </p:sp>
    </p:spTree>
    <p:extLst>
      <p:ext uri="{BB962C8B-B14F-4D97-AF65-F5344CB8AC3E}">
        <p14:creationId xmlns:p14="http://schemas.microsoft.com/office/powerpoint/2010/main" val="6482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BD41-6783-74E5-81E0-1347E2A8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distributions</a:t>
            </a:r>
            <a:endParaRPr lang="en-AE" dirty="0"/>
          </a:p>
        </p:txBody>
      </p:sp>
      <p:pic>
        <p:nvPicPr>
          <p:cNvPr id="1026" name="Picture 2" descr="Multivariate normal distribution - Wikipedia">
            <a:extLst>
              <a:ext uri="{FF2B5EF4-FFF2-40B4-BE49-F238E27FC236}">
                <a16:creationId xmlns:a16="http://schemas.microsoft.com/office/drawing/2014/main" id="{26C8FBC6-D98B-B66B-7601-5DD6D3ED6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977447"/>
            <a:ext cx="5998589" cy="373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9BCE4-F5C4-817D-C343-357DE85625C0}"/>
              </a:ext>
            </a:extLst>
          </p:cNvPr>
          <p:cNvSpPr txBox="1"/>
          <p:nvPr/>
        </p:nvSpPr>
        <p:spPr>
          <a:xfrm>
            <a:off x="9661236" y="3370323"/>
            <a:ext cx="1986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random 2D vector</a:t>
            </a:r>
            <a:endParaRPr lang="en-AE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A8F0BB-819E-13D9-50C7-7BD514C4977B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 flipV="1">
            <a:off x="7341614" y="3847377"/>
            <a:ext cx="23196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1A788F-7E65-5999-211D-23C885F61AD6}"/>
              </a:ext>
            </a:extLst>
          </p:cNvPr>
          <p:cNvSpPr txBox="1"/>
          <p:nvPr/>
        </p:nvSpPr>
        <p:spPr>
          <a:xfrm>
            <a:off x="7450356" y="3374000"/>
            <a:ext cx="210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random sample</a:t>
            </a:r>
            <a:endParaRPr lang="en-A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1F377-9C3C-EAE5-B6C2-5C19D192FA6F}"/>
              </a:ext>
            </a:extLst>
          </p:cNvPr>
          <p:cNvSpPr txBox="1"/>
          <p:nvPr/>
        </p:nvSpPr>
        <p:spPr>
          <a:xfrm>
            <a:off x="1343025" y="5883564"/>
            <a:ext cx="599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Image courtesy: Wikipedia</a:t>
            </a:r>
          </a:p>
          <a:p>
            <a:pPr algn="ctr"/>
            <a:r>
              <a:rPr lang="en-US" dirty="0"/>
              <a:t>I am a wiki donor (not </a:t>
            </a:r>
            <a:r>
              <a:rPr lang="en-US" i="1" dirty="0"/>
              <a:t>Vicky donor</a:t>
            </a:r>
            <a:r>
              <a:rPr lang="en-US" dirty="0"/>
              <a:t>)!</a:t>
            </a:r>
          </a:p>
          <a:p>
            <a:pPr algn="ctr"/>
            <a:r>
              <a:rPr lang="en-US" dirty="0"/>
              <a:t> Consider a donation to keep it free!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6776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0094-4132-0091-CD6A-C6A826CA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Infinitely long vector</a:t>
            </a:r>
            <a:endParaRPr lang="en-A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15BE3-1CB3-2A00-2AEA-65AC4B51FC5C}"/>
              </a:ext>
            </a:extLst>
          </p:cNvPr>
          <p:cNvSpPr txBox="1"/>
          <p:nvPr/>
        </p:nvSpPr>
        <p:spPr>
          <a:xfrm>
            <a:off x="8862470" y="2161496"/>
            <a:ext cx="1946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Infinitely long vector</a:t>
            </a:r>
            <a:endParaRPr lang="en-AE" sz="2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86ED4E-69C4-4469-ED24-55FBC8C24D8C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6597220" y="2828836"/>
            <a:ext cx="2265250" cy="2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F59729-723B-791F-9642-A7139D936977}"/>
              </a:ext>
            </a:extLst>
          </p:cNvPr>
          <p:cNvSpPr txBox="1"/>
          <p:nvPr/>
        </p:nvSpPr>
        <p:spPr>
          <a:xfrm>
            <a:off x="6760334" y="2355460"/>
            <a:ext cx="210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random sample</a:t>
            </a:r>
            <a:endParaRPr lang="en-A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6BD93-8FA9-66AE-091F-F2B8BDB15312}"/>
              </a:ext>
            </a:extLst>
          </p:cNvPr>
          <p:cNvSpPr txBox="1"/>
          <p:nvPr/>
        </p:nvSpPr>
        <p:spPr>
          <a:xfrm>
            <a:off x="1343025" y="2228671"/>
            <a:ext cx="5254195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?</a:t>
            </a:r>
            <a:endParaRPr lang="en-AE" sz="7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A0F80-0CEC-3C01-700C-AA5CDD8304C6}"/>
              </a:ext>
            </a:extLst>
          </p:cNvPr>
          <p:cNvSpPr txBox="1"/>
          <p:nvPr/>
        </p:nvSpPr>
        <p:spPr>
          <a:xfrm>
            <a:off x="1343025" y="4230255"/>
            <a:ext cx="5254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Infinite dimensional probability distribution</a:t>
            </a:r>
            <a:endParaRPr lang="en-AE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284D1-5F3B-1C19-794A-5A9292F55EF3}"/>
              </a:ext>
            </a:extLst>
          </p:cNvPr>
          <p:cNvSpPr txBox="1"/>
          <p:nvPr/>
        </p:nvSpPr>
        <p:spPr>
          <a:xfrm>
            <a:off x="6348246" y="4029165"/>
            <a:ext cx="5625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Functions are random samples from infinite dimensional probability distributions!</a:t>
            </a:r>
          </a:p>
          <a:p>
            <a:pPr algn="ctr"/>
            <a:r>
              <a:rPr lang="en-US" sz="2800" dirty="0"/>
              <a:t>ANY KIND OF DISTRIBUTION</a:t>
            </a:r>
            <a:endParaRPr lang="en-AE" sz="2800" dirty="0"/>
          </a:p>
        </p:txBody>
      </p:sp>
    </p:spTree>
    <p:extLst>
      <p:ext uri="{BB962C8B-B14F-4D97-AF65-F5344CB8AC3E}">
        <p14:creationId xmlns:p14="http://schemas.microsoft.com/office/powerpoint/2010/main" val="27942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5506D940-CD1A-46A6-8495-AD6F6CF8B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61A7874-B5D6-41C7-9C9D-14BFF206A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3119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9CAF4-F90B-DE1E-BA0C-6414243C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1" y="324000"/>
            <a:ext cx="4537300" cy="2658894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So, who took my domain away?</a:t>
            </a:r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777259FD-9282-4F3A-A093-393FC1CC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19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EB0CD40E-0F8A-4A0E-B83E-092F9B0E5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3429000"/>
            <a:ext cx="5411901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Jerry Likes His Cheese Postcard | Zazzle.com | Tom and jerry funny, Tom and  jerry cartoon, Tom and jerry">
            <a:extLst>
              <a:ext uri="{FF2B5EF4-FFF2-40B4-BE49-F238E27FC236}">
                <a16:creationId xmlns:a16="http://schemas.microsoft.com/office/drawing/2014/main" id="{68DB71C9-0579-1C5A-CC8A-12F40A9E5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1899" y="938951"/>
            <a:ext cx="4980102" cy="4980102"/>
          </a:xfrm>
          <a:custGeom>
            <a:avLst/>
            <a:gdLst/>
            <a:ahLst/>
            <a:cxnLst/>
            <a:rect l="l" t="t" r="r" b="b"/>
            <a:pathLst>
              <a:path w="5880100" h="6857999">
                <a:moveTo>
                  <a:pt x="0" y="0"/>
                </a:moveTo>
                <a:lnTo>
                  <a:pt x="5880100" y="0"/>
                </a:lnTo>
                <a:lnTo>
                  <a:pt x="5880100" y="6857999"/>
                </a:lnTo>
                <a:lnTo>
                  <a:pt x="0" y="6857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8CC9C-78BA-921A-F6E9-E94D676F5040}"/>
              </a:ext>
            </a:extLst>
          </p:cNvPr>
          <p:cNvSpPr txBox="1"/>
          <p:nvPr/>
        </p:nvSpPr>
        <p:spPr>
          <a:xfrm>
            <a:off x="1342801" y="3851564"/>
            <a:ext cx="4537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function values are just random samples from infinite dimensional distribution:</a:t>
            </a:r>
          </a:p>
          <a:p>
            <a:endParaRPr lang="en-US" dirty="0"/>
          </a:p>
          <a:p>
            <a:r>
              <a:rPr lang="en-US" dirty="0"/>
              <a:t>What happened to “domain”? </a:t>
            </a:r>
          </a:p>
          <a:p>
            <a:r>
              <a:rPr lang="en-US" dirty="0"/>
              <a:t>Not needed at all?</a:t>
            </a:r>
          </a:p>
          <a:p>
            <a:r>
              <a:rPr lang="en-US" dirty="0"/>
              <a:t>Doesn’t matter?</a:t>
            </a:r>
            <a:endParaRPr lang="en-AE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AB9F6AD-0D3E-7238-3C92-148BE11DC8B0}"/>
              </a:ext>
            </a:extLst>
          </p:cNvPr>
          <p:cNvSpPr/>
          <p:nvPr/>
        </p:nvSpPr>
        <p:spPr>
          <a:xfrm flipH="1">
            <a:off x="8820727" y="-3162"/>
            <a:ext cx="3001813" cy="2043947"/>
          </a:xfrm>
          <a:prstGeom prst="cloudCallout">
            <a:avLst>
              <a:gd name="adj1" fmla="val -5346"/>
              <a:gd name="adj2" fmla="val 100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That’s a domain jerry… not your cheese….. Hello… Bring it back…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81921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D847-D80B-7B5B-9EED-602A7497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B937-AC33-52C9-AC1E-EF62F513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592262"/>
            <a:ext cx="10406063" cy="5086639"/>
          </a:xfrm>
        </p:spPr>
        <p:txBody>
          <a:bodyPr/>
          <a:lstStyle/>
          <a:p>
            <a:r>
              <a:rPr lang="en-US" dirty="0"/>
              <a:t>Multivariate distributions are characterized by Covariance matrices</a:t>
            </a:r>
          </a:p>
          <a:p>
            <a:pPr lvl="1"/>
            <a:r>
              <a:rPr lang="en-US" dirty="0"/>
              <a:t>How different dimensions are related to each other</a:t>
            </a:r>
          </a:p>
          <a:p>
            <a:pPr lvl="1"/>
            <a:endParaRPr lang="en-US" dirty="0"/>
          </a:p>
          <a:p>
            <a:r>
              <a:rPr lang="en-US" dirty="0"/>
              <a:t>Dimensions == Domain points</a:t>
            </a:r>
          </a:p>
          <a:p>
            <a:endParaRPr lang="en-US" dirty="0"/>
          </a:p>
          <a:p>
            <a:r>
              <a:rPr lang="en-US" dirty="0"/>
              <a:t>Covariance matrix</a:t>
            </a:r>
          </a:p>
          <a:p>
            <a:pPr lvl="1"/>
            <a:r>
              <a:rPr lang="en-US" dirty="0"/>
              <a:t>Identity matrix</a:t>
            </a:r>
          </a:p>
          <a:p>
            <a:pPr lvl="2"/>
            <a:r>
              <a:rPr lang="en-US" dirty="0"/>
              <a:t>Function value at each domain point is independent of the other</a:t>
            </a:r>
          </a:p>
          <a:p>
            <a:pPr lvl="1"/>
            <a:r>
              <a:rPr lang="en-US" dirty="0"/>
              <a:t>Non-identity matrix</a:t>
            </a:r>
          </a:p>
          <a:p>
            <a:pPr lvl="2"/>
            <a:r>
              <a:rPr lang="en-AE" dirty="0"/>
              <a:t>Function value at a domain point may condition/influence value it takes in other domain points</a:t>
            </a:r>
          </a:p>
        </p:txBody>
      </p:sp>
    </p:spTree>
    <p:extLst>
      <p:ext uri="{BB962C8B-B14F-4D97-AF65-F5344CB8AC3E}">
        <p14:creationId xmlns:p14="http://schemas.microsoft.com/office/powerpoint/2010/main" val="103670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5BF4-A936-ECF6-8B98-04E8CD4E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2EC6-9545-8FED-F5C3-36D80F6C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random samples from infinite dimensional probability distribution</a:t>
            </a:r>
          </a:p>
          <a:p>
            <a:endParaRPr lang="en-US" dirty="0"/>
          </a:p>
          <a:p>
            <a:r>
              <a:rPr lang="en-US" dirty="0"/>
              <a:t>That infinite dimensional probability distribution is characterized by</a:t>
            </a:r>
          </a:p>
          <a:p>
            <a:pPr lvl="1"/>
            <a:r>
              <a:rPr lang="en-US" dirty="0"/>
              <a:t>Infinite dimensional covariance matrix</a:t>
            </a:r>
          </a:p>
          <a:p>
            <a:pPr lvl="1"/>
            <a:r>
              <a:rPr lang="en-US" dirty="0"/>
              <a:t>Covariance matrix captures relationship between domain points (with respect to the function)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16809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17E6-2F1B-C80B-8599-6B022C5E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 moment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73A8-C552-7095-3A4A-1AD98C50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650" y="4124864"/>
            <a:ext cx="3999869" cy="483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Sorry… Not interested in infinity…</a:t>
            </a:r>
          </a:p>
        </p:txBody>
      </p:sp>
      <p:pic>
        <p:nvPicPr>
          <p:cNvPr id="5" name="Picture 4" descr="A cartoon of a cat&#10;&#10;Description automatically generated with low confidence">
            <a:extLst>
              <a:ext uri="{FF2B5EF4-FFF2-40B4-BE49-F238E27FC236}">
                <a16:creationId xmlns:a16="http://schemas.microsoft.com/office/drawing/2014/main" id="{84D57913-A7DD-A18B-F98B-8AD7287B7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17" y="1103312"/>
            <a:ext cx="2942612" cy="277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1B397C-7693-56FE-4E5A-21B1242E1317}"/>
              </a:ext>
            </a:extLst>
          </p:cNvPr>
          <p:cNvSpPr txBox="1"/>
          <p:nvPr/>
        </p:nvSpPr>
        <p:spPr>
          <a:xfrm>
            <a:off x="3650068" y="1821894"/>
            <a:ext cx="4309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Did you know? </a:t>
            </a:r>
          </a:p>
          <a:p>
            <a:endParaRPr lang="en-US" b="1" dirty="0"/>
          </a:p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Functions are random samples from any infinite dimensional probability distribution!!!</a:t>
            </a:r>
            <a:endParaRPr lang="en-A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 descr="A dog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DEA2D499-98C5-2F48-CFCD-92ED14347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0" y="2580646"/>
            <a:ext cx="2070822" cy="2587321"/>
          </a:xfrm>
          <a:prstGeom prst="rect">
            <a:avLst/>
          </a:prstGeom>
        </p:spPr>
      </p:pic>
      <p:sp>
        <p:nvSpPr>
          <p:cNvPr id="9" name="Lightning Bolt 8">
            <a:extLst>
              <a:ext uri="{FF2B5EF4-FFF2-40B4-BE49-F238E27FC236}">
                <a16:creationId xmlns:a16="http://schemas.microsoft.com/office/drawing/2014/main" id="{5063FE23-36D2-1DBB-47E8-06D51B8C36C0}"/>
              </a:ext>
            </a:extLst>
          </p:cNvPr>
          <p:cNvSpPr/>
          <p:nvPr/>
        </p:nvSpPr>
        <p:spPr>
          <a:xfrm flipH="1">
            <a:off x="7702142" y="2218867"/>
            <a:ext cx="957532" cy="50111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33BA529A-D47E-8B3E-B011-80904F5BC46F}"/>
              </a:ext>
            </a:extLst>
          </p:cNvPr>
          <p:cNvSpPr/>
          <p:nvPr/>
        </p:nvSpPr>
        <p:spPr>
          <a:xfrm>
            <a:off x="2738457" y="3874306"/>
            <a:ext cx="911611" cy="50111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FCC58-7076-80D4-AB1D-3D20A538F140}"/>
              </a:ext>
            </a:extLst>
          </p:cNvPr>
          <p:cNvSpPr txBox="1"/>
          <p:nvPr/>
        </p:nvSpPr>
        <p:spPr>
          <a:xfrm>
            <a:off x="3643616" y="4950053"/>
            <a:ext cx="430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covariance matrix is infinite dimensional….too… You know..</a:t>
            </a:r>
            <a:endParaRPr lang="en-A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A361D6-121D-58A7-79C9-44BE8F4EBD48}"/>
              </a:ext>
            </a:extLst>
          </p:cNvPr>
          <p:cNvSpPr txBox="1">
            <a:spLocks/>
          </p:cNvSpPr>
          <p:nvPr/>
        </p:nvSpPr>
        <p:spPr>
          <a:xfrm>
            <a:off x="3643616" y="5937653"/>
            <a:ext cx="4387576" cy="4839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buSzPct val="70000"/>
              <a:buFont typeface="Wingdings 2" panose="05020102010507070707" pitchFamily="18" charset="2"/>
              <a:buChar char="à"/>
              <a:defRPr sz="2000" kern="1200">
                <a:solidFill>
                  <a:schemeClr val="tx2">
                    <a:alpha val="77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720000" indent="-360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buSzPct val="70000"/>
              <a:buFont typeface="Wingdings 2" panose="05020102010507070707" pitchFamily="18" charset="2"/>
              <a:buChar char="à"/>
              <a:defRPr sz="2000" kern="1200">
                <a:solidFill>
                  <a:schemeClr val="tx2">
                    <a:alpha val="77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080000" indent="-288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buSzPct val="70000"/>
              <a:buFont typeface="Wingdings 2" panose="05020102010507070707" pitchFamily="18" charset="2"/>
              <a:buChar char="à"/>
              <a:defRPr sz="1600" kern="1200">
                <a:solidFill>
                  <a:schemeClr val="tx2">
                    <a:alpha val="77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440000" indent="-288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buSzPct val="70000"/>
              <a:buFont typeface="Wingdings 2" panose="05020102010507070707" pitchFamily="18" charset="2"/>
              <a:buChar char="à"/>
              <a:defRPr sz="1600" kern="1200">
                <a:solidFill>
                  <a:schemeClr val="tx2">
                    <a:alpha val="77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1800000" indent="-288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buSzPct val="70000"/>
              <a:buFont typeface="Wingdings 2" panose="05020102010507070707" pitchFamily="18" charset="2"/>
              <a:buChar char="à"/>
              <a:defRPr sz="1600" kern="1200">
                <a:solidFill>
                  <a:schemeClr val="tx2">
                    <a:alpha val="77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You don’t get it… Do you, silly cat….?</a:t>
            </a:r>
          </a:p>
        </p:txBody>
      </p:sp>
    </p:spTree>
    <p:extLst>
      <p:ext uri="{BB962C8B-B14F-4D97-AF65-F5344CB8AC3E}">
        <p14:creationId xmlns:p14="http://schemas.microsoft.com/office/powerpoint/2010/main" val="137001958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Lines">
      <a:dk1>
        <a:sysClr val="windowText" lastClr="000000"/>
      </a:dk1>
      <a:lt1>
        <a:sysClr val="window" lastClr="FFFFFF"/>
      </a:lt1>
      <a:dk2>
        <a:srgbClr val="592F34"/>
      </a:dk2>
      <a:lt2>
        <a:srgbClr val="F8EFE3"/>
      </a:lt2>
      <a:accent1>
        <a:srgbClr val="5B8E96"/>
      </a:accent1>
      <a:accent2>
        <a:srgbClr val="B09BA2"/>
      </a:accent2>
      <a:accent3>
        <a:srgbClr val="E3835D"/>
      </a:accent3>
      <a:accent4>
        <a:srgbClr val="7B99DB"/>
      </a:accent4>
      <a:accent5>
        <a:srgbClr val="D09245"/>
      </a:accent5>
      <a:accent6>
        <a:srgbClr val="96A82C"/>
      </a:accent6>
      <a:hlink>
        <a:srgbClr val="5B8E96"/>
      </a:hlink>
      <a:folHlink>
        <a:srgbClr val="B5826E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4044</TotalTime>
  <Words>654</Words>
  <Application>Microsoft Office PowerPoint</Application>
  <PresentationFormat>Widescreen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Neue Haas Grotesk Text Pro</vt:lpstr>
      <vt:lpstr>Wingdings 2</vt:lpstr>
      <vt:lpstr>LinesVTI</vt:lpstr>
      <vt:lpstr>Gaussian process  Part-1</vt:lpstr>
      <vt:lpstr>Function as a mapping</vt:lpstr>
      <vt:lpstr>Functions</vt:lpstr>
      <vt:lpstr>Multivariate distributions</vt:lpstr>
      <vt:lpstr>Infinitely long vector</vt:lpstr>
      <vt:lpstr>So, who took my domain away?</vt:lpstr>
      <vt:lpstr>Covariance matrix</vt:lpstr>
      <vt:lpstr>Functions</vt:lpstr>
      <vt:lpstr>So what? moment</vt:lpstr>
      <vt:lpstr>Enter Gaussian</vt:lpstr>
      <vt:lpstr>Infinite to Finite</vt:lpstr>
      <vt:lpstr>Finite world…</vt:lpstr>
      <vt:lpstr>Finite world…</vt:lpstr>
      <vt:lpstr>GP, Kriging  Applications</vt:lpstr>
      <vt:lpstr>ARD</vt:lpstr>
      <vt:lpstr>Limitations of GP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Chakku S</dc:creator>
  <cp:lastModifiedBy>Chakku S</cp:lastModifiedBy>
  <cp:revision>90</cp:revision>
  <dcterms:created xsi:type="dcterms:W3CDTF">2022-06-05T09:05:48Z</dcterms:created>
  <dcterms:modified xsi:type="dcterms:W3CDTF">2022-06-24T13:41:49Z</dcterms:modified>
</cp:coreProperties>
</file>