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notesSlides/notesSlide23.xml" ContentType="application/vnd.openxmlformats-officedocument.presentationml.notesSlide+xml"/>
  <Override PartName="/ppt/slides/slide23.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notesSlides/notesSlide25.xml" ContentType="application/vnd.openxmlformats-officedocument.presentationml.notesSlide+xml"/>
  <Override PartName="/ppt/slides/slide25.xml" ContentType="application/vnd.openxmlformats-officedocument.presentationml.slide+xml"/>
  <Override PartName="/ppt/notesSlides/notesSlide26.xml" ContentType="application/vnd.openxmlformats-officedocument.presentationml.notesSlide+xml"/>
  <Override PartName="/ppt/slides/slide26.xml" ContentType="application/vnd.openxmlformats-officedocument.presentationml.slide+xml"/>
  <Override PartName="/ppt/notesSlides/notesSlide27.xml" ContentType="application/vnd.openxmlformats-officedocument.presentationml.notesSlide+xml"/>
  <Override PartName="/ppt/slides/slide27.xml" ContentType="application/vnd.openxmlformats-officedocument.presentationml.slide+xml"/>
  <Override PartName="/ppt/notesSlides/notesSlide28.xml" ContentType="application/vnd.openxmlformats-officedocument.presentationml.notesSlide+xml"/>
  <Override PartName="/ppt/slides/slide28.xml" ContentType="application/vnd.openxmlformats-officedocument.presentationml.slide+xml"/>
  <Override PartName="/ppt/notesSlides/notesSlide29.xml" ContentType="application/vnd.openxmlformats-officedocument.presentationml.notesSlide+xml"/>
  <Override PartName="/ppt/slides/slide2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61125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82612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16983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24790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077389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598803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03109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6886149"/>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6720848"/>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9173761"/>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3300778"/>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0023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3014885"/>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9393046"/>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2875267"/>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2008928"/>
      </p:ext>
    </p:extLst>
  </p:cSld>
  <p:clrMapOvr>
    <a:masterClrMapping/>
  </p:clrMapOvr>
</p:notes>
</file>

<file path=ppt/notesSlides/notesSlide2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0661489"/>
      </p:ext>
    </p:extLst>
  </p:cSld>
  <p:clrMapOvr>
    <a:masterClrMapping/>
  </p:clrMapOvr>
</p:notes>
</file>

<file path=ppt/notesSlides/notesSlide2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298892"/>
      </p:ext>
    </p:extLst>
  </p:cSld>
  <p:clrMapOvr>
    <a:masterClrMapping/>
  </p:clrMapOvr>
</p:notes>
</file>

<file path=ppt/notesSlides/notesSlide2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12483482"/>
      </p:ext>
    </p:extLst>
  </p:cSld>
  <p:clrMapOvr>
    <a:masterClrMapping/>
  </p:clrMapOvr>
</p:notes>
</file>

<file path=ppt/notesSlides/notesSlide2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9278674"/>
      </p:ext>
    </p:extLst>
  </p:cSld>
  <p:clrMapOvr>
    <a:masterClrMapping/>
  </p:clrMapOvr>
</p:notes>
</file>

<file path=ppt/notesSlides/notesSlide2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822560"/>
      </p:ext>
    </p:extLst>
  </p:cSld>
  <p:clrMapOvr>
    <a:masterClrMapping/>
  </p:clrMapOvr>
</p:notes>
</file>

<file path=ppt/notesSlides/notesSlide2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785483"/>
      </p:ext>
    </p:extLst>
  </p:cSld>
  <p:clrMapOvr>
    <a:masterClrMapping/>
  </p:clrMapOvr>
</p:notes>
</file>

<file path=ppt/notesSlides/notesSlide2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61690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4161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22145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902106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23613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584892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4337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235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6855807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17750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72394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451545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8"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47"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46"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45"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2"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43"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44"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2314688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89"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88"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8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83"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714285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68220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3583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31020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919832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65296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3903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7505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07255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61412742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0" charset="0"/>
                <a:ea typeface="华文中宋" pitchFamily="0" charset="0"/>
                <a:cs typeface="Arial" pitchFamily="0" charset="0"/>
              </a:rPr>
              <a:t>KEYLOGGER SOFTWARE AND LEGAL IMPLICATIONS FOR MAXIMIZING SECURITY</a:t>
            </a:r>
            <a:endParaRPr lang="zh-CN" altLang="en-US" sz="3200" b="1" i="0" u="none" strike="noStrike" kern="1200" cap="all" spc="0" baseline="0">
              <a:solidFill>
                <a:schemeClr val="accent1"/>
              </a:solidFill>
              <a:latin typeface="Arial" pitchFamily="0" charset="0"/>
              <a:ea typeface="华文中宋" pitchFamily="0" charset="0"/>
              <a:cs typeface="Arial" pitchFamily="0"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CAPSTONE PROJECT</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a:t>
            </a:r>
            <a:r>
              <a:rPr lang="en-US" altLang="zh-CN" sz="2000" b="1" i="0" u="none" strike="noStrike" kern="1200" cap="none" spc="0" baseline="0">
                <a:solidFill>
                  <a:srgbClr val="1481AC"/>
                </a:solidFill>
                <a:latin typeface="Arial" pitchFamily="0" charset="0"/>
                <a:ea typeface="华文中宋" pitchFamily="0" charset="0"/>
                <a:cs typeface="Arial" pitchFamily="0" charset="0"/>
              </a:rPr>
              <a:t>SARAVANAN.S</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-APOLLO ENGINEERING COLLEGE</a:t>
            </a:r>
            <a:endParaRPr lang="en-US" altLang="zh-CN" sz="1800" b="0" i="0" u="none" strike="noStrike" kern="1200" cap="none" spc="0" baseline="0">
              <a:solidFill>
                <a:srgbClr val="1481AC"/>
              </a:solidFill>
              <a:latin typeface="Franklin Gothic Book"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-COMPUTER SCIENCE ENGINEERING</a:t>
            </a:r>
            <a:endParaRPr lang="zh-CN" altLang="en-US" sz="1800" b="0" i="0" u="none" strike="noStrike" kern="1200" cap="none" spc="0" baseline="0">
              <a:solidFill>
                <a:srgbClr val="1481AC"/>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493043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chemeClr val="accent1"/>
                </a:solidFill>
                <a:latin typeface="Franklin Gothic Demi" pitchFamily="0" charset="0"/>
                <a:ea typeface="华文中宋" pitchFamily="0" charset="0"/>
                <a:cs typeface="Lucida Sans"/>
              </a:rPr>
              <a:t>Libraries used to build the model</a:t>
            </a:r>
            <a:endParaRPr lang="zh-CN" altLang="en-US" sz="2800" b="0" i="0" u="none" strike="noStrike" kern="1200" cap="all" spc="0" baseline="0">
              <a:solidFill>
                <a:schemeClr val="accent1"/>
              </a:solidFill>
              <a:latin typeface="Franklin Gothic Demi" pitchFamily="0" charset="0"/>
              <a:ea typeface="华文中宋" pitchFamily="0" charset="0"/>
              <a:cs typeface="Lucida Sans"/>
            </a:endParaRPr>
          </a:p>
        </p:txBody>
      </p:sp>
      <p:sp>
        <p:nvSpPr>
          <p:cNvPr id="57" name="文本框"/>
          <p:cNvSpPr>
            <a:spLocks noGrp="1"/>
          </p:cNvSpPr>
          <p:nvPr>
            <p:ph type="body" idx="1"/>
          </p:nvPr>
        </p:nvSpPr>
        <p:spPr>
          <a:xfrm rot="0">
            <a:off x="581192" y="1253646"/>
            <a:ext cx="11029615" cy="527808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Python Libraries: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Scikit-learn: For implementing machine learning algorithms for anomaly detection and behavior analysis.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TensorFlow or </a:t>
            </a:r>
            <a:r>
              <a:rPr lang="en-US" altLang="zh-CN" sz="2000" b="0" i="0" u="none" strike="noStrike" kern="1200" cap="none" spc="0" baseline="0">
                <a:solidFill>
                  <a:srgbClr val="404040"/>
                </a:solidFill>
                <a:latin typeface="Calibri" pitchFamily="0" charset="0"/>
                <a:ea typeface="华文中宋" pitchFamily="0" charset="0"/>
                <a:cs typeface="Calibri" pitchFamily="0" charset="0"/>
              </a:rPr>
              <a:t>PyTorch</a:t>
            </a:r>
            <a:r>
              <a:rPr lang="en-US" altLang="zh-CN" sz="2000" b="0" i="0" u="none" strike="noStrike" kern="1200" cap="none" spc="0" baseline="0">
                <a:solidFill>
                  <a:srgbClr val="404040"/>
                </a:solidFill>
                <a:latin typeface="Calibri" pitchFamily="0" charset="0"/>
                <a:ea typeface="华文中宋" pitchFamily="0" charset="0"/>
                <a:cs typeface="Calibri" pitchFamily="0" charset="0"/>
              </a:rPr>
              <a:t>: For developing deep learning models for advanced threat detection.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Pandas: For data manipulation and analysis.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NumPy: For numerical computations.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JavaScript Libraries (for web-based components):</a:t>
            </a:r>
            <a:endParaRPr lang="en-US" altLang="zh-CN" sz="2000" b="0" i="0" u="none" strike="noStrike" kern="1200" cap="none" spc="0" baseline="0">
              <a:solidFill>
                <a:srgbClr val="404040"/>
              </a:solidFill>
              <a:latin typeface="Calibri" pitchFamily="0" charset="0"/>
              <a:ea typeface="Franklin Gothic Book"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React.js, Angular, or Vue.js:</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For building interactive user interfaces.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D3.js or Chart.js:</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For data visualization and dashboard development.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4661763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body" idx="4294967295"/>
          </p:nvPr>
        </p:nvSpPr>
        <p:spPr>
          <a:xfrm rot="0">
            <a:off x="443346" y="1046307"/>
            <a:ext cx="11029949" cy="50355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Security-specific Libraries and Tools: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Snort or Suricata: For network intrusion detection and prevention.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YARA: For writing and matching patterns in suspicious files or network traffic.</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Data Storage and Processing:</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Elasticsearch, Logstash, and Kibana (ELK Stack): For centralized log management and real-time data analysis.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MongoDB or PostgreSQL: For storing and querying security-related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Integration and Deployment: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Docker and Kubernetes: For containerization and orchestration of microservices.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Apache Kafka Connect: For integrating with various data sources and sinks.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0175159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0" name="文本框"/>
          <p:cNvSpPr>
            <a:spLocks noGrp="1"/>
          </p:cNvSpPr>
          <p:nvPr>
            <p:ph type="body" idx="1"/>
          </p:nvPr>
        </p:nvSpPr>
        <p:spPr>
          <a:xfrm rot="0">
            <a:off x="581192" y="1254889"/>
            <a:ext cx="11332174" cy="5480147"/>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9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Calibri" pitchFamily="0" charset="0"/>
                <a:ea typeface="Franklin Gothic Book" pitchFamily="0" charset="0"/>
                <a:cs typeface="Franklin Gothic Book" pitchFamily="0" charset="0"/>
              </a:rPr>
              <a:t>Algorithm Selection:</a:t>
            </a:r>
            <a:endParaRPr lang="en-US" altLang="zh-CN" sz="1900" b="1" i="0" u="none" strike="noStrike" kern="1200" cap="none" spc="0" baseline="0">
              <a:solidFill>
                <a:srgbClr val="404040"/>
              </a:solidFill>
              <a:latin typeface="Calibri" pitchFamily="0" charset="0"/>
              <a:ea typeface="华文中宋" pitchFamily="0" charset="0"/>
              <a:cs typeface="Calibri" pitchFamily="0" charset="0"/>
            </a:endParaRPr>
          </a:p>
          <a:p>
            <a:pPr marL="629920" indent="-305435" algn="l">
              <a:lnSpc>
                <a:spcPct val="80000"/>
              </a:lnSpc>
              <a:spcBef>
                <a:spcPts val="2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one suitable algorithm for keylogger detection and security implementation project is the Random Forest algorithm.</a:t>
            </a:r>
            <a:endParaRPr lang="en-US" altLang="zh-CN" sz="19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80000"/>
              </a:lnSpc>
              <a:spcBef>
                <a:spcPts val="2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Random Forest:</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Type:</a:t>
            </a: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 Supervised Learning (Classification)</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324485" indent="0" algn="l">
              <a:lnSpc>
                <a:spcPct val="80000"/>
              </a:lnSpc>
              <a:spcBef>
                <a:spcPct val="20000"/>
              </a:spcBef>
              <a:spcAft>
                <a:spcPts val="600"/>
              </a:spcAft>
              <a:buNone/>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Strengths:</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Suitable for classification tasks with high-dimensional feature spaces.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Robust against overfitting due to the ensemble nature of the algorithm.</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Can handle both numerical and categorical features.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Provides feature importance scores for interpretability.</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324485" indent="0" algn="l">
              <a:lnSpc>
                <a:spcPct val="80000"/>
              </a:lnSpc>
              <a:spcBef>
                <a:spcPct val="20000"/>
              </a:spcBef>
              <a:spcAft>
                <a:spcPts val="600"/>
              </a:spcAft>
              <a:buNone/>
            </a:pPr>
            <a:r>
              <a:rPr lang="en-US" altLang="zh-CN" sz="1900" b="1" i="0" u="none" strike="noStrike" kern="1200" cap="none" spc="0" baseline="0">
                <a:solidFill>
                  <a:srgbClr val="404040"/>
                </a:solidFill>
                <a:latin typeface="Calibri" pitchFamily="0" charset="0"/>
                <a:ea typeface="Franklin Gothic Book" pitchFamily="0" charset="0"/>
                <a:cs typeface="Calibri" pitchFamily="0" charset="0"/>
              </a:rPr>
              <a:t>How it works:</a:t>
            </a:r>
            <a:endParaRPr lang="en-US" altLang="zh-CN" sz="13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Random Forest is an ensemble learning method that constructs multiple decision trees during training.</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Each decision tree is trained on a random subset of the training data and a random subset of features.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404040"/>
                </a:solidFill>
                <a:latin typeface="Calibri" pitchFamily="0" charset="0"/>
                <a:ea typeface="Franklin Gothic Book" pitchFamily="0" charset="0"/>
                <a:cs typeface="Calibri" pitchFamily="0" charset="0"/>
              </a:rPr>
              <a:t>During prediction, each tree in the forest independently predicts the class label, and the final prediction is determined by a majority vote (for classification tasks) or averaging (for regression tasks) of the individual tree predictions.</a:t>
            </a:r>
            <a:endParaRPr lang="en-US" altLang="zh-CN" sz="13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80000"/>
              </a:lnSpc>
              <a:spcBef>
                <a:spcPct val="20000"/>
              </a:spcBef>
              <a:spcAft>
                <a:spcPts val="600"/>
              </a:spcAft>
              <a:buClr>
                <a:schemeClr val="accent1"/>
              </a:buClr>
              <a:buSzPct val="92000"/>
              <a:buFont typeface="Wingdings 2" pitchFamily="18" charset="2"/>
              <a:buChar char=""/>
            </a:pPr>
            <a:endParaRPr lang="zh-CN" altLang="en-US" sz="13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43773845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body" idx="4294967295"/>
          </p:nvPr>
        </p:nvSpPr>
        <p:spPr>
          <a:xfrm rot="0">
            <a:off x="680605" y="847147"/>
            <a:ext cx="11220450" cy="56483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Application to Keylogger Detection: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Random Forest can be trained on a dataset of labeled examples, where each example represents either normal user behavior or keylogger activity.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Features extracted from user behavior, system logs, and network traffic can be used as input features for the algorithm.</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The Random Forest model learns to distinguish between benign and malicious behavior based on the patterns present in the training data.</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During prediction, the trained Random Forest model can classify new instances of behavior as either benign or potentially malicious based on the learned patterns.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Considerations: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Random Forests are generally effective for handling imbalanced datasets, which is common in security-related tasks where the number of malicious instances may be relatively small compared to benign instances.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29231012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body" idx="4294967295"/>
          </p:nvPr>
        </p:nvSpPr>
        <p:spPr>
          <a:xfrm rot="0">
            <a:off x="318654" y="1010805"/>
            <a:ext cx="11029949" cy="4673600"/>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Hyperparameter tuning may be required to optimize the performance of the Random Forest model, including parameters such as the number of trees, tree depth, and the number of features considered at each split.</a:t>
            </a:r>
            <a:endPar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Implementation: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Random Forest algorithms are available in popular machine learning libraries such as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scikit</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-learn in Python, making them accessible for implementation in security systems.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Random Forest is a versatile and effective algorithm for keylogger detection and security implementation, capable of handling complex patterns in user behavior and system activities to distinguish between normal and potentially malicious behavior.</a:t>
            </a:r>
            <a:br>
              <a:rPr lang="zh-CN" altLang="en-US" sz="1700" b="0" i="0" u="none" strike="noStrike" kern="1200" cap="none" spc="0" baseline="0">
                <a:solidFill>
                  <a:srgbClr val="404040"/>
                </a:solidFill>
                <a:latin typeface="Franklin Gothic Book" pitchFamily="0" charset="0"/>
                <a:ea typeface="华文中宋" pitchFamily="0" charset="0"/>
                <a:cs typeface="Lucida Sans"/>
              </a:rPr>
            </a:b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35473044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body" idx="4294967295"/>
          </p:nvPr>
        </p:nvSpPr>
        <p:spPr>
          <a:xfrm rot="0">
            <a:off x="374073" y="834159"/>
            <a:ext cx="11029949" cy="5513388"/>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Data Input:</a:t>
            </a:r>
            <a:br>
              <a:rPr lang="zh-CN" altLang="en-US" sz="2000" b="0" i="0" u="none" strike="noStrike" kern="1200" cap="none" spc="0" baseline="0">
                <a:solidFill>
                  <a:srgbClr val="404040"/>
                </a:solidFill>
                <a:latin typeface="Calibri" pitchFamily="0" charset="0"/>
                <a:ea typeface="华文中宋" pitchFamily="0" charset="0"/>
                <a:cs typeface="Lucida Sans"/>
              </a:rPr>
            </a:b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In a keylogger detection system using a Random Forest algorithm, the input features play a crucial role in distinguishing between normal user </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and potentially malicious activity. Here are some examples of input features that could be used by the algorithm:</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Keystroke Dynamics:</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Duration of key presses: The time duration for which each key is pressed.</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Inter-key intervals: The time intervals between consecutive key presses.</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Typing speed: The rate at which keys are pressed, measured in characters per minute.</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Frequency of key combinations: The occurrence of specific key sequences or combinations (e.g., CTRL + ALT + DEL).</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marL="0"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System Activities: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Process executions: Information about processes or applications launched by the user.</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File system modifications: Changes made to files or directories on the system.</a:t>
            </a:r>
            <a:endParaRPr lang="zh-CN" altLang="en-US" sz="2000" b="0" i="0" u="none" strike="noStrike" kern="1200" cap="none" spc="0" baseline="0">
              <a:solidFill>
                <a:srgbClr val="404040"/>
              </a:solidFill>
              <a:latin typeface="Calibri" pitchFamily="0" charset="0"/>
              <a:ea typeface="Franklin Gothic Book" pitchFamily="0" charset="0"/>
              <a:cs typeface="Calibri" pitchFamily="0" charset="0"/>
            </a:endParaRPr>
          </a:p>
        </p:txBody>
      </p:sp>
    </p:spTree>
    <p:extLst>
      <p:ext uri="{BB962C8B-B14F-4D97-AF65-F5344CB8AC3E}">
        <p14:creationId xmlns:p14="http://schemas.microsoft.com/office/powerpoint/2010/main" val="478715522"/>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body" idx="4294967295"/>
          </p:nvPr>
        </p:nvSpPr>
        <p:spPr>
          <a:xfrm rot="0">
            <a:off x="332509" y="1024514"/>
            <a:ext cx="11029949" cy="49085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User Interactions: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Application usage patterns: Frequency and duration of interactions with different applications.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Mouse movements: Patterns of mouse movements and clicks.</a:t>
            </a:r>
            <a:endParaRPr lang="en-US" altLang="zh-CN" sz="2000" b="0" i="0" u="none" strike="noStrike" kern="1200" cap="none" spc="0" baseline="0">
              <a:solidFill>
                <a:srgbClr val="404040"/>
              </a:solidFill>
              <a:latin typeface="Calibri"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Contextual Information: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Time of day: The timestamp of each recorded event, providing temporal context.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Day of the week: Information about the day on which the event occurred.</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User identity: The identity or user profile associated with the recorded activity.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Derived Features: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Statistical measures: Mean, median, standard deviation, and other statistical measures calculated from the raw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572927352"/>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body" idx="4294967295"/>
          </p:nvPr>
        </p:nvSpPr>
        <p:spPr>
          <a:xfrm rot="0">
            <a:off x="374071" y="1010804"/>
            <a:ext cx="11029949" cy="4673599"/>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Training Process:</a:t>
            </a:r>
            <a:endParaRPr lang="en-US" altLang="zh-CN" sz="2000" b="0" i="0" u="none" strike="noStrike" kern="1200" cap="none" spc="0" baseline="0">
              <a:solidFill>
                <a:srgbClr val="000000"/>
              </a:solidFill>
              <a:latin typeface="Calibri" pitchFamily="0" charset="0"/>
              <a:ea typeface="华文中宋" pitchFamily="0" charset="0"/>
              <a:cs typeface="Calibri" pitchFamily="0" charset="0"/>
            </a:endParaRPr>
          </a:p>
          <a:p>
            <a:pPr marL="324485"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Data Collection: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Gather a dataset of historical data containing examples of both normal user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and instances of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keylogger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activity.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Ensure that the dataset covers a diverse range of scenarios and captures relevant features that characterize different types of user interactions and system activities.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24485"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Data </a:t>
            </a: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Preprocessing</a:t>
            </a: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Clean the dataset by handling missing values, removing outliers, and normalizing numerical features if necessary.</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Encode categorical variables into numerical representations if applicable.</a:t>
            </a:r>
            <a:endParaRPr lang="en-US" altLang="zh-CN" sz="2000" b="0" i="0" u="none" strike="noStrike" kern="1200" cap="none" spc="0" baseline="0">
              <a:solidFill>
                <a:srgbClr val="404040"/>
              </a:solidFill>
              <a:latin typeface="Calibri" pitchFamily="0" charset="0"/>
              <a:ea typeface="Franklin Gothic Book"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506769855"/>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4294967295"/>
          </p:nvPr>
        </p:nvSpPr>
        <p:spPr>
          <a:xfrm rot="0">
            <a:off x="346363" y="1010661"/>
            <a:ext cx="11029949" cy="49307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Feature Extraction: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Extract relevant features from the dataset that are indicative of normal and potentially malicious behavior.</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Splitting the Dataset: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Divide the dataset into training and testing sets to evaluate the performance of the trained model.</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Training the Random Forest Model:</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Initialize a Random Forest classifier with appropriate hyperparameters, such as the number of trees, tree depth, and minimum samples per leaf.</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Model Evaluation: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Evaluate the trained Random Forest model's performance on the testing dataset to assess its ability to generalize to unseen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779880422"/>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body" idx="4294967295"/>
          </p:nvPr>
        </p:nvSpPr>
        <p:spPr>
          <a:xfrm rot="0">
            <a:off x="457200" y="1066223"/>
            <a:ext cx="11029949" cy="46735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Model Deployment: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Once satisfied with the model's performance, deploy it into the production environment for real-time monitoring and detection of keylogger activity.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000" b="0" i="0" u="none" strike="noStrike" kern="1200" cap="none" spc="0" baseline="0">
              <a:solidFill>
                <a:srgbClr val="404040"/>
              </a:solidFill>
              <a:latin typeface="Calibri"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598982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 </a:t>
            </a:r>
            <a:r>
              <a:rPr lang="en-US" altLang="zh-CN" sz="2000" b="0" i="0" u="none" strike="noStrike" kern="1200" cap="none" spc="0" baseline="0">
                <a:solidFill>
                  <a:srgbClr val="404040"/>
                </a:solidFill>
                <a:latin typeface="Arial" pitchFamily="0" charset="0"/>
                <a:ea typeface="Franklin Gothic Book" pitchFamily="0" charset="0"/>
                <a:cs typeface="Arial" pitchFamily="0" charset="0"/>
              </a:rPr>
              <a:t>(Should not include 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0"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286834488"/>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body" idx="4294967295"/>
          </p:nvPr>
        </p:nvSpPr>
        <p:spPr>
          <a:xfrm rot="0">
            <a:off x="471054" y="902566"/>
            <a:ext cx="11029949" cy="5748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Prediction Process: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Once the Random Forest algorithm is trained using historical data, it can make predictions on new, unseen data by leveraging the ensemble of decision trees it has built. Here's how the trained algorithm makes predictions: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Input Data:</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algorithm receives input data in the form of features extracted from keyboard events, system activities, user interactions, and contextual information.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These features should be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preprocessed</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and formatted in the same way as the training data.</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Ensemble of Decision Trees:</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Random Forest model consists of an ensemble of decision trees, each trained independently on random subsets of the training data and features.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Each decision tree in the forest has learned to classify instances based on the features and their associated class labels.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1205170396"/>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body" idx="4294967295"/>
          </p:nvPr>
        </p:nvSpPr>
        <p:spPr>
          <a:xfrm rot="0">
            <a:off x="581891" y="996807"/>
            <a:ext cx="11029949" cy="56038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Decision Making:</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To make a prediction, the input data is passed through each decision tree in the ensemble.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Each decision tree independently evaluates the input features based on its learned splitting criteria and makes a prediction at the leaf node where the instance ends up.</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Voting Mechanism:</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After all decision trees in the forest have made their individual predictions, a voting mechanism is used to determine the final prediction.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Final Prediction: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final prediction output by the Random Forest algorithm is based on the voting mechanism described above.</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0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Output: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trained algorithm outputs the final prediction or class label for the input instance, indicating whether the behavior is classified as normal or potentially malicious.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Tree>
    <p:extLst>
      <p:ext uri="{BB962C8B-B14F-4D97-AF65-F5344CB8AC3E}">
        <p14:creationId xmlns:p14="http://schemas.microsoft.com/office/powerpoint/2010/main" val="598566851"/>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71" name="图片" descr="A screenshot of a computer&#10;&#10;Description automatically generated"/>
          <p:cNvPicPr>
            <a:picLocks noChangeAspect="1"/>
          </p:cNvPicPr>
          <p:nvPr/>
        </p:nvPicPr>
        <p:blipFill>
          <a:blip r:embed="rId1" cstate="print"/>
          <a:srcRect t="1031" r="12737"/>
          <a:stretch>
            <a:fillRect/>
          </a:stretch>
        </p:blipFill>
        <p:spPr>
          <a:xfrm rot="0">
            <a:off x="401782" y="1288472"/>
            <a:ext cx="9781308" cy="5375563"/>
          </a:xfrm>
          <a:prstGeom prst="rect"/>
          <a:noFill/>
          <a:ln w="12700" cmpd="sng" cap="flat">
            <a:noFill/>
            <a:prstDash val="solid"/>
            <a:miter/>
          </a:ln>
        </p:spPr>
      </p:pic>
    </p:spTree>
    <p:extLst>
      <p:ext uri="{BB962C8B-B14F-4D97-AF65-F5344CB8AC3E}">
        <p14:creationId xmlns:p14="http://schemas.microsoft.com/office/powerpoint/2010/main" val="1903102062"/>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829212" y="4872759"/>
            <a:ext cx="11029949" cy="566738"/>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Keylog.txt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73" name="图片"/>
          <p:cNvPicPr>
            <a:picLocks noChangeAspect="1"/>
          </p:cNvPicPr>
          <p:nvPr/>
        </p:nvPicPr>
        <p:blipFill>
          <a:blip r:embed="rId1" cstate="print"/>
          <a:stretch>
            <a:fillRect/>
          </a:stretch>
        </p:blipFill>
        <p:spPr>
          <a:xfrm rot="0">
            <a:off x="829212" y="916414"/>
            <a:ext cx="8651208" cy="3956345"/>
          </a:xfrm>
          <a:prstGeom prst="rect"/>
          <a:noFill/>
          <a:ln w="12700" cmpd="sng" cap="flat">
            <a:noFill/>
            <a:prstDash val="solid"/>
            <a:miter/>
          </a:ln>
        </p:spPr>
      </p:pic>
    </p:spTree>
    <p:extLst>
      <p:ext uri="{BB962C8B-B14F-4D97-AF65-F5344CB8AC3E}">
        <p14:creationId xmlns:p14="http://schemas.microsoft.com/office/powerpoint/2010/main" val="147608817"/>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763663" y="4512541"/>
            <a:ext cx="11029949" cy="56673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a:rPr>
              <a:t>Keylog.json</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pic>
        <p:nvPicPr>
          <p:cNvPr id="75" name="图片"/>
          <p:cNvPicPr>
            <a:picLocks noChangeAspect="1"/>
          </p:cNvPicPr>
          <p:nvPr/>
        </p:nvPicPr>
        <p:blipFill>
          <a:blip r:embed="rId1" cstate="print"/>
          <a:stretch>
            <a:fillRect/>
          </a:stretch>
        </p:blipFill>
        <p:spPr>
          <a:xfrm rot="0">
            <a:off x="763663" y="894752"/>
            <a:ext cx="10407897" cy="3414011"/>
          </a:xfrm>
          <a:prstGeom prst="rect"/>
          <a:noFill/>
          <a:ln w="12700" cmpd="sng" cap="flat">
            <a:noFill/>
            <a:prstDash val="solid"/>
            <a:miter/>
          </a:ln>
        </p:spPr>
      </p:pic>
    </p:spTree>
    <p:extLst>
      <p:ext uri="{BB962C8B-B14F-4D97-AF65-F5344CB8AC3E}">
        <p14:creationId xmlns:p14="http://schemas.microsoft.com/office/powerpoint/2010/main" val="1165770246"/>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77" name="文本框"/>
          <p:cNvSpPr>
            <a:spLocks noGrp="1"/>
          </p:cNvSpPr>
          <p:nvPr>
            <p:ph type="body" idx="1"/>
          </p:nvPr>
        </p:nvSpPr>
        <p:spPr>
          <a:xfrm rot="0">
            <a:off x="581192" y="1234792"/>
            <a:ext cx="11029615" cy="5121558"/>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Franklin Gothic Book" pitchFamily="0" charset="0"/>
                <a:ea typeface="华文中宋" pitchFamily="0" charset="0"/>
                <a:cs typeface="Lucida Sans"/>
              </a:rPr>
              <a:t>Findings:</a:t>
            </a:r>
            <a:endParaRPr lang="en-US" altLang="zh-CN" sz="20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Franklin Gothic Book" pitchFamily="0" charset="0"/>
                <a:ea typeface="华文中宋" pitchFamily="0" charset="0"/>
                <a:cs typeface="Lucida Sans"/>
              </a:rPr>
              <a:t>Training and Testing:</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华文中宋" pitchFamily="0" charset="0"/>
                <a:cs typeface="Lucida Sans"/>
              </a:rPr>
              <a:t>The algorithm was trained using a dataset containing examples of both normal and malicious </a:t>
            </a:r>
            <a:r>
              <a:rPr lang="en-US" altLang="zh-CN" sz="2000" b="0" i="0" u="none" strike="noStrike" kern="1200" cap="none" spc="0" baseline="0">
                <a:solidFill>
                  <a:srgbClr val="0F0F0F"/>
                </a:solidFill>
                <a:latin typeface="Franklin Gothic Book" pitchFamily="0" charset="0"/>
                <a:ea typeface="华文中宋" pitchFamily="0" charset="0"/>
                <a:cs typeface="Lucida Sans"/>
              </a:rPr>
              <a:t>behavior</a:t>
            </a:r>
            <a:r>
              <a:rPr lang="en-US" altLang="zh-CN" sz="2000" b="0" i="0" u="none" strike="noStrike" kern="1200" cap="none" spc="0" baseline="0">
                <a:solidFill>
                  <a:srgbClr val="0F0F0F"/>
                </a:solidFill>
                <a:latin typeface="Franklin Gothic Book" pitchFamily="0" charset="0"/>
                <a:ea typeface="华文中宋" pitchFamily="0" charset="0"/>
                <a:cs typeface="Lucida Sans"/>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Franklin Gothic Book" pitchFamily="0" charset="0"/>
                <a:ea typeface="Franklin Gothic Book" pitchFamily="0" charset="0"/>
                <a:cs typeface="Franklin Gothic Book" pitchFamily="0" charset="0"/>
              </a:rPr>
              <a:t>Model Performance:</a:t>
            </a:r>
            <a:endParaRPr lang="en-US" altLang="zh-CN" sz="20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trained Random Forest algorithm demonstrated promising performance in distinguishing between normal and malicious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behavior</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Franklin Gothic Book" pitchFamily="0" charset="0"/>
                <a:ea typeface="Franklin Gothic Book" pitchFamily="0" charset="0"/>
                <a:cs typeface="Franklin Gothic Book" pitchFamily="0" charset="0"/>
              </a:rPr>
              <a:t>Predictive Power:</a:t>
            </a:r>
            <a:endParaRPr lang="en-US" altLang="zh-CN" sz="20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algorithm exhibited the ability to make accurate predictions on new, unseen data by leveraging the ensemble of decision trees built during training.</a:t>
            </a:r>
            <a:endPar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p:txBody>
      </p:sp>
    </p:spTree>
    <p:extLst>
      <p:ext uri="{BB962C8B-B14F-4D97-AF65-F5344CB8AC3E}">
        <p14:creationId xmlns:p14="http://schemas.microsoft.com/office/powerpoint/2010/main" val="861538349"/>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文本框"/>
          <p:cNvSpPr>
            <a:spLocks noGrp="1"/>
          </p:cNvSpPr>
          <p:nvPr>
            <p:ph type="body" idx="4294967295"/>
          </p:nvPr>
        </p:nvSpPr>
        <p:spPr>
          <a:xfrm rot="0">
            <a:off x="304800" y="1027257"/>
            <a:ext cx="11029949" cy="5626100"/>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Effectiveness of the Proposed Solution:</a:t>
            </a:r>
            <a:endPar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Detection Accuracy:</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proposed solution effectively detected instances of potential keylogger activity by analyzing patterns and anomalies in user behavior and system activities.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Robustness and Generalization: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Random Forest algorithm demonstrated robustness and generalization across different datasets and scenarios.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Scalability and Efficiency:</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The solution is scalable and can handle large volumes of data efficiently, making it suitable for real-time monitoring and detection of keylogger activity in diverse settings.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ts val="20"/>
              </a:spcBef>
              <a:spcAft>
                <a:spcPts val="600"/>
              </a:spcAft>
              <a:buNone/>
            </a:pPr>
            <a:r>
              <a:rPr lang="en-US" altLang="zh-CN" sz="2000" b="1" i="0" u="none" strike="noStrike" kern="1200" cap="none" spc="0" baseline="0">
                <a:solidFill>
                  <a:srgbClr val="404040"/>
                </a:solidFill>
                <a:latin typeface="Calibri" pitchFamily="0" charset="0"/>
                <a:ea typeface="华文中宋" pitchFamily="0" charset="0"/>
                <a:cs typeface="Calibri" pitchFamily="0" charset="0"/>
              </a:rPr>
              <a:t>Adaptability and Flexibility:</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华文中宋" pitchFamily="0" charset="0"/>
                <a:cs typeface="Calibri" pitchFamily="0" charset="0"/>
              </a:rPr>
              <a:t>The solution can adapt to evolving threats and changes in user behavior by regularly updating the model with new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062590796"/>
      </p:ext>
    </p:extLst>
  </p:cSld>
  <p:clrMapOvr>
    <a:masterClrMapping/>
  </p:clrMapOvr>
</p:sld>
</file>

<file path=ppt/slides/slide2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The future scope of keylogger projects encompasses various avenues for innovation and improvement, driven by advancements in technology, security threats, and user behavior. Here are some potential future directions for keylogger projects: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Advanced Detection Techniques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Behavioral Biometrics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Real-time Monitoring and Response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Endpoint Security Solutions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User Education and Awareness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Privacy-preserving Technologies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Cross-platform Compatibility</a:t>
            </a:r>
            <a:endParaRPr lang="en-US" altLang="zh-CN" sz="2000" b="0" i="0" u="none" strike="noStrike" kern="1200" cap="none" spc="0" baseline="0">
              <a:solidFill>
                <a:srgbClr val="404040"/>
              </a:solidFill>
              <a:latin typeface="Calibri" pitchFamily="0" charset="0"/>
              <a:ea typeface="Franklin Gothic Book"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Calibri" pitchFamily="0" charset="0"/>
            </a:endParaRPr>
          </a:p>
        </p:txBody>
      </p:sp>
      <p:sp>
        <p:nvSpPr>
          <p:cNvPr id="80"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197869641"/>
      </p:ext>
    </p:extLst>
  </p:cSld>
  <p:clrMapOvr>
    <a:masterClrMapping/>
  </p:clrMapOvr>
</p:sld>
</file>

<file path=ppt/slides/slide2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82" name="文本框"/>
          <p:cNvSpPr>
            <a:spLocks noGrp="1"/>
          </p:cNvSpPr>
          <p:nvPr>
            <p:ph type="body" idx="1"/>
          </p:nvPr>
        </p:nvSpPr>
        <p:spPr>
          <a:xfrm rot="0">
            <a:off x="581192" y="1425290"/>
            <a:ext cx="11029615" cy="455006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Lucida Sans"/>
              </a:rPr>
              <a:t>IOPscience</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Discusses the role of keyloggers in IT firms, as well as how they can be used to track children's computer activity and the harm they can cause to computer privacy</a:t>
            </a:r>
            <a:endParaRPr lang="en-US" altLang="zh-CN" sz="1900" b="0" i="0" u="none" strike="noStrike" kern="1200" cap="none" spc="0" baseline="0">
              <a:solidFill>
                <a:srgbClr val="0F0F0F"/>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Calibri" pitchFamily="0" charset="0"/>
              </a:rPr>
              <a:t>ScienceDirect.com</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Includes 27 references on keyloggers, including how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HawkEye</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keylogger malware targets business users, and how Cathay Pacific data was stolen in a hack</a:t>
            </a:r>
            <a:endParaRPr lang="en-US" altLang="zh-CN" sz="1900" b="0" i="0" u="none" strike="noStrike" kern="1200" cap="none" spc="0" baseline="0">
              <a:solidFill>
                <a:srgbClr val="0F0F0F"/>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Calibri" pitchFamily="0" charset="0"/>
              </a:rPr>
              <a:t>ResearchGate</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Includes a paper by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Dr.</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Akashdeep Bhardwaj and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Dr.</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Sam Goundar that demonstrates how keyloggers can gather keystrokes, screenshots, and online transactions without being detected by a scanner</a:t>
            </a:r>
            <a:endParaRPr lang="en-US" altLang="zh-CN" sz="1900" b="0" i="0" u="none" strike="noStrike" kern="1200" cap="none" spc="0" baseline="0">
              <a:solidFill>
                <a:srgbClr val="0F0F0F"/>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r>
              <a:rPr lang="en-US" altLang="zh-CN" sz="1900" b="1" i="0" u="none" strike="noStrike" kern="1200" cap="none" spc="0" baseline="0">
                <a:solidFill>
                  <a:srgbClr val="0F0F0F"/>
                </a:solidFill>
                <a:latin typeface="Calibri" pitchFamily="0" charset="0"/>
                <a:ea typeface="华文中宋" pitchFamily="0" charset="0"/>
                <a:cs typeface="Calibri" pitchFamily="0" charset="0"/>
              </a:rPr>
              <a:t>Grafiati</a:t>
            </a:r>
            <a:endParaRPr lang="en-US" altLang="zh-CN" sz="19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900" b="0" i="0" u="none" strike="noStrike" kern="1200" cap="none" spc="0" baseline="0">
                <a:solidFill>
                  <a:srgbClr val="0F0F0F"/>
                </a:solidFill>
                <a:latin typeface="Calibri" pitchFamily="0" charset="0"/>
                <a:ea typeface="华文中宋" pitchFamily="0" charset="0"/>
                <a:cs typeface="Calibri" pitchFamily="0" charset="0"/>
              </a:rPr>
              <a:t>Includes book chapters on keyloggers, including works by Seth Simms, Margot Maxwell, and Julian </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Rrushi</a:t>
            </a:r>
            <a:r>
              <a:rPr lang="en-US" altLang="zh-CN" sz="1900" b="0" i="0" u="none" strike="noStrike" kern="1200" cap="none" spc="0" baseline="0">
                <a:solidFill>
                  <a:srgbClr val="0F0F0F"/>
                </a:solidFill>
                <a:latin typeface="Calibri" pitchFamily="0" charset="0"/>
                <a:ea typeface="华文中宋" pitchFamily="0" charset="0"/>
                <a:cs typeface="Calibri" pitchFamily="0" charset="0"/>
              </a:rPr>
              <a:t> </a:t>
            </a:r>
            <a:endParaRPr lang="en-US" altLang="zh-CN" sz="16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2200" b="0"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38891236"/>
      </p:ext>
    </p:extLst>
  </p:cSld>
  <p:clrMapOvr>
    <a:masterClrMapping/>
  </p:clrMapOvr>
</p:sld>
</file>

<file path=ppt/slides/slide2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203883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Franklin Gothic Book" pitchFamily="0" charset="0"/>
                <a:ea typeface="Franklin Gothic Book" pitchFamily="0" charset="0"/>
                <a:cs typeface="Franklin Gothic Book" pitchFamily="0" charset="0"/>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r>
              <a:rPr lang="en-US" altLang="zh-CN" sz="2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endParaRPr lang="en-US" altLang="zh-CN" sz="2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404040"/>
                </a:solidFill>
                <a:latin typeface="Franklin Gothic Book" pitchFamily="0" charset="0"/>
                <a:ea typeface="华文中宋" pitchFamily="0" charset="0"/>
                <a:cs typeface="Lucida Sans"/>
              </a:rPr>
              <a:t>Develop a </a:t>
            </a:r>
            <a:r>
              <a:rPr lang="en-US" altLang="zh-CN" sz="2400" b="1" i="0" u="none" strike="noStrike" kern="1200" cap="none" spc="0" baseline="0">
                <a:solidFill>
                  <a:srgbClr val="404040"/>
                </a:solidFill>
                <a:latin typeface="Franklin Gothic Book" pitchFamily="0" charset="0"/>
                <a:ea typeface="华文中宋" pitchFamily="0" charset="0"/>
                <a:cs typeface="Lucida Sans"/>
              </a:rPr>
              <a:t>keylogger</a:t>
            </a:r>
            <a:r>
              <a:rPr lang="en-US" altLang="zh-CN" sz="2400" b="1" i="0" u="none" strike="noStrike" kern="1200" cap="none" spc="0" baseline="0">
                <a:solidFill>
                  <a:srgbClr val="404040"/>
                </a:solidFill>
                <a:latin typeface="Franklin Gothic Book" pitchFamily="0" charset="0"/>
                <a:ea typeface="华文中宋" pitchFamily="0" charset="0"/>
                <a:cs typeface="Lucida Sans"/>
              </a:rPr>
              <a:t> software capable of discreetly recording keystrokes on a target system while ensuring maximum security to protect against unauthorized access and potential legal implications.</a:t>
            </a:r>
            <a:endParaRPr lang="zh-CN" altLang="en-US" sz="2400" b="1"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778340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Proposed Solution</a:t>
            </a: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Advanced Keylogger Detection and Security Implementation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To address the challenges posed by keyloggers and enhance overall cybersecurity, a multifaceted solution combining technological innovation, user education, and proactive security measures is proposed. The solution involves several key components: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Advanced Keylogger Detection Algorithms</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Develop and deploy sophisticated machine learning algorithms capable of accurately detecting keylogger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These algorithms should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analyze</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keystroke patterns, application interactions, and system anomalies to identify suspicious activity indicative of keylogger presence. Regular updates and refinement of these algorithms are essential to keep pace with evolving keylogger techniques.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Real-Time Monitoring and Anomaly Detection</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Implement real-time monitoring systems that continuously scrutinize system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for signs of keylogger activity. These systems should employ anomaly detection techniques to flag deviations from normal user </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behavior</a:t>
            </a: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 triggering immediate alerts and response actions. Integration with existing security frameworks ensures seamless coordination and rapid threat mitigation.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374421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body" idx="4294967295"/>
          </p:nvPr>
        </p:nvSpPr>
        <p:spPr>
          <a:xfrm rot="0">
            <a:off x="381866" y="922771"/>
            <a:ext cx="11477625" cy="560546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Behavioral Analysis and Heuristic Scanning:</a:t>
            </a: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 </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Endpoint Security Solutions:</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ts val="2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User Education and Awareness Programs:</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872243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4294967295"/>
          </p:nvPr>
        </p:nvSpPr>
        <p:spPr>
          <a:xfrm rot="0">
            <a:off x="435841" y="907760"/>
            <a:ext cx="11271250" cy="490220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Continuous Monitoring and Response:</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Privacy-Enhancing Technologies: </a:t>
            </a:r>
            <a:r>
              <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Calibri" pitchFamily="0" charset="0"/>
                <a:ea typeface="Franklin Gothic Book" pitchFamily="0" charset="0"/>
                <a:cs typeface="Franklin Gothic Book" pitchFamily="0" charset="0"/>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zh-CN" altLang="en-US" sz="20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2902856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2" name="文本框"/>
          <p:cNvSpPr>
            <a:spLocks noGrp="1"/>
          </p:cNvSpPr>
          <p:nvPr>
            <p:ph type="body" idx="1"/>
          </p:nvPr>
        </p:nvSpPr>
        <p:spPr>
          <a:xfrm rot="0">
            <a:off x="581192" y="1302026"/>
            <a:ext cx="11271519" cy="529018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endPar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endParaRPr>
          </a:p>
          <a:p>
            <a:pPr marL="0" indent="0" algn="l">
              <a:lnSpc>
                <a:spcPct val="100000"/>
              </a:lnSpc>
              <a:spcBef>
                <a:spcPct val="20000"/>
              </a:spcBef>
              <a:spcAft>
                <a:spcPts val="600"/>
              </a:spcAft>
              <a:buNone/>
            </a:pPr>
            <a:r>
              <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rPr>
              <a:t>A system approach for keylogger detection and security implementation involves a structured methodology to address the challenge comprehensively. Here's a breakdown of the system approach:</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endPar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endParaRPr>
          </a:p>
          <a:p>
            <a:pPr marL="0" indent="0" algn="l">
              <a:lnSpc>
                <a:spcPct val="79000"/>
              </a:lnSpc>
              <a:spcBef>
                <a:spcPts val="20"/>
              </a:spcBef>
              <a:spcAft>
                <a:spcPts val="600"/>
              </a:spcAft>
              <a:buNone/>
            </a:pPr>
            <a:r>
              <a:rPr lang="en-US" altLang="zh-CN" sz="2000" b="1" i="0" u="none" strike="noStrike" kern="1200" cap="none" spc="0" baseline="0">
                <a:solidFill>
                  <a:srgbClr val="0F0F0F"/>
                </a:solidFill>
                <a:latin typeface="Calibri" pitchFamily="0" charset="0"/>
                <a:ea typeface="Franklin Gothic Book" pitchFamily="0" charset="0"/>
                <a:cs typeface="Franklin Gothic Book" pitchFamily="0" charset="0"/>
              </a:rPr>
              <a:t>Requirements Gathering:</a:t>
            </a:r>
            <a:endParaRPr lang="en-US" altLang="zh-CN" sz="20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Franklin Gothic Book" pitchFamily="0" charset="0"/>
                <a:cs typeface="Franklin Gothic Book" pitchFamily="0" charset="0"/>
              </a:rPr>
              <a:t>Understand the specific needs and concerns of stakeholders regarding keylogger detection and security.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Identify critical assets, potential attack vectors, and regulatory compliance requirements.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Risk Assessment:</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Evaluate the potential impact of keyloggers on the organization's operations, finances, and reputation.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Prioritize keylogger threats based on their likelihood and severity.</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ts val="20"/>
              </a:spcBef>
              <a:spcAft>
                <a:spcPts val="600"/>
              </a:spcAft>
              <a:buNone/>
            </a:pPr>
            <a:r>
              <a:rPr lang="en-US" altLang="zh-CN" sz="2000" b="1" i="0" u="none" strike="noStrike" kern="1200" cap="none" spc="0" baseline="0">
                <a:solidFill>
                  <a:srgbClr val="404040"/>
                </a:solidFill>
                <a:latin typeface="Calibri" pitchFamily="0" charset="0"/>
                <a:ea typeface="Franklin Gothic Book" pitchFamily="0" charset="0"/>
                <a:cs typeface="Calibri" pitchFamily="0" charset="0"/>
              </a:rPr>
              <a:t>System Architecture Design: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404040"/>
                </a:solidFill>
                <a:latin typeface="Calibri" pitchFamily="0" charset="0"/>
                <a:ea typeface="Franklin Gothic Book" pitchFamily="0" charset="0"/>
                <a:cs typeface="Calibri" pitchFamily="0" charset="0"/>
              </a:rPr>
              <a:t>Develop a high-level architecture outlining the components and interactions of the security system.</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79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Franklin Gothic Book" pitchFamily="0" charset="0"/>
                <a:cs typeface="Franklin Gothic Book" pitchFamily="0" charset="0"/>
              </a:rPr>
              <a:t>Design interfaces and integration points between different subsystems for seamless data flow and communication.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00000"/>
              </a:lnSpc>
              <a:spcBef>
                <a:spcPct val="20000"/>
              </a:spcBef>
              <a:spcAft>
                <a:spcPts val="600"/>
              </a:spcAft>
              <a:buNone/>
            </a:pPr>
            <a:endParaRPr lang="en-US" altLang="zh-CN" sz="2000" b="1" i="0" u="none" strike="noStrike" kern="1200" cap="none" spc="0" baseline="0">
              <a:solidFill>
                <a:srgbClr val="0F0F0F"/>
              </a:solidFill>
              <a:latin typeface="Calibri" pitchFamily="0" charset="0"/>
              <a:ea typeface="华文中宋" pitchFamily="0" charset="0"/>
              <a:cs typeface="Calibri" pitchFamily="0" charset="0"/>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zh-CN" altLang="en-US" sz="2000" b="1" i="0" u="none" strike="noStrike" kern="1200" cap="none" spc="0" baseline="0">
              <a:solidFill>
                <a:srgbClr val="0F0F0F"/>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16191372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4294967295"/>
          </p:nvPr>
        </p:nvSpPr>
        <p:spPr>
          <a:xfrm rot="0">
            <a:off x="779318" y="963179"/>
            <a:ext cx="11163299" cy="52165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Calibri" pitchFamily="0" charset="0"/>
                <a:ea typeface="华文中宋" pitchFamily="0" charset="0"/>
                <a:cs typeface="Arial" pitchFamily="0" charset="0"/>
              </a:rPr>
              <a:t>Technology Selection: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Evaluate available technologies for keylogger detection, endpoint security, network monitoring, and incident response.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Choose solutions that meet the organization's requirements for accuracy, scalability, and ease of integration.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Calibri" pitchFamily="0" charset="0"/>
                <a:ea typeface="华文中宋" pitchFamily="0" charset="0"/>
                <a:cs typeface="Arial" pitchFamily="0" charset="0"/>
              </a:rPr>
              <a:t>Implementation: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Deploy selected technologies according to the defined architecture and implementation plan.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Configure systems for real-time monitoring, threat detection, and incident response.</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r>
              <a:rPr lang="en-US" altLang="zh-CN" sz="2000" b="1" i="0" u="none" strike="noStrike" kern="1200" cap="none" spc="0" baseline="0">
                <a:solidFill>
                  <a:srgbClr val="0F0F0F"/>
                </a:solidFill>
                <a:latin typeface="Calibri" pitchFamily="0" charset="0"/>
                <a:ea typeface="华文中宋" pitchFamily="0" charset="0"/>
                <a:cs typeface="Arial" pitchFamily="0" charset="0"/>
              </a:rPr>
              <a:t>Testing and Validation:</a:t>
            </a:r>
            <a:endParaRPr lang="en-US" altLang="zh-CN" sz="20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Conduct comprehensive testing to validate the effectiveness of the security solution.</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0F0F0F"/>
                </a:solidFill>
                <a:latin typeface="Calibri" pitchFamily="0" charset="0"/>
                <a:ea typeface="华文中宋" pitchFamily="0" charset="0"/>
                <a:cs typeface="Arial" pitchFamily="0" charset="0"/>
              </a:rPr>
              <a:t>Perform penetration testing and simulation exercises to identify weaknesses and vulnerabilities.</a:t>
            </a:r>
            <a:endParaRPr lang="en-US" altLang="zh-CN" sz="2000" b="0"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ts val="20"/>
              </a:spcBef>
              <a:spcAft>
                <a:spcPts val="600"/>
              </a:spcAft>
              <a:buNone/>
            </a:pPr>
            <a:endParaRPr lang="zh-CN" altLang="en-US" sz="1500" b="1" i="0" u="none" strike="noStrike" kern="1200" cap="none" spc="0" baseline="0">
              <a:solidFill>
                <a:srgbClr val="0F0F0F"/>
              </a:solidFill>
              <a:latin typeface="Franklin Gothic Book" pitchFamily="0" charset="0"/>
              <a:ea typeface="华文中宋" pitchFamily="0" charset="0"/>
              <a:cs typeface="Arial" pitchFamily="0" charset="0"/>
            </a:endParaRPr>
          </a:p>
        </p:txBody>
      </p:sp>
    </p:spTree>
    <p:extLst>
      <p:ext uri="{BB962C8B-B14F-4D97-AF65-F5344CB8AC3E}">
        <p14:creationId xmlns:p14="http://schemas.microsoft.com/office/powerpoint/2010/main" val="16583048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chemeClr val="accent1"/>
                </a:solidFill>
                <a:latin typeface="Franklin Gothic Demi" pitchFamily="0" charset="0"/>
                <a:ea typeface="华文中宋" pitchFamily="0" charset="0"/>
                <a:cs typeface="Lucida Sans"/>
              </a:rPr>
              <a:t>System requirements</a:t>
            </a:r>
            <a:endParaRPr lang="zh-CN" altLang="en-US" sz="2800" b="0" i="0" u="none" strike="noStrike" kern="1200" cap="all" spc="0" baseline="0">
              <a:solidFill>
                <a:schemeClr val="accent1"/>
              </a:solidFill>
              <a:latin typeface="Franklin Gothic Demi" pitchFamily="0" charset="0"/>
              <a:ea typeface="华文中宋" pitchFamily="0" charset="0"/>
              <a:cs typeface="Lucida Sans"/>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Franklin Gothic Book" pitchFamily="0" charset="0"/>
                <a:cs typeface="Franklin Gothic Book" pitchFamily="0" charset="0"/>
              </a:rPr>
              <a:t>Keylogger Detection</a:t>
            </a:r>
            <a:endParaRPr lang="en-US" altLang="zh-CN" sz="2400" b="1" i="0" u="none" strike="noStrike" kern="1200" cap="none" spc="0" baseline="0">
              <a:solidFill>
                <a:srgbClr val="000000"/>
              </a:solidFill>
              <a:latin typeface="Calibri"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Real time Monitoring</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Anamoly</a:t>
            </a:r>
            <a:r>
              <a:rPr lang="en-US" altLang="zh-CN" sz="2400" b="1" i="0" u="none" strike="noStrike" kern="1200" cap="none" spc="0" baseline="0">
                <a:solidFill>
                  <a:srgbClr val="000000"/>
                </a:solidFill>
                <a:latin typeface="Calibri" pitchFamily="0" charset="0"/>
                <a:ea typeface="华文中宋" pitchFamily="0" charset="0"/>
                <a:cs typeface="Calibri" pitchFamily="0" charset="0"/>
              </a:rPr>
              <a:t> Detection</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Incident Response</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User Education and Training</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Scalability and Performance</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Security</a:t>
            </a:r>
            <a:endParaRPr lang="en-US" altLang="zh-CN" sz="2400" b="1" i="0" u="none" strike="noStrike" kern="1200" cap="none" spc="0" baseline="0">
              <a:solidFill>
                <a:srgbClr val="00000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1" i="0" u="none" strike="noStrike" kern="1200" cap="none" spc="0" baseline="0">
                <a:solidFill>
                  <a:srgbClr val="000000"/>
                </a:solidFill>
                <a:latin typeface="Calibri" pitchFamily="0" charset="0"/>
                <a:ea typeface="华文中宋" pitchFamily="0" charset="0"/>
                <a:cs typeface="Calibri" pitchFamily="0" charset="0"/>
              </a:rPr>
              <a:t>Regulatory compliance</a:t>
            </a:r>
            <a:endParaRPr lang="zh-CN" altLang="en-US" sz="2400" b="1" i="0" u="none" strike="noStrike" kern="1200" cap="none" spc="0" baseline="0">
              <a:solidFill>
                <a:srgbClr val="00000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97053758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574</cp:revision>
  <dcterms:created xsi:type="dcterms:W3CDTF">2021-05-26T16:50:10Z</dcterms:created>
  <dcterms:modified xsi:type="dcterms:W3CDTF">2024-04-04T10:25:27Z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