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6" r:id="rId7"/>
    <p:sldId id="276" r:id="rId8"/>
    <p:sldId id="277" r:id="rId9"/>
    <p:sldId id="278" r:id="rId10"/>
    <p:sldId id="279" r:id="rId11"/>
    <p:sldId id="280" r:id="rId12"/>
    <p:sldId id="281" r:id="rId13"/>
    <p:sldId id="282" r:id="rId14"/>
    <p:sldId id="283" r:id="rId15"/>
    <p:sldId id="284" r:id="rId16"/>
    <p:sldId id="285" r:id="rId17"/>
    <p:sldId id="261" r:id="rId18"/>
    <p:sldId id="262" r:id="rId19"/>
    <p:sldId id="263" r:id="rId20"/>
    <p:sldId id="26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1168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943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8524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7703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5454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3813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4526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0285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6625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830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6750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2633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0673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6343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04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2456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789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902882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mc:AlternateContent xmlns:mc="http://schemas.openxmlformats.org/markup-compatibility/2006" xmlns:p15="http://schemas.microsoft.com/office/powerpoint/2012/main">
    <mc:Choice Requires="p15">
      <p:transition xmlns:p14="http://schemas.microsoft.com/office/powerpoint/2010/main" spd="slow" p14:dur="3000" advClick="0" advTm="2000">
        <p15:prstTrans prst="peelOff"/>
      </p:transition>
    </mc:Choice>
    <mc:Fallback xmlns="">
      <p:transition spd="slow" advClick="0" advTm="2000">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24E9-59FA-456E-A485-EF551D3731A0}"/>
              </a:ext>
            </a:extLst>
          </p:cNvPr>
          <p:cNvSpPr>
            <a:spLocks noGrp="1"/>
          </p:cNvSpPr>
          <p:nvPr>
            <p:ph type="ctrTitle"/>
          </p:nvPr>
        </p:nvSpPr>
        <p:spPr>
          <a:xfrm>
            <a:off x="2384424" y="686934"/>
            <a:ext cx="8791575" cy="2387600"/>
          </a:xfrm>
        </p:spPr>
        <p:txBody>
          <a:bodyPr>
            <a:normAutofit/>
          </a:bodyPr>
          <a:lstStyle/>
          <a:p>
            <a:r>
              <a:rPr lang="en-IN" sz="4000" b="1" i="1" u="sng" dirty="0">
                <a:solidFill>
                  <a:schemeClr val="accent1">
                    <a:lumMod val="50000"/>
                  </a:schemeClr>
                </a:solidFill>
                <a:latin typeface="Franklin Gothic Medium" panose="020B0603020102020204" pitchFamily="34" charset="0"/>
              </a:rPr>
              <a:t>UNVEILING MARKET INSIGHTS:ANALYSING SPENDING BEHAVIOUR AND IDENTIFYING OPPORTUNITIES FOR </a:t>
            </a:r>
            <a:r>
              <a:rPr lang="en-IN" sz="4000" b="1" i="1" u="sng" dirty="0" err="1">
                <a:solidFill>
                  <a:schemeClr val="accent1">
                    <a:lumMod val="50000"/>
                  </a:schemeClr>
                </a:solidFill>
                <a:latin typeface="Franklin Gothic Medium" panose="020B0603020102020204" pitchFamily="34" charset="0"/>
              </a:rPr>
              <a:t>GrOWTH</a:t>
            </a:r>
            <a:endParaRPr lang="en-US" sz="4000" b="1" i="1" u="sng" dirty="0">
              <a:solidFill>
                <a:schemeClr val="accent1">
                  <a:lumMod val="50000"/>
                </a:schemeClr>
              </a:solidFill>
              <a:latin typeface="Franklin Gothic Medium" panose="020B0603020102020204" pitchFamily="34" charset="0"/>
            </a:endParaRPr>
          </a:p>
        </p:txBody>
      </p:sp>
      <p:sp>
        <p:nvSpPr>
          <p:cNvPr id="3" name="Subtitle 2">
            <a:extLst>
              <a:ext uri="{FF2B5EF4-FFF2-40B4-BE49-F238E27FC236}">
                <a16:creationId xmlns:a16="http://schemas.microsoft.com/office/drawing/2014/main" id="{E5E2B990-7641-4E2F-87D6-C6CB7889F26B}"/>
              </a:ext>
            </a:extLst>
          </p:cNvPr>
          <p:cNvSpPr>
            <a:spLocks noGrp="1"/>
          </p:cNvSpPr>
          <p:nvPr>
            <p:ph type="subTitle" idx="1"/>
          </p:nvPr>
        </p:nvSpPr>
        <p:spPr/>
        <p:txBody>
          <a:bodyPr>
            <a:noAutofit/>
          </a:bodyPr>
          <a:lstStyle/>
          <a:p>
            <a:pPr lvl="5" algn="l"/>
            <a:r>
              <a:rPr lang="en-IN" sz="2800" dirty="0">
                <a:solidFill>
                  <a:srgbClr val="FFFF00"/>
                </a:solidFill>
                <a:latin typeface="Cambria Math" panose="02040503050406030204" pitchFamily="18" charset="0"/>
                <a:ea typeface="Cambria Math" panose="02040503050406030204" pitchFamily="18" charset="0"/>
              </a:rPr>
              <a:t>Team:</a:t>
            </a:r>
          </a:p>
          <a:p>
            <a:pPr marL="2571750" lvl="5" indent="-285750" algn="just">
              <a:buFont typeface="Wingdings" panose="05000000000000000000" pitchFamily="2" charset="2"/>
              <a:buChar char="v"/>
            </a:pPr>
            <a:r>
              <a:rPr lang="en-IN" sz="1800" dirty="0">
                <a:solidFill>
                  <a:srgbClr val="C00000"/>
                </a:solidFill>
                <a:latin typeface="Arial Black" panose="020B0A04020102020204" pitchFamily="34" charset="0"/>
              </a:rPr>
              <a:t> </a:t>
            </a:r>
            <a:r>
              <a:rPr lang="en-IN" sz="1800" b="1" i="1" dirty="0">
                <a:solidFill>
                  <a:srgbClr val="C00000"/>
                </a:solidFill>
                <a:latin typeface="Arial Black" panose="020B0A04020102020204" pitchFamily="34" charset="0"/>
              </a:rPr>
              <a:t>V.Sarojini</a:t>
            </a:r>
          </a:p>
          <a:p>
            <a:pPr marL="2628900" lvl="5" indent="-342900" algn="just">
              <a:buFont typeface="Wingdings" panose="05000000000000000000" pitchFamily="2" charset="2"/>
              <a:buChar char="v"/>
            </a:pPr>
            <a:r>
              <a:rPr lang="en-IN" sz="1800" dirty="0">
                <a:solidFill>
                  <a:srgbClr val="C00000"/>
                </a:solidFill>
                <a:latin typeface="Arial Black" panose="020B0A04020102020204" pitchFamily="34" charset="0"/>
              </a:rPr>
              <a:t>S.Santhiya</a:t>
            </a:r>
          </a:p>
          <a:p>
            <a:pPr marL="2628900" lvl="5" indent="-342900" algn="just">
              <a:buFont typeface="Wingdings" panose="05000000000000000000" pitchFamily="2" charset="2"/>
              <a:buChar char="v"/>
            </a:pPr>
            <a:r>
              <a:rPr lang="en-IN" sz="1800" dirty="0">
                <a:solidFill>
                  <a:srgbClr val="C00000"/>
                </a:solidFill>
                <a:latin typeface="Arial Black" panose="020B0A04020102020204" pitchFamily="34" charset="0"/>
              </a:rPr>
              <a:t>S.Sarathi</a:t>
            </a:r>
          </a:p>
          <a:p>
            <a:pPr marL="2628900" lvl="5" indent="-342900" algn="just">
              <a:buFont typeface="Wingdings" panose="05000000000000000000" pitchFamily="2" charset="2"/>
              <a:buChar char="v"/>
            </a:pPr>
            <a:r>
              <a:rPr lang="en-IN" sz="1800" dirty="0">
                <a:solidFill>
                  <a:srgbClr val="C00000"/>
                </a:solidFill>
                <a:latin typeface="Arial Black" panose="020B0A04020102020204" pitchFamily="34" charset="0"/>
              </a:rPr>
              <a:t>S.Sarojini</a:t>
            </a:r>
          </a:p>
          <a:p>
            <a:pPr marL="2628900" lvl="5" indent="-342900" algn="just">
              <a:buFont typeface="Wingdings" panose="05000000000000000000" pitchFamily="2" charset="2"/>
              <a:buChar char="v"/>
            </a:pPr>
            <a:r>
              <a:rPr lang="en-IN" sz="1800" dirty="0">
                <a:solidFill>
                  <a:srgbClr val="C00000"/>
                </a:solidFill>
                <a:latin typeface="Arial Black" panose="020B0A04020102020204" pitchFamily="34" charset="0"/>
              </a:rPr>
              <a:t>S.Vanitha </a:t>
            </a:r>
            <a:endParaRPr lang="en-US" sz="18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1711639529"/>
      </p:ext>
    </p:extLst>
  </p:cSld>
  <p:clrMapOvr>
    <a:masterClrMapping/>
  </p:clrMapOvr>
  <mc:AlternateContent xmlns:mc="http://schemas.openxmlformats.org/markup-compatibility/2006" xmlns:p14="http://schemas.microsoft.com/office/powerpoint/2010/main">
    <mc:Choice Requires="p14">
      <p:transition spd="slow" p14:dur="2250" advClick="0" advTm="16000">
        <p14:doors dir="vert"/>
      </p:transition>
    </mc:Choice>
    <mc:Fallback xmlns="">
      <p:transition spd="slow" advClick="0"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1E9C8-C132-4FD3-B2B0-8D5C0C5ADBAD}"/>
              </a:ext>
            </a:extLst>
          </p:cNvPr>
          <p:cNvPicPr>
            <a:picLocks noChangeAspect="1"/>
          </p:cNvPicPr>
          <p:nvPr/>
        </p:nvPicPr>
        <p:blipFill>
          <a:blip r:embed="rId2"/>
          <a:stretch>
            <a:fillRect/>
          </a:stretch>
        </p:blipFill>
        <p:spPr>
          <a:xfrm>
            <a:off x="1204686" y="391886"/>
            <a:ext cx="5634019" cy="5747657"/>
          </a:xfrm>
          <a:prstGeom prst="roundRect">
            <a:avLst>
              <a:gd name="adj" fmla="val 16667"/>
            </a:avLst>
          </a:prstGeom>
          <a:ln>
            <a:solidFill>
              <a:schemeClr val="accent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Oval 3">
            <a:extLst>
              <a:ext uri="{FF2B5EF4-FFF2-40B4-BE49-F238E27FC236}">
                <a16:creationId xmlns:a16="http://schemas.microsoft.com/office/drawing/2014/main" id="{93EF2F48-BB83-4D4E-BC50-83A440BFB325}"/>
              </a:ext>
            </a:extLst>
          </p:cNvPr>
          <p:cNvSpPr/>
          <p:nvPr/>
        </p:nvSpPr>
        <p:spPr>
          <a:xfrm>
            <a:off x="7489372" y="1582058"/>
            <a:ext cx="3628571" cy="3037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Bahnschrift SemiBold SemiConden" panose="020B0502040204020203" pitchFamily="34" charset="0"/>
              </a:rPr>
              <a:t>Region wise </a:t>
            </a:r>
          </a:p>
          <a:p>
            <a:pPr algn="ctr"/>
            <a:r>
              <a:rPr lang="en-IN" sz="3200" dirty="0">
                <a:solidFill>
                  <a:schemeClr val="accent3">
                    <a:lumMod val="50000"/>
                  </a:schemeClr>
                </a:solidFill>
                <a:latin typeface="Bahnschrift SemiBold SemiConden" panose="020B0502040204020203" pitchFamily="34" charset="0"/>
              </a:rPr>
              <a:t>Detergent Paper and Grocery</a:t>
            </a:r>
            <a:endParaRPr lang="en-US" sz="3200" dirty="0">
              <a:solidFill>
                <a:schemeClr val="accent3">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4040319680"/>
      </p:ext>
    </p:extLst>
  </p:cSld>
  <p:clrMapOvr>
    <a:masterClrMapping/>
  </p:clrMapOvr>
  <mc:AlternateContent xmlns:mc="http://schemas.openxmlformats.org/markup-compatibility/2006" xmlns:p14="http://schemas.microsoft.com/office/powerpoint/2010/main">
    <mc:Choice Requires="p14">
      <p:transition spd="slow" p14:dur="4400" advClick="0" advTm="4000">
        <p14:honeycomb/>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1750"/>
                                        <p:tgtEl>
                                          <p:spTgt spid="4">
                                            <p:txEl>
                                              <p:pRg st="0" end="0"/>
                                            </p:txEl>
                                          </p:spTgt>
                                        </p:tgtEl>
                                      </p:cBhvr>
                                    </p:animEffect>
                                  </p:childTnLst>
                                </p:cTn>
                              </p:par>
                            </p:childTnLst>
                          </p:cTn>
                        </p:par>
                        <p:par>
                          <p:cTn id="8" fill="hold">
                            <p:stCondLst>
                              <p:cond delay="1750"/>
                            </p:stCondLst>
                            <p:childTnLst>
                              <p:par>
                                <p:cTn id="9" presetID="6" presetClass="entr" presetSubtype="16"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circle(in)">
                                      <p:cBhvr>
                                        <p:cTn id="11" dur="1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BDF0B-319D-4F0C-B260-8ADA30B3B5F8}"/>
              </a:ext>
            </a:extLst>
          </p:cNvPr>
          <p:cNvPicPr>
            <a:picLocks noChangeAspect="1"/>
          </p:cNvPicPr>
          <p:nvPr/>
        </p:nvPicPr>
        <p:blipFill>
          <a:blip r:embed="rId2"/>
          <a:stretch>
            <a:fillRect/>
          </a:stretch>
        </p:blipFill>
        <p:spPr>
          <a:xfrm>
            <a:off x="943429" y="554935"/>
            <a:ext cx="5021942" cy="53959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Oval 3">
            <a:extLst>
              <a:ext uri="{FF2B5EF4-FFF2-40B4-BE49-F238E27FC236}">
                <a16:creationId xmlns:a16="http://schemas.microsoft.com/office/drawing/2014/main" id="{927D3268-AFCB-4C32-A842-A00A81C96445}"/>
              </a:ext>
            </a:extLst>
          </p:cNvPr>
          <p:cNvSpPr/>
          <p:nvPr/>
        </p:nvSpPr>
        <p:spPr>
          <a:xfrm>
            <a:off x="6981370" y="1494971"/>
            <a:ext cx="3410857" cy="2917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Bahnschrift SemiCondensed" panose="020B0502040204020203" pitchFamily="34" charset="0"/>
              </a:rPr>
              <a:t>Channel wise </a:t>
            </a:r>
          </a:p>
          <a:p>
            <a:pPr algn="ctr"/>
            <a:r>
              <a:rPr lang="en-IN" sz="3200" dirty="0">
                <a:solidFill>
                  <a:schemeClr val="accent3">
                    <a:lumMod val="50000"/>
                  </a:schemeClr>
                </a:solidFill>
                <a:latin typeface="Bahnschrift SemiCondensed" panose="020B0502040204020203" pitchFamily="34" charset="0"/>
              </a:rPr>
              <a:t>Detergent Paper And Grocery</a:t>
            </a:r>
            <a:endParaRPr lang="en-US" sz="3200" dirty="0">
              <a:solidFill>
                <a:schemeClr val="accent3">
                  <a:lumMod val="50000"/>
                </a:schemeClr>
              </a:solidFill>
              <a:latin typeface="Bahnschrift SemiCondensed" panose="020B0502040204020203" pitchFamily="34" charset="0"/>
            </a:endParaRPr>
          </a:p>
        </p:txBody>
      </p:sp>
    </p:spTree>
    <p:extLst>
      <p:ext uri="{BB962C8B-B14F-4D97-AF65-F5344CB8AC3E}">
        <p14:creationId xmlns:p14="http://schemas.microsoft.com/office/powerpoint/2010/main" val="192026842"/>
      </p:ext>
    </p:extLst>
  </p:cSld>
  <p:clrMapOvr>
    <a:masterClrMapping/>
  </p:clrMapOvr>
  <p:transition spd="slow" advClick="0" advTm="3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86487-85E9-47D5-BC62-756F788D5ABB}"/>
              </a:ext>
            </a:extLst>
          </p:cNvPr>
          <p:cNvPicPr>
            <a:picLocks noChangeAspect="1"/>
          </p:cNvPicPr>
          <p:nvPr/>
        </p:nvPicPr>
        <p:blipFill>
          <a:blip r:embed="rId2"/>
          <a:stretch>
            <a:fillRect/>
          </a:stretch>
        </p:blipFill>
        <p:spPr>
          <a:xfrm>
            <a:off x="983027" y="885372"/>
            <a:ext cx="5867716" cy="4818743"/>
          </a:xfrm>
          <a:prstGeom prst="roundRect">
            <a:avLst>
              <a:gd name="adj" fmla="val 16667"/>
            </a:avLst>
          </a:prstGeom>
          <a:ln>
            <a:solidFill>
              <a:schemeClr val="accent3">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Oval 3">
            <a:extLst>
              <a:ext uri="{FF2B5EF4-FFF2-40B4-BE49-F238E27FC236}">
                <a16:creationId xmlns:a16="http://schemas.microsoft.com/office/drawing/2014/main" id="{AB6B089E-1D47-4E1C-93D7-8CD8F19CE310}"/>
              </a:ext>
            </a:extLst>
          </p:cNvPr>
          <p:cNvSpPr/>
          <p:nvPr/>
        </p:nvSpPr>
        <p:spPr>
          <a:xfrm>
            <a:off x="7329714" y="2006600"/>
            <a:ext cx="2950344" cy="257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Bahnschrift SemiBold SemiConden" panose="020B0502040204020203" pitchFamily="34" charset="0"/>
              </a:rPr>
              <a:t>Region wise</a:t>
            </a:r>
            <a:endParaRPr lang="en-US" sz="3200" dirty="0">
              <a:solidFill>
                <a:schemeClr val="accent3">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99677448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C5BF77-9323-4FFF-91E5-1D9E69C5C9CA}"/>
              </a:ext>
            </a:extLst>
          </p:cNvPr>
          <p:cNvPicPr>
            <a:picLocks noChangeAspect="1"/>
          </p:cNvPicPr>
          <p:nvPr/>
        </p:nvPicPr>
        <p:blipFill rotWithShape="1">
          <a:blip r:embed="rId2"/>
          <a:srcRect l="1498" t="4048" r="-1498" b="21825"/>
          <a:stretch/>
        </p:blipFill>
        <p:spPr>
          <a:xfrm>
            <a:off x="1437957" y="696684"/>
            <a:ext cx="4845685" cy="5083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Oval 3">
            <a:extLst>
              <a:ext uri="{FF2B5EF4-FFF2-40B4-BE49-F238E27FC236}">
                <a16:creationId xmlns:a16="http://schemas.microsoft.com/office/drawing/2014/main" id="{4332F72C-3205-45E7-8ED3-B7B886806A85}"/>
              </a:ext>
            </a:extLst>
          </p:cNvPr>
          <p:cNvSpPr/>
          <p:nvPr/>
        </p:nvSpPr>
        <p:spPr>
          <a:xfrm>
            <a:off x="7561943" y="1509485"/>
            <a:ext cx="3192100" cy="2962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3">
                    <a:lumMod val="50000"/>
                  </a:schemeClr>
                </a:solidFill>
                <a:latin typeface="Bahnschrift SemiBold SemiConden" panose="020B0502040204020203" pitchFamily="34" charset="0"/>
              </a:rPr>
              <a:t>Channel wise Delicassen and Frozen</a:t>
            </a:r>
            <a:endParaRPr lang="en-US" sz="2800" dirty="0">
              <a:solidFill>
                <a:schemeClr val="accent3">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3062886678"/>
      </p:ext>
    </p:extLst>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932BF-5BBB-4219-A259-700239AE00FD}"/>
              </a:ext>
            </a:extLst>
          </p:cNvPr>
          <p:cNvPicPr>
            <a:picLocks noChangeAspect="1"/>
          </p:cNvPicPr>
          <p:nvPr/>
        </p:nvPicPr>
        <p:blipFill>
          <a:blip r:embed="rId2"/>
          <a:stretch>
            <a:fillRect/>
          </a:stretch>
        </p:blipFill>
        <p:spPr>
          <a:xfrm>
            <a:off x="1103085" y="819390"/>
            <a:ext cx="4659085" cy="4754095"/>
          </a:xfrm>
          <a:prstGeom prst="roundRect">
            <a:avLst>
              <a:gd name="adj" fmla="val 16667"/>
            </a:avLst>
          </a:prstGeom>
          <a:ln>
            <a:solidFill>
              <a:schemeClr val="accent3">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Oval 3">
            <a:extLst>
              <a:ext uri="{FF2B5EF4-FFF2-40B4-BE49-F238E27FC236}">
                <a16:creationId xmlns:a16="http://schemas.microsoft.com/office/drawing/2014/main" id="{73556D54-D458-4ED8-8FEE-EB3768612685}"/>
              </a:ext>
            </a:extLst>
          </p:cNvPr>
          <p:cNvSpPr/>
          <p:nvPr/>
        </p:nvSpPr>
        <p:spPr>
          <a:xfrm>
            <a:off x="6778171" y="1625600"/>
            <a:ext cx="3251200" cy="2772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3">
                    <a:lumMod val="50000"/>
                  </a:schemeClr>
                </a:solidFill>
                <a:latin typeface="Bahnschrift SemiBold SemiConden" panose="020B0502040204020203" pitchFamily="34" charset="0"/>
              </a:rPr>
              <a:t>Region wise </a:t>
            </a:r>
          </a:p>
          <a:p>
            <a:pPr algn="ctr"/>
            <a:r>
              <a:rPr lang="en-IN" sz="3200" dirty="0">
                <a:solidFill>
                  <a:schemeClr val="accent3">
                    <a:lumMod val="50000"/>
                  </a:schemeClr>
                </a:solidFill>
                <a:latin typeface="Bahnschrift SemiBold SemiConden" panose="020B0502040204020203" pitchFamily="34" charset="0"/>
              </a:rPr>
              <a:t>Delicassen</a:t>
            </a:r>
            <a:endParaRPr lang="en-US" sz="3200" dirty="0">
              <a:solidFill>
                <a:schemeClr val="accent3">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2669343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eelOff"/>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59C29-1127-493C-B41D-72C7DE522629}"/>
              </a:ext>
            </a:extLst>
          </p:cNvPr>
          <p:cNvPicPr>
            <a:picLocks noChangeAspect="1"/>
          </p:cNvPicPr>
          <p:nvPr/>
        </p:nvPicPr>
        <p:blipFill>
          <a:blip r:embed="rId2"/>
          <a:stretch>
            <a:fillRect/>
          </a:stretch>
        </p:blipFill>
        <p:spPr>
          <a:xfrm>
            <a:off x="1408928" y="899886"/>
            <a:ext cx="4845685" cy="5399314"/>
          </a:xfrm>
          <a:prstGeom prst="roundRect">
            <a:avLst>
              <a:gd name="adj" fmla="val 16667"/>
            </a:avLst>
          </a:prstGeom>
          <a:ln>
            <a:solidFill>
              <a:schemeClr val="accent4">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Oval 3">
            <a:extLst>
              <a:ext uri="{FF2B5EF4-FFF2-40B4-BE49-F238E27FC236}">
                <a16:creationId xmlns:a16="http://schemas.microsoft.com/office/drawing/2014/main" id="{8AFA1613-C7CE-4CDC-891C-C314CE2CF897}"/>
              </a:ext>
            </a:extLst>
          </p:cNvPr>
          <p:cNvSpPr/>
          <p:nvPr/>
        </p:nvSpPr>
        <p:spPr>
          <a:xfrm>
            <a:off x="7474856" y="1727201"/>
            <a:ext cx="3077029" cy="2598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3">
                    <a:lumMod val="50000"/>
                  </a:schemeClr>
                </a:solidFill>
                <a:latin typeface="Bahnschrift SemiBold SemiConden" panose="020B0502040204020203" pitchFamily="34" charset="0"/>
              </a:rPr>
              <a:t>Region Wise </a:t>
            </a:r>
          </a:p>
          <a:p>
            <a:pPr algn="ctr"/>
            <a:r>
              <a:rPr lang="en-IN" sz="2400" dirty="0">
                <a:solidFill>
                  <a:schemeClr val="accent3">
                    <a:lumMod val="50000"/>
                  </a:schemeClr>
                </a:solidFill>
                <a:latin typeface="Bahnschrift SemiBold SemiConden" panose="020B0502040204020203" pitchFamily="34" charset="0"/>
              </a:rPr>
              <a:t>Delicassen and</a:t>
            </a:r>
          </a:p>
          <a:p>
            <a:pPr algn="ctr"/>
            <a:r>
              <a:rPr lang="en-IN" sz="2400" dirty="0">
                <a:solidFill>
                  <a:schemeClr val="accent3">
                    <a:lumMod val="50000"/>
                  </a:schemeClr>
                </a:solidFill>
                <a:latin typeface="Bahnschrift SemiBold SemiConden" panose="020B0502040204020203" pitchFamily="34" charset="0"/>
              </a:rPr>
              <a:t>Detergent Paper</a:t>
            </a:r>
            <a:endParaRPr lang="en-US" sz="2400" dirty="0">
              <a:solidFill>
                <a:schemeClr val="accent3">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48810911"/>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4528B-7206-43EE-AF2A-7ABB6577813C}"/>
              </a:ext>
            </a:extLst>
          </p:cNvPr>
          <p:cNvPicPr>
            <a:picLocks noChangeAspect="1"/>
          </p:cNvPicPr>
          <p:nvPr/>
        </p:nvPicPr>
        <p:blipFill>
          <a:blip r:embed="rId2"/>
          <a:stretch>
            <a:fillRect/>
          </a:stretch>
        </p:blipFill>
        <p:spPr>
          <a:xfrm>
            <a:off x="943429" y="54428"/>
            <a:ext cx="6458857" cy="6749143"/>
          </a:xfrm>
          <a:prstGeom prst="roundRect">
            <a:avLst>
              <a:gd name="adj" fmla="val 11111"/>
            </a:avLst>
          </a:prstGeom>
          <a:ln w="190500" cap="rnd">
            <a:solidFill>
              <a:schemeClr val="accent6">
                <a:lumMod val="75000"/>
              </a:schemeClr>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Rectangle: Rounded Corners 3">
            <a:extLst>
              <a:ext uri="{FF2B5EF4-FFF2-40B4-BE49-F238E27FC236}">
                <a16:creationId xmlns:a16="http://schemas.microsoft.com/office/drawing/2014/main" id="{9F4E9847-9D6A-48A5-99E1-DFCAE1801D25}"/>
              </a:ext>
            </a:extLst>
          </p:cNvPr>
          <p:cNvSpPr/>
          <p:nvPr/>
        </p:nvSpPr>
        <p:spPr>
          <a:xfrm>
            <a:off x="7823200" y="798285"/>
            <a:ext cx="2743200" cy="232228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i="1" dirty="0">
                <a:solidFill>
                  <a:srgbClr val="FFFF00"/>
                </a:solidFill>
                <a:latin typeface="Gabriola" panose="04040605051002020D02" pitchFamily="82" charset="0"/>
              </a:rPr>
              <a:t>Wholesaler Customer Analysis </a:t>
            </a:r>
            <a:endParaRPr lang="en-US" sz="3600" b="1" i="1" dirty="0">
              <a:solidFill>
                <a:srgbClr val="FFFF00"/>
              </a:solidFill>
              <a:latin typeface="Gabriola" panose="04040605051002020D02" pitchFamily="82" charset="0"/>
            </a:endParaRPr>
          </a:p>
        </p:txBody>
      </p:sp>
    </p:spTree>
    <p:extLst>
      <p:ext uri="{BB962C8B-B14F-4D97-AF65-F5344CB8AC3E}">
        <p14:creationId xmlns:p14="http://schemas.microsoft.com/office/powerpoint/2010/main" val="2223353041"/>
      </p:ext>
    </p:extLst>
  </p:cSld>
  <p:clrMapOvr>
    <a:masterClrMapping/>
  </p:clrMapOvr>
  <mc:AlternateContent xmlns:mc="http://schemas.openxmlformats.org/markup-compatibility/2006" xmlns:p14="http://schemas.microsoft.com/office/powerpoint/2010/main">
    <mc:Choice Requires="p14">
      <p:transition spd="slow" p14:dur="2000" advClick="0" advTm="9000">
        <p14:ferris dir="l"/>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xEl>
                                              <p:pRg st="0" end="0"/>
                                            </p:txEl>
                                          </p:spTgt>
                                        </p:tgtEl>
                                        <p:attrNameLst>
                                          <p:attrName>style.color</p:attrName>
                                        </p:attrNameLst>
                                      </p:cBhvr>
                                      <p:to>
                                        <a:schemeClr val="bg1"/>
                                      </p:to>
                                    </p:animClr>
                                    <p:animClr clrSpc="rgb" dir="cw">
                                      <p:cBhvr>
                                        <p:cTn id="7" dur="250" autoRev="1" fill="remove"/>
                                        <p:tgtEl>
                                          <p:spTgt spid="4">
                                            <p:txEl>
                                              <p:pRg st="0" end="0"/>
                                            </p:txEl>
                                          </p:spTgt>
                                        </p:tgtEl>
                                        <p:attrNameLst>
                                          <p:attrName>fillcolor</p:attrName>
                                        </p:attrNameLst>
                                      </p:cBhvr>
                                      <p:to>
                                        <a:schemeClr val="bg1"/>
                                      </p:to>
                                    </p:animClr>
                                    <p:set>
                                      <p:cBhvr>
                                        <p:cTn id="8" dur="250" autoRev="1" fill="remove"/>
                                        <p:tgtEl>
                                          <p:spTgt spid="4">
                                            <p:txEl>
                                              <p:pRg st="0" end="0"/>
                                            </p:txEl>
                                          </p:spTgt>
                                        </p:tgtEl>
                                        <p:attrNameLst>
                                          <p:attrName>fill.type</p:attrName>
                                        </p:attrNameLst>
                                      </p:cBhvr>
                                      <p:to>
                                        <p:strVal val="solid"/>
                                      </p:to>
                                    </p:set>
                                    <p:set>
                                      <p:cBhvr>
                                        <p:cTn id="9" dur="250" autoRev="1" fill="remove"/>
                                        <p:tgtEl>
                                          <p:spTgt spid="4">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777A-3BCB-4406-A912-72AAC2A56837}"/>
              </a:ext>
            </a:extLst>
          </p:cNvPr>
          <p:cNvSpPr>
            <a:spLocks noGrp="1"/>
          </p:cNvSpPr>
          <p:nvPr>
            <p:ph type="title"/>
          </p:nvPr>
        </p:nvSpPr>
        <p:spPr>
          <a:xfrm>
            <a:off x="1273935" y="432988"/>
            <a:ext cx="9905998" cy="1478570"/>
          </a:xfrm>
        </p:spPr>
        <p:txBody>
          <a:bodyPr>
            <a:normAutofit/>
          </a:bodyPr>
          <a:lstStyle/>
          <a:p>
            <a:r>
              <a:rPr lang="en-IN" sz="4000" b="1" i="1" dirty="0">
                <a:solidFill>
                  <a:srgbClr val="FF0000"/>
                </a:solidFill>
                <a:latin typeface="Gabriola" panose="04040605051002020D02" pitchFamily="82" charset="0"/>
              </a:rPr>
              <a:t>Advantages:</a:t>
            </a:r>
            <a:endParaRPr lang="en-US" sz="4000" b="1" i="1" dirty="0">
              <a:solidFill>
                <a:srgbClr val="FF0000"/>
              </a:solidFill>
              <a:latin typeface="Gabriola" panose="04040605051002020D02" pitchFamily="82" charset="0"/>
            </a:endParaRPr>
          </a:p>
        </p:txBody>
      </p:sp>
      <p:sp>
        <p:nvSpPr>
          <p:cNvPr id="3" name="Content Placeholder 2">
            <a:extLst>
              <a:ext uri="{FF2B5EF4-FFF2-40B4-BE49-F238E27FC236}">
                <a16:creationId xmlns:a16="http://schemas.microsoft.com/office/drawing/2014/main" id="{4BC69EFA-03B8-4219-9E7C-239F849EAF16}"/>
              </a:ext>
            </a:extLst>
          </p:cNvPr>
          <p:cNvSpPr>
            <a:spLocks noGrp="1"/>
          </p:cNvSpPr>
          <p:nvPr>
            <p:ph idx="1"/>
          </p:nvPr>
        </p:nvSpPr>
        <p:spPr/>
        <p:txBody>
          <a:bodyPr>
            <a:normAutofit fontScale="85000" lnSpcReduction="10000"/>
          </a:bodyPr>
          <a:lstStyle/>
          <a:p>
            <a:r>
              <a:rPr lang="en-IN" b="1" i="1" dirty="0">
                <a:solidFill>
                  <a:srgbClr val="002060"/>
                </a:solidFill>
                <a:latin typeface="Bahnschrift SemiBold" panose="020B0502040204020203" pitchFamily="34" charset="0"/>
              </a:rPr>
              <a:t>Market research provides significant advantages for business such as informed decision making targeted marketing and a competitive edge.</a:t>
            </a:r>
          </a:p>
          <a:p>
            <a:r>
              <a:rPr lang="en-IN" b="1" i="1" dirty="0">
                <a:solidFill>
                  <a:srgbClr val="002060"/>
                </a:solidFill>
                <a:latin typeface="Bahnschrift SemiBold" panose="020B0502040204020203" pitchFamily="34" charset="0"/>
              </a:rPr>
              <a:t>Business can learn about specific markets the potential for a service or products to succeed and patterns of consumer behaviour that may benefit their sales goods.</a:t>
            </a:r>
          </a:p>
          <a:p>
            <a:r>
              <a:rPr lang="en-IN" b="1" i="1" dirty="0">
                <a:solidFill>
                  <a:srgbClr val="002060"/>
                </a:solidFill>
                <a:latin typeface="Bahnschrift SemiBold" panose="020B0502040204020203" pitchFamily="34" charset="0"/>
              </a:rPr>
              <a:t>The biggest advantage of marketing analytics that helps business is that it allows you to take a more scientific approach to the market.</a:t>
            </a:r>
          </a:p>
          <a:p>
            <a:r>
              <a:rPr lang="en-IN" b="1" i="1" dirty="0">
                <a:solidFill>
                  <a:srgbClr val="002060"/>
                </a:solidFill>
                <a:latin typeface="Bahnschrift SemiBold" panose="020B0502040204020203" pitchFamily="34" charset="0"/>
              </a:rPr>
              <a:t>It helps to discover yours and your competitor’s strengths and weaknesses.</a:t>
            </a:r>
          </a:p>
          <a:p>
            <a:r>
              <a:rPr lang="en-IN" b="1" i="1" dirty="0">
                <a:solidFill>
                  <a:srgbClr val="002060"/>
                </a:solidFill>
                <a:latin typeface="Bahnschrift SemiBold" panose="020B0502040204020203" pitchFamily="34" charset="0"/>
              </a:rPr>
              <a:t>It identifies potential threats and opportunities</a:t>
            </a:r>
            <a:r>
              <a:rPr lang="en-IN" b="1" i="1" dirty="0">
                <a:solidFill>
                  <a:srgbClr val="002060"/>
                </a:solidFill>
                <a:latin typeface="Impact" panose="020B0806030902050204" pitchFamily="34" charset="0"/>
              </a:rPr>
              <a:t>.</a:t>
            </a:r>
          </a:p>
          <a:p>
            <a:pPr marL="0" indent="0">
              <a:buNone/>
            </a:pPr>
            <a:endParaRPr lang="en-US" dirty="0"/>
          </a:p>
        </p:txBody>
      </p:sp>
    </p:spTree>
    <p:extLst>
      <p:ext uri="{BB962C8B-B14F-4D97-AF65-F5344CB8AC3E}">
        <p14:creationId xmlns:p14="http://schemas.microsoft.com/office/powerpoint/2010/main" val="820038345"/>
      </p:ext>
    </p:extLst>
  </p:cSld>
  <p:clrMapOvr>
    <a:masterClrMapping/>
  </p:clrMapOvr>
  <p:transition spd="slow" advClick="0" advTm="27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7">
                                          <p:stCondLst>
                                            <p:cond delay="0"/>
                                          </p:stCondLst>
                                        </p:cTn>
                                        <p:tgtEl>
                                          <p:spTgt spid="3">
                                            <p:txEl>
                                              <p:pRg st="0" end="0"/>
                                            </p:txEl>
                                          </p:spTgt>
                                        </p:tgtEl>
                                      </p:cBhvr>
                                    </p:animEffect>
                                    <p:anim calcmode="lin" valueType="num">
                                      <p:cBhvr>
                                        <p:cTn id="12" dur="1594"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581"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581" tmFilter="0, 0; 0.125,0.2665; 0.25,0.4; 0.375,0.465; 0.5,0.5;  0.625,0.535; 0.75,0.6; 0.875,0.7335; 1,1">
                                          <p:stCondLst>
                                            <p:cond delay="581"/>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291" tmFilter="0, 0; 0.125,0.2665; 0.25,0.4; 0.375,0.465; 0.5,0.5;  0.625,0.535; 0.75,0.6; 0.875,0.7335; 1,1">
                                          <p:stCondLst>
                                            <p:cond delay="1159"/>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44" tmFilter="0, 0; 0.125,0.2665; 0.25,0.4; 0.375,0.465; 0.5,0.5;  0.625,0.535; 0.75,0.6; 0.875,0.7335; 1,1">
                                          <p:stCondLst>
                                            <p:cond delay="1449"/>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3">
                                          <p:stCondLst>
                                            <p:cond delay="569"/>
                                          </p:stCondLst>
                                        </p:cTn>
                                        <p:tgtEl>
                                          <p:spTgt spid="3">
                                            <p:txEl>
                                              <p:pRg st="0" end="0"/>
                                            </p:txEl>
                                          </p:spTgt>
                                        </p:tgtEl>
                                      </p:cBhvr>
                                      <p:to x="100000" y="60000"/>
                                    </p:animScale>
                                    <p:animScale>
                                      <p:cBhvr>
                                        <p:cTn id="18" dur="145" decel="50000">
                                          <p:stCondLst>
                                            <p:cond delay="592"/>
                                          </p:stCondLst>
                                        </p:cTn>
                                        <p:tgtEl>
                                          <p:spTgt spid="3">
                                            <p:txEl>
                                              <p:pRg st="0" end="0"/>
                                            </p:txEl>
                                          </p:spTgt>
                                        </p:tgtEl>
                                      </p:cBhvr>
                                      <p:to x="100000" y="100000"/>
                                    </p:animScale>
                                    <p:animScale>
                                      <p:cBhvr>
                                        <p:cTn id="19" dur="23">
                                          <p:stCondLst>
                                            <p:cond delay="1148"/>
                                          </p:stCondLst>
                                        </p:cTn>
                                        <p:tgtEl>
                                          <p:spTgt spid="3">
                                            <p:txEl>
                                              <p:pRg st="0" end="0"/>
                                            </p:txEl>
                                          </p:spTgt>
                                        </p:tgtEl>
                                      </p:cBhvr>
                                      <p:to x="100000" y="80000"/>
                                    </p:animScale>
                                    <p:animScale>
                                      <p:cBhvr>
                                        <p:cTn id="20" dur="145" decel="50000">
                                          <p:stCondLst>
                                            <p:cond delay="1171"/>
                                          </p:stCondLst>
                                        </p:cTn>
                                        <p:tgtEl>
                                          <p:spTgt spid="3">
                                            <p:txEl>
                                              <p:pRg st="0" end="0"/>
                                            </p:txEl>
                                          </p:spTgt>
                                        </p:tgtEl>
                                      </p:cBhvr>
                                      <p:to x="100000" y="100000"/>
                                    </p:animScale>
                                    <p:animScale>
                                      <p:cBhvr>
                                        <p:cTn id="21" dur="23">
                                          <p:stCondLst>
                                            <p:cond delay="1437"/>
                                          </p:stCondLst>
                                        </p:cTn>
                                        <p:tgtEl>
                                          <p:spTgt spid="3">
                                            <p:txEl>
                                              <p:pRg st="0" end="0"/>
                                            </p:txEl>
                                          </p:spTgt>
                                        </p:tgtEl>
                                      </p:cBhvr>
                                      <p:to x="100000" y="90000"/>
                                    </p:animScale>
                                    <p:animScale>
                                      <p:cBhvr>
                                        <p:cTn id="22" dur="145" decel="50000">
                                          <p:stCondLst>
                                            <p:cond delay="1460"/>
                                          </p:stCondLst>
                                        </p:cTn>
                                        <p:tgtEl>
                                          <p:spTgt spid="3">
                                            <p:txEl>
                                              <p:pRg st="0" end="0"/>
                                            </p:txEl>
                                          </p:spTgt>
                                        </p:tgtEl>
                                      </p:cBhvr>
                                      <p:to x="100000" y="100000"/>
                                    </p:animScale>
                                    <p:animScale>
                                      <p:cBhvr>
                                        <p:cTn id="23" dur="23">
                                          <p:stCondLst>
                                            <p:cond delay="1582"/>
                                          </p:stCondLst>
                                        </p:cTn>
                                        <p:tgtEl>
                                          <p:spTgt spid="3">
                                            <p:txEl>
                                              <p:pRg st="0" end="0"/>
                                            </p:txEl>
                                          </p:spTgt>
                                        </p:tgtEl>
                                      </p:cBhvr>
                                      <p:to x="100000" y="95000"/>
                                    </p:animScale>
                                    <p:animScale>
                                      <p:cBhvr>
                                        <p:cTn id="24" dur="145" decel="50000">
                                          <p:stCondLst>
                                            <p:cond delay="1605"/>
                                          </p:stCondLst>
                                        </p:cTn>
                                        <p:tgtEl>
                                          <p:spTgt spid="3">
                                            <p:txEl>
                                              <p:pRg st="0" end="0"/>
                                            </p:txEl>
                                          </p:spTgt>
                                        </p:tgtEl>
                                      </p:cBhvr>
                                      <p:to x="100000" y="100000"/>
                                    </p:animScale>
                                  </p:childTnLst>
                                </p:cTn>
                              </p:par>
                            </p:childTnLst>
                          </p:cTn>
                        </p:par>
                        <p:par>
                          <p:cTn id="25" fill="hold">
                            <p:stCondLst>
                              <p:cond delay="2250"/>
                            </p:stCondLst>
                            <p:childTnLst>
                              <p:par>
                                <p:cTn id="26" presetID="26" presetClass="entr" presetSubtype="0" fill="hold"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07">
                                          <p:stCondLst>
                                            <p:cond delay="0"/>
                                          </p:stCondLst>
                                        </p:cTn>
                                        <p:tgtEl>
                                          <p:spTgt spid="3">
                                            <p:txEl>
                                              <p:pRg st="1" end="1"/>
                                            </p:txEl>
                                          </p:spTgt>
                                        </p:tgtEl>
                                      </p:cBhvr>
                                    </p:animEffect>
                                    <p:anim calcmode="lin" valueType="num">
                                      <p:cBhvr>
                                        <p:cTn id="29" dur="1594"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581"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581" tmFilter="0, 0; 0.125,0.2665; 0.25,0.4; 0.375,0.465; 0.5,0.5;  0.625,0.535; 0.75,0.6; 0.875,0.7335; 1,1">
                                          <p:stCondLst>
                                            <p:cond delay="581"/>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291" tmFilter="0, 0; 0.125,0.2665; 0.25,0.4; 0.375,0.465; 0.5,0.5;  0.625,0.535; 0.75,0.6; 0.875,0.7335; 1,1">
                                          <p:stCondLst>
                                            <p:cond delay="1159"/>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44" tmFilter="0, 0; 0.125,0.2665; 0.25,0.4; 0.375,0.465; 0.5,0.5;  0.625,0.535; 0.75,0.6; 0.875,0.7335; 1,1">
                                          <p:stCondLst>
                                            <p:cond delay="1449"/>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3">
                                          <p:stCondLst>
                                            <p:cond delay="569"/>
                                          </p:stCondLst>
                                        </p:cTn>
                                        <p:tgtEl>
                                          <p:spTgt spid="3">
                                            <p:txEl>
                                              <p:pRg st="1" end="1"/>
                                            </p:txEl>
                                          </p:spTgt>
                                        </p:tgtEl>
                                      </p:cBhvr>
                                      <p:to x="100000" y="60000"/>
                                    </p:animScale>
                                    <p:animScale>
                                      <p:cBhvr>
                                        <p:cTn id="35" dur="145" decel="50000">
                                          <p:stCondLst>
                                            <p:cond delay="592"/>
                                          </p:stCondLst>
                                        </p:cTn>
                                        <p:tgtEl>
                                          <p:spTgt spid="3">
                                            <p:txEl>
                                              <p:pRg st="1" end="1"/>
                                            </p:txEl>
                                          </p:spTgt>
                                        </p:tgtEl>
                                      </p:cBhvr>
                                      <p:to x="100000" y="100000"/>
                                    </p:animScale>
                                    <p:animScale>
                                      <p:cBhvr>
                                        <p:cTn id="36" dur="23">
                                          <p:stCondLst>
                                            <p:cond delay="1148"/>
                                          </p:stCondLst>
                                        </p:cTn>
                                        <p:tgtEl>
                                          <p:spTgt spid="3">
                                            <p:txEl>
                                              <p:pRg st="1" end="1"/>
                                            </p:txEl>
                                          </p:spTgt>
                                        </p:tgtEl>
                                      </p:cBhvr>
                                      <p:to x="100000" y="80000"/>
                                    </p:animScale>
                                    <p:animScale>
                                      <p:cBhvr>
                                        <p:cTn id="37" dur="145" decel="50000">
                                          <p:stCondLst>
                                            <p:cond delay="1171"/>
                                          </p:stCondLst>
                                        </p:cTn>
                                        <p:tgtEl>
                                          <p:spTgt spid="3">
                                            <p:txEl>
                                              <p:pRg st="1" end="1"/>
                                            </p:txEl>
                                          </p:spTgt>
                                        </p:tgtEl>
                                      </p:cBhvr>
                                      <p:to x="100000" y="100000"/>
                                    </p:animScale>
                                    <p:animScale>
                                      <p:cBhvr>
                                        <p:cTn id="38" dur="23">
                                          <p:stCondLst>
                                            <p:cond delay="1437"/>
                                          </p:stCondLst>
                                        </p:cTn>
                                        <p:tgtEl>
                                          <p:spTgt spid="3">
                                            <p:txEl>
                                              <p:pRg st="1" end="1"/>
                                            </p:txEl>
                                          </p:spTgt>
                                        </p:tgtEl>
                                      </p:cBhvr>
                                      <p:to x="100000" y="90000"/>
                                    </p:animScale>
                                    <p:animScale>
                                      <p:cBhvr>
                                        <p:cTn id="39" dur="145" decel="50000">
                                          <p:stCondLst>
                                            <p:cond delay="1460"/>
                                          </p:stCondLst>
                                        </p:cTn>
                                        <p:tgtEl>
                                          <p:spTgt spid="3">
                                            <p:txEl>
                                              <p:pRg st="1" end="1"/>
                                            </p:txEl>
                                          </p:spTgt>
                                        </p:tgtEl>
                                      </p:cBhvr>
                                      <p:to x="100000" y="100000"/>
                                    </p:animScale>
                                    <p:animScale>
                                      <p:cBhvr>
                                        <p:cTn id="40" dur="23">
                                          <p:stCondLst>
                                            <p:cond delay="1582"/>
                                          </p:stCondLst>
                                        </p:cTn>
                                        <p:tgtEl>
                                          <p:spTgt spid="3">
                                            <p:txEl>
                                              <p:pRg st="1" end="1"/>
                                            </p:txEl>
                                          </p:spTgt>
                                        </p:tgtEl>
                                      </p:cBhvr>
                                      <p:to x="100000" y="95000"/>
                                    </p:animScale>
                                    <p:animScale>
                                      <p:cBhvr>
                                        <p:cTn id="41" dur="145" decel="50000">
                                          <p:stCondLst>
                                            <p:cond delay="1605"/>
                                          </p:stCondLst>
                                        </p:cTn>
                                        <p:tgtEl>
                                          <p:spTgt spid="3">
                                            <p:txEl>
                                              <p:pRg st="1" end="1"/>
                                            </p:txEl>
                                          </p:spTgt>
                                        </p:tgtEl>
                                      </p:cBhvr>
                                      <p:to x="100000" y="100000"/>
                                    </p:animScale>
                                  </p:childTnLst>
                                </p:cTn>
                              </p:par>
                            </p:childTnLst>
                          </p:cTn>
                        </p:par>
                        <p:par>
                          <p:cTn id="42" fill="hold">
                            <p:stCondLst>
                              <p:cond delay="4000"/>
                            </p:stCondLst>
                            <p:childTnLst>
                              <p:par>
                                <p:cTn id="43" presetID="26" presetClass="entr" presetSubtype="0" fill="hold" nodeType="after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down)">
                                      <p:cBhvr>
                                        <p:cTn id="45" dur="507">
                                          <p:stCondLst>
                                            <p:cond delay="0"/>
                                          </p:stCondLst>
                                        </p:cTn>
                                        <p:tgtEl>
                                          <p:spTgt spid="3">
                                            <p:txEl>
                                              <p:pRg st="2" end="2"/>
                                            </p:txEl>
                                          </p:spTgt>
                                        </p:tgtEl>
                                      </p:cBhvr>
                                    </p:animEffect>
                                    <p:anim calcmode="lin" valueType="num">
                                      <p:cBhvr>
                                        <p:cTn id="46" dur="1594"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7" dur="581"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8" dur="581" tmFilter="0, 0; 0.125,0.2665; 0.25,0.4; 0.375,0.465; 0.5,0.5;  0.625,0.535; 0.75,0.6; 0.875,0.7335; 1,1">
                                          <p:stCondLst>
                                            <p:cond delay="581"/>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9" dur="291" tmFilter="0, 0; 0.125,0.2665; 0.25,0.4; 0.375,0.465; 0.5,0.5;  0.625,0.535; 0.75,0.6; 0.875,0.7335; 1,1">
                                          <p:stCondLst>
                                            <p:cond delay="1159"/>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0" dur="144" tmFilter="0, 0; 0.125,0.2665; 0.25,0.4; 0.375,0.465; 0.5,0.5;  0.625,0.535; 0.75,0.6; 0.875,0.7335; 1,1">
                                          <p:stCondLst>
                                            <p:cond delay="1449"/>
                                          </p:stCondLst>
                                        </p:cTn>
                                        <p:tgtEl>
                                          <p:spTgt spid="3">
                                            <p:txEl>
                                              <p:pRg st="2" end="2"/>
                                            </p:txEl>
                                          </p:spTgt>
                                        </p:tgtEl>
                                        <p:attrNameLst>
                                          <p:attrName>ppt_y</p:attrName>
                                        </p:attrNameLst>
                                      </p:cBhvr>
                                      <p:tavLst>
                                        <p:tav tm="0" fmla="#ppt_y-sin(pi*$)/81">
                                          <p:val>
                                            <p:fltVal val="0"/>
                                          </p:val>
                                        </p:tav>
                                        <p:tav tm="100000">
                                          <p:val>
                                            <p:fltVal val="1"/>
                                          </p:val>
                                        </p:tav>
                                      </p:tavLst>
                                    </p:anim>
                                    <p:animScale>
                                      <p:cBhvr>
                                        <p:cTn id="51" dur="23">
                                          <p:stCondLst>
                                            <p:cond delay="569"/>
                                          </p:stCondLst>
                                        </p:cTn>
                                        <p:tgtEl>
                                          <p:spTgt spid="3">
                                            <p:txEl>
                                              <p:pRg st="2" end="2"/>
                                            </p:txEl>
                                          </p:spTgt>
                                        </p:tgtEl>
                                      </p:cBhvr>
                                      <p:to x="100000" y="60000"/>
                                    </p:animScale>
                                    <p:animScale>
                                      <p:cBhvr>
                                        <p:cTn id="52" dur="145" decel="50000">
                                          <p:stCondLst>
                                            <p:cond delay="592"/>
                                          </p:stCondLst>
                                        </p:cTn>
                                        <p:tgtEl>
                                          <p:spTgt spid="3">
                                            <p:txEl>
                                              <p:pRg st="2" end="2"/>
                                            </p:txEl>
                                          </p:spTgt>
                                        </p:tgtEl>
                                      </p:cBhvr>
                                      <p:to x="100000" y="100000"/>
                                    </p:animScale>
                                    <p:animScale>
                                      <p:cBhvr>
                                        <p:cTn id="53" dur="23">
                                          <p:stCondLst>
                                            <p:cond delay="1148"/>
                                          </p:stCondLst>
                                        </p:cTn>
                                        <p:tgtEl>
                                          <p:spTgt spid="3">
                                            <p:txEl>
                                              <p:pRg st="2" end="2"/>
                                            </p:txEl>
                                          </p:spTgt>
                                        </p:tgtEl>
                                      </p:cBhvr>
                                      <p:to x="100000" y="80000"/>
                                    </p:animScale>
                                    <p:animScale>
                                      <p:cBhvr>
                                        <p:cTn id="54" dur="145" decel="50000">
                                          <p:stCondLst>
                                            <p:cond delay="1171"/>
                                          </p:stCondLst>
                                        </p:cTn>
                                        <p:tgtEl>
                                          <p:spTgt spid="3">
                                            <p:txEl>
                                              <p:pRg st="2" end="2"/>
                                            </p:txEl>
                                          </p:spTgt>
                                        </p:tgtEl>
                                      </p:cBhvr>
                                      <p:to x="100000" y="100000"/>
                                    </p:animScale>
                                    <p:animScale>
                                      <p:cBhvr>
                                        <p:cTn id="55" dur="23">
                                          <p:stCondLst>
                                            <p:cond delay="1437"/>
                                          </p:stCondLst>
                                        </p:cTn>
                                        <p:tgtEl>
                                          <p:spTgt spid="3">
                                            <p:txEl>
                                              <p:pRg st="2" end="2"/>
                                            </p:txEl>
                                          </p:spTgt>
                                        </p:tgtEl>
                                      </p:cBhvr>
                                      <p:to x="100000" y="90000"/>
                                    </p:animScale>
                                    <p:animScale>
                                      <p:cBhvr>
                                        <p:cTn id="56" dur="145" decel="50000">
                                          <p:stCondLst>
                                            <p:cond delay="1460"/>
                                          </p:stCondLst>
                                        </p:cTn>
                                        <p:tgtEl>
                                          <p:spTgt spid="3">
                                            <p:txEl>
                                              <p:pRg st="2" end="2"/>
                                            </p:txEl>
                                          </p:spTgt>
                                        </p:tgtEl>
                                      </p:cBhvr>
                                      <p:to x="100000" y="100000"/>
                                    </p:animScale>
                                    <p:animScale>
                                      <p:cBhvr>
                                        <p:cTn id="57" dur="23">
                                          <p:stCondLst>
                                            <p:cond delay="1582"/>
                                          </p:stCondLst>
                                        </p:cTn>
                                        <p:tgtEl>
                                          <p:spTgt spid="3">
                                            <p:txEl>
                                              <p:pRg st="2" end="2"/>
                                            </p:txEl>
                                          </p:spTgt>
                                        </p:tgtEl>
                                      </p:cBhvr>
                                      <p:to x="100000" y="95000"/>
                                    </p:animScale>
                                    <p:animScale>
                                      <p:cBhvr>
                                        <p:cTn id="58" dur="145" decel="50000">
                                          <p:stCondLst>
                                            <p:cond delay="1605"/>
                                          </p:stCondLst>
                                        </p:cTn>
                                        <p:tgtEl>
                                          <p:spTgt spid="3">
                                            <p:txEl>
                                              <p:pRg st="2" end="2"/>
                                            </p:txEl>
                                          </p:spTgt>
                                        </p:tgtEl>
                                      </p:cBhvr>
                                      <p:to x="100000" y="100000"/>
                                    </p:animScale>
                                  </p:childTnLst>
                                </p:cTn>
                              </p:par>
                            </p:childTnLst>
                          </p:cTn>
                        </p:par>
                        <p:par>
                          <p:cTn id="59" fill="hold">
                            <p:stCondLst>
                              <p:cond delay="5750"/>
                            </p:stCondLst>
                            <p:childTnLst>
                              <p:par>
                                <p:cTn id="60" presetID="26" presetClass="entr" presetSubtype="0" fill="hold" nodeType="after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07">
                                          <p:stCondLst>
                                            <p:cond delay="0"/>
                                          </p:stCondLst>
                                        </p:cTn>
                                        <p:tgtEl>
                                          <p:spTgt spid="3">
                                            <p:txEl>
                                              <p:pRg st="3" end="3"/>
                                            </p:txEl>
                                          </p:spTgt>
                                        </p:tgtEl>
                                      </p:cBhvr>
                                    </p:animEffect>
                                    <p:anim calcmode="lin" valueType="num">
                                      <p:cBhvr>
                                        <p:cTn id="63" dur="1594"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581"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581" tmFilter="0, 0; 0.125,0.2665; 0.25,0.4; 0.375,0.465; 0.5,0.5;  0.625,0.535; 0.75,0.6; 0.875,0.7335; 1,1">
                                          <p:stCondLst>
                                            <p:cond delay="581"/>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291" tmFilter="0, 0; 0.125,0.2665; 0.25,0.4; 0.375,0.465; 0.5,0.5;  0.625,0.535; 0.75,0.6; 0.875,0.7335; 1,1">
                                          <p:stCondLst>
                                            <p:cond delay="1159"/>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44" tmFilter="0, 0; 0.125,0.2665; 0.25,0.4; 0.375,0.465; 0.5,0.5;  0.625,0.535; 0.75,0.6; 0.875,0.7335; 1,1">
                                          <p:stCondLst>
                                            <p:cond delay="1449"/>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3">
                                          <p:stCondLst>
                                            <p:cond delay="569"/>
                                          </p:stCondLst>
                                        </p:cTn>
                                        <p:tgtEl>
                                          <p:spTgt spid="3">
                                            <p:txEl>
                                              <p:pRg st="3" end="3"/>
                                            </p:txEl>
                                          </p:spTgt>
                                        </p:tgtEl>
                                      </p:cBhvr>
                                      <p:to x="100000" y="60000"/>
                                    </p:animScale>
                                    <p:animScale>
                                      <p:cBhvr>
                                        <p:cTn id="69" dur="145" decel="50000">
                                          <p:stCondLst>
                                            <p:cond delay="592"/>
                                          </p:stCondLst>
                                        </p:cTn>
                                        <p:tgtEl>
                                          <p:spTgt spid="3">
                                            <p:txEl>
                                              <p:pRg st="3" end="3"/>
                                            </p:txEl>
                                          </p:spTgt>
                                        </p:tgtEl>
                                      </p:cBhvr>
                                      <p:to x="100000" y="100000"/>
                                    </p:animScale>
                                    <p:animScale>
                                      <p:cBhvr>
                                        <p:cTn id="70" dur="23">
                                          <p:stCondLst>
                                            <p:cond delay="1148"/>
                                          </p:stCondLst>
                                        </p:cTn>
                                        <p:tgtEl>
                                          <p:spTgt spid="3">
                                            <p:txEl>
                                              <p:pRg st="3" end="3"/>
                                            </p:txEl>
                                          </p:spTgt>
                                        </p:tgtEl>
                                      </p:cBhvr>
                                      <p:to x="100000" y="80000"/>
                                    </p:animScale>
                                    <p:animScale>
                                      <p:cBhvr>
                                        <p:cTn id="71" dur="145" decel="50000">
                                          <p:stCondLst>
                                            <p:cond delay="1171"/>
                                          </p:stCondLst>
                                        </p:cTn>
                                        <p:tgtEl>
                                          <p:spTgt spid="3">
                                            <p:txEl>
                                              <p:pRg st="3" end="3"/>
                                            </p:txEl>
                                          </p:spTgt>
                                        </p:tgtEl>
                                      </p:cBhvr>
                                      <p:to x="100000" y="100000"/>
                                    </p:animScale>
                                    <p:animScale>
                                      <p:cBhvr>
                                        <p:cTn id="72" dur="23">
                                          <p:stCondLst>
                                            <p:cond delay="1437"/>
                                          </p:stCondLst>
                                        </p:cTn>
                                        <p:tgtEl>
                                          <p:spTgt spid="3">
                                            <p:txEl>
                                              <p:pRg st="3" end="3"/>
                                            </p:txEl>
                                          </p:spTgt>
                                        </p:tgtEl>
                                      </p:cBhvr>
                                      <p:to x="100000" y="90000"/>
                                    </p:animScale>
                                    <p:animScale>
                                      <p:cBhvr>
                                        <p:cTn id="73" dur="145" decel="50000">
                                          <p:stCondLst>
                                            <p:cond delay="1460"/>
                                          </p:stCondLst>
                                        </p:cTn>
                                        <p:tgtEl>
                                          <p:spTgt spid="3">
                                            <p:txEl>
                                              <p:pRg st="3" end="3"/>
                                            </p:txEl>
                                          </p:spTgt>
                                        </p:tgtEl>
                                      </p:cBhvr>
                                      <p:to x="100000" y="100000"/>
                                    </p:animScale>
                                    <p:animScale>
                                      <p:cBhvr>
                                        <p:cTn id="74" dur="23">
                                          <p:stCondLst>
                                            <p:cond delay="1582"/>
                                          </p:stCondLst>
                                        </p:cTn>
                                        <p:tgtEl>
                                          <p:spTgt spid="3">
                                            <p:txEl>
                                              <p:pRg st="3" end="3"/>
                                            </p:txEl>
                                          </p:spTgt>
                                        </p:tgtEl>
                                      </p:cBhvr>
                                      <p:to x="100000" y="95000"/>
                                    </p:animScale>
                                    <p:animScale>
                                      <p:cBhvr>
                                        <p:cTn id="75" dur="145" decel="50000">
                                          <p:stCondLst>
                                            <p:cond delay="1605"/>
                                          </p:stCondLst>
                                        </p:cTn>
                                        <p:tgtEl>
                                          <p:spTgt spid="3">
                                            <p:txEl>
                                              <p:pRg st="3" end="3"/>
                                            </p:txEl>
                                          </p:spTgt>
                                        </p:tgtEl>
                                      </p:cBhvr>
                                      <p:to x="100000" y="100000"/>
                                    </p:animScale>
                                  </p:childTnLst>
                                </p:cTn>
                              </p:par>
                            </p:childTnLst>
                          </p:cTn>
                        </p:par>
                        <p:par>
                          <p:cTn id="76" fill="hold">
                            <p:stCondLst>
                              <p:cond delay="7500"/>
                            </p:stCondLst>
                            <p:childTnLst>
                              <p:par>
                                <p:cTn id="77" presetID="26" presetClass="entr" presetSubtype="0" fill="hold" nodeType="after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07">
                                          <p:stCondLst>
                                            <p:cond delay="0"/>
                                          </p:stCondLst>
                                        </p:cTn>
                                        <p:tgtEl>
                                          <p:spTgt spid="3">
                                            <p:txEl>
                                              <p:pRg st="4" end="4"/>
                                            </p:txEl>
                                          </p:spTgt>
                                        </p:tgtEl>
                                      </p:cBhvr>
                                    </p:animEffect>
                                    <p:anim calcmode="lin" valueType="num">
                                      <p:cBhvr>
                                        <p:cTn id="80" dur="1594"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581"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581" tmFilter="0, 0; 0.125,0.2665; 0.25,0.4; 0.375,0.465; 0.5,0.5;  0.625,0.535; 0.75,0.6; 0.875,0.7335; 1,1">
                                          <p:stCondLst>
                                            <p:cond delay="581"/>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291" tmFilter="0, 0; 0.125,0.2665; 0.25,0.4; 0.375,0.465; 0.5,0.5;  0.625,0.535; 0.75,0.6; 0.875,0.7335; 1,1">
                                          <p:stCondLst>
                                            <p:cond delay="1159"/>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44" tmFilter="0, 0; 0.125,0.2665; 0.25,0.4; 0.375,0.465; 0.5,0.5;  0.625,0.535; 0.75,0.6; 0.875,0.7335; 1,1">
                                          <p:stCondLst>
                                            <p:cond delay="1449"/>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3">
                                          <p:stCondLst>
                                            <p:cond delay="569"/>
                                          </p:stCondLst>
                                        </p:cTn>
                                        <p:tgtEl>
                                          <p:spTgt spid="3">
                                            <p:txEl>
                                              <p:pRg st="4" end="4"/>
                                            </p:txEl>
                                          </p:spTgt>
                                        </p:tgtEl>
                                      </p:cBhvr>
                                      <p:to x="100000" y="60000"/>
                                    </p:animScale>
                                    <p:animScale>
                                      <p:cBhvr>
                                        <p:cTn id="86" dur="145" decel="50000">
                                          <p:stCondLst>
                                            <p:cond delay="592"/>
                                          </p:stCondLst>
                                        </p:cTn>
                                        <p:tgtEl>
                                          <p:spTgt spid="3">
                                            <p:txEl>
                                              <p:pRg st="4" end="4"/>
                                            </p:txEl>
                                          </p:spTgt>
                                        </p:tgtEl>
                                      </p:cBhvr>
                                      <p:to x="100000" y="100000"/>
                                    </p:animScale>
                                    <p:animScale>
                                      <p:cBhvr>
                                        <p:cTn id="87" dur="23">
                                          <p:stCondLst>
                                            <p:cond delay="1148"/>
                                          </p:stCondLst>
                                        </p:cTn>
                                        <p:tgtEl>
                                          <p:spTgt spid="3">
                                            <p:txEl>
                                              <p:pRg st="4" end="4"/>
                                            </p:txEl>
                                          </p:spTgt>
                                        </p:tgtEl>
                                      </p:cBhvr>
                                      <p:to x="100000" y="80000"/>
                                    </p:animScale>
                                    <p:animScale>
                                      <p:cBhvr>
                                        <p:cTn id="88" dur="145" decel="50000">
                                          <p:stCondLst>
                                            <p:cond delay="1171"/>
                                          </p:stCondLst>
                                        </p:cTn>
                                        <p:tgtEl>
                                          <p:spTgt spid="3">
                                            <p:txEl>
                                              <p:pRg st="4" end="4"/>
                                            </p:txEl>
                                          </p:spTgt>
                                        </p:tgtEl>
                                      </p:cBhvr>
                                      <p:to x="100000" y="100000"/>
                                    </p:animScale>
                                    <p:animScale>
                                      <p:cBhvr>
                                        <p:cTn id="89" dur="23">
                                          <p:stCondLst>
                                            <p:cond delay="1437"/>
                                          </p:stCondLst>
                                        </p:cTn>
                                        <p:tgtEl>
                                          <p:spTgt spid="3">
                                            <p:txEl>
                                              <p:pRg st="4" end="4"/>
                                            </p:txEl>
                                          </p:spTgt>
                                        </p:tgtEl>
                                      </p:cBhvr>
                                      <p:to x="100000" y="90000"/>
                                    </p:animScale>
                                    <p:animScale>
                                      <p:cBhvr>
                                        <p:cTn id="90" dur="145" decel="50000">
                                          <p:stCondLst>
                                            <p:cond delay="1460"/>
                                          </p:stCondLst>
                                        </p:cTn>
                                        <p:tgtEl>
                                          <p:spTgt spid="3">
                                            <p:txEl>
                                              <p:pRg st="4" end="4"/>
                                            </p:txEl>
                                          </p:spTgt>
                                        </p:tgtEl>
                                      </p:cBhvr>
                                      <p:to x="100000" y="100000"/>
                                    </p:animScale>
                                    <p:animScale>
                                      <p:cBhvr>
                                        <p:cTn id="91" dur="23">
                                          <p:stCondLst>
                                            <p:cond delay="1582"/>
                                          </p:stCondLst>
                                        </p:cTn>
                                        <p:tgtEl>
                                          <p:spTgt spid="3">
                                            <p:txEl>
                                              <p:pRg st="4" end="4"/>
                                            </p:txEl>
                                          </p:spTgt>
                                        </p:tgtEl>
                                      </p:cBhvr>
                                      <p:to x="100000" y="95000"/>
                                    </p:animScale>
                                    <p:animScale>
                                      <p:cBhvr>
                                        <p:cTn id="92" dur="145" decel="50000">
                                          <p:stCondLst>
                                            <p:cond delay="1605"/>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B972-8B0E-4D96-8573-EFF3FED15BC1}"/>
              </a:ext>
            </a:extLst>
          </p:cNvPr>
          <p:cNvSpPr>
            <a:spLocks noGrp="1"/>
          </p:cNvSpPr>
          <p:nvPr>
            <p:ph type="title"/>
          </p:nvPr>
        </p:nvSpPr>
        <p:spPr>
          <a:xfrm>
            <a:off x="1141413" y="487889"/>
            <a:ext cx="9905998" cy="1478570"/>
          </a:xfrm>
        </p:spPr>
        <p:txBody>
          <a:bodyPr/>
          <a:lstStyle/>
          <a:p>
            <a:r>
              <a:rPr lang="en-IN" b="1" i="1" dirty="0">
                <a:solidFill>
                  <a:srgbClr val="FF0000"/>
                </a:solidFill>
                <a:latin typeface="Constantia" panose="02030602050306030303" pitchFamily="18" charset="0"/>
              </a:rPr>
              <a:t>Disadvantages:</a:t>
            </a:r>
            <a:endParaRPr lang="en-US" b="1" i="1" dirty="0">
              <a:solidFill>
                <a:srgbClr val="FF0000"/>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0D44D110-2A94-4EB1-BB9D-1C6A505BF64A}"/>
              </a:ext>
            </a:extLst>
          </p:cNvPr>
          <p:cNvSpPr>
            <a:spLocks noGrp="1"/>
          </p:cNvSpPr>
          <p:nvPr>
            <p:ph idx="1"/>
          </p:nvPr>
        </p:nvSpPr>
        <p:spPr/>
        <p:txBody>
          <a:bodyPr>
            <a:normAutofit fontScale="92500" lnSpcReduction="20000"/>
          </a:bodyPr>
          <a:lstStyle/>
          <a:p>
            <a:r>
              <a:rPr lang="en-IN" b="1" i="1" dirty="0">
                <a:solidFill>
                  <a:schemeClr val="accent3">
                    <a:lumMod val="50000"/>
                  </a:schemeClr>
                </a:solidFill>
                <a:latin typeface="Constantia" panose="02030602050306030303" pitchFamily="18" charset="0"/>
              </a:rPr>
              <a:t>Implementing a market research strategy can be expensive, especially for smaller business.</a:t>
            </a:r>
            <a:endParaRPr lang="en-US" b="1" i="1" dirty="0">
              <a:solidFill>
                <a:schemeClr val="accent3">
                  <a:lumMod val="50000"/>
                </a:schemeClr>
              </a:solidFill>
              <a:latin typeface="Constantia" panose="02030602050306030303" pitchFamily="18" charset="0"/>
            </a:endParaRPr>
          </a:p>
          <a:p>
            <a:r>
              <a:rPr lang="en-US" b="1" i="1" dirty="0">
                <a:solidFill>
                  <a:schemeClr val="accent3">
                    <a:lumMod val="50000"/>
                  </a:schemeClr>
                </a:solidFill>
                <a:latin typeface="Constantia" panose="02030602050306030303" pitchFamily="18" charset="0"/>
              </a:rPr>
              <a:t>Another drawback of observational research is the risk of bias and subjectivity in the data collection and analysis process.</a:t>
            </a:r>
          </a:p>
          <a:p>
            <a:r>
              <a:rPr lang="en-US" b="1" i="1" dirty="0">
                <a:solidFill>
                  <a:schemeClr val="accent3">
                    <a:lumMod val="50000"/>
                  </a:schemeClr>
                </a:solidFill>
                <a:latin typeface="Constantia" panose="02030602050306030303" pitchFamily="18" charset="0"/>
              </a:rPr>
              <a:t>Respondents may not be fully aware of their reasons for any given answer because of lack of memory </a:t>
            </a:r>
          </a:p>
          <a:p>
            <a:r>
              <a:rPr lang="en-US" b="1" i="1" dirty="0">
                <a:solidFill>
                  <a:schemeClr val="accent3">
                    <a:lumMod val="50000"/>
                  </a:schemeClr>
                </a:solidFill>
                <a:latin typeface="Constantia" panose="02030602050306030303" pitchFamily="18" charset="0"/>
              </a:rPr>
              <a:t>Things like delays ,accidents, labor shortages, transport and delivery problems and other logistics and infrastructure challenges can be significant roadblocks for business when entering a new market</a:t>
            </a:r>
            <a:r>
              <a:rPr lang="en-US" b="1" i="1" dirty="0">
                <a:solidFill>
                  <a:schemeClr val="accent2">
                    <a:lumMod val="75000"/>
                  </a:schemeClr>
                </a:solidFill>
                <a:latin typeface="Bahnschrift SemiBold" panose="020B0502040204020203" pitchFamily="34" charset="0"/>
              </a:rPr>
              <a:t>.</a:t>
            </a:r>
            <a:endParaRPr lang="en-IN" b="1" i="1" dirty="0">
              <a:solidFill>
                <a:schemeClr val="accent2">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val="812996286"/>
      </p:ext>
    </p:extLst>
  </p:cSld>
  <p:clrMapOvr>
    <a:masterClrMapping/>
  </p:clrMapOvr>
  <mc:AlternateContent xmlns:mc="http://schemas.openxmlformats.org/markup-compatibility/2006" xmlns:p14="http://schemas.microsoft.com/office/powerpoint/2010/main">
    <mc:Choice Requires="p14">
      <p:transition spd="slow" p14:dur="1600" advClick="0" advTm="30000">
        <p:blinds dir="vert"/>
      </p:transition>
    </mc:Choice>
    <mc:Fallback xmlns="">
      <p:transition spd="slow" advClick="0" advTm="30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250" autoRev="1" fill="remove"/>
                                        <p:tgtEl>
                                          <p:spTgt spid="3">
                                            <p:txEl>
                                              <p:pRg st="0" end="0"/>
                                            </p:txEl>
                                          </p:spTgt>
                                        </p:tgtEl>
                                        <p:attrNameLst>
                                          <p:attrName>style.color</p:attrName>
                                        </p:attrNameLst>
                                      </p:cBhvr>
                                      <p:to>
                                        <a:schemeClr val="bg1"/>
                                      </p:to>
                                    </p:animClr>
                                    <p:animClr clrSpc="rgb" dir="cw">
                                      <p:cBhvr>
                                        <p:cTn id="14" dur="250" autoRev="1" fill="remove"/>
                                        <p:tgtEl>
                                          <p:spTgt spid="3">
                                            <p:txEl>
                                              <p:pRg st="0" end="0"/>
                                            </p:txEl>
                                          </p:spTgt>
                                        </p:tgtEl>
                                        <p:attrNameLst>
                                          <p:attrName>fillcolor</p:attrName>
                                        </p:attrNameLst>
                                      </p:cBhvr>
                                      <p:to>
                                        <a:schemeClr val="bg1"/>
                                      </p:to>
                                    </p:animClr>
                                    <p:set>
                                      <p:cBhvr>
                                        <p:cTn id="15" dur="250" autoRev="1" fill="remove"/>
                                        <p:tgtEl>
                                          <p:spTgt spid="3">
                                            <p:txEl>
                                              <p:pRg st="0" end="0"/>
                                            </p:txEl>
                                          </p:spTgt>
                                        </p:tgtEl>
                                        <p:attrNameLst>
                                          <p:attrName>fill.type</p:attrName>
                                        </p:attrNameLst>
                                      </p:cBhvr>
                                      <p:to>
                                        <p:strVal val="solid"/>
                                      </p:to>
                                    </p:set>
                                    <p:set>
                                      <p:cBhvr>
                                        <p:cTn id="16" dur="250" autoRev="1" fill="remove"/>
                                        <p:tgtEl>
                                          <p:spTgt spid="3">
                                            <p:txEl>
                                              <p:pRg st="0" end="0"/>
                                            </p:txEl>
                                          </p:spTgt>
                                        </p:tgtEl>
                                        <p:attrNameLst>
                                          <p:attrName>fill.on</p:attrName>
                                        </p:attrNameLst>
                                      </p:cBhvr>
                                      <p:to>
                                        <p:strVal val="true"/>
                                      </p:to>
                                    </p:set>
                                  </p:childTnLst>
                                </p:cTn>
                              </p:par>
                              <p:par>
                                <p:cTn id="17" presetID="27" presetClass="emph" presetSubtype="0" fill="remove" nodeType="withEffect">
                                  <p:stCondLst>
                                    <p:cond delay="0"/>
                                  </p:stCondLst>
                                  <p:childTnLst>
                                    <p:animClr clrSpc="rgb" dir="cw">
                                      <p:cBhvr override="childStyle">
                                        <p:cTn id="18" dur="250" autoRev="1" fill="remove"/>
                                        <p:tgtEl>
                                          <p:spTgt spid="3">
                                            <p:txEl>
                                              <p:pRg st="1" end="1"/>
                                            </p:txEl>
                                          </p:spTgt>
                                        </p:tgtEl>
                                        <p:attrNameLst>
                                          <p:attrName>style.color</p:attrName>
                                        </p:attrNameLst>
                                      </p:cBhvr>
                                      <p:to>
                                        <a:schemeClr val="bg1"/>
                                      </p:to>
                                    </p:animClr>
                                    <p:animClr clrSpc="rgb" dir="cw">
                                      <p:cBhvr>
                                        <p:cTn id="19" dur="250" autoRev="1" fill="remove"/>
                                        <p:tgtEl>
                                          <p:spTgt spid="3">
                                            <p:txEl>
                                              <p:pRg st="1" end="1"/>
                                            </p:txEl>
                                          </p:spTgt>
                                        </p:tgtEl>
                                        <p:attrNameLst>
                                          <p:attrName>fillcolor</p:attrName>
                                        </p:attrNameLst>
                                      </p:cBhvr>
                                      <p:to>
                                        <a:schemeClr val="bg1"/>
                                      </p:to>
                                    </p:animClr>
                                    <p:set>
                                      <p:cBhvr>
                                        <p:cTn id="20" dur="250" autoRev="1" fill="remove"/>
                                        <p:tgtEl>
                                          <p:spTgt spid="3">
                                            <p:txEl>
                                              <p:pRg st="1" end="1"/>
                                            </p:txEl>
                                          </p:spTgt>
                                        </p:tgtEl>
                                        <p:attrNameLst>
                                          <p:attrName>fill.type</p:attrName>
                                        </p:attrNameLst>
                                      </p:cBhvr>
                                      <p:to>
                                        <p:strVal val="solid"/>
                                      </p:to>
                                    </p:set>
                                    <p:set>
                                      <p:cBhvr>
                                        <p:cTn id="21" dur="250" autoRev="1" fill="remove"/>
                                        <p:tgtEl>
                                          <p:spTgt spid="3">
                                            <p:txEl>
                                              <p:pRg st="1" end="1"/>
                                            </p:txEl>
                                          </p:spTgt>
                                        </p:tgtEl>
                                        <p:attrNameLst>
                                          <p:attrName>fill.on</p:attrName>
                                        </p:attrNameLst>
                                      </p:cBhvr>
                                      <p:to>
                                        <p:strVal val="true"/>
                                      </p:to>
                                    </p:set>
                                  </p:childTnLst>
                                </p:cTn>
                              </p:par>
                              <p:par>
                                <p:cTn id="22" presetID="27" presetClass="emph" presetSubtype="0" fill="remove" nodeType="withEffect">
                                  <p:stCondLst>
                                    <p:cond delay="0"/>
                                  </p:stCondLst>
                                  <p:childTnLst>
                                    <p:animClr clrSpc="rgb" dir="cw">
                                      <p:cBhvr override="childStyle">
                                        <p:cTn id="23" dur="250" autoRev="1" fill="remove"/>
                                        <p:tgtEl>
                                          <p:spTgt spid="3">
                                            <p:txEl>
                                              <p:pRg st="2" end="2"/>
                                            </p:txEl>
                                          </p:spTgt>
                                        </p:tgtEl>
                                        <p:attrNameLst>
                                          <p:attrName>style.color</p:attrName>
                                        </p:attrNameLst>
                                      </p:cBhvr>
                                      <p:to>
                                        <a:schemeClr val="bg1"/>
                                      </p:to>
                                    </p:animClr>
                                    <p:animClr clrSpc="rgb" dir="cw">
                                      <p:cBhvr>
                                        <p:cTn id="24" dur="250" autoRev="1" fill="remove"/>
                                        <p:tgtEl>
                                          <p:spTgt spid="3">
                                            <p:txEl>
                                              <p:pRg st="2" end="2"/>
                                            </p:txEl>
                                          </p:spTgt>
                                        </p:tgtEl>
                                        <p:attrNameLst>
                                          <p:attrName>fillcolor</p:attrName>
                                        </p:attrNameLst>
                                      </p:cBhvr>
                                      <p:to>
                                        <a:schemeClr val="bg1"/>
                                      </p:to>
                                    </p:animClr>
                                    <p:set>
                                      <p:cBhvr>
                                        <p:cTn id="25" dur="250" autoRev="1" fill="remove"/>
                                        <p:tgtEl>
                                          <p:spTgt spid="3">
                                            <p:txEl>
                                              <p:pRg st="2" end="2"/>
                                            </p:txEl>
                                          </p:spTgt>
                                        </p:tgtEl>
                                        <p:attrNameLst>
                                          <p:attrName>fill.type</p:attrName>
                                        </p:attrNameLst>
                                      </p:cBhvr>
                                      <p:to>
                                        <p:strVal val="solid"/>
                                      </p:to>
                                    </p:set>
                                    <p:set>
                                      <p:cBhvr>
                                        <p:cTn id="26" dur="250" autoRev="1" fill="remove"/>
                                        <p:tgtEl>
                                          <p:spTgt spid="3">
                                            <p:txEl>
                                              <p:pRg st="2" end="2"/>
                                            </p:txEl>
                                          </p:spTgt>
                                        </p:tgtEl>
                                        <p:attrNameLst>
                                          <p:attrName>fill.on</p:attrName>
                                        </p:attrNameLst>
                                      </p:cBhvr>
                                      <p:to>
                                        <p:strVal val="true"/>
                                      </p:to>
                                    </p:set>
                                  </p:childTnLst>
                                </p:cTn>
                              </p:par>
                              <p:par>
                                <p:cTn id="27" presetID="27" presetClass="emph" presetSubtype="0" fill="remove" nodeType="withEffect">
                                  <p:stCondLst>
                                    <p:cond delay="0"/>
                                  </p:stCondLst>
                                  <p:childTnLst>
                                    <p:animClr clrSpc="rgb" dir="cw">
                                      <p:cBhvr override="childStyle">
                                        <p:cTn id="28" dur="250" autoRev="1" fill="remove"/>
                                        <p:tgtEl>
                                          <p:spTgt spid="3">
                                            <p:txEl>
                                              <p:pRg st="3" end="3"/>
                                            </p:txEl>
                                          </p:spTgt>
                                        </p:tgtEl>
                                        <p:attrNameLst>
                                          <p:attrName>style.color</p:attrName>
                                        </p:attrNameLst>
                                      </p:cBhvr>
                                      <p:to>
                                        <a:schemeClr val="bg1"/>
                                      </p:to>
                                    </p:animClr>
                                    <p:animClr clrSpc="rgb" dir="cw">
                                      <p:cBhvr>
                                        <p:cTn id="29" dur="250" autoRev="1" fill="remove"/>
                                        <p:tgtEl>
                                          <p:spTgt spid="3">
                                            <p:txEl>
                                              <p:pRg st="3" end="3"/>
                                            </p:txEl>
                                          </p:spTgt>
                                        </p:tgtEl>
                                        <p:attrNameLst>
                                          <p:attrName>fillcolor</p:attrName>
                                        </p:attrNameLst>
                                      </p:cBhvr>
                                      <p:to>
                                        <a:schemeClr val="bg1"/>
                                      </p:to>
                                    </p:animClr>
                                    <p:set>
                                      <p:cBhvr>
                                        <p:cTn id="30" dur="250" autoRev="1" fill="remove"/>
                                        <p:tgtEl>
                                          <p:spTgt spid="3">
                                            <p:txEl>
                                              <p:pRg st="3" end="3"/>
                                            </p:txEl>
                                          </p:spTgt>
                                        </p:tgtEl>
                                        <p:attrNameLst>
                                          <p:attrName>fill.type</p:attrName>
                                        </p:attrNameLst>
                                      </p:cBhvr>
                                      <p:to>
                                        <p:strVal val="solid"/>
                                      </p:to>
                                    </p:set>
                                    <p:set>
                                      <p:cBhvr>
                                        <p:cTn id="31" dur="250" autoRev="1" fill="remove"/>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E099-49FA-4786-8FD2-16B1724F725A}"/>
              </a:ext>
            </a:extLst>
          </p:cNvPr>
          <p:cNvSpPr>
            <a:spLocks noGrp="1"/>
          </p:cNvSpPr>
          <p:nvPr>
            <p:ph type="title"/>
          </p:nvPr>
        </p:nvSpPr>
        <p:spPr>
          <a:xfrm>
            <a:off x="1314564" y="770916"/>
            <a:ext cx="9905998" cy="1478570"/>
          </a:xfrm>
        </p:spPr>
        <p:txBody>
          <a:bodyPr/>
          <a:lstStyle/>
          <a:p>
            <a:r>
              <a:rPr lang="en-IN" b="1" i="1" u="sng" dirty="0">
                <a:solidFill>
                  <a:schemeClr val="accent4">
                    <a:lumMod val="75000"/>
                  </a:schemeClr>
                </a:solidFill>
                <a:latin typeface="Constantia" panose="02030602050306030303" pitchFamily="18" charset="0"/>
              </a:rPr>
              <a:t>Application:</a:t>
            </a:r>
            <a:endParaRPr lang="en-US" b="1" i="1" u="sng" dirty="0">
              <a:solidFill>
                <a:schemeClr val="accent4">
                  <a:lumMod val="75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14A842DE-821D-452F-B0F0-6C83161048A3}"/>
              </a:ext>
            </a:extLst>
          </p:cNvPr>
          <p:cNvSpPr>
            <a:spLocks noGrp="1"/>
          </p:cNvSpPr>
          <p:nvPr>
            <p:ph idx="1"/>
          </p:nvPr>
        </p:nvSpPr>
        <p:spPr>
          <a:xfrm>
            <a:off x="1141412" y="2249486"/>
            <a:ext cx="10252302" cy="4280999"/>
          </a:xfrm>
        </p:spPr>
        <p:txBody>
          <a:bodyPr>
            <a:normAutofit fontScale="40000" lnSpcReduction="20000"/>
          </a:bodyPr>
          <a:lstStyle/>
          <a:p>
            <a:r>
              <a:rPr lang="en-IN" sz="6000" b="1" i="1" dirty="0">
                <a:solidFill>
                  <a:schemeClr val="accent3">
                    <a:lumMod val="50000"/>
                  </a:schemeClr>
                </a:solidFill>
                <a:latin typeface="Gabriola" panose="04040605051002020D02" pitchFamily="82" charset="0"/>
              </a:rPr>
              <a:t>Marketing analytics is a powerful tool that can help you make good decision but it’s not magic .</a:t>
            </a:r>
          </a:p>
          <a:p>
            <a:r>
              <a:rPr lang="en-IN" sz="6000" b="1" i="1" u="sng" dirty="0">
                <a:solidFill>
                  <a:schemeClr val="accent3">
                    <a:lumMod val="50000"/>
                  </a:schemeClr>
                </a:solidFill>
                <a:latin typeface="Gabriola" panose="04040605051002020D02" pitchFamily="82" charset="0"/>
              </a:rPr>
              <a:t>Use of marketing analytics to improve it’s website:- </a:t>
            </a:r>
          </a:p>
          <a:p>
            <a:pPr lvl="1">
              <a:buFont typeface="Wingdings" panose="05000000000000000000" pitchFamily="2" charset="2"/>
              <a:buChar char="v"/>
            </a:pPr>
            <a:r>
              <a:rPr lang="en-IN" sz="6000" b="1" i="1" dirty="0">
                <a:solidFill>
                  <a:schemeClr val="accent3">
                    <a:lumMod val="50000"/>
                  </a:schemeClr>
                </a:solidFill>
                <a:latin typeface="Gabriola" panose="04040605051002020D02" pitchFamily="82" charset="0"/>
              </a:rPr>
              <a:t>Amazon has long been a leader in marketing analytics ,using its data-driven approach to continue innovating its website and product offerings. For example, they have used data from their customers to help them improve their search functionality, including personalizing results based on each user’s browsing history.</a:t>
            </a:r>
          </a:p>
          <a:p>
            <a:r>
              <a:rPr lang="en-IN" sz="6000" b="1" i="1" u="sng" dirty="0">
                <a:solidFill>
                  <a:schemeClr val="accent3">
                    <a:lumMod val="50000"/>
                  </a:schemeClr>
                </a:solidFill>
                <a:latin typeface="Gabriola" panose="04040605051002020D02" pitchFamily="82" charset="0"/>
              </a:rPr>
              <a:t>Using marketing analytics to make content recommendations:-</a:t>
            </a:r>
          </a:p>
          <a:p>
            <a:pPr lvl="1" algn="just">
              <a:buFont typeface="Wingdings" panose="05000000000000000000" pitchFamily="2" charset="2"/>
              <a:buChar char="v"/>
            </a:pPr>
            <a:r>
              <a:rPr lang="en-IN" sz="6000" b="1" i="1" dirty="0">
                <a:solidFill>
                  <a:schemeClr val="accent3">
                    <a:lumMod val="50000"/>
                  </a:schemeClr>
                </a:solidFill>
                <a:latin typeface="Gabriola" panose="04040605051002020D02" pitchFamily="82" charset="0"/>
              </a:rPr>
              <a:t>Netflix is another company that extensively uses marketing analytics to create content recommendations more likely to appeal to each viewer’s taste.</a:t>
            </a:r>
          </a:p>
          <a:p>
            <a:endParaRPr lang="en-IN" sz="6000" b="1" i="1" dirty="0">
              <a:solidFill>
                <a:schemeClr val="accent3">
                  <a:lumMod val="50000"/>
                </a:schemeClr>
              </a:solidFill>
              <a:latin typeface="Gabriola" panose="04040605051002020D02" pitchFamily="82" charset="0"/>
            </a:endParaRPr>
          </a:p>
          <a:p>
            <a:endParaRPr lang="en-IN" dirty="0"/>
          </a:p>
        </p:txBody>
      </p:sp>
    </p:spTree>
    <p:extLst>
      <p:ext uri="{BB962C8B-B14F-4D97-AF65-F5344CB8AC3E}">
        <p14:creationId xmlns:p14="http://schemas.microsoft.com/office/powerpoint/2010/main" val="16777279"/>
      </p:ext>
    </p:extLst>
  </p:cSld>
  <p:clrMapOvr>
    <a:masterClrMapping/>
  </p:clrMapOvr>
  <p:transition spd="slow" advClick="0" advTm="40000">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E250-7564-4BE8-94CA-B6159BA2C101}"/>
              </a:ext>
            </a:extLst>
          </p:cNvPr>
          <p:cNvSpPr>
            <a:spLocks noGrp="1"/>
          </p:cNvSpPr>
          <p:nvPr>
            <p:ph type="title"/>
          </p:nvPr>
        </p:nvSpPr>
        <p:spPr>
          <a:xfrm>
            <a:off x="1141412" y="580418"/>
            <a:ext cx="9905998" cy="1478570"/>
          </a:xfrm>
        </p:spPr>
        <p:txBody>
          <a:bodyPr/>
          <a:lstStyle/>
          <a:p>
            <a:r>
              <a:rPr lang="en-IN" b="1" i="1" u="sng" dirty="0">
                <a:solidFill>
                  <a:schemeClr val="accent4">
                    <a:lumMod val="75000"/>
                  </a:schemeClr>
                </a:solidFill>
                <a:latin typeface="Cambria Math" panose="02040503050406030204" pitchFamily="18" charset="0"/>
                <a:ea typeface="Cambria Math" panose="02040503050406030204" pitchFamily="18" charset="0"/>
              </a:rPr>
              <a:t>Introduction:</a:t>
            </a:r>
            <a:endParaRPr lang="en-US" b="1" i="1" u="sng" dirty="0">
              <a:solidFill>
                <a:schemeClr val="accent4">
                  <a:lumMod val="75000"/>
                </a:schemeClr>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CBE03094-63A6-446F-8BCC-4DFC64C3826A}"/>
              </a:ext>
            </a:extLst>
          </p:cNvPr>
          <p:cNvSpPr>
            <a:spLocks noGrp="1"/>
          </p:cNvSpPr>
          <p:nvPr>
            <p:ph idx="1"/>
          </p:nvPr>
        </p:nvSpPr>
        <p:spPr>
          <a:xfrm>
            <a:off x="1141412" y="1854200"/>
            <a:ext cx="9996488" cy="4622800"/>
          </a:xfrm>
        </p:spPr>
        <p:txBody>
          <a:bodyPr/>
          <a:lstStyle/>
          <a:p>
            <a:pPr>
              <a:buFont typeface="Courier New" panose="02070309020205020404" pitchFamily="49" charset="0"/>
              <a:buChar char="o"/>
            </a:pPr>
            <a:r>
              <a:rPr lang="en-IN" i="1" dirty="0">
                <a:solidFill>
                  <a:schemeClr val="tx2">
                    <a:lumMod val="75000"/>
                  </a:schemeClr>
                </a:solidFill>
                <a:latin typeface="Franklin Gothic Medium" panose="020B0603020102020204" pitchFamily="34" charset="0"/>
              </a:rPr>
              <a:t> Wholesaling or distributing is the sale of good  retailer to industrial,commercial,institutional or other professional businessman to other wholesalers and related subordinated services.</a:t>
            </a:r>
          </a:p>
          <a:p>
            <a:pPr>
              <a:buFont typeface="Courier New" panose="02070309020205020404" pitchFamily="49" charset="0"/>
              <a:buChar char="o"/>
            </a:pPr>
            <a:r>
              <a:rPr lang="en-IN" i="1" dirty="0">
                <a:solidFill>
                  <a:schemeClr val="tx2">
                    <a:lumMod val="75000"/>
                  </a:schemeClr>
                </a:solidFill>
                <a:latin typeface="Franklin Gothic Medium" panose="020B0603020102020204" pitchFamily="34" charset="0"/>
              </a:rPr>
              <a:t> In today’s fast-paced and highly competitive business landscape market research plays a pivotal role in understanding consumer behaviour, identifying emerging trends and making informed strategic decisions.</a:t>
            </a:r>
          </a:p>
          <a:p>
            <a:pPr>
              <a:buFont typeface="Courier New" panose="02070309020205020404" pitchFamily="49" charset="0"/>
              <a:buChar char="o"/>
            </a:pPr>
            <a:r>
              <a:rPr lang="en-IN" i="1" dirty="0">
                <a:solidFill>
                  <a:schemeClr val="tx2">
                    <a:lumMod val="75000"/>
                  </a:schemeClr>
                </a:solidFill>
                <a:latin typeface="Franklin Gothic Medium" panose="020B0603020102020204" pitchFamily="34" charset="0"/>
              </a:rPr>
              <a:t> Market Analysis is a detailed assessment your business’s target market and the competitive landscape within a specific industry.</a:t>
            </a:r>
          </a:p>
          <a:p>
            <a:endParaRPr lang="en-US" dirty="0"/>
          </a:p>
        </p:txBody>
      </p:sp>
    </p:spTree>
    <p:extLst>
      <p:ext uri="{BB962C8B-B14F-4D97-AF65-F5344CB8AC3E}">
        <p14:creationId xmlns:p14="http://schemas.microsoft.com/office/powerpoint/2010/main" val="3555031007"/>
      </p:ext>
    </p:extLst>
  </p:cSld>
  <p:clrMapOvr>
    <a:masterClrMapping/>
  </p:clrMapOvr>
  <mc:AlternateContent xmlns:mc="http://schemas.openxmlformats.org/markup-compatibility/2006" xmlns:p14="http://schemas.microsoft.com/office/powerpoint/2010/main">
    <mc:Choice Requires="p14">
      <p:transition spd="slow" p14:dur="3000" advClick="0" advTm="22000">
        <p14:vortex dir="r"/>
      </p:transition>
    </mc:Choice>
    <mc:Fallback xmlns="">
      <p:transition spd="slow" advClick="0" advTm="2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07D0-B802-44F5-BDF6-276E53FBB562}"/>
              </a:ext>
            </a:extLst>
          </p:cNvPr>
          <p:cNvSpPr>
            <a:spLocks noGrp="1"/>
          </p:cNvSpPr>
          <p:nvPr>
            <p:ph type="title" idx="4294967295"/>
          </p:nvPr>
        </p:nvSpPr>
        <p:spPr>
          <a:xfrm>
            <a:off x="1113183" y="327025"/>
            <a:ext cx="10310191" cy="1479550"/>
          </a:xfrm>
        </p:spPr>
        <p:txBody>
          <a:bodyPr/>
          <a:lstStyle/>
          <a:p>
            <a:r>
              <a:rPr lang="en-IN" b="1" i="1" u="sng" dirty="0">
                <a:solidFill>
                  <a:schemeClr val="accent3">
                    <a:lumMod val="50000"/>
                  </a:schemeClr>
                </a:solidFill>
                <a:latin typeface="Franklin Gothic Medium" panose="020B0603020102020204" pitchFamily="34" charset="0"/>
              </a:rPr>
              <a:t>Conclusion:</a:t>
            </a:r>
            <a:endParaRPr lang="en-US" b="1" i="1" u="sng" dirty="0">
              <a:solidFill>
                <a:schemeClr val="accent3">
                  <a:lumMod val="5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2AB7F036-A22D-4908-88BE-138FD081E719}"/>
              </a:ext>
            </a:extLst>
          </p:cNvPr>
          <p:cNvSpPr>
            <a:spLocks noGrp="1"/>
          </p:cNvSpPr>
          <p:nvPr>
            <p:ph idx="4294967295"/>
          </p:nvPr>
        </p:nvSpPr>
        <p:spPr>
          <a:xfrm>
            <a:off x="0" y="2249488"/>
            <a:ext cx="9906000" cy="3541712"/>
          </a:xfrm>
        </p:spPr>
        <p:txBody>
          <a:bodyPr>
            <a:normAutofit lnSpcReduction="10000"/>
          </a:bodyPr>
          <a:lstStyle/>
          <a:p>
            <a:r>
              <a:rPr lang="en-IN" b="1" i="1" dirty="0">
                <a:solidFill>
                  <a:srgbClr val="FFFF00"/>
                </a:solidFill>
                <a:latin typeface="Constantia" panose="02030602050306030303" pitchFamily="18" charset="0"/>
              </a:rPr>
              <a:t>The field of market research is continually evolving to meet the demands of an everchanging business landscape.</a:t>
            </a:r>
          </a:p>
          <a:p>
            <a:r>
              <a:rPr lang="en-IN" b="1" i="1" dirty="0">
                <a:solidFill>
                  <a:srgbClr val="FFFF00"/>
                </a:solidFill>
                <a:latin typeface="Constantia" panose="02030602050306030303" pitchFamily="18" charset="0"/>
              </a:rPr>
              <a:t>The process of evaluating the viability of a new service or product through research conducted directly with potential customers.</a:t>
            </a:r>
          </a:p>
          <a:p>
            <a:r>
              <a:rPr lang="en-IN" b="1" i="1" dirty="0">
                <a:solidFill>
                  <a:srgbClr val="FFFF00"/>
                </a:solidFill>
                <a:latin typeface="Constantia" panose="02030602050306030303" pitchFamily="18" charset="0"/>
              </a:rPr>
              <a:t>The market analysis report is document that reveals the characteristics of your ideal customers their buying habits, the value your product or service can bring to them and the list of your top competitors</a:t>
            </a:r>
            <a:r>
              <a:rPr lang="en-IN" dirty="0"/>
              <a:t>.</a:t>
            </a:r>
            <a:endParaRPr lang="en-US" dirty="0"/>
          </a:p>
        </p:txBody>
      </p:sp>
    </p:spTree>
    <p:extLst>
      <p:ext uri="{BB962C8B-B14F-4D97-AF65-F5344CB8AC3E}">
        <p14:creationId xmlns:p14="http://schemas.microsoft.com/office/powerpoint/2010/main" val="2182372898"/>
      </p:ext>
    </p:extLst>
  </p:cSld>
  <p:clrMapOvr>
    <a:masterClrMapping/>
  </p:clrMapOvr>
  <mc:AlternateContent xmlns:mc="http://schemas.openxmlformats.org/markup-compatibility/2006" xmlns:p14="http://schemas.microsoft.com/office/powerpoint/2010/main">
    <mc:Choice Requires="p14">
      <p:transition spd="slow" p14:dur="3900" advClick="0" advTm="31000">
        <p14:glitter pattern="hexagon"/>
      </p:transition>
    </mc:Choice>
    <mc:Fallback xmlns="">
      <p:transition spd="slow" advClick="0" advTm="3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750" fill="hold"/>
                                        <p:tgtEl>
                                          <p:spTgt spid="2"/>
                                        </p:tgtEl>
                                        <p:attrNameLst>
                                          <p:attrName>r</p:attrName>
                                        </p:attrNameLst>
                                      </p:cBhvr>
                                    </p:animRot>
                                  </p:childTnLst>
                                </p:cTn>
                              </p:par>
                            </p:childTnLst>
                          </p:cTn>
                        </p:par>
                        <p:par>
                          <p:cTn id="7" fill="hold">
                            <p:stCondLst>
                              <p:cond delay="1750"/>
                            </p:stCondLst>
                            <p:childTnLst>
                              <p:par>
                                <p:cTn id="8" presetID="14" presetClass="entr" presetSubtype="1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3000"/>
                                        <p:tgtEl>
                                          <p:spTgt spid="3">
                                            <p:txEl>
                                              <p:pRg st="0" end="0"/>
                                            </p:txEl>
                                          </p:spTgt>
                                        </p:tgtEl>
                                      </p:cBhvr>
                                    </p:animEffect>
                                  </p:childTnLst>
                                </p:cTn>
                              </p:par>
                            </p:childTnLst>
                          </p:cTn>
                        </p:par>
                        <p:par>
                          <p:cTn id="11" fill="hold">
                            <p:stCondLst>
                              <p:cond delay="475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3000"/>
                                        <p:tgtEl>
                                          <p:spTgt spid="3">
                                            <p:txEl>
                                              <p:pRg st="1" end="1"/>
                                            </p:txEl>
                                          </p:spTgt>
                                        </p:tgtEl>
                                      </p:cBhvr>
                                    </p:animEffect>
                                  </p:childTnLst>
                                </p:cTn>
                              </p:par>
                            </p:childTnLst>
                          </p:cTn>
                        </p:par>
                        <p:par>
                          <p:cTn id="15" fill="hold">
                            <p:stCondLst>
                              <p:cond delay="775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4532-FB60-44F0-8F97-6C37930480A7}"/>
              </a:ext>
            </a:extLst>
          </p:cNvPr>
          <p:cNvSpPr>
            <a:spLocks noGrp="1"/>
          </p:cNvSpPr>
          <p:nvPr>
            <p:ph type="title"/>
          </p:nvPr>
        </p:nvSpPr>
        <p:spPr>
          <a:xfrm>
            <a:off x="3666899" y="2258632"/>
            <a:ext cx="9905998" cy="1478570"/>
          </a:xfrm>
        </p:spPr>
        <p:txBody>
          <a:bodyPr>
            <a:normAutofit/>
          </a:bodyPr>
          <a:lstStyle/>
          <a:p>
            <a:r>
              <a:rPr lang="en-IN" sz="4400" dirty="0">
                <a:solidFill>
                  <a:schemeClr val="accent3">
                    <a:lumMod val="50000"/>
                  </a:schemeClr>
                </a:solidFill>
                <a:latin typeface="Comic Sans MS" panose="030F0702030302020204" pitchFamily="66" charset="0"/>
              </a:rPr>
              <a:t>THANK YOU</a:t>
            </a:r>
            <a:endParaRPr lang="en-US" sz="4400" dirty="0">
              <a:solidFill>
                <a:schemeClr val="accent3">
                  <a:lumMod val="50000"/>
                </a:schemeClr>
              </a:solidFill>
              <a:latin typeface="Comic Sans MS" panose="030F0702030302020204" pitchFamily="66" charset="0"/>
            </a:endParaRPr>
          </a:p>
        </p:txBody>
      </p:sp>
    </p:spTree>
    <p:extLst>
      <p:ext uri="{BB962C8B-B14F-4D97-AF65-F5344CB8AC3E}">
        <p14:creationId xmlns:p14="http://schemas.microsoft.com/office/powerpoint/2010/main" val="2180874488"/>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B404-E2A7-497E-9531-450CC1543346}"/>
              </a:ext>
            </a:extLst>
          </p:cNvPr>
          <p:cNvSpPr>
            <a:spLocks noGrp="1"/>
          </p:cNvSpPr>
          <p:nvPr>
            <p:ph type="title"/>
          </p:nvPr>
        </p:nvSpPr>
        <p:spPr/>
        <p:txBody>
          <a:bodyPr>
            <a:normAutofit/>
          </a:bodyPr>
          <a:lstStyle/>
          <a:p>
            <a:r>
              <a:rPr lang="en-IN" sz="3200" b="1" i="1" u="sng" dirty="0">
                <a:solidFill>
                  <a:schemeClr val="accent2">
                    <a:lumMod val="75000"/>
                  </a:schemeClr>
                </a:solidFill>
                <a:latin typeface="Bahnschrift" panose="020B0502040204020203" pitchFamily="34" charset="0"/>
              </a:rPr>
              <a:t>Purpose:</a:t>
            </a:r>
            <a:br>
              <a:rPr lang="en-IN" sz="3200" b="1" i="1" dirty="0">
                <a:solidFill>
                  <a:srgbClr val="FFC000"/>
                </a:solidFill>
                <a:latin typeface="Bahnschrift" panose="020B0502040204020203" pitchFamily="34" charset="0"/>
              </a:rPr>
            </a:br>
            <a:endParaRPr lang="en-US" sz="3200" b="1" i="1" dirty="0">
              <a:solidFill>
                <a:srgbClr val="FFC0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947103BE-4848-4257-98F6-0DCA40DF1AB5}"/>
              </a:ext>
            </a:extLst>
          </p:cNvPr>
          <p:cNvSpPr>
            <a:spLocks noGrp="1"/>
          </p:cNvSpPr>
          <p:nvPr>
            <p:ph idx="1"/>
          </p:nvPr>
        </p:nvSpPr>
        <p:spPr>
          <a:xfrm>
            <a:off x="1141412" y="1658143"/>
            <a:ext cx="9905999" cy="3541714"/>
          </a:xfrm>
        </p:spPr>
        <p:txBody>
          <a:bodyPr>
            <a:normAutofit fontScale="77500" lnSpcReduction="20000"/>
          </a:bodyPr>
          <a:lstStyle/>
          <a:p>
            <a:r>
              <a:rPr lang="en-IN" sz="2300" i="1" dirty="0">
                <a:solidFill>
                  <a:schemeClr val="accent3">
                    <a:lumMod val="50000"/>
                  </a:schemeClr>
                </a:solidFill>
                <a:latin typeface="Constantia" panose="02030602050306030303" pitchFamily="18" charset="0"/>
              </a:rPr>
              <a:t>Marketing insights provide a solid foundation for strategic decision making minimizing risks associated with uncertainity.</a:t>
            </a:r>
          </a:p>
          <a:p>
            <a:r>
              <a:rPr lang="en-IN" sz="2300" i="1" dirty="0">
                <a:solidFill>
                  <a:schemeClr val="accent3">
                    <a:lumMod val="50000"/>
                  </a:schemeClr>
                </a:solidFill>
                <a:latin typeface="Constantia" panose="02030602050306030303" pitchFamily="18" charset="0"/>
              </a:rPr>
              <a:t>The purpose of marketing can be defined as:</a:t>
            </a:r>
          </a:p>
          <a:p>
            <a:pPr lvl="1">
              <a:buFont typeface="Wingdings" panose="05000000000000000000" pitchFamily="2" charset="2"/>
              <a:buChar char="v"/>
            </a:pPr>
            <a:r>
              <a:rPr lang="en-IN" sz="2300" i="1" dirty="0">
                <a:solidFill>
                  <a:schemeClr val="accent3">
                    <a:lumMod val="50000"/>
                  </a:schemeClr>
                </a:solidFill>
                <a:latin typeface="Constantia" panose="02030602050306030303" pitchFamily="18" charset="0"/>
              </a:rPr>
              <a:t>Creating brand awareness.</a:t>
            </a:r>
          </a:p>
          <a:p>
            <a:pPr lvl="1">
              <a:buFont typeface="Wingdings" panose="05000000000000000000" pitchFamily="2" charset="2"/>
              <a:buChar char="v"/>
            </a:pPr>
            <a:r>
              <a:rPr lang="en-IN" sz="2300" i="1" dirty="0">
                <a:solidFill>
                  <a:schemeClr val="accent3">
                    <a:lumMod val="50000"/>
                  </a:schemeClr>
                </a:solidFill>
                <a:latin typeface="Constantia" panose="02030602050306030303" pitchFamily="18" charset="0"/>
              </a:rPr>
              <a:t>Retaining existing customers.</a:t>
            </a:r>
          </a:p>
          <a:p>
            <a:pPr lvl="1">
              <a:buFont typeface="Wingdings" panose="05000000000000000000" pitchFamily="2" charset="2"/>
              <a:buChar char="v"/>
            </a:pPr>
            <a:r>
              <a:rPr lang="en-IN" sz="2300" i="1" dirty="0">
                <a:solidFill>
                  <a:schemeClr val="accent3">
                    <a:lumMod val="50000"/>
                  </a:schemeClr>
                </a:solidFill>
                <a:latin typeface="Constantia" panose="02030602050306030303" pitchFamily="18" charset="0"/>
              </a:rPr>
              <a:t>Developing new customers. </a:t>
            </a:r>
          </a:p>
          <a:p>
            <a:pPr lvl="1">
              <a:buFont typeface="Wingdings" panose="05000000000000000000" pitchFamily="2" charset="2"/>
              <a:buChar char="v"/>
            </a:pPr>
            <a:r>
              <a:rPr lang="en-IN" sz="2300" i="1" dirty="0">
                <a:solidFill>
                  <a:schemeClr val="accent3">
                    <a:lumMod val="50000"/>
                  </a:schemeClr>
                </a:solidFill>
                <a:latin typeface="Constantia" panose="02030602050306030303" pitchFamily="18" charset="0"/>
              </a:rPr>
              <a:t>Strengthening brand association and recall.</a:t>
            </a:r>
          </a:p>
          <a:p>
            <a:r>
              <a:rPr lang="en-IN" sz="2300" i="1" dirty="0">
                <a:solidFill>
                  <a:schemeClr val="accent3">
                    <a:lumMod val="50000"/>
                  </a:schemeClr>
                </a:solidFill>
                <a:latin typeface="Constantia" panose="02030602050306030303" pitchFamily="18" charset="0"/>
              </a:rPr>
              <a:t>The purpose of marketing is to generate revenue for a brand, company or organization.</a:t>
            </a:r>
          </a:p>
          <a:p>
            <a:r>
              <a:rPr lang="en-IN" sz="2300" i="1" dirty="0">
                <a:solidFill>
                  <a:schemeClr val="accent3">
                    <a:lumMod val="50000"/>
                  </a:schemeClr>
                </a:solidFill>
                <a:latin typeface="Constantia" panose="02030602050306030303" pitchFamily="18" charset="0"/>
              </a:rPr>
              <a:t>Market research provides critical information about your market and your business landscape. </a:t>
            </a:r>
          </a:p>
          <a:p>
            <a:pPr marL="457200" lvl="1" indent="0">
              <a:buNone/>
            </a:pPr>
            <a:endParaRPr lang="en-IN" i="1" dirty="0">
              <a:solidFill>
                <a:schemeClr val="accent3">
                  <a:lumMod val="50000"/>
                </a:schemeClr>
              </a:solidFill>
            </a:endParaRPr>
          </a:p>
          <a:p>
            <a:pPr marL="0" indent="0">
              <a:buNone/>
            </a:pPr>
            <a:endParaRPr lang="en-IN" dirty="0"/>
          </a:p>
          <a:p>
            <a:endParaRPr lang="en-US" dirty="0"/>
          </a:p>
        </p:txBody>
      </p:sp>
    </p:spTree>
    <p:extLst>
      <p:ext uri="{BB962C8B-B14F-4D97-AF65-F5344CB8AC3E}">
        <p14:creationId xmlns:p14="http://schemas.microsoft.com/office/powerpoint/2010/main" val="3548839333"/>
      </p:ext>
    </p:extLst>
  </p:cSld>
  <p:clrMapOvr>
    <a:masterClrMapping/>
  </p:clrMapOvr>
  <p:transition spd="slow" advClick="0" advTm="27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500"/>
                                        <p:tgtEl>
                                          <p:spTgt spid="3">
                                            <p:txEl>
                                              <p:pRg st="0" end="0"/>
                                            </p:txEl>
                                          </p:spTgt>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1500"/>
                                        <p:tgtEl>
                                          <p:spTgt spid="3">
                                            <p:txEl>
                                              <p:pRg st="1" end="1"/>
                                            </p:txEl>
                                          </p:spTgt>
                                        </p:tgtEl>
                                      </p:cBhvr>
                                    </p:animEffect>
                                  </p:childTnLst>
                                </p:cTn>
                              </p:par>
                            </p:childTnLst>
                          </p:cTn>
                        </p:par>
                        <p:par>
                          <p:cTn id="12" fill="hold">
                            <p:stCondLst>
                              <p:cond delay="3000"/>
                            </p:stCondLst>
                            <p:childTnLst>
                              <p:par>
                                <p:cTn id="13" presetID="6" presetClass="entr" presetSubtype="16"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1500"/>
                                        <p:tgtEl>
                                          <p:spTgt spid="3">
                                            <p:txEl>
                                              <p:pRg st="2" end="2"/>
                                            </p:txEl>
                                          </p:spTgt>
                                        </p:tgtEl>
                                      </p:cBhvr>
                                    </p:animEffect>
                                  </p:childTnLst>
                                </p:cTn>
                              </p:par>
                            </p:childTnLst>
                          </p:cTn>
                        </p:par>
                        <p:par>
                          <p:cTn id="16" fill="hold">
                            <p:stCondLst>
                              <p:cond delay="4500"/>
                            </p:stCondLst>
                            <p:childTnLst>
                              <p:par>
                                <p:cTn id="17" presetID="6" presetClass="entr" presetSubtype="16"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1500"/>
                                        <p:tgtEl>
                                          <p:spTgt spid="3">
                                            <p:txEl>
                                              <p:pRg st="3" end="3"/>
                                            </p:txEl>
                                          </p:spTgt>
                                        </p:tgtEl>
                                      </p:cBhvr>
                                    </p:animEffect>
                                  </p:childTnLst>
                                </p:cTn>
                              </p:par>
                            </p:childTnLst>
                          </p:cTn>
                        </p:par>
                        <p:par>
                          <p:cTn id="20" fill="hold">
                            <p:stCondLst>
                              <p:cond delay="6000"/>
                            </p:stCondLst>
                            <p:childTnLst>
                              <p:par>
                                <p:cTn id="21" presetID="6" presetClass="entr" presetSubtype="16"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1500"/>
                                        <p:tgtEl>
                                          <p:spTgt spid="3">
                                            <p:txEl>
                                              <p:pRg st="4" end="4"/>
                                            </p:txEl>
                                          </p:spTgt>
                                        </p:tgtEl>
                                      </p:cBhvr>
                                    </p:animEffect>
                                  </p:childTnLst>
                                </p:cTn>
                              </p:par>
                            </p:childTnLst>
                          </p:cTn>
                        </p:par>
                        <p:par>
                          <p:cTn id="24" fill="hold">
                            <p:stCondLst>
                              <p:cond delay="7500"/>
                            </p:stCondLst>
                            <p:childTnLst>
                              <p:par>
                                <p:cTn id="25" presetID="6" presetClass="entr" presetSubtype="16"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1500"/>
                                        <p:tgtEl>
                                          <p:spTgt spid="3">
                                            <p:txEl>
                                              <p:pRg st="5" end="5"/>
                                            </p:txEl>
                                          </p:spTgt>
                                        </p:tgtEl>
                                      </p:cBhvr>
                                    </p:animEffect>
                                  </p:childTnLst>
                                </p:cTn>
                              </p:par>
                            </p:childTnLst>
                          </p:cTn>
                        </p:par>
                        <p:par>
                          <p:cTn id="28" fill="hold">
                            <p:stCondLst>
                              <p:cond delay="9000"/>
                            </p:stCondLst>
                            <p:childTnLst>
                              <p:par>
                                <p:cTn id="29" presetID="6" presetClass="entr" presetSubtype="16"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1500"/>
                                        <p:tgtEl>
                                          <p:spTgt spid="3">
                                            <p:txEl>
                                              <p:pRg st="6" end="6"/>
                                            </p:txEl>
                                          </p:spTgt>
                                        </p:tgtEl>
                                      </p:cBhvr>
                                    </p:animEffect>
                                  </p:childTnLst>
                                </p:cTn>
                              </p:par>
                            </p:childTnLst>
                          </p:cTn>
                        </p:par>
                        <p:par>
                          <p:cTn id="32" fill="hold">
                            <p:stCondLst>
                              <p:cond delay="10500"/>
                            </p:stCondLst>
                            <p:childTnLst>
                              <p:par>
                                <p:cTn id="33" presetID="6" presetClass="entr" presetSubtype="16"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ircle(in)">
                                      <p:cBhvr>
                                        <p:cTn id="35" dur="1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ED1C7548-4B6D-49A9-A387-192B35EFA0C4}"/>
              </a:ext>
            </a:extLst>
          </p:cNvPr>
          <p:cNvSpPr/>
          <p:nvPr/>
        </p:nvSpPr>
        <p:spPr>
          <a:xfrm>
            <a:off x="275771" y="2307772"/>
            <a:ext cx="3614056" cy="1465942"/>
          </a:xfrm>
          <a:prstGeom prst="rightArrow">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i="1" dirty="0">
                <a:solidFill>
                  <a:schemeClr val="accent4">
                    <a:lumMod val="50000"/>
                  </a:schemeClr>
                </a:solidFill>
                <a:latin typeface="Gabriola" panose="04040605051002020D02" pitchFamily="82" charset="0"/>
              </a:rPr>
              <a:t>Empathy Map</a:t>
            </a:r>
            <a:endParaRPr lang="en-US" sz="4000" b="1" i="1" dirty="0">
              <a:solidFill>
                <a:schemeClr val="accent4">
                  <a:lumMod val="50000"/>
                </a:schemeClr>
              </a:solidFill>
              <a:latin typeface="Gabriola" panose="04040605051002020D02" pitchFamily="82" charset="0"/>
            </a:endParaRPr>
          </a:p>
        </p:txBody>
      </p:sp>
      <p:pic>
        <p:nvPicPr>
          <p:cNvPr id="5" name="Picture 4">
            <a:extLst>
              <a:ext uri="{FF2B5EF4-FFF2-40B4-BE49-F238E27FC236}">
                <a16:creationId xmlns:a16="http://schemas.microsoft.com/office/drawing/2014/main" id="{2CF5A3DC-A3F7-4AC4-9651-562B131AC153}"/>
              </a:ext>
            </a:extLst>
          </p:cNvPr>
          <p:cNvPicPr>
            <a:picLocks noChangeAspect="1"/>
          </p:cNvPicPr>
          <p:nvPr/>
        </p:nvPicPr>
        <p:blipFill>
          <a:blip r:embed="rId2"/>
          <a:stretch>
            <a:fillRect/>
          </a:stretch>
        </p:blipFill>
        <p:spPr>
          <a:xfrm>
            <a:off x="3889827" y="0"/>
            <a:ext cx="8302174" cy="6858000"/>
          </a:xfrm>
          <a:prstGeom prst="rect">
            <a:avLst/>
          </a:prstGeom>
        </p:spPr>
      </p:pic>
    </p:spTree>
    <p:extLst>
      <p:ext uri="{BB962C8B-B14F-4D97-AF65-F5344CB8AC3E}">
        <p14:creationId xmlns:p14="http://schemas.microsoft.com/office/powerpoint/2010/main" val="3362254505"/>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15E1CB4E-06A8-4AA0-956A-57C24DEDCFFB}"/>
              </a:ext>
            </a:extLst>
          </p:cNvPr>
          <p:cNvSpPr/>
          <p:nvPr/>
        </p:nvSpPr>
        <p:spPr>
          <a:xfrm>
            <a:off x="464459" y="0"/>
            <a:ext cx="3497943" cy="1233714"/>
          </a:xfrm>
          <a:prstGeom prst="rightArrow">
            <a:avLst/>
          </a:prstGeom>
          <a:solidFill>
            <a:schemeClr val="accent2">
              <a:lumMod val="75000"/>
            </a:schemeClr>
          </a:solidFill>
          <a:ln>
            <a:solidFill>
              <a:schemeClr val="accent3">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i="1" dirty="0">
                <a:solidFill>
                  <a:schemeClr val="accent4">
                    <a:lumMod val="50000"/>
                  </a:schemeClr>
                </a:solidFill>
                <a:latin typeface="Gabriola" panose="04040605051002020D02" pitchFamily="82" charset="0"/>
              </a:rPr>
              <a:t>Brainstorming</a:t>
            </a:r>
            <a:endParaRPr lang="en-US" sz="4800" b="1" i="1" dirty="0">
              <a:solidFill>
                <a:schemeClr val="accent4">
                  <a:lumMod val="50000"/>
                </a:schemeClr>
              </a:solidFill>
              <a:latin typeface="Gabriola" panose="04040605051002020D02" pitchFamily="82" charset="0"/>
            </a:endParaRPr>
          </a:p>
        </p:txBody>
      </p:sp>
      <p:pic>
        <p:nvPicPr>
          <p:cNvPr id="6" name="Picture 5">
            <a:extLst>
              <a:ext uri="{FF2B5EF4-FFF2-40B4-BE49-F238E27FC236}">
                <a16:creationId xmlns:a16="http://schemas.microsoft.com/office/drawing/2014/main" id="{DA14E543-E8E2-4EA9-A2EF-224BCCADCCE6}"/>
              </a:ext>
            </a:extLst>
          </p:cNvPr>
          <p:cNvPicPr>
            <a:picLocks noChangeAspect="1"/>
          </p:cNvPicPr>
          <p:nvPr/>
        </p:nvPicPr>
        <p:blipFill>
          <a:blip r:embed="rId2"/>
          <a:stretch>
            <a:fillRect/>
          </a:stretch>
        </p:blipFill>
        <p:spPr>
          <a:xfrm>
            <a:off x="1" y="1233715"/>
            <a:ext cx="12264572" cy="5624286"/>
          </a:xfrm>
          <a:prstGeom prst="rect">
            <a:avLst/>
          </a:prstGeom>
        </p:spPr>
      </p:pic>
    </p:spTree>
    <p:extLst>
      <p:ext uri="{BB962C8B-B14F-4D97-AF65-F5344CB8AC3E}">
        <p14:creationId xmlns:p14="http://schemas.microsoft.com/office/powerpoint/2010/main" val="4285319469"/>
      </p:ext>
    </p:extLst>
  </p:cSld>
  <p:clrMapOvr>
    <a:masterClrMapping/>
  </p:clrMapOvr>
  <mc:AlternateContent xmlns:mc="http://schemas.openxmlformats.org/markup-compatibility/2006" xmlns:p14="http://schemas.microsoft.com/office/powerpoint/2010/main">
    <mc:Choice Requires="p14">
      <p:transition spd="slow" p14:dur="1600" advClick="0" advTm="7000">
        <p:blinds dir="vert"/>
      </p:transition>
    </mc:Choice>
    <mc:Fallback xmlns="">
      <p:transition spd="slow" advClick="0" advTm="7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7DC3E-DAA7-4181-BD87-909EC8CF5FEF}"/>
              </a:ext>
            </a:extLst>
          </p:cNvPr>
          <p:cNvSpPr>
            <a:spLocks noGrp="1"/>
          </p:cNvSpPr>
          <p:nvPr>
            <p:ph type="title"/>
          </p:nvPr>
        </p:nvSpPr>
        <p:spPr>
          <a:xfrm>
            <a:off x="311728" y="2083142"/>
            <a:ext cx="9905998" cy="1478570"/>
          </a:xfrm>
        </p:spPr>
        <p:txBody>
          <a:bodyPr>
            <a:normAutofit/>
          </a:bodyPr>
          <a:lstStyle/>
          <a:p>
            <a:endParaRPr lang="en-US" sz="3200" b="1" i="1" dirty="0">
              <a:solidFill>
                <a:schemeClr val="accent4">
                  <a:lumMod val="50000"/>
                </a:schemeClr>
              </a:solidFill>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B1EDA712-71E1-4B58-90AD-CAF6E5CED53F}"/>
              </a:ext>
            </a:extLst>
          </p:cNvPr>
          <p:cNvPicPr>
            <a:picLocks noGrp="1" noChangeAspect="1"/>
          </p:cNvPicPr>
          <p:nvPr>
            <p:ph idx="1"/>
          </p:nvPr>
        </p:nvPicPr>
        <p:blipFill>
          <a:blip r:embed="rId2"/>
          <a:stretch>
            <a:fillRect/>
          </a:stretch>
        </p:blipFill>
        <p:spPr>
          <a:xfrm>
            <a:off x="2189019" y="249382"/>
            <a:ext cx="9905998" cy="6442363"/>
          </a:xfrm>
          <a:prstGeom prst="rect">
            <a:avLst/>
          </a:prstGeom>
          <a:ln w="228600" cap="sq" cmpd="thickThin">
            <a:solidFill>
              <a:srgbClr val="000000"/>
            </a:solidFill>
            <a:prstDash val="solid"/>
            <a:miter lim="800000"/>
          </a:ln>
          <a:effectLst>
            <a:innerShdw blurRad="76200">
              <a:srgbClr val="000000"/>
            </a:innerShdw>
          </a:effectLst>
        </p:spPr>
      </p:pic>
      <p:sp>
        <p:nvSpPr>
          <p:cNvPr id="3" name="Oval 2">
            <a:extLst>
              <a:ext uri="{FF2B5EF4-FFF2-40B4-BE49-F238E27FC236}">
                <a16:creationId xmlns:a16="http://schemas.microsoft.com/office/drawing/2014/main" id="{A13F395E-C461-45DC-87D0-1D27116334C0}"/>
              </a:ext>
            </a:extLst>
          </p:cNvPr>
          <p:cNvSpPr/>
          <p:nvPr/>
        </p:nvSpPr>
        <p:spPr>
          <a:xfrm>
            <a:off x="304802" y="2083142"/>
            <a:ext cx="1669472" cy="1478570"/>
          </a:xfrm>
          <a:prstGeom prst="ellipse">
            <a:avLst/>
          </a:prstGeom>
          <a:solidFill>
            <a:schemeClr val="accent3">
              <a:lumMod val="75000"/>
            </a:schemeClr>
          </a:solidFill>
          <a:ln>
            <a:noFill/>
          </a:ln>
          <a:effectLst>
            <a:reflection blurRad="6350" stA="50000" endA="300" endPos="90000" dist="50800" dir="5400000" sy="-100000" algn="bl" rotWithShape="0"/>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i="1" dirty="0">
                <a:solidFill>
                  <a:schemeClr val="tx2">
                    <a:lumMod val="75000"/>
                  </a:schemeClr>
                </a:solidFill>
                <a:latin typeface="Gabriola" panose="04040605051002020D02" pitchFamily="82" charset="0"/>
              </a:rPr>
              <a:t>Result:</a:t>
            </a:r>
            <a:endParaRPr lang="en-US" sz="3600" i="1" dirty="0">
              <a:solidFill>
                <a:schemeClr val="tx2">
                  <a:lumMod val="75000"/>
                </a:schemeClr>
              </a:solidFill>
              <a:latin typeface="Gabriola" panose="04040605051002020D02" pitchFamily="82" charset="0"/>
            </a:endParaRPr>
          </a:p>
        </p:txBody>
      </p:sp>
    </p:spTree>
    <p:extLst>
      <p:ext uri="{BB962C8B-B14F-4D97-AF65-F5344CB8AC3E}">
        <p14:creationId xmlns:p14="http://schemas.microsoft.com/office/powerpoint/2010/main" val="3302778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8000">
        <p15:prstTrans prst="pageCurlDouble"/>
      </p:transition>
    </mc:Choice>
    <mc:Fallback xmlns="">
      <p:transition spd="slow"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6170A7-4EBF-4915-A951-028B10077496}"/>
              </a:ext>
            </a:extLst>
          </p:cNvPr>
          <p:cNvPicPr>
            <a:picLocks noChangeAspect="1"/>
          </p:cNvPicPr>
          <p:nvPr/>
        </p:nvPicPr>
        <p:blipFill rotWithShape="1">
          <a:blip r:embed="rId2"/>
          <a:srcRect l="-899" t="2486" r="899" b="34656"/>
          <a:stretch/>
        </p:blipFill>
        <p:spPr>
          <a:xfrm>
            <a:off x="5529944" y="722085"/>
            <a:ext cx="5631542" cy="5147503"/>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6" name="Rectangle 5">
            <a:extLst>
              <a:ext uri="{FF2B5EF4-FFF2-40B4-BE49-F238E27FC236}">
                <a16:creationId xmlns:a16="http://schemas.microsoft.com/office/drawing/2014/main" id="{55F46709-276B-4946-AED8-7D8EEF094803}"/>
              </a:ext>
            </a:extLst>
          </p:cNvPr>
          <p:cNvSpPr/>
          <p:nvPr/>
        </p:nvSpPr>
        <p:spPr>
          <a:xfrm>
            <a:off x="870857" y="2599150"/>
            <a:ext cx="4005943" cy="139337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latin typeface="Comic Sans MS" panose="030F0702030302020204" pitchFamily="66" charset="0"/>
              </a:rPr>
              <a:t>Milk kpi</a:t>
            </a:r>
            <a:endParaRPr lang="en-US" sz="4000" dirty="0">
              <a:latin typeface="Comic Sans MS" panose="030F0702030302020204" pitchFamily="66" charset="0"/>
            </a:endParaRPr>
          </a:p>
        </p:txBody>
      </p:sp>
    </p:spTree>
    <p:extLst>
      <p:ext uri="{BB962C8B-B14F-4D97-AF65-F5344CB8AC3E}">
        <p14:creationId xmlns:p14="http://schemas.microsoft.com/office/powerpoint/2010/main" val="4033711544"/>
      </p:ext>
    </p:extLst>
  </p:cSld>
  <p:clrMapOvr>
    <a:masterClrMapping/>
  </p:clrMapOvr>
  <mc:AlternateContent xmlns:mc="http://schemas.openxmlformats.org/markup-compatibility/2006" xmlns:p14="http://schemas.microsoft.com/office/powerpoint/2010/main">
    <mc:Choice Requires="p14">
      <p:transition spd="slow" p14:dur="1250" advClick="0" advTm="6000">
        <p14:switch dir="r"/>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CB04EA-CB8B-4742-9AFE-D02A75292F40}"/>
              </a:ext>
            </a:extLst>
          </p:cNvPr>
          <p:cNvPicPr>
            <a:picLocks noChangeAspect="1"/>
          </p:cNvPicPr>
          <p:nvPr/>
        </p:nvPicPr>
        <p:blipFill rotWithShape="1">
          <a:blip r:embed="rId2"/>
          <a:srcRect l="867" t="-60" r="-867" b="33432"/>
          <a:stretch/>
        </p:blipFill>
        <p:spPr>
          <a:xfrm>
            <a:off x="6616701" y="1114137"/>
            <a:ext cx="4368800" cy="4143663"/>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4" name="Rectangle 3">
            <a:extLst>
              <a:ext uri="{FF2B5EF4-FFF2-40B4-BE49-F238E27FC236}">
                <a16:creationId xmlns:a16="http://schemas.microsoft.com/office/drawing/2014/main" id="{496FF569-56E5-49D6-A2A3-F2F17EE27D01}"/>
              </a:ext>
            </a:extLst>
          </p:cNvPr>
          <p:cNvSpPr/>
          <p:nvPr/>
        </p:nvSpPr>
        <p:spPr>
          <a:xfrm>
            <a:off x="2286000" y="2679700"/>
            <a:ext cx="2781300" cy="7493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Comic Sans MS" panose="030F0702030302020204" pitchFamily="66" charset="0"/>
              </a:rPr>
              <a:t>Grocery kpi</a:t>
            </a:r>
            <a:endParaRPr lang="en-US" sz="32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656003458"/>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77710-5320-48D5-8E1F-3B69867D6B89}"/>
              </a:ext>
            </a:extLst>
          </p:cNvPr>
          <p:cNvPicPr>
            <a:picLocks noChangeAspect="1"/>
          </p:cNvPicPr>
          <p:nvPr/>
        </p:nvPicPr>
        <p:blipFill rotWithShape="1">
          <a:blip r:embed="rId2"/>
          <a:srcRect t="-1166" b="28898"/>
          <a:stretch/>
        </p:blipFill>
        <p:spPr>
          <a:xfrm>
            <a:off x="5634332" y="977901"/>
            <a:ext cx="4246268" cy="4192568"/>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4" name="Rectangle 3">
            <a:extLst>
              <a:ext uri="{FF2B5EF4-FFF2-40B4-BE49-F238E27FC236}">
                <a16:creationId xmlns:a16="http://schemas.microsoft.com/office/drawing/2014/main" id="{B00A2BAA-AF1D-4448-896F-4D0130992361}"/>
              </a:ext>
            </a:extLst>
          </p:cNvPr>
          <p:cNvSpPr/>
          <p:nvPr/>
        </p:nvSpPr>
        <p:spPr>
          <a:xfrm>
            <a:off x="2209800" y="2397760"/>
            <a:ext cx="2413000" cy="103124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mic Sans MS" panose="030F0702030302020204" pitchFamily="66" charset="0"/>
              </a:rPr>
              <a:t>Fresh kpi</a:t>
            </a:r>
            <a:endParaRPr lang="en-US" dirty="0">
              <a:latin typeface="Comic Sans MS" panose="030F0702030302020204" pitchFamily="66" charset="0"/>
            </a:endParaRPr>
          </a:p>
        </p:txBody>
      </p:sp>
    </p:spTree>
    <p:extLst>
      <p:ext uri="{BB962C8B-B14F-4D97-AF65-F5344CB8AC3E}">
        <p14:creationId xmlns:p14="http://schemas.microsoft.com/office/powerpoint/2010/main" val="3855261673"/>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786</TotalTime>
  <Words>590</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Arial</vt:lpstr>
      <vt:lpstr>Arial Black</vt:lpstr>
      <vt:lpstr>Bahnschrift</vt:lpstr>
      <vt:lpstr>Bahnschrift SemiBold</vt:lpstr>
      <vt:lpstr>Bahnschrift SemiBold SemiConden</vt:lpstr>
      <vt:lpstr>Bahnschrift SemiCondensed</vt:lpstr>
      <vt:lpstr>Calibri Light</vt:lpstr>
      <vt:lpstr>Cambria Math</vt:lpstr>
      <vt:lpstr>Comic Sans MS</vt:lpstr>
      <vt:lpstr>Constantia</vt:lpstr>
      <vt:lpstr>Courier New</vt:lpstr>
      <vt:lpstr>Franklin Gothic Medium</vt:lpstr>
      <vt:lpstr>Gabriola</vt:lpstr>
      <vt:lpstr>Impact</vt:lpstr>
      <vt:lpstr>Tw Cen MT</vt:lpstr>
      <vt:lpstr>Wingdings</vt:lpstr>
      <vt:lpstr>Circuit</vt:lpstr>
      <vt:lpstr>UNVEILING MARKET INSIGHTS:ANALYSING SPENDING BEHAVIOUR AND IDENTIFYING OPPORTUNITIES FOR GrOWTH</vt:lpstr>
      <vt:lpstr>Introduction:</vt:lpstr>
      <vt:lpstr>Purpose: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Application: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MARKET INSIGHTS:ANALYSING SPENDING BEHAVIOUR AND IDENTIFYING OPPORTUNITIES FOR GrOWTH</dc:title>
  <dc:creator>sarojini</dc:creator>
  <cp:lastModifiedBy>sarojini</cp:lastModifiedBy>
  <cp:revision>8</cp:revision>
  <dcterms:created xsi:type="dcterms:W3CDTF">2023-10-16T12:22:53Z</dcterms:created>
  <dcterms:modified xsi:type="dcterms:W3CDTF">2023-10-17T17:32:10Z</dcterms:modified>
</cp:coreProperties>
</file>